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0"/>
  </p:notesMasterIdLst>
  <p:sldIdLst>
    <p:sldId id="1300" r:id="rId5"/>
    <p:sldId id="1085" r:id="rId6"/>
    <p:sldId id="1282" r:id="rId7"/>
    <p:sldId id="352" r:id="rId8"/>
    <p:sldId id="1283" r:id="rId9"/>
    <p:sldId id="1284" r:id="rId10"/>
    <p:sldId id="1285" r:id="rId11"/>
    <p:sldId id="1286" r:id="rId12"/>
    <p:sldId id="1304" r:id="rId13"/>
    <p:sldId id="1287" r:id="rId14"/>
    <p:sldId id="1301" r:id="rId15"/>
    <p:sldId id="1302" r:id="rId16"/>
    <p:sldId id="1303" r:id="rId17"/>
    <p:sldId id="1288" r:id="rId18"/>
    <p:sldId id="1249"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D8C"/>
    <a:srgbClr val="9F5900"/>
    <a:srgbClr val="FF3300"/>
    <a:srgbClr val="FFFFFF"/>
    <a:srgbClr val="C00000"/>
    <a:srgbClr val="F8FFB3"/>
    <a:srgbClr val="BAF8FF"/>
    <a:srgbClr val="92A000"/>
    <a:srgbClr val="00F4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8A92C-5652-B6CA-948A-56C1D129466D}" v="144" dt="2024-11-29T15:07:21.746"/>
    <p1510:client id="{FBD1763F-88C0-4270-A0A5-4A05A5225770}" v="142" dt="2024-11-30T11:21:16.0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1381871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11/30/2024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11/30/2024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3997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4">
            <a:alphaModFix/>
          </a:blip>
          <a:srcRect/>
          <a:stretch/>
        </p:blipFill>
        <p:spPr>
          <a:xfrm>
            <a:off x="7411959" y="234964"/>
            <a:ext cx="852410" cy="2849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 id="214748370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52039"/>
            <a:ext cx="9144000" cy="5143500"/>
          </a:xfrm>
          <a:prstGeom prst="rect">
            <a:avLst/>
          </a:prstGeom>
        </p:spPr>
      </p:pic>
      <p:sp>
        <p:nvSpPr>
          <p:cNvPr id="17" name="TextBox 16">
            <a:extLst>
              <a:ext uri="{FF2B5EF4-FFF2-40B4-BE49-F238E27FC236}">
                <a16:creationId xmlns:a16="http://schemas.microsoft.com/office/drawing/2014/main" id="{7B4E811B-8616-F59F-BD34-2F1E10F9200B}"/>
              </a:ext>
            </a:extLst>
          </p:cNvPr>
          <p:cNvSpPr txBox="1"/>
          <p:nvPr/>
        </p:nvSpPr>
        <p:spPr>
          <a:xfrm>
            <a:off x="5969417" y="2231566"/>
            <a:ext cx="2297424" cy="380873"/>
          </a:xfrm>
          <a:prstGeom prst="rect">
            <a:avLst/>
          </a:prstGeom>
          <a:noFill/>
        </p:spPr>
        <p:txBody>
          <a:bodyPr wrap="none" rtlCol="0">
            <a:spAutoFit/>
          </a:bodyPr>
          <a:lstStyle/>
          <a:p>
            <a:pPr algn="r"/>
            <a:r>
              <a:rPr lang="en-US" sz="1875" b="1" dirty="0">
                <a:solidFill>
                  <a:schemeClr val="bg1"/>
                </a:solidFill>
                <a:latin typeface="Arial" panose="020B0604020202020204" pitchFamily="34" charset="0"/>
                <a:cs typeface="Arial" panose="020B0604020202020204" pitchFamily="34" charset="0"/>
              </a:rPr>
              <a:t>Internship Project</a:t>
            </a:r>
          </a:p>
        </p:txBody>
      </p:sp>
    </p:spTree>
    <p:extLst>
      <p:ext uri="{BB962C8B-B14F-4D97-AF65-F5344CB8AC3E}">
        <p14:creationId xmlns:p14="http://schemas.microsoft.com/office/powerpoint/2010/main" val="2000950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pic>
        <p:nvPicPr>
          <p:cNvPr id="3" name="Picture 2" descr="A screenshot of a graph&#10;&#10;Description automatically generated">
            <a:extLst>
              <a:ext uri="{FF2B5EF4-FFF2-40B4-BE49-F238E27FC236}">
                <a16:creationId xmlns:a16="http://schemas.microsoft.com/office/drawing/2014/main" id="{E7BC1C23-91BB-505C-DA38-2CDA7F1A2888}"/>
              </a:ext>
            </a:extLst>
          </p:cNvPr>
          <p:cNvPicPr>
            <a:picLocks noChangeAspect="1"/>
          </p:cNvPicPr>
          <p:nvPr/>
        </p:nvPicPr>
        <p:blipFill>
          <a:blip r:embed="rId3"/>
          <a:stretch>
            <a:fillRect/>
          </a:stretch>
        </p:blipFill>
        <p:spPr>
          <a:xfrm>
            <a:off x="2933" y="1005620"/>
            <a:ext cx="9211405" cy="4231298"/>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2FF63-1BCA-7CD2-403E-F492832DAF61}"/>
              </a:ext>
            </a:extLst>
          </p:cNvPr>
          <p:cNvSpPr>
            <a:spLocks noGrp="1"/>
          </p:cNvSpPr>
          <p:nvPr>
            <p:ph type="title"/>
          </p:nvPr>
        </p:nvSpPr>
        <p:spPr>
          <a:xfrm>
            <a:off x="311700" y="340010"/>
            <a:ext cx="3442544" cy="755700"/>
          </a:xfrm>
        </p:spPr>
        <p:txBody>
          <a:bodyPr/>
          <a:lstStyle/>
          <a:p>
            <a:r>
              <a:rPr lang="en-IN" sz="1800" b="1" dirty="0">
                <a:solidFill>
                  <a:srgbClr val="213163"/>
                </a:solidFill>
              </a:rPr>
              <a:t>Modelling &amp; Results</a:t>
            </a:r>
            <a:endParaRPr lang="en-IN" sz="1800" dirty="0"/>
          </a:p>
        </p:txBody>
      </p:sp>
      <p:pic>
        <p:nvPicPr>
          <p:cNvPr id="3" name="Picture 2">
            <a:extLst>
              <a:ext uri="{FF2B5EF4-FFF2-40B4-BE49-F238E27FC236}">
                <a16:creationId xmlns:a16="http://schemas.microsoft.com/office/drawing/2014/main" id="{0A806CC7-1239-C00C-3BD0-B03AE681FB64}"/>
              </a:ext>
            </a:extLst>
          </p:cNvPr>
          <p:cNvPicPr>
            <a:picLocks noChangeAspect="1"/>
          </p:cNvPicPr>
          <p:nvPr/>
        </p:nvPicPr>
        <p:blipFill>
          <a:blip r:embed="rId2"/>
          <a:stretch>
            <a:fillRect/>
          </a:stretch>
        </p:blipFill>
        <p:spPr>
          <a:xfrm>
            <a:off x="0" y="976530"/>
            <a:ext cx="9144000" cy="4157592"/>
          </a:xfrm>
          <a:prstGeom prst="rect">
            <a:avLst/>
          </a:prstGeom>
        </p:spPr>
      </p:pic>
    </p:spTree>
    <p:extLst>
      <p:ext uri="{BB962C8B-B14F-4D97-AF65-F5344CB8AC3E}">
        <p14:creationId xmlns:p14="http://schemas.microsoft.com/office/powerpoint/2010/main" val="3066730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C73B2-AB7F-1044-F69A-17FB48076DA7}"/>
              </a:ext>
            </a:extLst>
          </p:cNvPr>
          <p:cNvSpPr>
            <a:spLocks noGrp="1"/>
          </p:cNvSpPr>
          <p:nvPr>
            <p:ph type="title"/>
          </p:nvPr>
        </p:nvSpPr>
        <p:spPr>
          <a:xfrm>
            <a:off x="311700" y="362312"/>
            <a:ext cx="3234388" cy="755700"/>
          </a:xfrm>
        </p:spPr>
        <p:txBody>
          <a:bodyPr/>
          <a:lstStyle/>
          <a:p>
            <a:r>
              <a:rPr lang="en-IN" sz="1800" b="1" dirty="0">
                <a:solidFill>
                  <a:srgbClr val="213163"/>
                </a:solidFill>
              </a:rPr>
              <a:t>Modelling &amp; Results</a:t>
            </a:r>
            <a:endParaRPr lang="en-IN" sz="1800" dirty="0"/>
          </a:p>
        </p:txBody>
      </p:sp>
      <p:pic>
        <p:nvPicPr>
          <p:cNvPr id="3" name="Picture 2" descr="A screenshot of a graph&#10;&#10;Description automatically generated">
            <a:extLst>
              <a:ext uri="{FF2B5EF4-FFF2-40B4-BE49-F238E27FC236}">
                <a16:creationId xmlns:a16="http://schemas.microsoft.com/office/drawing/2014/main" id="{0B5BD34C-24C5-2F72-8E5E-E8BFF4075BB3}"/>
              </a:ext>
            </a:extLst>
          </p:cNvPr>
          <p:cNvPicPr>
            <a:picLocks noChangeAspect="1"/>
          </p:cNvPicPr>
          <p:nvPr/>
        </p:nvPicPr>
        <p:blipFill>
          <a:blip r:embed="rId2"/>
          <a:stretch>
            <a:fillRect/>
          </a:stretch>
        </p:blipFill>
        <p:spPr>
          <a:xfrm>
            <a:off x="0" y="1013358"/>
            <a:ext cx="9144000" cy="4208495"/>
          </a:xfrm>
          <a:prstGeom prst="rect">
            <a:avLst/>
          </a:prstGeom>
        </p:spPr>
      </p:pic>
    </p:spTree>
    <p:extLst>
      <p:ext uri="{BB962C8B-B14F-4D97-AF65-F5344CB8AC3E}">
        <p14:creationId xmlns:p14="http://schemas.microsoft.com/office/powerpoint/2010/main" val="162696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0023E-C7B2-2F11-D692-A3B8B59A02D0}"/>
              </a:ext>
            </a:extLst>
          </p:cNvPr>
          <p:cNvSpPr>
            <a:spLocks noGrp="1"/>
          </p:cNvSpPr>
          <p:nvPr>
            <p:ph type="title"/>
          </p:nvPr>
        </p:nvSpPr>
        <p:spPr>
          <a:xfrm>
            <a:off x="311699" y="555600"/>
            <a:ext cx="3108007" cy="522351"/>
          </a:xfrm>
        </p:spPr>
        <p:txBody>
          <a:bodyPr/>
          <a:lstStyle/>
          <a:p>
            <a:r>
              <a:rPr lang="en-IN" sz="1800" b="1" dirty="0">
                <a:solidFill>
                  <a:srgbClr val="213163"/>
                </a:solidFill>
              </a:rPr>
              <a:t>Modelling</a:t>
            </a:r>
            <a:r>
              <a:rPr lang="en-IN" sz="2400" b="1" dirty="0">
                <a:solidFill>
                  <a:srgbClr val="213163"/>
                </a:solidFill>
              </a:rPr>
              <a:t> &amp; Results</a:t>
            </a:r>
            <a:endParaRPr lang="en-IN" dirty="0"/>
          </a:p>
        </p:txBody>
      </p:sp>
      <p:pic>
        <p:nvPicPr>
          <p:cNvPr id="3" name="Picture 2" descr="A screenshot of a graph&#10;&#10;Description automatically generated">
            <a:extLst>
              <a:ext uri="{FF2B5EF4-FFF2-40B4-BE49-F238E27FC236}">
                <a16:creationId xmlns:a16="http://schemas.microsoft.com/office/drawing/2014/main" id="{C5EC0EF0-0B1F-7D56-2660-55138B70EEDB}"/>
              </a:ext>
            </a:extLst>
          </p:cNvPr>
          <p:cNvPicPr>
            <a:picLocks noChangeAspect="1"/>
          </p:cNvPicPr>
          <p:nvPr/>
        </p:nvPicPr>
        <p:blipFill>
          <a:blip r:embed="rId2"/>
          <a:stretch>
            <a:fillRect/>
          </a:stretch>
        </p:blipFill>
        <p:spPr>
          <a:xfrm>
            <a:off x="0" y="895001"/>
            <a:ext cx="9144000" cy="4247382"/>
          </a:xfrm>
          <a:prstGeom prst="rect">
            <a:avLst/>
          </a:prstGeom>
        </p:spPr>
      </p:pic>
    </p:spTree>
    <p:extLst>
      <p:ext uri="{BB962C8B-B14F-4D97-AF65-F5344CB8AC3E}">
        <p14:creationId xmlns:p14="http://schemas.microsoft.com/office/powerpoint/2010/main" val="3554947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334537" y="1074029"/>
            <a:ext cx="8385718" cy="24794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endParaRPr lang="en-GB" sz="1600" dirty="0">
              <a:latin typeface="Times New Roman" panose="02020603050405020304" pitchFamily="18" charset="0"/>
              <a:cs typeface="Times New Roman" panose="02020603050405020304" pitchFamily="18" charset="0"/>
            </a:endParaRPr>
          </a:p>
          <a:p>
            <a:pPr algn="just"/>
            <a:r>
              <a:rPr lang="en-GB" sz="1600" dirty="0">
                <a:latin typeface="Times New Roman" panose="02020603050405020304" pitchFamily="18" charset="0"/>
                <a:cs typeface="Times New Roman" panose="02020603050405020304" pitchFamily="18" charset="0"/>
              </a:rPr>
              <a:t>	In conclusion, leveraging a Power BI dashboard for energy consumption offers a highly effective and efficient solution for managing and optimizing energy use. By integrating data from smart meters and IoT devices, and utilizing Power BI's robust analytical and visualization tools, organizations can gain comprehensive insights into energy patterns and trends. This enables real-time monitoring, forecasting, and the implementation of strategic measures to reduce costs and enhance sustainability efforts. The combination of advanced technology and detailed data analysis supports informed decision-making and fosters better overall energy management.</a:t>
            </a:r>
          </a:p>
        </p:txBody>
      </p:sp>
    </p:spTree>
    <p:extLst>
      <p:ext uri="{BB962C8B-B14F-4D97-AF65-F5344CB8AC3E}">
        <p14:creationId xmlns:p14="http://schemas.microsoft.com/office/powerpoint/2010/main" val="2018878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flowers&#10;&#10;Description automatically generated">
            <a:extLst>
              <a:ext uri="{FF2B5EF4-FFF2-40B4-BE49-F238E27FC236}">
                <a16:creationId xmlns:a16="http://schemas.microsoft.com/office/drawing/2014/main" id="{BFCF45E4-464D-941F-B32F-4D54CE1952C8}"/>
              </a:ext>
            </a:extLst>
          </p:cNvPr>
          <p:cNvPicPr>
            <a:picLocks noChangeAspect="1"/>
          </p:cNvPicPr>
          <p:nvPr/>
        </p:nvPicPr>
        <p:blipFill>
          <a:blip r:embed="rId3"/>
          <a:stretch>
            <a:fillRect/>
          </a:stretch>
        </p:blipFill>
        <p:spPr>
          <a:xfrm>
            <a:off x="0" y="559868"/>
            <a:ext cx="9144000" cy="4573282"/>
          </a:xfrm>
          <a:prstGeom prst="rect">
            <a:avLst/>
          </a:prstGeom>
        </p:spPr>
      </p:pic>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hite background with black lines&#10;&#10;Description automatically generated">
            <a:extLst>
              <a:ext uri="{FF2B5EF4-FFF2-40B4-BE49-F238E27FC236}">
                <a16:creationId xmlns:a16="http://schemas.microsoft.com/office/drawing/2014/main" id="{8499578D-1974-D02F-8C4E-2E88D065B8F0}"/>
              </a:ext>
            </a:extLst>
          </p:cNvPr>
          <p:cNvPicPr>
            <a:picLocks noChangeAspect="1"/>
          </p:cNvPicPr>
          <p:nvPr/>
        </p:nvPicPr>
        <p:blipFill rotWithShape="1">
          <a:blip r:embed="rId3">
            <a:alphaModFix amt="13000"/>
          </a:blip>
          <a:srcRect l="1234" t="10895" b="18028"/>
          <a:stretch/>
        </p:blipFill>
        <p:spPr>
          <a:xfrm>
            <a:off x="110365" y="656492"/>
            <a:ext cx="8935392" cy="4282831"/>
          </a:xfrm>
          <a:prstGeom prst="rect">
            <a:avLst/>
          </a:prstGeom>
        </p:spPr>
      </p:pic>
      <p:sp>
        <p:nvSpPr>
          <p:cNvPr id="3" name="Rectangle 2">
            <a:extLst>
              <a:ext uri="{FF2B5EF4-FFF2-40B4-BE49-F238E27FC236}">
                <a16:creationId xmlns:a16="http://schemas.microsoft.com/office/drawing/2014/main" id="{94AFB96E-D063-2D80-C867-61F310BAEC2B}"/>
              </a:ext>
            </a:extLst>
          </p:cNvPr>
          <p:cNvSpPr/>
          <p:nvPr/>
        </p:nvSpPr>
        <p:spPr>
          <a:xfrm>
            <a:off x="-7815" y="0"/>
            <a:ext cx="119381" cy="514350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Top Corners Rounded 3">
            <a:extLst>
              <a:ext uri="{FF2B5EF4-FFF2-40B4-BE49-F238E27FC236}">
                <a16:creationId xmlns:a16="http://schemas.microsoft.com/office/drawing/2014/main" id="{33376896-0AA1-1F1A-0A07-0153EA6E7A5C}"/>
              </a:ext>
            </a:extLst>
          </p:cNvPr>
          <p:cNvSpPr/>
          <p:nvPr/>
        </p:nvSpPr>
        <p:spPr>
          <a:xfrm rot="5400000">
            <a:off x="151054" y="930260"/>
            <a:ext cx="3211467" cy="3291141"/>
          </a:xfrm>
          <a:prstGeom prst="round2SameRect">
            <a:avLst/>
          </a:prstGeom>
          <a:solidFill>
            <a:srgbClr val="223366">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Rounded 4">
            <a:extLst>
              <a:ext uri="{FF2B5EF4-FFF2-40B4-BE49-F238E27FC236}">
                <a16:creationId xmlns:a16="http://schemas.microsoft.com/office/drawing/2014/main" id="{B8B40143-E777-9572-674C-6F9FB0A8C197}"/>
              </a:ext>
            </a:extLst>
          </p:cNvPr>
          <p:cNvSpPr/>
          <p:nvPr/>
        </p:nvSpPr>
        <p:spPr>
          <a:xfrm rot="5400000" flipH="1" flipV="1">
            <a:off x="7515453" y="-1707294"/>
            <a:ext cx="3265273" cy="9010672"/>
          </a:xfrm>
          <a:prstGeom prst="round2SameRect">
            <a:avLst/>
          </a:prstGeom>
          <a:solidFill>
            <a:srgbClr val="C0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9" name="Rectangle: Rounded Corners 8">
            <a:extLst>
              <a:ext uri="{FF2B5EF4-FFF2-40B4-BE49-F238E27FC236}">
                <a16:creationId xmlns:a16="http://schemas.microsoft.com/office/drawing/2014/main" id="{C319F0F6-4D63-17C0-67E5-6FB8E80FF122}"/>
              </a:ext>
            </a:extLst>
          </p:cNvPr>
          <p:cNvSpPr/>
          <p:nvPr/>
        </p:nvSpPr>
        <p:spPr>
          <a:xfrm>
            <a:off x="1704929" y="1289956"/>
            <a:ext cx="5734143" cy="2571750"/>
          </a:xfrm>
          <a:prstGeom prst="round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400" dirty="0">
                <a:cs typeface="Arial"/>
              </a:rPr>
              <a:t>Student Name : </a:t>
            </a:r>
            <a:r>
              <a:rPr lang="en-US" dirty="0">
                <a:cs typeface="Arial"/>
              </a:rPr>
              <a:t>SAI KUMAR REDDY CHINTHAKUNTA</a:t>
            </a:r>
            <a:endParaRPr lang="en-US" sz="1400" dirty="0">
              <a:cs typeface="Arial"/>
            </a:endParaRPr>
          </a:p>
          <a:p>
            <a:r>
              <a:rPr lang="en-US" sz="1400" dirty="0">
                <a:cs typeface="Arial"/>
              </a:rPr>
              <a:t>Student ID </a:t>
            </a:r>
            <a:r>
              <a:rPr lang="en-US" dirty="0">
                <a:cs typeface="Arial"/>
              </a:rPr>
              <a:t>:Sai Kumar Reddy _STU66ba24b9a2bba1723475129</a:t>
            </a:r>
          </a:p>
          <a:p>
            <a:r>
              <a:rPr lang="en-US" sz="1400" dirty="0">
                <a:cs typeface="Arial"/>
              </a:rPr>
              <a:t>College Name :</a:t>
            </a:r>
            <a:r>
              <a:rPr lang="en-US" dirty="0">
                <a:cs typeface="Arial"/>
              </a:rPr>
              <a:t>KRISHNA UNIVERSITY COLLEGE</a:t>
            </a:r>
            <a:r>
              <a:rPr lang="en-US" sz="1400" dirty="0">
                <a:cs typeface="Arial"/>
              </a:rPr>
              <a:t> OF </a:t>
            </a:r>
            <a:r>
              <a:rPr lang="en-US" dirty="0">
                <a:cs typeface="Arial"/>
              </a:rPr>
              <a:t>   ENGINEERING </a:t>
            </a:r>
            <a:r>
              <a:rPr lang="en-US" sz="1400" dirty="0">
                <a:cs typeface="Arial"/>
              </a:rPr>
              <a:t>TECHNOLOGY</a:t>
            </a:r>
            <a:endParaRPr lang="en-US" sz="1400" dirty="0"/>
          </a:p>
        </p:txBody>
      </p:sp>
      <p:sp>
        <p:nvSpPr>
          <p:cNvPr id="12" name="Rectangle 11">
            <a:extLst>
              <a:ext uri="{FF2B5EF4-FFF2-40B4-BE49-F238E27FC236}">
                <a16:creationId xmlns:a16="http://schemas.microsoft.com/office/drawing/2014/main" id="{FDF9F27E-3244-EA23-3575-26D9E2441D4F}"/>
              </a:ext>
            </a:extLst>
          </p:cNvPr>
          <p:cNvSpPr/>
          <p:nvPr/>
        </p:nvSpPr>
        <p:spPr>
          <a:xfrm>
            <a:off x="9048762" y="0"/>
            <a:ext cx="119381" cy="5143500"/>
          </a:xfrm>
          <a:prstGeom prst="rect">
            <a:avLst/>
          </a:prstGeom>
          <a:solidFill>
            <a:srgbClr val="FFE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113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Rectangle 4">
            <a:extLst>
              <a:ext uri="{FF2B5EF4-FFF2-40B4-BE49-F238E27FC236}">
                <a16:creationId xmlns:a16="http://schemas.microsoft.com/office/drawing/2014/main" id="{32E75419-EBB8-B110-2A58-C75BF33BBB24}"/>
              </a:ext>
            </a:extLst>
          </p:cNvPr>
          <p:cNvSpPr/>
          <p:nvPr/>
        </p:nvSpPr>
        <p:spPr>
          <a:xfrm>
            <a:off x="0" y="594857"/>
            <a:ext cx="9144000" cy="2259662"/>
          </a:xfrm>
          <a:prstGeom prst="rect">
            <a:avLst/>
          </a:prstGeom>
          <a:solidFill>
            <a:srgbClr val="243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extBox 5">
            <a:extLst>
              <a:ext uri="{FF2B5EF4-FFF2-40B4-BE49-F238E27FC236}">
                <a16:creationId xmlns:a16="http://schemas.microsoft.com/office/drawing/2014/main" id="{B8B2F1D2-B3CD-47D4-C97B-3CE2F64AFC82}"/>
              </a:ext>
            </a:extLst>
          </p:cNvPr>
          <p:cNvSpPr txBox="1"/>
          <p:nvPr/>
        </p:nvSpPr>
        <p:spPr>
          <a:xfrm>
            <a:off x="1309844" y="1389165"/>
            <a:ext cx="6524311" cy="456856"/>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800" b="1" dirty="0">
                <a:solidFill>
                  <a:srgbClr val="FFE600"/>
                </a:solidFill>
                <a:latin typeface="Arial"/>
                <a:cs typeface="Arial"/>
              </a:rPr>
              <a:t>CAPSTONE PROJECT SHOWCASE</a:t>
            </a:r>
          </a:p>
        </p:txBody>
      </p:sp>
      <p:sp>
        <p:nvSpPr>
          <p:cNvPr id="8" name="TextBox 10">
            <a:extLst>
              <a:ext uri="{FF2B5EF4-FFF2-40B4-BE49-F238E27FC236}">
                <a16:creationId xmlns:a16="http://schemas.microsoft.com/office/drawing/2014/main" id="{D4240D32-9BCC-D793-EF34-3F436C714765}"/>
              </a:ext>
            </a:extLst>
          </p:cNvPr>
          <p:cNvSpPr txBox="1"/>
          <p:nvPr/>
        </p:nvSpPr>
        <p:spPr>
          <a:xfrm>
            <a:off x="-867769" y="3171676"/>
            <a:ext cx="10879535" cy="25160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50" dirty="0">
                <a:solidFill>
                  <a:srgbClr val="0066A1"/>
                </a:solidFill>
                <a:latin typeface="Poppins"/>
              </a:rPr>
              <a:t>Project Title :</a:t>
            </a:r>
            <a:r>
              <a:rPr lang="en-US" sz="1650" b="1" dirty="0">
                <a:solidFill>
                  <a:srgbClr val="0066A1"/>
                </a:solidFill>
                <a:latin typeface="Poppins"/>
              </a:rPr>
              <a:t> Energy Consumption Trend Analysis With Power Bi</a:t>
            </a:r>
            <a:endParaRPr lang="en-US" sz="1650" b="1" dirty="0">
              <a:solidFill>
                <a:srgbClr val="0066A1"/>
              </a:solidFill>
              <a:latin typeface="Poppins"/>
              <a:cs typeface="Poppins"/>
            </a:endParaRPr>
          </a:p>
        </p:txBody>
      </p:sp>
      <p:sp>
        <p:nvSpPr>
          <p:cNvPr id="9" name="TextBox 7">
            <a:extLst>
              <a:ext uri="{FF2B5EF4-FFF2-40B4-BE49-F238E27FC236}">
                <a16:creationId xmlns:a16="http://schemas.microsoft.com/office/drawing/2014/main" id="{9AF297CE-9F11-2600-2058-A27EC2B5D9D4}"/>
              </a:ext>
            </a:extLst>
          </p:cNvPr>
          <p:cNvSpPr txBox="1"/>
          <p:nvPr/>
        </p:nvSpPr>
        <p:spPr>
          <a:xfrm>
            <a:off x="374305" y="4036323"/>
            <a:ext cx="8395386"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50">
                <a:solidFill>
                  <a:schemeClr val="accent2">
                    <a:lumMod val="75000"/>
                  </a:schemeClr>
                </a:solidFill>
                <a:latin typeface="Poppins"/>
              </a:rPr>
              <a:t>Abstract | Problem Statement | Project Overview |</a:t>
            </a:r>
            <a:r>
              <a:rPr lang="en-US" sz="1650">
                <a:solidFill>
                  <a:schemeClr val="accent2">
                    <a:lumMod val="75000"/>
                  </a:schemeClr>
                </a:solidFill>
                <a:latin typeface="Poppins"/>
                <a:ea typeface="+mn-lt"/>
                <a:cs typeface="Poppins"/>
              </a:rPr>
              <a:t> Proposed </a:t>
            </a:r>
            <a:r>
              <a:rPr lang="en-US" sz="1650">
                <a:solidFill>
                  <a:schemeClr val="accent2">
                    <a:lumMod val="75000"/>
                  </a:schemeClr>
                </a:solidFill>
                <a:latin typeface="Poppins"/>
                <a:ea typeface="+mn-lt"/>
                <a:cs typeface="+mn-lt"/>
              </a:rPr>
              <a:t>Solution </a:t>
            </a:r>
            <a:r>
              <a:rPr lang="en-US" sz="1650">
                <a:solidFill>
                  <a:schemeClr val="accent2">
                    <a:lumMod val="75000"/>
                  </a:schemeClr>
                </a:solidFill>
                <a:latin typeface="Poppins"/>
              </a:rPr>
              <a:t>| </a:t>
            </a:r>
            <a:r>
              <a:rPr lang="en-US" sz="1650">
                <a:solidFill>
                  <a:schemeClr val="accent2">
                    <a:lumMod val="75000"/>
                  </a:schemeClr>
                </a:solidFill>
                <a:latin typeface="Poppins"/>
                <a:ea typeface="+mn-lt"/>
                <a:cs typeface="Poppins"/>
              </a:rPr>
              <a:t>Technology Used</a:t>
            </a:r>
            <a:r>
              <a:rPr lang="en-US" sz="1650">
                <a:solidFill>
                  <a:schemeClr val="accent2">
                    <a:lumMod val="75000"/>
                  </a:schemeClr>
                </a:solidFill>
                <a:latin typeface="Poppins"/>
              </a:rPr>
              <a:t> | Modelling &amp; Results </a:t>
            </a:r>
            <a:r>
              <a:rPr lang="en-US" sz="1650">
                <a:solidFill>
                  <a:schemeClr val="accent2">
                    <a:lumMod val="75000"/>
                  </a:schemeClr>
                </a:solidFill>
                <a:latin typeface="Poppins"/>
                <a:ea typeface="+mn-lt"/>
                <a:cs typeface="+mn-lt"/>
              </a:rPr>
              <a:t>| Conclusion | Q&amp;A</a:t>
            </a:r>
            <a:endParaRPr lang="en-US">
              <a:solidFill>
                <a:schemeClr val="accent2">
                  <a:lumMod val="75000"/>
                </a:schemeClr>
              </a:solidFill>
              <a:latin typeface="Poppins"/>
              <a:cs typeface="Poppins"/>
            </a:endParaRPr>
          </a:p>
        </p:txBody>
      </p:sp>
    </p:spTree>
    <p:extLst>
      <p:ext uri="{BB962C8B-B14F-4D97-AF65-F5344CB8AC3E}">
        <p14:creationId xmlns:p14="http://schemas.microsoft.com/office/powerpoint/2010/main" val="3232110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8949030"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GB" dirty="0"/>
          </a:p>
          <a:p>
            <a:pPr algn="just"/>
            <a:r>
              <a:rPr lang="en-GB" b="1" dirty="0"/>
              <a:t>	A Power BI dashboard for energy consumption serves as a pivotal tool in monitoring and optimizing energy usage. It allows users to </a:t>
            </a:r>
            <a:r>
              <a:rPr lang="en-GB" b="1" err="1"/>
              <a:t>analyze</a:t>
            </a:r>
            <a:r>
              <a:rPr lang="en-GB" b="1" dirty="0"/>
              <a:t> historical data, track real-time consumption, and forecast future trends. The dashboard visualizes crucial metrics such as energy generation, outages, and peak usage times, facilitating informed decision-making. By providing a comprehensive view of energy patterns, it enables users to identify inefficiencies and implement corrective measures, ultimately enhancing energy management and sustainability efforts.</a:t>
            </a:r>
          </a:p>
        </p:txBody>
      </p:sp>
    </p:spTree>
    <p:extLst>
      <p:ext uri="{BB962C8B-B14F-4D97-AF65-F5344CB8AC3E}">
        <p14:creationId xmlns:p14="http://schemas.microsoft.com/office/powerpoint/2010/main" val="304216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64031" y="1215277"/>
            <a:ext cx="9015937" cy="12825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07000"/>
              </a:lnSpc>
              <a:spcAft>
                <a:spcPts val="800"/>
              </a:spcAft>
            </a:pP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	Develop an interactive Power BI dashboard to </a:t>
            </a:r>
            <a:r>
              <a:rPr lang="en-IN" sz="1600" kern="100" dirty="0" err="1">
                <a:effectLst/>
                <a:latin typeface="Times New Roman" panose="02020603050405020304" pitchFamily="18" charset="0"/>
                <a:ea typeface="Aptos" panose="020B0004020202020204" pitchFamily="34" charset="0"/>
                <a:cs typeface="Times New Roman" panose="02020603050405020304" pitchFamily="18" charset="0"/>
              </a:rPr>
              <a:t>analyze</a:t>
            </a: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 energy consumption data for a business, providing insights into total costs, unit consumption, and trends across different energy types (gas, electricity, water).</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8206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sp>
        <p:nvSpPr>
          <p:cNvPr id="4" name="TextBox 3">
            <a:extLst>
              <a:ext uri="{FF2B5EF4-FFF2-40B4-BE49-F238E27FC236}">
                <a16:creationId xmlns:a16="http://schemas.microsoft.com/office/drawing/2014/main" id="{14AA3A2F-E003-8E16-EC90-020ACB0367FA}"/>
              </a:ext>
            </a:extLst>
          </p:cNvPr>
          <p:cNvSpPr txBox="1"/>
          <p:nvPr/>
        </p:nvSpPr>
        <p:spPr>
          <a:xfrm>
            <a:off x="401444" y="1360448"/>
            <a:ext cx="8393152" cy="1953933"/>
          </a:xfrm>
          <a:prstGeom prst="rect">
            <a:avLst/>
          </a:prstGeom>
          <a:noFill/>
        </p:spPr>
        <p:txBody>
          <a:bodyPr wrap="square">
            <a:spAutoFit/>
          </a:bodyPr>
          <a:lstStyle/>
          <a:p>
            <a:pPr algn="just">
              <a:lnSpc>
                <a:spcPct val="107000"/>
              </a:lnSpc>
              <a:spcAft>
                <a:spcPts val="800"/>
              </a:spcAft>
            </a:pP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This project aims to develop a</a:t>
            </a:r>
            <a:r>
              <a:rPr lang="en-GB" sz="160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Power BI dashboard for energy consumption provides a holistic view of energy usage and management, leveraging modern technologies for data collection, integration, and visualization. By utilizing smart meters and IoT devices, the dashboard gathers real-time energy data, which is then </a:t>
            </a:r>
            <a:r>
              <a:rPr lang="en-GB" dirty="0" err="1">
                <a:latin typeface="Times New Roman" panose="02020603050405020304" pitchFamily="18" charset="0"/>
                <a:cs typeface="Times New Roman" panose="02020603050405020304" pitchFamily="18" charset="0"/>
              </a:rPr>
              <a:t>analyzed</a:t>
            </a:r>
            <a:r>
              <a:rPr lang="en-GB" dirty="0">
                <a:latin typeface="Times New Roman" panose="02020603050405020304" pitchFamily="18" charset="0"/>
                <a:cs typeface="Times New Roman" panose="02020603050405020304" pitchFamily="18" charset="0"/>
              </a:rPr>
              <a:t> using Power BI's robust analytical tools. This enables the identification of usage patterns, peak times, and inefficiencies, facilitating informed decision-making. The dashboard supports real-time monitoring, forecasting, and the implementation of optimization strategies, ultimately enhancing energy management and sustainability efforts. Through automated reporting and alerts, stakeholders remain informed, ensuring continuous improvement and cost savings in energy consumption.</a:t>
            </a:r>
            <a:r>
              <a:rPr lang="en-IN" kern="100" dirty="0">
                <a:effectLst/>
                <a:latin typeface="Times New Roman" panose="02020603050405020304" pitchFamily="18" charset="0"/>
                <a:ea typeface="Aptos" panose="020B0004020202020204" pitchFamily="34" charset="0"/>
                <a:cs typeface="Times New Roman" panose="02020603050405020304" pitchFamily="18" charset="0"/>
              </a:rPr>
              <a:t>.</a:t>
            </a:r>
          </a:p>
        </p:txBody>
      </p:sp>
    </p:spTree>
    <p:extLst>
      <p:ext uri="{BB962C8B-B14F-4D97-AF65-F5344CB8AC3E}">
        <p14:creationId xmlns:p14="http://schemas.microsoft.com/office/powerpoint/2010/main" val="128463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3" name="TextBox 2">
            <a:extLst>
              <a:ext uri="{FF2B5EF4-FFF2-40B4-BE49-F238E27FC236}">
                <a16:creationId xmlns:a16="http://schemas.microsoft.com/office/drawing/2014/main" id="{040D4151-7675-C3E1-48F6-C5D498AA4BEF}"/>
              </a:ext>
            </a:extLst>
          </p:cNvPr>
          <p:cNvSpPr txBox="1"/>
          <p:nvPr/>
        </p:nvSpPr>
        <p:spPr>
          <a:xfrm>
            <a:off x="468351" y="1330177"/>
            <a:ext cx="8445191" cy="2308324"/>
          </a:xfrm>
          <a:prstGeom prst="rect">
            <a:avLst/>
          </a:prstGeom>
          <a:noFill/>
        </p:spPr>
        <p:txBody>
          <a:bodyPr wrap="square">
            <a:spAutoFit/>
          </a:bodyPr>
          <a:lstStyle/>
          <a:p>
            <a:pPr algn="just"/>
            <a:r>
              <a:rPr lang="en-GB" sz="1600" dirty="0"/>
              <a:t>	A Power BI dashboard for energy consumption offers a comprehensive solution to address inefficiencies and high costs associated with energy use. By collecting and integrating data from various sources such as smart meters and IoT devices, the dashboard visualizes key metrics, enabling real-time monitoring and analysis. This visualization aids in identifying usage patterns, peak times, and anomalies. Furthermore, Power BI's analytical tools facilitate forecasting future energy needs and trends, empowering organizations to implement optimization strategies and cost-saving measures. Automated reports and alerts ensure stakeholders stay informed, supporting better energy management and sustainability efforts.</a:t>
            </a:r>
            <a:endParaRPr lang="en-IN" sz="1600" dirty="0"/>
          </a:p>
        </p:txBody>
      </p:sp>
    </p:spTree>
    <p:extLst>
      <p:ext uri="{BB962C8B-B14F-4D97-AF65-F5344CB8AC3E}">
        <p14:creationId xmlns:p14="http://schemas.microsoft.com/office/powerpoint/2010/main" val="1053913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3" name="TextBox 2">
            <a:extLst>
              <a:ext uri="{FF2B5EF4-FFF2-40B4-BE49-F238E27FC236}">
                <a16:creationId xmlns:a16="http://schemas.microsoft.com/office/drawing/2014/main" id="{FFC65A0E-7AA0-FC88-B4F6-7E26F5F871E5}"/>
              </a:ext>
            </a:extLst>
          </p:cNvPr>
          <p:cNvSpPr txBox="1"/>
          <p:nvPr/>
        </p:nvSpPr>
        <p:spPr>
          <a:xfrm>
            <a:off x="282498" y="1434255"/>
            <a:ext cx="8720253" cy="2062103"/>
          </a:xfrm>
          <a:prstGeom prst="rect">
            <a:avLst/>
          </a:prstGeom>
          <a:noFill/>
        </p:spPr>
        <p:txBody>
          <a:bodyPr wrap="square">
            <a:spAutoFit/>
          </a:bodyPr>
          <a:lstStyle/>
          <a:p>
            <a:pPr algn="just"/>
            <a:r>
              <a:rPr lang="en-GB" sz="1600" dirty="0">
                <a:latin typeface="Times New Roman" panose="02020603050405020304" pitchFamily="18" charset="0"/>
                <a:cs typeface="Times New Roman" panose="02020603050405020304" pitchFamily="18" charset="0"/>
              </a:rPr>
              <a:t>	The Power BI dashboard for energy consumption leverages various technologies to enhance data collection, integration, and visualization. Smart meters and IoT devices play a crucial role in gathering real-time energy data. This data is then integrated into Power BI, a robust business analytics tool, allowing for seamless visualization of key metrics. Power BI's advanced analytical capabilities, including machine learning and predictive analytics, help forecast future energy needs and trends. Additionally, real-time data feeds and automated reporting features ensure continuous monitoring and timely alerts. These technologies collectively support efficient energy management and sustainability efforts.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797A2C5-1A1D-AC26-5A6D-8071B0BC4030}"/>
              </a:ext>
            </a:extLst>
          </p:cNvPr>
          <p:cNvSpPr>
            <a:spLocks noGrp="1"/>
          </p:cNvSpPr>
          <p:nvPr>
            <p:ph type="body" idx="1"/>
          </p:nvPr>
        </p:nvSpPr>
        <p:spPr>
          <a:xfrm>
            <a:off x="3971" y="598292"/>
            <a:ext cx="9138459" cy="4337054"/>
          </a:xfrm>
        </p:spPr>
        <p:txBody>
          <a:bodyPr/>
          <a:lstStyle/>
          <a:p>
            <a:endParaRPr lang="en-GB"/>
          </a:p>
        </p:txBody>
      </p:sp>
      <p:pic>
        <p:nvPicPr>
          <p:cNvPr id="4" name="Picture 3" descr="A blue and black text on a blue background&#10;&#10;Description automatically generated">
            <a:extLst>
              <a:ext uri="{FF2B5EF4-FFF2-40B4-BE49-F238E27FC236}">
                <a16:creationId xmlns:a16="http://schemas.microsoft.com/office/drawing/2014/main" id="{FAACD485-AFB3-8D06-9285-D838364218BC}"/>
              </a:ext>
            </a:extLst>
          </p:cNvPr>
          <p:cNvPicPr>
            <a:picLocks noChangeAspect="1"/>
          </p:cNvPicPr>
          <p:nvPr/>
        </p:nvPicPr>
        <p:blipFill>
          <a:blip r:embed="rId2"/>
          <a:stretch>
            <a:fillRect/>
          </a:stretch>
        </p:blipFill>
        <p:spPr>
          <a:xfrm>
            <a:off x="4775" y="593480"/>
            <a:ext cx="9149104" cy="4550020"/>
          </a:xfrm>
          <a:prstGeom prst="rect">
            <a:avLst/>
          </a:prstGeom>
        </p:spPr>
      </p:pic>
    </p:spTree>
    <p:extLst>
      <p:ext uri="{BB962C8B-B14F-4D97-AF65-F5344CB8AC3E}">
        <p14:creationId xmlns:p14="http://schemas.microsoft.com/office/powerpoint/2010/main" val="39899712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Internship</Template>
  <TotalTime>20</TotalTime>
  <Words>647</Words>
  <Application>Microsoft Office PowerPoint</Application>
  <PresentationFormat>On-screen Show (16:9)</PresentationFormat>
  <Paragraphs>30</Paragraphs>
  <Slides>15</Slides>
  <Notes>11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Simple Light</vt:lpstr>
      <vt:lpstr>PowerPoint Presentation</vt:lpstr>
      <vt:lpstr>PowerPoint Presentation</vt:lpstr>
      <vt:lpstr>PowerPoint Presentation</vt:lpstr>
      <vt:lpstr>Abstract</vt:lpstr>
      <vt:lpstr>Problem Statement</vt:lpstr>
      <vt:lpstr>Project Overview</vt:lpstr>
      <vt:lpstr>Proposed Solution</vt:lpstr>
      <vt:lpstr>Technology Used</vt:lpstr>
      <vt:lpstr>PowerPoint Presentation</vt:lpstr>
      <vt:lpstr>Modelling &amp; Results</vt:lpstr>
      <vt:lpstr>Modelling &amp; Results</vt:lpstr>
      <vt:lpstr>Modelling &amp; Results</vt:lpstr>
      <vt:lpstr>Modelling &amp; Results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MOHANKUMAR K</cp:lastModifiedBy>
  <cp:revision>103</cp:revision>
  <dcterms:modified xsi:type="dcterms:W3CDTF">2024-11-30T11:23:02Z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