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4"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napToGrid="0" showGuides="1">
      <p:cViewPr varScale="1">
        <p:scale>
          <a:sx n="78" d="100"/>
          <a:sy n="78" d="100"/>
        </p:scale>
        <p:origin x="874" y="62"/>
      </p:cViewPr>
      <p:guideLst>
        <p:guide orient="horz" pos="2160"/>
        <p:guide pos="380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6/25/2024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6/25/2024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6/25/2024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6/25/2024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6/25/2024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sz="2800" b="1" dirty="0">
                <a:solidFill>
                  <a:schemeClr val="accent1"/>
                </a:solidFill>
                <a:latin typeface="Arial" panose="020B0604020202020204" pitchFamily="34" charset="0"/>
                <a:cs typeface="Arial" panose="020B0604020202020204" pitchFamily="34" charset="0"/>
              </a:rPr>
              <a:t>Sentimental</a:t>
            </a:r>
            <a:r>
              <a:rPr lang="en-IN" b="1" dirty="0">
                <a:solidFill>
                  <a:schemeClr val="accent1"/>
                </a:solidFill>
                <a:latin typeface="Arial" panose="020B0604020202020204" pitchFamily="34" charset="0"/>
                <a:cs typeface="Arial" panose="020B0604020202020204" pitchFamily="34" charset="0"/>
              </a:rPr>
              <a:t>  </a:t>
            </a:r>
            <a:r>
              <a:rPr lang="en-IN" sz="2800" b="1" dirty="0">
                <a:solidFill>
                  <a:schemeClr val="accent1"/>
                </a:solidFill>
                <a:latin typeface="Arial" panose="020B0604020202020204" pitchFamily="34" charset="0"/>
                <a:cs typeface="Arial" panose="020B0604020202020204" pitchFamily="34" charset="0"/>
              </a:rPr>
              <a:t>analysis </a:t>
            </a:r>
            <a:endParaRPr lang="en-US" sz="28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702408" y="3549180"/>
            <a:ext cx="1032938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marL="457200" indent="-457200">
              <a:buAutoNum type="arabicPeriod"/>
            </a:pPr>
            <a:r>
              <a:rPr lang="en-IN" sz="2000" b="1" dirty="0">
                <a:solidFill>
                  <a:schemeClr val="accent1">
                    <a:lumMod val="75000"/>
                  </a:schemeClr>
                </a:solidFill>
                <a:latin typeface="Arial" panose="020B0604020202020204"/>
                <a:cs typeface="Arial" panose="020B0604020202020204"/>
              </a:rPr>
              <a:t>Student Name: </a:t>
            </a:r>
            <a:r>
              <a:rPr lang="en-US" sz="2000" b="1" dirty="0">
                <a:solidFill>
                  <a:srgbClr val="FFC000"/>
                </a:solidFill>
                <a:latin typeface="Arial" panose="020B0604020202020204"/>
                <a:cs typeface="Arial" panose="020B0604020202020204"/>
              </a:rPr>
              <a:t>SAI KUMAR REDDY CHINTAKUNTA</a:t>
            </a:r>
            <a:endParaRPr lang="en-US" altLang="en-IN" sz="2000" b="1" dirty="0">
              <a:solidFill>
                <a:srgbClr val="FFC000"/>
              </a:solidFill>
              <a:latin typeface="Arial" panose="020B0604020202020204"/>
              <a:cs typeface="Arial" panose="020B0604020202020204"/>
            </a:endParaRPr>
          </a:p>
          <a:p>
            <a:pPr marL="457200" indent="-457200">
              <a:buAutoNum type="arabicPeriod"/>
            </a:pPr>
            <a:r>
              <a:rPr lang="en-IN" sz="2000" b="1" dirty="0">
                <a:solidFill>
                  <a:schemeClr val="accent1">
                    <a:lumMod val="75000"/>
                  </a:schemeClr>
                </a:solidFill>
                <a:latin typeface="Arial" panose="020B0604020202020204"/>
                <a:cs typeface="Arial" panose="020B0604020202020204"/>
              </a:rPr>
              <a:t>College Name: </a:t>
            </a:r>
            <a:r>
              <a:rPr lang="en-IN" sz="2000" b="1" dirty="0">
                <a:solidFill>
                  <a:srgbClr val="FFC000"/>
                </a:solidFill>
                <a:latin typeface="Arial" panose="020B0604020202020204"/>
                <a:cs typeface="Arial" panose="020B0604020202020204"/>
              </a:rPr>
              <a:t>KRISHNA UNIVERSITY COLLEGE OF ENGINEERING AND    		                    TECHNOLOGY </a:t>
            </a:r>
          </a:p>
          <a:p>
            <a:pPr marL="457200" indent="-457200">
              <a:buAutoNum type="arabicPeriod"/>
            </a:pPr>
            <a:r>
              <a:rPr lang="en-IN" sz="2000" b="1" dirty="0">
                <a:solidFill>
                  <a:schemeClr val="accent1">
                    <a:lumMod val="75000"/>
                  </a:schemeClr>
                </a:solidFill>
                <a:latin typeface="Arial" panose="020B0604020202020204"/>
                <a:cs typeface="Arial" panose="020B0604020202020204"/>
              </a:rPr>
              <a:t>Department:     </a:t>
            </a:r>
            <a:r>
              <a:rPr lang="en-US" altLang="en-IN" sz="2000" b="1" dirty="0">
                <a:solidFill>
                  <a:srgbClr val="FFC000"/>
                </a:solidFill>
                <a:latin typeface="Arial" panose="020B0604020202020204"/>
                <a:cs typeface="Arial" panose="020B0604020202020204"/>
              </a:rPr>
              <a:t>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0" indent="0">
              <a:buNone/>
            </a:pPr>
            <a:r>
              <a:rPr lang="en-IN" sz="2400" b="1" dirty="0"/>
              <a:t>Online</a:t>
            </a:r>
            <a:r>
              <a:rPr lang="en-IN" sz="2400" dirty="0"/>
              <a:t> </a:t>
            </a:r>
            <a:r>
              <a:rPr lang="en-IN" sz="2400" b="1" dirty="0"/>
              <a:t>Courses</a:t>
            </a:r>
            <a:r>
              <a:rPr lang="en-IN" sz="2400" dirty="0"/>
              <a:t> </a:t>
            </a:r>
            <a:r>
              <a:rPr lang="en-IN" sz="2400" b="1" dirty="0"/>
              <a:t>and</a:t>
            </a:r>
            <a:r>
              <a:rPr lang="en-IN" sz="2400" dirty="0"/>
              <a:t> </a:t>
            </a:r>
            <a:r>
              <a:rPr lang="en-IN" sz="2400" b="1" dirty="0"/>
              <a:t>Tutorials</a:t>
            </a:r>
            <a:r>
              <a:rPr lang="en-IN" sz="2400" dirty="0"/>
              <a:t>:
 “Natural Language Processing with Classification and Vector Spaces” by deeplearning.ai</a:t>
            </a:r>
          </a:p>
          <a:p>
            <a:pPr marL="0" indent="0">
              <a:buNone/>
            </a:pPr>
            <a:r>
              <a:rPr lang="en-IN" sz="2400" dirty="0"/>
              <a:t>“Machine Learning Algorithms And Techniques” by IBM tutorials</a:t>
            </a:r>
          </a:p>
          <a:p>
            <a:pPr marL="0" indent="0">
              <a:buNone/>
            </a:pPr>
            <a:r>
              <a:rPr lang="en-IN" sz="2400" dirty="0"/>
              <a:t>Input of dataset from Kaggle : “Restaurant Review”</a:t>
            </a:r>
          </a:p>
          <a:p>
            <a:pPr marL="0" indent="0">
              <a:buNone/>
            </a:pPr>
            <a:r>
              <a:rPr lang="en-IN" sz="2400" dirty="0"/>
              <a:t>By referring to these resources, We can gain a deep understanding of sentiment analysis, stay updated with the latest advancements, and effectively implement sentiment analysis 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r>
              <a:rPr lang="en-US" sz="2000" b="1" dirty="0">
                <a:latin typeface="Arial" panose="020B0604020202020204"/>
                <a:ea typeface="+mn-lt"/>
                <a:cs typeface="Arial" panose="020B0604020202020204"/>
              </a:rPr>
              <a:t>Result</a:t>
            </a:r>
          </a:p>
          <a:p>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p>
          <a:p>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978060" y="345236"/>
            <a:ext cx="11029615" cy="4673324"/>
          </a:xfrm>
        </p:spPr>
        <p:txBody>
          <a:bodyPr/>
          <a:lstStyle/>
          <a:p>
            <a:r>
              <a:rPr lang="en-US"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goal is to Develop a sentiment analysis model to classify restaurant reviews as positive or negative</a:t>
            </a:r>
          </a:p>
          <a:p>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 the rapid growth of online platforms for sharing opinions and reviews, restaurants often rely </a:t>
            </a:r>
          </a:p>
          <a:p>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on the customer feedback to improve their services and attract a new customers.</a:t>
            </a:r>
          </a:p>
          <a:p>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Analyzing the sentiment of these reviews can provide valuable insights into customer satisfaction</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p:cNvSpPr>
            <a:spLocks noGrp="1"/>
          </p:cNvSpPr>
          <p:nvPr>
            <p:ph idx="1"/>
          </p:nvPr>
        </p:nvSpPr>
        <p:spPr>
          <a:xfrm>
            <a:off x="131794" y="1936955"/>
            <a:ext cx="11273757" cy="4816254"/>
          </a:xfrm>
        </p:spPr>
        <p:txBody>
          <a:bodyPr vert="horz" lIns="91440" tIns="45720" rIns="91440" bIns="45720" rtlCol="0" anchor="ctr">
            <a:noAutofit/>
          </a:bodyPr>
          <a:lstStyle/>
          <a:p>
            <a:pPr marL="0" indent="0">
              <a:buNone/>
            </a:pPr>
            <a:r>
              <a:rPr lang="en-IN" sz="1600" b="1" dirty="0">
                <a:latin typeface="Calibri" panose="020F0502020204030204" pitchFamily="34" charset="0"/>
                <a:ea typeface="Calibri" panose="020F0502020204030204" pitchFamily="34" charset="0"/>
                <a:cs typeface="Calibri" panose="020F0502020204030204" pitchFamily="34" charset="0"/>
              </a:rPr>
              <a:t>To develop a robust sentiment analysis system for classifying customer feedback into positive, negative, or neutral categories. This solution will utilize natural language processing (NLP)  techniques  and  Machine learning  models to </a:t>
            </a:r>
            <a:r>
              <a:rPr lang="en-IN" sz="1600" b="1" dirty="0" err="1">
                <a:latin typeface="Calibri" panose="020F0502020204030204" pitchFamily="34" charset="0"/>
                <a:ea typeface="Calibri" panose="020F0502020204030204" pitchFamily="34" charset="0"/>
                <a:cs typeface="Calibri" panose="020F0502020204030204" pitchFamily="34" charset="0"/>
              </a:rPr>
              <a:t>analyze</a:t>
            </a:r>
            <a:r>
              <a:rPr lang="en-IN" sz="1600" b="1" dirty="0">
                <a:latin typeface="Calibri" panose="020F0502020204030204" pitchFamily="34" charset="0"/>
                <a:ea typeface="Calibri" panose="020F0502020204030204" pitchFamily="34" charset="0"/>
                <a:cs typeface="Calibri" panose="020F0502020204030204" pitchFamily="34" charset="0"/>
              </a:rPr>
              <a:t> textual data from customer  reviews and feedback.</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600" b="1" dirty="0"/>
              <a:t>Data Collection</a:t>
            </a:r>
          </a:p>
          <a:p>
            <a:pPr marL="0" indent="0">
              <a:buNone/>
            </a:pPr>
            <a:r>
              <a:rPr lang="en-IN" sz="1600" b="1" dirty="0"/>
              <a:t>	</a:t>
            </a:r>
            <a:r>
              <a:rPr lang="en-US" sz="1600" dirty="0"/>
              <a:t>The data scripts to scrape online review platforms like Google Maps, or Zomato</a:t>
            </a:r>
            <a:r>
              <a:rPr lang="en-IN" sz="1600" b="1" dirty="0"/>
              <a:t>…</a:t>
            </a:r>
            <a:r>
              <a:rPr lang="en-IN" sz="1600" dirty="0"/>
              <a:t>etc
</a:t>
            </a:r>
            <a:r>
              <a:rPr lang="en-IN" sz="1600" b="1" dirty="0"/>
              <a:t>Data preprocessing</a:t>
            </a:r>
          </a:p>
          <a:p>
            <a:pPr marL="0" indent="0">
              <a:buNone/>
            </a:pPr>
            <a:r>
              <a:rPr lang="en-IN" sz="1600" b="1" dirty="0"/>
              <a:t> 	</a:t>
            </a:r>
            <a:r>
              <a:rPr lang="en-US" sz="1600" dirty="0"/>
              <a:t>The step involves cleaning and preparing the text data for analysis is </a:t>
            </a:r>
            <a:r>
              <a:rPr lang="en-IN" sz="1600" dirty="0"/>
              <a:t>Lowercasing, Punctuation Removal, Stop Word Removal…etc..,</a:t>
            </a:r>
            <a:endParaRPr lang="en-IN" sz="1600" b="1" dirty="0"/>
          </a:p>
          <a:p>
            <a:pPr marL="0" indent="0">
              <a:buNone/>
            </a:pPr>
            <a:r>
              <a:rPr lang="en-US" sz="1600" b="1" dirty="0"/>
              <a:t>Machine Learning algorithms</a:t>
            </a:r>
          </a:p>
          <a:p>
            <a:pPr marL="0" indent="0">
              <a:buNone/>
            </a:pPr>
            <a:r>
              <a:rPr lang="en-US" sz="1600" b="1" dirty="0"/>
              <a:t> 	</a:t>
            </a:r>
            <a:r>
              <a:rPr lang="en-IN" sz="1600" dirty="0"/>
              <a:t>some popular algorithms for sentiment classification is Support Vector Machines (SVM) ,Navie Bayes, Logistic Regression, Neural Networks etc…,</a:t>
            </a:r>
            <a:endParaRPr lang="en-US" sz="1600" b="1" dirty="0"/>
          </a:p>
          <a:p>
            <a:pPr marL="0" indent="0">
              <a:buNone/>
            </a:pPr>
            <a:r>
              <a:rPr lang="en-US" sz="1600" b="1" dirty="0"/>
              <a:t>Deployment</a:t>
            </a:r>
          </a:p>
          <a:p>
            <a:pPr marL="0" indent="0">
              <a:buNone/>
            </a:pPr>
            <a:r>
              <a:rPr lang="en-US" sz="1600" b="1" dirty="0"/>
              <a:t>	</a:t>
            </a:r>
            <a:r>
              <a:rPr lang="en-US" sz="1600" dirty="0"/>
              <a:t>Once the model is trained, the model can deploy it in different ways by using web applications and API interfaces…</a:t>
            </a:r>
            <a:r>
              <a:rPr lang="en-US" sz="1600" dirty="0" err="1"/>
              <a:t>etc</a:t>
            </a:r>
            <a:r>
              <a:rPr lang="en-US" sz="1600" dirty="0"/>
              <a:t>,</a:t>
            </a:r>
            <a:endParaRPr lang="en-US" sz="1600" b="1"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4" name="Content Placeholder 3">
            <a:extLst>
              <a:ext uri="{FF2B5EF4-FFF2-40B4-BE49-F238E27FC236}">
                <a16:creationId xmlns:a16="http://schemas.microsoft.com/office/drawing/2014/main" id="{51DD07CD-3D06-D85E-EA6F-1F794BD1DA40}"/>
              </a:ext>
            </a:extLst>
          </p:cNvPr>
          <p:cNvSpPr>
            <a:spLocks noGrp="1"/>
          </p:cNvSpPr>
          <p:nvPr>
            <p:ph idx="1"/>
          </p:nvPr>
        </p:nvSpPr>
        <p:spPr/>
        <p:txBody>
          <a:bodyPr/>
          <a:lstStyle/>
          <a:p>
            <a:r>
              <a:rPr lang="en-US" dirty="0"/>
              <a:t>System Requirements :</a:t>
            </a:r>
          </a:p>
          <a:p>
            <a:pPr marL="0" indent="0">
              <a:buNone/>
            </a:pPr>
            <a:r>
              <a:rPr lang="en-IN" dirty="0"/>
              <a:t>                 Python 3 version</a:t>
            </a:r>
          </a:p>
          <a:p>
            <a:pPr marL="0" indent="0">
              <a:buNone/>
            </a:pPr>
            <a:r>
              <a:rPr lang="en-IN" dirty="0"/>
              <a:t>                 Libraries : Pandas ,NumPy , </a:t>
            </a:r>
            <a:r>
              <a:rPr lang="en-IN" dirty="0" err="1"/>
              <a:t>Sklearn</a:t>
            </a:r>
            <a:r>
              <a:rPr lang="en-IN" dirty="0"/>
              <a:t> , </a:t>
            </a:r>
            <a:r>
              <a:rPr lang="en-IN" dirty="0" err="1"/>
              <a:t>nltk</a:t>
            </a:r>
            <a:r>
              <a:rPr lang="en-IN" dirty="0"/>
              <a:t> , Matplotlib</a:t>
            </a:r>
            <a:endParaRPr lang="en-US" dirty="0"/>
          </a:p>
          <a:p>
            <a:r>
              <a:rPr lang="en-US" dirty="0"/>
              <a:t>Library Requirements: </a:t>
            </a:r>
            <a:endParaRPr lang="en-IN" dirty="0"/>
          </a:p>
          <a:p>
            <a:pPr marL="0" indent="0">
              <a:buNone/>
            </a:pPr>
            <a:r>
              <a:rPr lang="en-IN" dirty="0"/>
              <a:t>        		Pandas : Data Manipulation</a:t>
            </a:r>
          </a:p>
          <a:p>
            <a:pPr marL="0" indent="0">
              <a:buNone/>
            </a:pPr>
            <a:r>
              <a:rPr lang="en-IN" dirty="0"/>
              <a:t>        		</a:t>
            </a:r>
            <a:r>
              <a:rPr lang="en-IN" dirty="0" err="1"/>
              <a:t>Numpy</a:t>
            </a:r>
            <a:r>
              <a:rPr lang="en-IN" dirty="0"/>
              <a:t> : Numerical Computation</a:t>
            </a:r>
          </a:p>
          <a:p>
            <a:pPr marL="0" indent="0">
              <a:buNone/>
            </a:pPr>
            <a:r>
              <a:rPr lang="en-IN" dirty="0"/>
              <a:t>        		</a:t>
            </a:r>
            <a:r>
              <a:rPr lang="en-IN" dirty="0" err="1"/>
              <a:t>Sklearn</a:t>
            </a:r>
            <a:r>
              <a:rPr lang="en-IN" dirty="0"/>
              <a:t> : Machine Learning Algorithms</a:t>
            </a:r>
          </a:p>
          <a:p>
            <a:pPr marL="0" indent="0">
              <a:buNone/>
            </a:pPr>
            <a:r>
              <a:rPr lang="en-IN" dirty="0"/>
              <a:t>        		</a:t>
            </a:r>
            <a:r>
              <a:rPr lang="en-IN" dirty="0" err="1"/>
              <a:t>nltk</a:t>
            </a:r>
            <a:r>
              <a:rPr lang="en-IN" dirty="0"/>
              <a:t> : Natural Language Processing</a:t>
            </a:r>
          </a:p>
          <a:p>
            <a:pPr marL="0" indent="0">
              <a:buNone/>
            </a:pPr>
            <a:r>
              <a:rPr lang="en-IN" dirty="0"/>
              <a:t>        		Matplotlib : Data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8E96-FCF0-A91B-5523-4787D8235377}"/>
              </a:ext>
            </a:extLst>
          </p:cNvPr>
          <p:cNvSpPr>
            <a:spLocks noGrp="1"/>
          </p:cNvSpPr>
          <p:nvPr>
            <p:ph type="title"/>
          </p:nvPr>
        </p:nvSpPr>
        <p:spPr/>
        <p:txBody>
          <a:bodyPr/>
          <a:lstStyle/>
          <a:p>
            <a:r>
              <a:rPr lang="en-US" sz="2800" b="1" dirty="0">
                <a:solidFill>
                  <a:schemeClr val="accent1"/>
                </a:solidFill>
                <a:latin typeface="Arial" panose="020B0604020202020204"/>
                <a:ea typeface="+mj-lt"/>
                <a:cs typeface="Arial" panose="020B0604020202020204"/>
              </a:rPr>
              <a:t>System  Approach</a:t>
            </a:r>
            <a:endParaRPr lang="en-IN" dirty="0"/>
          </a:p>
        </p:txBody>
      </p:sp>
      <p:sp>
        <p:nvSpPr>
          <p:cNvPr id="3" name="Content Placeholder 2">
            <a:extLst>
              <a:ext uri="{FF2B5EF4-FFF2-40B4-BE49-F238E27FC236}">
                <a16:creationId xmlns:a16="http://schemas.microsoft.com/office/drawing/2014/main" id="{6830AAAC-9EA1-93B0-42CA-22736CA58174}"/>
              </a:ext>
            </a:extLst>
          </p:cNvPr>
          <p:cNvSpPr>
            <a:spLocks noGrp="1"/>
          </p:cNvSpPr>
          <p:nvPr>
            <p:ph idx="1"/>
          </p:nvPr>
        </p:nvSpPr>
        <p:spPr>
          <a:xfrm>
            <a:off x="581192" y="1302025"/>
            <a:ext cx="11029615" cy="5275755"/>
          </a:xfrm>
        </p:spPr>
        <p:txBody>
          <a:bodyPr>
            <a:no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Machine learning Algorithms:</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Naive Bayes:</a:t>
            </a:r>
            <a:r>
              <a:rPr lang="en-US" sz="1400" dirty="0">
                <a:latin typeface="Calibri" panose="020F0502020204030204" pitchFamily="34" charset="0"/>
                <a:ea typeface="Calibri" panose="020F0502020204030204" pitchFamily="34" charset="0"/>
                <a:cs typeface="Calibri" panose="020F0502020204030204" pitchFamily="34" charset="0"/>
              </a:rPr>
              <a:t> A simple and efficient classifier that works well for text classification tasks.</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Support Vector Machines (SVM):</a:t>
            </a:r>
            <a:r>
              <a:rPr lang="en-US" sz="1400" dirty="0">
                <a:latin typeface="Calibri" panose="020F0502020204030204" pitchFamily="34" charset="0"/>
                <a:ea typeface="Calibri" panose="020F0502020204030204" pitchFamily="34" charset="0"/>
                <a:cs typeface="Calibri" panose="020F0502020204030204" pitchFamily="34" charset="0"/>
              </a:rPr>
              <a:t> Powerful for classifying text data with high dimensionality.</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Logistic Regression:</a:t>
            </a:r>
            <a:r>
              <a:rPr lang="en-US" sz="1400" dirty="0">
                <a:latin typeface="Calibri" panose="020F0502020204030204" pitchFamily="34" charset="0"/>
                <a:ea typeface="Calibri" panose="020F0502020204030204" pitchFamily="34" charset="0"/>
                <a:cs typeface="Calibri" panose="020F0502020204030204" pitchFamily="34" charset="0"/>
              </a:rPr>
              <a:t> Well-suited for binary classification tasks like positive/negative sentiment.</a:t>
            </a: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      	Neural Networks:</a:t>
            </a:r>
            <a:r>
              <a:rPr lang="en-US" sz="1400" dirty="0">
                <a:latin typeface="Calibri" panose="020F0502020204030204" pitchFamily="34" charset="0"/>
                <a:ea typeface="Calibri" panose="020F0502020204030204" pitchFamily="34" charset="0"/>
                <a:cs typeface="Calibri" panose="020F0502020204030204" pitchFamily="34" charset="0"/>
              </a:rPr>
              <a:t> Deep learning techniques like Recurrent Neural Networks (RNNs) and Long Short-Term Memory (LSTM) can capture complex </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relationships within text data, potentially leading to higher accuracy.</a:t>
            </a:r>
          </a:p>
          <a:p>
            <a:pPr marL="0" indent="0">
              <a:buNone/>
            </a:pPr>
            <a:r>
              <a:rPr lang="en-IN" sz="1400" b="1" dirty="0">
                <a:latin typeface="Calibri" panose="020F0502020204030204" pitchFamily="34" charset="0"/>
                <a:ea typeface="Calibri" panose="020F0502020204030204" pitchFamily="34" charset="0"/>
                <a:cs typeface="Calibri" panose="020F0502020204030204" pitchFamily="34" charset="0"/>
              </a:rPr>
              <a:t>Deployment:</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b="1" dirty="0">
                <a:latin typeface="Calibri" panose="020F0502020204030204" pitchFamily="34" charset="0"/>
                <a:ea typeface="Calibri" panose="020F0502020204030204" pitchFamily="34" charset="0"/>
                <a:cs typeface="Calibri" panose="020F0502020204030204" pitchFamily="34" charset="0"/>
              </a:rPr>
              <a:t>Data Input :</a:t>
            </a:r>
            <a:r>
              <a:rPr lang="en-IN" sz="1400" dirty="0">
                <a:latin typeface="Calibri" panose="020F0502020204030204" pitchFamily="34" charset="0"/>
                <a:ea typeface="Calibri" panose="020F0502020204030204" pitchFamily="34" charset="0"/>
                <a:cs typeface="Calibri" panose="020F0502020204030204" pitchFamily="34" charset="0"/>
              </a:rPr>
              <a:t> Text Reviews</a:t>
            </a: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            Test-Train Split:</a:t>
            </a:r>
            <a:r>
              <a:rPr lang="en-US" sz="1400" dirty="0">
                <a:latin typeface="Calibri" panose="020F0502020204030204" pitchFamily="34" charset="0"/>
                <a:ea typeface="Calibri" panose="020F0502020204030204" pitchFamily="34" charset="0"/>
                <a:cs typeface="Calibri" panose="020F0502020204030204" pitchFamily="34" charset="0"/>
              </a:rPr>
              <a:t> Divide your data into training and testing sets. Train the model on the training set and evaluate its performance on the</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testing set. This helps avoid overfitting, where the model performs well on the training data but poorly on unseen data.</a:t>
            </a: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            Confusion Matrix:</a:t>
            </a:r>
            <a:r>
              <a:rPr lang="en-US" sz="1400" dirty="0">
                <a:latin typeface="Calibri" panose="020F0502020204030204" pitchFamily="34" charset="0"/>
                <a:ea typeface="Calibri" panose="020F0502020204030204" pitchFamily="34" charset="0"/>
                <a:cs typeface="Calibri" panose="020F0502020204030204" pitchFamily="34" charset="0"/>
              </a:rPr>
              <a:t> This visualization tool helps understand how often your model correctly classified reviews and where it  made mistakes</a:t>
            </a: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            Prediction Process : </a:t>
            </a:r>
          </a:p>
          <a:p>
            <a:pPr marL="0" indent="0">
              <a:buNone/>
            </a:pPr>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400" dirty="0">
                <a:latin typeface="Calibri" panose="020F0502020204030204" pitchFamily="34" charset="0"/>
                <a:ea typeface="Calibri" panose="020F0502020204030204" pitchFamily="34" charset="0"/>
                <a:cs typeface="Calibri" panose="020F0502020204030204" pitchFamily="34" charset="0"/>
              </a:rPr>
              <a:t>Input : New Restaurant Review</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Output : Sentiment Classification (Positive/ Negative)</a:t>
            </a:r>
          </a:p>
        </p:txBody>
      </p:sp>
    </p:spTree>
    <p:extLst>
      <p:ext uri="{BB962C8B-B14F-4D97-AF65-F5344CB8AC3E}">
        <p14:creationId xmlns:p14="http://schemas.microsoft.com/office/powerpoint/2010/main" val="55983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92500" lnSpcReduction="10000"/>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result of sentiment analysis on a restaurant review can be:</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Positive Sentiment:</a:t>
            </a:r>
            <a:r>
              <a:rPr lang="en-US" sz="2000" dirty="0">
                <a:latin typeface="Calibri" panose="020F0502020204030204" pitchFamily="34" charset="0"/>
                <a:ea typeface="Calibri" panose="020F0502020204030204" pitchFamily="34" charset="0"/>
                <a:cs typeface="Calibri" panose="020F0502020204030204" pitchFamily="34" charset="0"/>
              </a:rPr>
              <a:t> The review expresses satisfaction with the food,</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service, ambiance, or overall experience. Words like "delicious",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"excellent", "friendly", “amazing" might indicate a positive review.</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Negative Sentiment:</a:t>
            </a:r>
            <a:r>
              <a:rPr lang="en-US" sz="2000" dirty="0">
                <a:latin typeface="Calibri" panose="020F0502020204030204" pitchFamily="34" charset="0"/>
                <a:ea typeface="Calibri" panose="020F0502020204030204" pitchFamily="34" charset="0"/>
                <a:cs typeface="Calibri" panose="020F0502020204030204" pitchFamily="34" charset="0"/>
              </a:rPr>
              <a:t> The review expresses dissatisfaction with the food, service, ambiance, or overall experience. Words like "terrible", "disappointed", "rude", "unclean“   might indicate a negative review.</a:t>
            </a:r>
          </a:p>
          <a:p>
            <a:pPr marL="0" indent="0">
              <a:buNone/>
            </a:pPr>
            <a:r>
              <a:rPr lang="en-IN" sz="2000" b="1" dirty="0">
                <a:latin typeface="Calibri" panose="020F0502020204030204" pitchFamily="34" charset="0"/>
                <a:ea typeface="Calibri" panose="020F0502020204030204" pitchFamily="34" charset="0"/>
                <a:cs typeface="Calibri" panose="020F0502020204030204" pitchFamily="34" charset="0"/>
              </a:rPr>
              <a:t>Final Result</a:t>
            </a:r>
            <a:r>
              <a:rPr lang="en-IN" sz="20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Model Accuracy : 85%</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Performance Metrics : Precision, Re-call, F1-Measure</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Visulization</a:t>
            </a:r>
            <a:r>
              <a:rPr lang="en-IN" sz="2000" dirty="0">
                <a:latin typeface="Calibri" panose="020F0502020204030204" pitchFamily="34" charset="0"/>
                <a:ea typeface="Calibri" panose="020F0502020204030204" pitchFamily="34" charset="0"/>
                <a:cs typeface="Calibri" panose="020F0502020204030204" pitchFamily="34" charset="0"/>
              </a:rPr>
              <a:t> : Confusion Matrix , ROC Curve</a:t>
            </a:r>
          </a:p>
          <a:p>
            <a:pPr marL="0" indent="0">
              <a:buNone/>
            </a:pPr>
            <a:endParaRPr lang="en-IN" sz="2400" dirty="0"/>
          </a:p>
        </p:txBody>
      </p:sp>
      <p:pic>
        <p:nvPicPr>
          <p:cNvPr id="4" name="Picture 3">
            <a:extLst>
              <a:ext uri="{FF2B5EF4-FFF2-40B4-BE49-F238E27FC236}">
                <a16:creationId xmlns:a16="http://schemas.microsoft.com/office/drawing/2014/main" id="{934810EA-9615-B655-BF76-E0CEAFD66C2D}"/>
              </a:ext>
            </a:extLst>
          </p:cNvPr>
          <p:cNvPicPr>
            <a:picLocks noChangeAspect="1"/>
          </p:cNvPicPr>
          <p:nvPr/>
        </p:nvPicPr>
        <p:blipFill>
          <a:blip r:embed="rId2"/>
          <a:stretch>
            <a:fillRect/>
          </a:stretch>
        </p:blipFill>
        <p:spPr>
          <a:xfrm>
            <a:off x="7762240" y="1106170"/>
            <a:ext cx="3610734" cy="2124710"/>
          </a:xfrm>
          <a:prstGeom prst="rect">
            <a:avLst/>
          </a:prstGeom>
        </p:spPr>
      </p:pic>
      <p:pic>
        <p:nvPicPr>
          <p:cNvPr id="8" name="Picture 7">
            <a:extLst>
              <a:ext uri="{FF2B5EF4-FFF2-40B4-BE49-F238E27FC236}">
                <a16:creationId xmlns:a16="http://schemas.microsoft.com/office/drawing/2014/main" id="{4AEF1C03-56FD-782C-601E-F721E19903AB}"/>
              </a:ext>
            </a:extLst>
          </p:cNvPr>
          <p:cNvPicPr>
            <a:picLocks noChangeAspect="1"/>
          </p:cNvPicPr>
          <p:nvPr/>
        </p:nvPicPr>
        <p:blipFill>
          <a:blip r:embed="rId3"/>
          <a:stretch>
            <a:fillRect/>
          </a:stretch>
        </p:blipFill>
        <p:spPr>
          <a:xfrm>
            <a:off x="7013864" y="4086885"/>
            <a:ext cx="4273896" cy="1888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fontScale="70000" lnSpcReduction="20000"/>
          </a:bodyPr>
          <a:lstStyle/>
          <a:p>
            <a:pPr marL="0" indent="0">
              <a:buNone/>
            </a:pPr>
            <a:endParaRPr lang="en-IN" sz="2000" dirty="0"/>
          </a:p>
          <a:p>
            <a:r>
              <a:rPr lang="en-US" sz="2400" dirty="0">
                <a:latin typeface="Calibri" panose="020F0502020204030204" pitchFamily="34" charset="0"/>
                <a:ea typeface="Calibri" panose="020F0502020204030204" pitchFamily="34" charset="0"/>
                <a:cs typeface="Calibri" panose="020F0502020204030204" pitchFamily="34" charset="0"/>
              </a:rPr>
              <a:t>Sentiment analysis of restaurant reviews has proven to be a valuable tool for businesses in the restaurant industry. It allows them to:</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Gain insights into customer feedback:</a:t>
            </a:r>
            <a:r>
              <a:rPr lang="en-US" sz="2400" dirty="0">
                <a:latin typeface="Calibri" panose="020F0502020204030204" pitchFamily="34" charset="0"/>
                <a:ea typeface="Calibri" panose="020F0502020204030204" pitchFamily="34" charset="0"/>
                <a:cs typeface="Calibri" panose="020F0502020204030204" pitchFamily="34" charset="0"/>
              </a:rPr>
              <a:t> By analyzing the sentiment of reviews, restaurants can understand what customers like and dislike about their experience. This information can be used to identify areas for improvement, such as the quality of food, service attentiveness, or ambiance.</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Track customer sentiment over time:</a:t>
            </a:r>
            <a:r>
              <a:rPr lang="en-US" sz="2400" dirty="0">
                <a:latin typeface="Calibri" panose="020F0502020204030204" pitchFamily="34" charset="0"/>
                <a:ea typeface="Calibri" panose="020F0502020204030204" pitchFamily="34" charset="0"/>
                <a:cs typeface="Calibri" panose="020F0502020204030204" pitchFamily="34" charset="0"/>
              </a:rPr>
              <a:t> Analyzing trends in review sentiment can help restaurants see how customer perception evolves over time. This can be helpful in identifying areas where the restaurant is excelling or areas that need more attention.</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Prioritize responding to reviews:</a:t>
            </a:r>
            <a:r>
              <a:rPr lang="en-US" sz="2400" dirty="0">
                <a:latin typeface="Calibri" panose="020F0502020204030204" pitchFamily="34" charset="0"/>
                <a:ea typeface="Calibri" panose="020F0502020204030204" pitchFamily="34" charset="0"/>
                <a:cs typeface="Calibri" panose="020F0502020204030204" pitchFamily="34" charset="0"/>
              </a:rPr>
              <a:t> Sentiment analysis can help restaurants prioritize which reviews need a response from management. Negative reviews, or even strongly positive ones, might warrant a response to acknowledge the customer's experience and show appreciation or address any concerns.</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Improve overall customer satisfaction:</a:t>
            </a:r>
            <a:r>
              <a:rPr lang="en-US" sz="2400" dirty="0">
                <a:latin typeface="Calibri" panose="020F0502020204030204" pitchFamily="34" charset="0"/>
                <a:ea typeface="Calibri" panose="020F0502020204030204" pitchFamily="34" charset="0"/>
                <a:cs typeface="Calibri" panose="020F0502020204030204" pitchFamily="34" charset="0"/>
              </a:rPr>
              <a:t> By understanding customer sentiment and taking action based on feedback, restaurants can work towards improving overall customer satisfaction, which can lead to increased customer loyalty and positive word-of-mouth marketing.</a:t>
            </a:r>
          </a:p>
          <a:p>
            <a:pPr marL="0" indent="0">
              <a:buNone/>
            </a:pP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000" dirty="0"/>
              <a:t>The field of sentiment analysis is rapidly evolving, and there are numerous areas for future development and enhancement and advanced Techniques.</a:t>
            </a:r>
            <a:endParaRPr lang="en-US" sz="2000" dirty="0"/>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Leveraging NLP (Natural Language Processing):</a:t>
            </a:r>
            <a:r>
              <a:rPr lang="en-US" sz="2000" dirty="0">
                <a:latin typeface="Calibri" panose="020F0502020204030204" pitchFamily="34" charset="0"/>
                <a:ea typeface="Calibri" panose="020F0502020204030204" pitchFamily="34" charset="0"/>
                <a:cs typeface="Calibri" panose="020F0502020204030204" pitchFamily="34" charset="0"/>
              </a:rPr>
              <a:t> Advanced NLP techniques can handle complex language structures, sarcasm, and slang more effectively, leading to more accurate sentiment analysis.</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Combining Data Sources:</a:t>
            </a:r>
            <a:r>
              <a:rPr lang="en-US" sz="2000" dirty="0">
                <a:latin typeface="Calibri" panose="020F0502020204030204" pitchFamily="34" charset="0"/>
                <a:ea typeface="Calibri" panose="020F0502020204030204" pitchFamily="34" charset="0"/>
                <a:cs typeface="Calibri" panose="020F0502020204030204" pitchFamily="34" charset="0"/>
              </a:rPr>
              <a:t> Integrating sentiment analysis with sales figures, social media mentions, and online reservation data can create a holistic view of customer sentiment and restaurant performance. This allows for identifying correlations and strategic decision-making.</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158</TotalTime>
  <Words>1000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Sentimental  analysis </vt:lpstr>
      <vt:lpstr>OUTLINE</vt:lpstr>
      <vt:lpstr>Problem Statement</vt:lpstr>
      <vt:lpstr>Proposed Solution</vt:lpstr>
      <vt:lpstr>System  Approach</vt:lpstr>
      <vt:lpstr>System  Approach</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kulashekar inkollu</cp:lastModifiedBy>
  <cp:revision>41</cp:revision>
  <dcterms:created xsi:type="dcterms:W3CDTF">2021-05-26T16:50:00Z</dcterms:created>
  <dcterms:modified xsi:type="dcterms:W3CDTF">2024-06-25T04:14:54Z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ADCB87F57744421D8A5C561C6B886F81_13</vt:lpwstr>
  </property>
  <property fmtid="{D5CDD505-2E9C-101B-9397-08002B2CF9AE}" pid="4" name="KSOProductBuildVer">
    <vt:lpwstr>1033-12.2.0.17119</vt:lpwstr>
  </property>
</Properties>
</file>