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80" r:id="rId2"/>
    <p:sldId id="394" r:id="rId3"/>
    <p:sldId id="296" r:id="rId4"/>
    <p:sldId id="281" r:id="rId5"/>
    <p:sldId id="361" r:id="rId6"/>
    <p:sldId id="282" r:id="rId7"/>
    <p:sldId id="392" r:id="rId8"/>
    <p:sldId id="393" r:id="rId9"/>
    <p:sldId id="362" r:id="rId10"/>
    <p:sldId id="374" r:id="rId11"/>
    <p:sldId id="355" r:id="rId12"/>
    <p:sldId id="373" r:id="rId13"/>
    <p:sldId id="391" r:id="rId14"/>
    <p:sldId id="366" r:id="rId15"/>
    <p:sldId id="380" r:id="rId16"/>
    <p:sldId id="356" r:id="rId17"/>
    <p:sldId id="382" r:id="rId18"/>
    <p:sldId id="385" r:id="rId19"/>
    <p:sldId id="386" r:id="rId20"/>
    <p:sldId id="387" r:id="rId21"/>
    <p:sldId id="384" r:id="rId22"/>
    <p:sldId id="377" r:id="rId23"/>
    <p:sldId id="357" r:id="rId24"/>
    <p:sldId id="378" r:id="rId25"/>
    <p:sldId id="388" r:id="rId26"/>
    <p:sldId id="383" r:id="rId27"/>
    <p:sldId id="389" r:id="rId28"/>
    <p:sldId id="390" r:id="rId29"/>
    <p:sldId id="363" r:id="rId30"/>
    <p:sldId id="381" r:id="rId31"/>
    <p:sldId id="396" r:id="rId32"/>
    <p:sldId id="397" r:id="rId33"/>
    <p:sldId id="358" r:id="rId34"/>
    <p:sldId id="398" r:id="rId35"/>
    <p:sldId id="368" r:id="rId36"/>
    <p:sldId id="369" r:id="rId37"/>
    <p:sldId id="367" r:id="rId38"/>
    <p:sldId id="370" r:id="rId39"/>
    <p:sldId id="359" r:id="rId40"/>
    <p:sldId id="371" r:id="rId41"/>
    <p:sldId id="360" r:id="rId42"/>
    <p:sldId id="372" r:id="rId43"/>
    <p:sldId id="364" r:id="rId44"/>
    <p:sldId id="365" r:id="rId45"/>
    <p:sldId id="354"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3300"/>
    <a:srgbClr val="009E00"/>
    <a:srgbClr val="CC0099"/>
    <a:srgbClr val="FF57D3"/>
    <a:srgbClr val="0000FF"/>
    <a:srgbClr val="4B5C75"/>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E8660-8E1A-4239-832B-A800252E5095}" type="datetimeFigureOut">
              <a:rPr lang="en-US" smtClean="0"/>
              <a:t>5/7/2019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4FF150-C831-40DE-9449-CA7F131BB90C}" type="slidenum">
              <a:rPr lang="en-US" smtClean="0"/>
              <a:t>‹#›</a:t>
            </a:fld>
            <a:endParaRPr lang="en-US"/>
          </a:p>
        </p:txBody>
      </p:sp>
    </p:spTree>
    <p:extLst>
      <p:ext uri="{BB962C8B-B14F-4D97-AF65-F5344CB8AC3E}">
        <p14:creationId xmlns:p14="http://schemas.microsoft.com/office/powerpoint/2010/main" val="201614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436E7F-F7D0-498F-A4FE-3C66F424FF1F}"/>
              </a:ext>
            </a:extLst>
          </p:cNvPr>
          <p:cNvSpPr/>
          <p:nvPr userDrawn="1"/>
        </p:nvSpPr>
        <p:spPr>
          <a:xfrm>
            <a:off x="0" y="2034073"/>
            <a:ext cx="9144000" cy="14758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EB1A743-6FE3-4489-A66C-6AB6271CAA0F}"/>
              </a:ext>
            </a:extLst>
          </p:cNvPr>
          <p:cNvSpPr>
            <a:spLocks noGrp="1"/>
          </p:cNvSpPr>
          <p:nvPr>
            <p:ph type="ctrTitle"/>
          </p:nvPr>
        </p:nvSpPr>
        <p:spPr>
          <a:xfrm>
            <a:off x="685800" y="1122363"/>
            <a:ext cx="7772400" cy="2387600"/>
          </a:xfrm>
        </p:spPr>
        <p:txBody>
          <a:bodyPr anchor="b">
            <a:normAutofit/>
          </a:bodyPr>
          <a:lstStyle>
            <a:lvl1pPr>
              <a:defRPr>
                <a:solidFill>
                  <a:schemeClr val="accent1">
                    <a:lumMod val="50000"/>
                  </a:schemeClr>
                </a:solidFill>
                <a:latin typeface="Arial" panose="020B0604020202020204" pitchFamily="34" charset="0"/>
                <a:cs typeface="Arial" panose="020B0604020202020204" pitchFamily="34" charset="0"/>
              </a:defRPr>
            </a:lvl1pPr>
          </a:lstStyle>
          <a:p>
            <a:endParaRPr lang="en-US" sz="3600" dirty="0"/>
          </a:p>
        </p:txBody>
      </p:sp>
      <p:sp>
        <p:nvSpPr>
          <p:cNvPr id="7" name="Subtitle 2">
            <a:extLst>
              <a:ext uri="{FF2B5EF4-FFF2-40B4-BE49-F238E27FC236}">
                <a16:creationId xmlns:a16="http://schemas.microsoft.com/office/drawing/2014/main" id="{EA3DA982-6F01-4BFA-B339-F545A4D3150E}"/>
              </a:ext>
            </a:extLst>
          </p:cNvPr>
          <p:cNvSpPr>
            <a:spLocks noGrp="1"/>
          </p:cNvSpPr>
          <p:nvPr>
            <p:ph type="subTitle" idx="1"/>
          </p:nvPr>
        </p:nvSpPr>
        <p:spPr>
          <a:xfrm>
            <a:off x="685800" y="3602038"/>
            <a:ext cx="7772400" cy="1655762"/>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US" dirty="0"/>
          </a:p>
        </p:txBody>
      </p:sp>
      <p:pic>
        <p:nvPicPr>
          <p:cNvPr id="8" name="Content Placeholder 7">
            <a:extLst>
              <a:ext uri="{FF2B5EF4-FFF2-40B4-BE49-F238E27FC236}">
                <a16:creationId xmlns:a16="http://schemas.microsoft.com/office/drawing/2014/main" id="{53624DCB-ABEC-4DDE-A293-247F28463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4601" y="0"/>
            <a:ext cx="1759399" cy="651629"/>
          </a:xfrm>
          <a:prstGeom prst="rect">
            <a:avLst/>
          </a:prstGeom>
        </p:spPr>
      </p:pic>
      <p:pic>
        <p:nvPicPr>
          <p:cNvPr id="9" name="Picture 8">
            <a:extLst>
              <a:ext uri="{FF2B5EF4-FFF2-40B4-BE49-F238E27FC236}">
                <a16:creationId xmlns:a16="http://schemas.microsoft.com/office/drawing/2014/main" id="{BE652E6D-C5CF-45AE-9885-36D22D970A6D}"/>
              </a:ext>
            </a:extLst>
          </p:cNvPr>
          <p:cNvPicPr>
            <a:picLocks noChangeAspect="1"/>
          </p:cNvPicPr>
          <p:nvPr userDrawn="1"/>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19000" contrast="16000"/>
                    </a14:imgEffect>
                  </a14:imgLayer>
                </a14:imgProps>
              </a:ext>
            </a:extLst>
          </a:blip>
          <a:srcRect l="11644" t="42307" r="8406" b="45321"/>
          <a:stretch/>
        </p:blipFill>
        <p:spPr>
          <a:xfrm>
            <a:off x="4256" y="6060317"/>
            <a:ext cx="9138441" cy="795554"/>
          </a:xfrm>
          <a:prstGeom prst="rect">
            <a:avLst/>
          </a:prstGeom>
        </p:spPr>
      </p:pic>
    </p:spTree>
    <p:extLst>
      <p:ext uri="{BB962C8B-B14F-4D97-AF65-F5344CB8AC3E}">
        <p14:creationId xmlns:p14="http://schemas.microsoft.com/office/powerpoint/2010/main" val="356173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EC8BF-35E4-41E7-9F8E-0DE0BE1D07DB}"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302107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FEC8BF-35E4-41E7-9F8E-0DE0BE1D07DB}"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3502817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FEC8BF-35E4-41E7-9F8E-0DE0BE1D07DB}"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1473677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EC8BF-35E4-41E7-9F8E-0DE0BE1D07DB}"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226082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EC8BF-35E4-41E7-9F8E-0DE0BE1D07DB}"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314022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FA0188-7010-4B8E-A741-B76477BB1BC6}"/>
              </a:ext>
            </a:extLst>
          </p:cNvPr>
          <p:cNvSpPr/>
          <p:nvPr userDrawn="1"/>
        </p:nvSpPr>
        <p:spPr>
          <a:xfrm>
            <a:off x="0" y="0"/>
            <a:ext cx="9144000" cy="10344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E943C87-DFAD-4D57-A602-0375475CAD92}"/>
              </a:ext>
            </a:extLst>
          </p:cNvPr>
          <p:cNvPicPr>
            <a:picLocks noChangeAspect="1"/>
          </p:cNvPicPr>
          <p:nvPr userDrawn="1"/>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19000" contrast="16000"/>
                    </a14:imgEffect>
                  </a14:imgLayer>
                </a14:imgProps>
              </a:ext>
            </a:extLst>
          </a:blip>
          <a:srcRect l="11644" t="42307" r="8406" b="45321"/>
          <a:stretch/>
        </p:blipFill>
        <p:spPr>
          <a:xfrm>
            <a:off x="4256" y="6060317"/>
            <a:ext cx="9138441" cy="795554"/>
          </a:xfrm>
          <a:prstGeom prst="rect">
            <a:avLst/>
          </a:prstGeom>
        </p:spPr>
      </p:pic>
      <p:sp>
        <p:nvSpPr>
          <p:cNvPr id="6" name="Title 4">
            <a:extLst>
              <a:ext uri="{FF2B5EF4-FFF2-40B4-BE49-F238E27FC236}">
                <a16:creationId xmlns:a16="http://schemas.microsoft.com/office/drawing/2014/main" id="{531E6E4D-675E-472B-9A0B-D62C5DA4B873}"/>
              </a:ext>
            </a:extLst>
          </p:cNvPr>
          <p:cNvSpPr>
            <a:spLocks noGrp="1"/>
          </p:cNvSpPr>
          <p:nvPr>
            <p:ph type="title"/>
          </p:nvPr>
        </p:nvSpPr>
        <p:spPr>
          <a:xfrm>
            <a:off x="240145" y="0"/>
            <a:ext cx="8589819" cy="1034474"/>
          </a:xfrm>
        </p:spPr>
        <p:txBody>
          <a:bodyPr anchor="b">
            <a:normAutofit/>
          </a:bodyPr>
          <a:lstStyle>
            <a:lvl1pPr>
              <a:defRPr>
                <a:solidFill>
                  <a:schemeClr val="bg1"/>
                </a:solidFill>
                <a:latin typeface="Arial" panose="020B0604020202020204" pitchFamily="34" charset="0"/>
                <a:cs typeface="Arial" panose="020B0604020202020204" pitchFamily="34" charset="0"/>
              </a:defRPr>
            </a:lvl1pPr>
          </a:lstStyle>
          <a:p>
            <a:endParaRPr lang="en-US" sz="2400" dirty="0"/>
          </a:p>
        </p:txBody>
      </p:sp>
      <p:cxnSp>
        <p:nvCxnSpPr>
          <p:cNvPr id="8" name="Straight Connector 7">
            <a:extLst>
              <a:ext uri="{FF2B5EF4-FFF2-40B4-BE49-F238E27FC236}">
                <a16:creationId xmlns:a16="http://schemas.microsoft.com/office/drawing/2014/main" id="{B0040C67-AB68-4627-AB85-2AA46F5757C3}"/>
              </a:ext>
            </a:extLst>
          </p:cNvPr>
          <p:cNvCxnSpPr>
            <a:cxnSpLocks/>
          </p:cNvCxnSpPr>
          <p:nvPr userDrawn="1"/>
        </p:nvCxnSpPr>
        <p:spPr>
          <a:xfrm>
            <a:off x="230909" y="1034474"/>
            <a:ext cx="859905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10">
            <a:extLst>
              <a:ext uri="{FF2B5EF4-FFF2-40B4-BE49-F238E27FC236}">
                <a16:creationId xmlns:a16="http://schemas.microsoft.com/office/drawing/2014/main" id="{E0F8817F-55AE-4BB4-AD83-44932376289B}"/>
              </a:ext>
            </a:extLst>
          </p:cNvPr>
          <p:cNvSpPr>
            <a:spLocks noGrp="1"/>
          </p:cNvSpPr>
          <p:nvPr>
            <p:ph idx="1" hasCustomPrompt="1"/>
          </p:nvPr>
        </p:nvSpPr>
        <p:spPr>
          <a:xfrm>
            <a:off x="240145" y="1265383"/>
            <a:ext cx="8589819" cy="4794932"/>
          </a:xfrm>
        </p:spPr>
        <p:txBody>
          <a:bodyPr>
            <a:normAutofit/>
          </a:bodyPr>
          <a:lstStyle>
            <a:lvl1pPr>
              <a:defRPr sz="1800">
                <a:latin typeface="Arial" panose="020B0604020202020204" pitchFamily="34" charset="0"/>
                <a:cs typeface="Arial" panose="020B0604020202020204" pitchFamily="34" charset="0"/>
              </a:defRPr>
            </a:lvl1pPr>
            <a:lvl2pPr>
              <a:defRPr sz="1800"/>
            </a:lvl2pPr>
            <a:lvl3pPr>
              <a:defRPr sz="1800"/>
            </a:lvl3pPr>
            <a:lvl4pPr>
              <a:defRPr sz="1800"/>
            </a:lvl4pPr>
            <a:lvl5pPr>
              <a:defRPr sz="1800"/>
            </a:lvl5pPr>
          </a:lstStyle>
          <a:p>
            <a:r>
              <a:rPr lang="en-US" dirty="0" err="1"/>
              <a:t>Adf</a:t>
            </a:r>
            <a:endParaRPr lang="en-US" dirty="0"/>
          </a:p>
          <a:p>
            <a:pPr lvl="1"/>
            <a:r>
              <a:rPr lang="en-US" dirty="0" err="1"/>
              <a:t>Asdf</a:t>
            </a:r>
            <a:endParaRPr lang="en-US" dirty="0"/>
          </a:p>
          <a:p>
            <a:pPr lvl="2"/>
            <a:r>
              <a:rPr lang="en-US" dirty="0" err="1"/>
              <a:t>Asdf</a:t>
            </a:r>
            <a:endParaRPr lang="en-US" dirty="0"/>
          </a:p>
          <a:p>
            <a:pPr lvl="3"/>
            <a:r>
              <a:rPr lang="en-US" dirty="0" err="1"/>
              <a:t>Asdf</a:t>
            </a:r>
            <a:endParaRPr lang="en-US" dirty="0"/>
          </a:p>
          <a:p>
            <a:pPr lvl="4"/>
            <a:r>
              <a:rPr lang="en-US" dirty="0" err="1"/>
              <a:t>asdf</a:t>
            </a:r>
            <a:endParaRPr lang="en-US" dirty="0"/>
          </a:p>
          <a:p>
            <a:pPr lvl="1"/>
            <a:endParaRPr lang="en-US" dirty="0"/>
          </a:p>
          <a:p>
            <a:endParaRPr lang="en-US" dirty="0"/>
          </a:p>
        </p:txBody>
      </p:sp>
      <p:sp>
        <p:nvSpPr>
          <p:cNvPr id="10" name="Slide Number Placeholder 1">
            <a:extLst>
              <a:ext uri="{FF2B5EF4-FFF2-40B4-BE49-F238E27FC236}">
                <a16:creationId xmlns:a16="http://schemas.microsoft.com/office/drawing/2014/main" id="{EDE6C96A-545A-439C-A49C-5EB8AAE69525}"/>
              </a:ext>
            </a:extLst>
          </p:cNvPr>
          <p:cNvSpPr txBox="1">
            <a:spLocks/>
          </p:cNvSpPr>
          <p:nvPr userDrawn="1"/>
        </p:nvSpPr>
        <p:spPr>
          <a:xfrm>
            <a:off x="6684073" y="6260783"/>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18E467-D957-4FF3-8DC1-CE3C4435C6EA}" type="slidenum">
              <a:rPr lang="en-US" smtClean="0"/>
              <a:pPr/>
              <a:t>‹#›</a:t>
            </a:fld>
            <a:endParaRPr lang="en-US" dirty="0"/>
          </a:p>
        </p:txBody>
      </p:sp>
    </p:spTree>
    <p:extLst>
      <p:ext uri="{BB962C8B-B14F-4D97-AF65-F5344CB8AC3E}">
        <p14:creationId xmlns:p14="http://schemas.microsoft.com/office/powerpoint/2010/main" val="335169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943C87-DFAD-4D57-A602-0375475CAD92}"/>
              </a:ext>
            </a:extLst>
          </p:cNvPr>
          <p:cNvPicPr>
            <a:picLocks noChangeAspect="1"/>
          </p:cNvPicPr>
          <p:nvPr userDrawn="1"/>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19000" contrast="16000"/>
                    </a14:imgEffect>
                  </a14:imgLayer>
                </a14:imgProps>
              </a:ext>
            </a:extLst>
          </a:blip>
          <a:srcRect l="11644" t="42307" r="8406" b="45321"/>
          <a:stretch/>
        </p:blipFill>
        <p:spPr>
          <a:xfrm>
            <a:off x="4256" y="6060317"/>
            <a:ext cx="9138441" cy="795554"/>
          </a:xfrm>
          <a:prstGeom prst="rect">
            <a:avLst/>
          </a:prstGeom>
        </p:spPr>
      </p:pic>
      <p:sp>
        <p:nvSpPr>
          <p:cNvPr id="6" name="Title 4">
            <a:extLst>
              <a:ext uri="{FF2B5EF4-FFF2-40B4-BE49-F238E27FC236}">
                <a16:creationId xmlns:a16="http://schemas.microsoft.com/office/drawing/2014/main" id="{531E6E4D-675E-472B-9A0B-D62C5DA4B873}"/>
              </a:ext>
            </a:extLst>
          </p:cNvPr>
          <p:cNvSpPr>
            <a:spLocks noGrp="1"/>
          </p:cNvSpPr>
          <p:nvPr>
            <p:ph type="title"/>
          </p:nvPr>
        </p:nvSpPr>
        <p:spPr>
          <a:xfrm>
            <a:off x="240145" y="157496"/>
            <a:ext cx="8589819" cy="876978"/>
          </a:xfrm>
        </p:spPr>
        <p:txBody>
          <a:bodyPr anchor="b">
            <a:normAutofit/>
          </a:bodyPr>
          <a:lstStyle>
            <a:lvl1pPr>
              <a:defRPr>
                <a:solidFill>
                  <a:schemeClr val="tx2">
                    <a:lumMod val="50000"/>
                  </a:schemeClr>
                </a:solidFill>
                <a:latin typeface="Arial" panose="020B0604020202020204" pitchFamily="34" charset="0"/>
                <a:cs typeface="Arial" panose="020B0604020202020204" pitchFamily="34" charset="0"/>
              </a:defRPr>
            </a:lvl1pPr>
          </a:lstStyle>
          <a:p>
            <a:endParaRPr lang="en-US" sz="2400" dirty="0"/>
          </a:p>
        </p:txBody>
      </p:sp>
      <p:cxnSp>
        <p:nvCxnSpPr>
          <p:cNvPr id="8" name="Straight Connector 7">
            <a:extLst>
              <a:ext uri="{FF2B5EF4-FFF2-40B4-BE49-F238E27FC236}">
                <a16:creationId xmlns:a16="http://schemas.microsoft.com/office/drawing/2014/main" id="{B0040C67-AB68-4627-AB85-2AA46F5757C3}"/>
              </a:ext>
            </a:extLst>
          </p:cNvPr>
          <p:cNvCxnSpPr>
            <a:cxnSpLocks/>
          </p:cNvCxnSpPr>
          <p:nvPr userDrawn="1"/>
        </p:nvCxnSpPr>
        <p:spPr>
          <a:xfrm>
            <a:off x="230909" y="1034474"/>
            <a:ext cx="859905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10">
            <a:extLst>
              <a:ext uri="{FF2B5EF4-FFF2-40B4-BE49-F238E27FC236}">
                <a16:creationId xmlns:a16="http://schemas.microsoft.com/office/drawing/2014/main" id="{E0F8817F-55AE-4BB4-AD83-44932376289B}"/>
              </a:ext>
            </a:extLst>
          </p:cNvPr>
          <p:cNvSpPr>
            <a:spLocks noGrp="1"/>
          </p:cNvSpPr>
          <p:nvPr>
            <p:ph idx="1"/>
          </p:nvPr>
        </p:nvSpPr>
        <p:spPr>
          <a:xfrm>
            <a:off x="240145" y="1265383"/>
            <a:ext cx="8589819" cy="4794932"/>
          </a:xfrm>
        </p:spPr>
        <p:txBody>
          <a:bodyPr>
            <a:normAutofit/>
          </a:bodyPr>
          <a:lstStyle>
            <a:lvl1pPr>
              <a:defRPr sz="1800">
                <a:latin typeface="Arial" panose="020B0604020202020204" pitchFamily="34" charset="0"/>
                <a:cs typeface="Arial" panose="020B0604020202020204" pitchFamily="34" charset="0"/>
              </a:defRPr>
            </a:lvl1pPr>
            <a:lvl2pPr>
              <a:defRPr sz="1800"/>
            </a:lvl2pPr>
            <a:lvl3pPr>
              <a:defRPr sz="1800"/>
            </a:lvl3pPr>
            <a:lvl4pPr>
              <a:defRPr sz="1800"/>
            </a:lvl4pPr>
            <a:lvl5pPr>
              <a:defRPr sz="1800"/>
            </a:lvl5pPr>
          </a:lstStyle>
          <a:p>
            <a:endParaRPr lang="en-US" dirty="0"/>
          </a:p>
        </p:txBody>
      </p:sp>
      <p:sp>
        <p:nvSpPr>
          <p:cNvPr id="10" name="Slide Number Placeholder 1">
            <a:extLst>
              <a:ext uri="{FF2B5EF4-FFF2-40B4-BE49-F238E27FC236}">
                <a16:creationId xmlns:a16="http://schemas.microsoft.com/office/drawing/2014/main" id="{EDE6C96A-545A-439C-A49C-5EB8AAE69525}"/>
              </a:ext>
            </a:extLst>
          </p:cNvPr>
          <p:cNvSpPr txBox="1">
            <a:spLocks/>
          </p:cNvSpPr>
          <p:nvPr userDrawn="1"/>
        </p:nvSpPr>
        <p:spPr>
          <a:xfrm>
            <a:off x="6684073" y="6260783"/>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18E467-D957-4FF3-8DC1-CE3C4435C6EA}" type="slidenum">
              <a:rPr lang="en-US" smtClean="0"/>
              <a:pPr/>
              <a:t>‹#›</a:t>
            </a:fld>
            <a:endParaRPr lang="en-US" dirty="0"/>
          </a:p>
        </p:txBody>
      </p:sp>
    </p:spTree>
    <p:extLst>
      <p:ext uri="{BB962C8B-B14F-4D97-AF65-F5344CB8AC3E}">
        <p14:creationId xmlns:p14="http://schemas.microsoft.com/office/powerpoint/2010/main" val="308938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FEC8BF-35E4-41E7-9F8E-0DE0BE1D07DB}"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279772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EC8BF-35E4-41E7-9F8E-0DE0BE1D07DB}"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378595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FEC8BF-35E4-41E7-9F8E-0DE0BE1D07DB}"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267307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FEC8BF-35E4-41E7-9F8E-0DE0BE1D07DB}"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245633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FEC8BF-35E4-41E7-9F8E-0DE0BE1D07DB}"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206474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FEC8BF-35E4-41E7-9F8E-0DE0BE1D07DB}"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8E467-D957-4FF3-8DC1-CE3C4435C6EA}" type="slidenum">
              <a:rPr lang="en-US" smtClean="0"/>
              <a:t>‹#›</a:t>
            </a:fld>
            <a:endParaRPr lang="en-US"/>
          </a:p>
        </p:txBody>
      </p:sp>
    </p:spTree>
    <p:extLst>
      <p:ext uri="{BB962C8B-B14F-4D97-AF65-F5344CB8AC3E}">
        <p14:creationId xmlns:p14="http://schemas.microsoft.com/office/powerpoint/2010/main" val="77143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EC8BF-35E4-41E7-9F8E-0DE0BE1D07DB}" type="datetimeFigureOut">
              <a:rPr lang="en-US" smtClean="0"/>
              <a:t>5/7/2019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8E467-D957-4FF3-8DC1-CE3C4435C6EA}" type="slidenum">
              <a:rPr lang="en-US" smtClean="0"/>
              <a:t>‹#›</a:t>
            </a:fld>
            <a:endParaRPr lang="en-US"/>
          </a:p>
        </p:txBody>
      </p:sp>
    </p:spTree>
    <p:extLst>
      <p:ext uri="{BB962C8B-B14F-4D97-AF65-F5344CB8AC3E}">
        <p14:creationId xmlns:p14="http://schemas.microsoft.com/office/powerpoint/2010/main" val="1257950513"/>
      </p:ext>
    </p:extLst>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15A9-37D2-4671-9C05-8A89D2C72B88}"/>
              </a:ext>
            </a:extLst>
          </p:cNvPr>
          <p:cNvSpPr>
            <a:spLocks noGrp="1"/>
          </p:cNvSpPr>
          <p:nvPr>
            <p:ph type="ctrTitle"/>
          </p:nvPr>
        </p:nvSpPr>
        <p:spPr/>
        <p:txBody>
          <a:bodyPr/>
          <a:lstStyle/>
          <a:p>
            <a:r>
              <a:rPr lang="en-US" dirty="0"/>
              <a:t>Predicting Air Quality in Milan</a:t>
            </a:r>
          </a:p>
        </p:txBody>
      </p:sp>
      <p:sp>
        <p:nvSpPr>
          <p:cNvPr id="3" name="Subtitle 2">
            <a:extLst>
              <a:ext uri="{FF2B5EF4-FFF2-40B4-BE49-F238E27FC236}">
                <a16:creationId xmlns:a16="http://schemas.microsoft.com/office/drawing/2014/main" id="{4B316120-9ECB-48D1-ADB2-D7E98275E07E}"/>
              </a:ext>
            </a:extLst>
          </p:cNvPr>
          <p:cNvSpPr>
            <a:spLocks noGrp="1"/>
          </p:cNvSpPr>
          <p:nvPr>
            <p:ph type="subTitle" idx="1"/>
          </p:nvPr>
        </p:nvSpPr>
        <p:spPr>
          <a:xfrm>
            <a:off x="685799" y="3602038"/>
            <a:ext cx="6386805" cy="1655762"/>
          </a:xfrm>
        </p:spPr>
        <p:txBody>
          <a:bodyPr>
            <a:normAutofit/>
          </a:bodyPr>
          <a:lstStyle/>
          <a:p>
            <a:r>
              <a:rPr lang="en-US" sz="1800" dirty="0">
                <a:solidFill>
                  <a:srgbClr val="FF0000"/>
                </a:solidFill>
              </a:rPr>
              <a:t>blurb</a:t>
            </a:r>
          </a:p>
          <a:p>
            <a:endParaRPr lang="en-US" sz="1800" dirty="0"/>
          </a:p>
          <a:p>
            <a:r>
              <a:rPr lang="en-US" sz="1800" dirty="0"/>
              <a:t>Dan Herweg</a:t>
            </a:r>
          </a:p>
          <a:p>
            <a:r>
              <a:rPr lang="en-US" sz="1800" dirty="0"/>
              <a:t>May 2019</a:t>
            </a:r>
          </a:p>
        </p:txBody>
      </p:sp>
    </p:spTree>
    <p:extLst>
      <p:ext uri="{BB962C8B-B14F-4D97-AF65-F5344CB8AC3E}">
        <p14:creationId xmlns:p14="http://schemas.microsoft.com/office/powerpoint/2010/main" val="21830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The process will be the following:</a:t>
            </a:r>
          </a:p>
          <a:p>
            <a:pPr marL="800100" lvl="1" indent="-342900">
              <a:buFont typeface="+mj-lt"/>
              <a:buAutoNum type="arabicPeriod"/>
            </a:pPr>
            <a:r>
              <a:rPr lang="en-US" dirty="0"/>
              <a:t>Features will be constructed, including the target</a:t>
            </a:r>
          </a:p>
          <a:p>
            <a:pPr marL="800100" lvl="1" indent="-342900">
              <a:buFont typeface="+mj-lt"/>
              <a:buAutoNum type="arabicPeriod"/>
            </a:pPr>
            <a:r>
              <a:rPr lang="en-US" dirty="0"/>
              <a:t>Features will be selected based on a variety of dimensionality reduction techniques and intuition</a:t>
            </a:r>
          </a:p>
          <a:p>
            <a:pPr marL="800100" lvl="1" indent="-342900">
              <a:buFont typeface="+mj-lt"/>
              <a:buAutoNum type="arabicPeriod"/>
            </a:pPr>
            <a:r>
              <a:rPr lang="en-US" dirty="0"/>
              <a:t>Train and test sets (Validation?) will be created</a:t>
            </a:r>
          </a:p>
          <a:p>
            <a:pPr marL="800100" lvl="1" indent="-342900">
              <a:buFont typeface="+mj-lt"/>
              <a:buAutoNum type="arabicPeriod"/>
            </a:pPr>
            <a:r>
              <a:rPr lang="en-US" dirty="0"/>
              <a:t>Multiple prediction models will be trained and tested with these variables</a:t>
            </a:r>
          </a:p>
          <a:p>
            <a:pPr marL="800100" lvl="1" indent="-342900">
              <a:buFont typeface="+mj-lt"/>
              <a:buAutoNum type="arabicPeriod"/>
            </a:pPr>
            <a:r>
              <a:rPr lang="en-US" dirty="0"/>
              <a:t>The model with the most accurate predictions in the test period will be selected</a:t>
            </a:r>
          </a:p>
          <a:p>
            <a:pPr lvl="1"/>
            <a:endParaRPr lang="en-US" dirty="0"/>
          </a:p>
          <a:p>
            <a:endParaRPr lang="en-US" dirty="0"/>
          </a:p>
          <a:p>
            <a:pPr lvl="1"/>
            <a:endParaRPr lang="en-US" dirty="0"/>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a:xfrm>
            <a:off x="240145" y="157496"/>
            <a:ext cx="8832834" cy="876978"/>
          </a:xfrm>
        </p:spPr>
        <p:txBody>
          <a:bodyPr>
            <a:normAutofit fontScale="90000"/>
          </a:bodyPr>
          <a:lstStyle/>
          <a:p>
            <a:r>
              <a:rPr lang="en-US" sz="2600" dirty="0"/>
              <a:t>We will take sensor data from weather and traffic to predict</a:t>
            </a:r>
            <a:br>
              <a:rPr lang="en-US" sz="2600" dirty="0"/>
            </a:br>
            <a:r>
              <a:rPr lang="en-US" sz="2600" dirty="0"/>
              <a:t>AQI using machine learning methods, selecting on accuracy</a:t>
            </a:r>
            <a:br>
              <a:rPr lang="en-US" sz="3600" dirty="0"/>
            </a:br>
            <a:r>
              <a:rPr lang="en-US" sz="1600" dirty="0">
                <a:solidFill>
                  <a:srgbClr val="006600"/>
                </a:solidFill>
              </a:rPr>
              <a:t>Methodology</a:t>
            </a:r>
            <a:endParaRPr lang="en-US" sz="1300" dirty="0">
              <a:solidFill>
                <a:srgbClr val="006600"/>
              </a:solidFill>
            </a:endParaRPr>
          </a:p>
        </p:txBody>
      </p:sp>
      <p:sp>
        <p:nvSpPr>
          <p:cNvPr id="5" name="Rectangle 4">
            <a:extLst>
              <a:ext uri="{FF2B5EF4-FFF2-40B4-BE49-F238E27FC236}">
                <a16:creationId xmlns:a16="http://schemas.microsoft.com/office/drawing/2014/main" id="{8BEA0261-A055-4361-B4A8-C08D61EA9070}"/>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270838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The data had three main sources</a:t>
            </a:r>
          </a:p>
          <a:p>
            <a:pPr lvl="1"/>
            <a:r>
              <a:rPr lang="en-US" dirty="0"/>
              <a:t>Weather Sensors</a:t>
            </a:r>
          </a:p>
          <a:p>
            <a:pPr lvl="1"/>
            <a:r>
              <a:rPr lang="en-US" dirty="0"/>
              <a:t>Traffic Gates</a:t>
            </a:r>
          </a:p>
          <a:p>
            <a:pPr lvl="1"/>
            <a:r>
              <a:rPr lang="en-US" dirty="0"/>
              <a:t>Pollution Sensors (used to calculate AQI)</a:t>
            </a:r>
          </a:p>
          <a:p>
            <a:pPr lvl="1"/>
            <a:endParaRPr lang="en-US" dirty="0"/>
          </a:p>
          <a:p>
            <a:pPr lvl="1"/>
            <a:endParaRPr lang="en-US" dirty="0"/>
          </a:p>
          <a:p>
            <a:r>
              <a:rPr lang="en-US" dirty="0"/>
              <a:t>Sensors measuring the same thing were averaged</a:t>
            </a:r>
          </a:p>
          <a:p>
            <a:endParaRPr lang="en-US" dirty="0"/>
          </a:p>
          <a:p>
            <a:endParaRPr lang="en-US" dirty="0"/>
          </a:p>
          <a:p>
            <a:r>
              <a:rPr lang="en-US" dirty="0"/>
              <a:t>Source of this data was X</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Data had to be extracted from files generated by sensors, cleaned and merged</a:t>
            </a:r>
            <a:br>
              <a:rPr lang="en-US" sz="3600" dirty="0"/>
            </a:br>
            <a:r>
              <a:rPr lang="en-US" sz="1600" dirty="0">
                <a:solidFill>
                  <a:srgbClr val="006600"/>
                </a:solidFill>
              </a:rPr>
              <a:t>Feature Construction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A2E097FD-D76E-4E64-A7D0-9C3786B4C3C3}"/>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201469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We wished to predict on the hourly level of data, which was not always available.  Additionally, in some periods data was just missing.  The data was either recorded hourly for the whole period, or imputed to hourly with the appropriate covariates</a:t>
            </a:r>
          </a:p>
          <a:p>
            <a:endParaRPr lang="en-US" dirty="0"/>
          </a:p>
          <a:p>
            <a:r>
              <a:rPr lang="en-US" dirty="0"/>
              <a:t>Noisy time series data with potential for measurement errors was smoothed (alpha=.2)</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Missing data was an issue</a:t>
            </a:r>
            <a:br>
              <a:rPr lang="en-US" sz="3600" dirty="0"/>
            </a:br>
            <a:r>
              <a:rPr lang="en-US" sz="1600" dirty="0">
                <a:solidFill>
                  <a:srgbClr val="006600"/>
                </a:solidFill>
              </a:rPr>
              <a:t>Feature Construction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0B90ED9A-2870-4555-9AB4-FD624BF9F4F0}"/>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260502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The vehicle length was selected by visually guessing where a tri modal distribution was best separated into small, medium and large cars</a:t>
            </a:r>
          </a:p>
          <a:p>
            <a:endParaRPr lang="en-US" dirty="0"/>
          </a:p>
          <a:p>
            <a:r>
              <a:rPr lang="en-US" dirty="0"/>
              <a:t>We took the 15 minute traffic counts</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Some features were constructed somewhat arbitrarily</a:t>
            </a:r>
            <a:br>
              <a:rPr lang="en-US" sz="3600" dirty="0"/>
            </a:br>
            <a:r>
              <a:rPr lang="en-US" sz="1600" dirty="0">
                <a:solidFill>
                  <a:srgbClr val="006600"/>
                </a:solidFill>
              </a:rPr>
              <a:t>Feature Construction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3A5E2843-FAC3-4DB8-B53F-D06CE21FDDE6}"/>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3092001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endParaRPr lang="en-US" dirty="0"/>
          </a:p>
          <a:p>
            <a:r>
              <a:rPr lang="en-US" dirty="0"/>
              <a:t>Everybody’s favorite equation</a:t>
            </a:r>
          </a:p>
          <a:p>
            <a:endParaRPr lang="en-US" dirty="0"/>
          </a:p>
          <a:p>
            <a:endParaRPr lang="en-US" dirty="0"/>
          </a:p>
          <a:p>
            <a:endParaRPr lang="en-US" dirty="0"/>
          </a:p>
          <a:p>
            <a:endParaRPr lang="en-US" dirty="0"/>
          </a:p>
          <a:p>
            <a:r>
              <a:rPr lang="en-US" dirty="0"/>
              <a:t>Graphic of Scale from poor to good</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AQI had to be calculated and then transformed to a </a:t>
            </a:r>
            <a:br>
              <a:rPr lang="en-US" sz="2600" dirty="0"/>
            </a:br>
            <a:r>
              <a:rPr lang="en-US" sz="2600" dirty="0"/>
              <a:t>classifier to serve as the target variable</a:t>
            </a:r>
            <a:br>
              <a:rPr lang="en-US" sz="3600" dirty="0"/>
            </a:br>
            <a:r>
              <a:rPr lang="en-US" sz="1600" dirty="0">
                <a:solidFill>
                  <a:srgbClr val="006600"/>
                </a:solidFill>
              </a:rPr>
              <a:t>Feature Construction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6" name="Picture 5">
            <a:extLst>
              <a:ext uri="{FF2B5EF4-FFF2-40B4-BE49-F238E27FC236}">
                <a16:creationId xmlns:a16="http://schemas.microsoft.com/office/drawing/2014/main" id="{7DA6C2D8-BE38-4E28-8D48-41008C33E266}"/>
              </a:ext>
            </a:extLst>
          </p:cNvPr>
          <p:cNvPicPr>
            <a:picLocks noChangeAspect="1"/>
          </p:cNvPicPr>
          <p:nvPr/>
        </p:nvPicPr>
        <p:blipFill rotWithShape="1">
          <a:blip r:embed="rId2">
            <a:extLst>
              <a:ext uri="{28A0092B-C50C-407E-A947-70E740481C1C}">
                <a14:useLocalDpi xmlns:a14="http://schemas.microsoft.com/office/drawing/2010/main" val="0"/>
              </a:ext>
            </a:extLst>
          </a:blip>
          <a:srcRect l="28087" t="79530" r="34468" b="9022"/>
          <a:stretch/>
        </p:blipFill>
        <p:spPr>
          <a:xfrm>
            <a:off x="1965001" y="2187137"/>
            <a:ext cx="4446547" cy="951961"/>
          </a:xfrm>
          <a:prstGeom prst="rect">
            <a:avLst/>
          </a:prstGeom>
        </p:spPr>
      </p:pic>
      <p:pic>
        <p:nvPicPr>
          <p:cNvPr id="7" name="Picture 6">
            <a:extLst>
              <a:ext uri="{FF2B5EF4-FFF2-40B4-BE49-F238E27FC236}">
                <a16:creationId xmlns:a16="http://schemas.microsoft.com/office/drawing/2014/main" id="{4E001C0D-C586-4311-A3DC-0A93D2A7759C}"/>
              </a:ext>
            </a:extLst>
          </p:cNvPr>
          <p:cNvPicPr>
            <a:picLocks noChangeAspect="1"/>
          </p:cNvPicPr>
          <p:nvPr/>
        </p:nvPicPr>
        <p:blipFill rotWithShape="1">
          <a:blip r:embed="rId3"/>
          <a:srcRect l="27669" t="30799" r="29126" b="32956"/>
          <a:stretch/>
        </p:blipFill>
        <p:spPr>
          <a:xfrm>
            <a:off x="1814081" y="3798825"/>
            <a:ext cx="5258199" cy="2481399"/>
          </a:xfrm>
          <a:prstGeom prst="rect">
            <a:avLst/>
          </a:prstGeom>
        </p:spPr>
      </p:pic>
      <p:sp>
        <p:nvSpPr>
          <p:cNvPr id="9" name="Rectangle 8">
            <a:extLst>
              <a:ext uri="{FF2B5EF4-FFF2-40B4-BE49-F238E27FC236}">
                <a16:creationId xmlns:a16="http://schemas.microsoft.com/office/drawing/2014/main" id="{639819E1-3CAF-41B7-B7D3-820A505244BA}"/>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61214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endParaRPr lang="en-US" dirty="0"/>
          </a:p>
          <a:p>
            <a:endParaRPr lang="en-US" dirty="0"/>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Air Quality Index score and class distribution</a:t>
            </a:r>
            <a:br>
              <a:rPr lang="en-US" sz="2600" dirty="0"/>
            </a:br>
            <a:r>
              <a:rPr lang="en-US" sz="1600" dirty="0">
                <a:solidFill>
                  <a:srgbClr val="006600"/>
                </a:solidFill>
              </a:rPr>
              <a:t>Feature Construction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3" name="Picture 2">
            <a:extLst>
              <a:ext uri="{FF2B5EF4-FFF2-40B4-BE49-F238E27FC236}">
                <a16:creationId xmlns:a16="http://schemas.microsoft.com/office/drawing/2014/main" id="{019BA6AE-9AC4-4DBB-B1D0-8DE73E693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1780191"/>
            <a:ext cx="4697045" cy="3522784"/>
          </a:xfrm>
          <a:prstGeom prst="rect">
            <a:avLst/>
          </a:prstGeom>
        </p:spPr>
      </p:pic>
      <p:sp>
        <p:nvSpPr>
          <p:cNvPr id="6" name="Rectangle 5">
            <a:extLst>
              <a:ext uri="{FF2B5EF4-FFF2-40B4-BE49-F238E27FC236}">
                <a16:creationId xmlns:a16="http://schemas.microsoft.com/office/drawing/2014/main" id="{6A591C0A-F867-4516-969E-9AFB5CFE22C5}"/>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pic>
        <p:nvPicPr>
          <p:cNvPr id="7" name="Picture 6">
            <a:extLst>
              <a:ext uri="{FF2B5EF4-FFF2-40B4-BE49-F238E27FC236}">
                <a16:creationId xmlns:a16="http://schemas.microsoft.com/office/drawing/2014/main" id="{59A977F4-AC77-4656-94E0-A82B0F7B8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101" y="1780191"/>
            <a:ext cx="4396823" cy="3297617"/>
          </a:xfrm>
          <a:prstGeom prst="rect">
            <a:avLst/>
          </a:prstGeom>
        </p:spPr>
      </p:pic>
    </p:spTree>
    <p:extLst>
      <p:ext uri="{BB962C8B-B14F-4D97-AF65-F5344CB8AC3E}">
        <p14:creationId xmlns:p14="http://schemas.microsoft.com/office/powerpoint/2010/main" val="271523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Temperature had a normal distribution and declined into year end</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3" name="Picture 2">
            <a:extLst>
              <a:ext uri="{FF2B5EF4-FFF2-40B4-BE49-F238E27FC236}">
                <a16:creationId xmlns:a16="http://schemas.microsoft.com/office/drawing/2014/main" id="{EE9DF5CD-5A48-4DD6-A97C-AC9EF582F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97" y="1032774"/>
            <a:ext cx="7081128" cy="5310846"/>
          </a:xfrm>
          <a:prstGeom prst="rect">
            <a:avLst/>
          </a:prstGeom>
        </p:spPr>
      </p:pic>
      <p:sp>
        <p:nvSpPr>
          <p:cNvPr id="5" name="Rectangle 4">
            <a:extLst>
              <a:ext uri="{FF2B5EF4-FFF2-40B4-BE49-F238E27FC236}">
                <a16:creationId xmlns:a16="http://schemas.microsoft.com/office/drawing/2014/main" id="{FB71311C-526A-4217-A623-4860F24F95D1}"/>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2515654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Wind speed was very right skewed, with large peaks</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3" name="Picture 2">
            <a:extLst>
              <a:ext uri="{FF2B5EF4-FFF2-40B4-BE49-F238E27FC236}">
                <a16:creationId xmlns:a16="http://schemas.microsoft.com/office/drawing/2014/main" id="{200F9796-54D1-4E76-94CE-51A4C55AE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424" y="1654877"/>
            <a:ext cx="5852172" cy="4389129"/>
          </a:xfrm>
          <a:prstGeom prst="rect">
            <a:avLst/>
          </a:prstGeom>
        </p:spPr>
      </p:pic>
      <p:sp>
        <p:nvSpPr>
          <p:cNvPr id="5" name="Rectangle 4">
            <a:extLst>
              <a:ext uri="{FF2B5EF4-FFF2-40B4-BE49-F238E27FC236}">
                <a16:creationId xmlns:a16="http://schemas.microsoft.com/office/drawing/2014/main" id="{76EE91CB-7AA3-4FB1-8E6F-64511D584228}"/>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139808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Traffic had obvious daily/weekly pattern and a “tri-modal” distribution</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3" name="Picture 2">
            <a:extLst>
              <a:ext uri="{FF2B5EF4-FFF2-40B4-BE49-F238E27FC236}">
                <a16:creationId xmlns:a16="http://schemas.microsoft.com/office/drawing/2014/main" id="{F49AC289-72F3-4647-BD70-D897A7613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968" y="1793728"/>
            <a:ext cx="5852172" cy="4389129"/>
          </a:xfrm>
          <a:prstGeom prst="rect">
            <a:avLst/>
          </a:prstGeom>
        </p:spPr>
      </p:pic>
      <p:sp>
        <p:nvSpPr>
          <p:cNvPr id="5" name="Rectangle 4">
            <a:extLst>
              <a:ext uri="{FF2B5EF4-FFF2-40B4-BE49-F238E27FC236}">
                <a16:creationId xmlns:a16="http://schemas.microsoft.com/office/drawing/2014/main" id="{4AD9A0BB-F9A6-4805-BAC3-1F689BD92573}"/>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266297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Can see weekends in 1</a:t>
            </a:r>
          </a:p>
          <a:p>
            <a:r>
              <a:rPr lang="en-US" dirty="0" err="1"/>
              <a:t>Dist</a:t>
            </a:r>
            <a:r>
              <a:rPr lang="en-US" dirty="0"/>
              <a:t> more bimodal or uniform in 4, more power </a:t>
            </a:r>
            <a:r>
              <a:rPr lang="en-US" dirty="0" err="1"/>
              <a:t>lawish</a:t>
            </a:r>
            <a:r>
              <a:rPr lang="en-US" dirty="0"/>
              <a:t> in 1</a:t>
            </a:r>
          </a:p>
          <a:p>
            <a:r>
              <a:rPr lang="en-US" dirty="0"/>
              <a:t>What are the </a:t>
            </a:r>
            <a:r>
              <a:rPr lang="en-US" dirty="0" err="1"/>
              <a:t>vtypes</a:t>
            </a:r>
            <a:r>
              <a:rPr lang="en-US" dirty="0"/>
              <a:t> and can we tell a story?</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Different Vehicle types had different distributions</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6" name="Picture 5">
            <a:extLst>
              <a:ext uri="{FF2B5EF4-FFF2-40B4-BE49-F238E27FC236}">
                <a16:creationId xmlns:a16="http://schemas.microsoft.com/office/drawing/2014/main" id="{31AFDCAE-12BC-4A73-89BD-E68CA579D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94" y="2556297"/>
            <a:ext cx="3997112" cy="2997834"/>
          </a:xfrm>
          <a:prstGeom prst="rect">
            <a:avLst/>
          </a:prstGeom>
        </p:spPr>
      </p:pic>
      <p:pic>
        <p:nvPicPr>
          <p:cNvPr id="9" name="Picture 8">
            <a:extLst>
              <a:ext uri="{FF2B5EF4-FFF2-40B4-BE49-F238E27FC236}">
                <a16:creationId xmlns:a16="http://schemas.microsoft.com/office/drawing/2014/main" id="{EDC908D7-4C8D-40B8-A8FE-B022DAD4F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932" y="2556297"/>
            <a:ext cx="3997112" cy="2997834"/>
          </a:xfrm>
          <a:prstGeom prst="rect">
            <a:avLst/>
          </a:prstGeom>
        </p:spPr>
      </p:pic>
      <p:sp>
        <p:nvSpPr>
          <p:cNvPr id="7" name="Rectangle 6">
            <a:extLst>
              <a:ext uri="{FF2B5EF4-FFF2-40B4-BE49-F238E27FC236}">
                <a16:creationId xmlns:a16="http://schemas.microsoft.com/office/drawing/2014/main" id="{4CA2B08F-7C81-40E1-B2F9-232F062FF8FE}"/>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257979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4908-9E87-489F-BE1C-90A30982814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3EF12A5-38CC-4664-8D7B-6EB74F950861}"/>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6AECE9D-C277-438D-B173-FE477BB0D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89" y="-91160"/>
            <a:ext cx="9306517" cy="6983733"/>
          </a:xfrm>
          <a:prstGeom prst="rect">
            <a:avLst/>
          </a:prstGeom>
        </p:spPr>
      </p:pic>
    </p:spTree>
    <p:extLst>
      <p:ext uri="{BB962C8B-B14F-4D97-AF65-F5344CB8AC3E}">
        <p14:creationId xmlns:p14="http://schemas.microsoft.com/office/powerpoint/2010/main" val="508659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Show example of correlated, least correlated, most anticorrelated pollutants</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Pollutants looked a lot like AQI pollutants, Ozone least so </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3" name="Picture 2">
            <a:extLst>
              <a:ext uri="{FF2B5EF4-FFF2-40B4-BE49-F238E27FC236}">
                <a16:creationId xmlns:a16="http://schemas.microsoft.com/office/drawing/2014/main" id="{32770017-BDD0-491E-9C4A-0363435D0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968" y="2208787"/>
            <a:ext cx="4396823" cy="3297617"/>
          </a:xfrm>
          <a:prstGeom prst="rect">
            <a:avLst/>
          </a:prstGeom>
        </p:spPr>
      </p:pic>
      <p:pic>
        <p:nvPicPr>
          <p:cNvPr id="12" name="Picture 11">
            <a:extLst>
              <a:ext uri="{FF2B5EF4-FFF2-40B4-BE49-F238E27FC236}">
                <a16:creationId xmlns:a16="http://schemas.microsoft.com/office/drawing/2014/main" id="{543917D4-4F4C-468D-9D1B-F6BEFBE9F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01" y="2358678"/>
            <a:ext cx="3997112" cy="2997834"/>
          </a:xfrm>
          <a:prstGeom prst="rect">
            <a:avLst/>
          </a:prstGeom>
        </p:spPr>
      </p:pic>
      <p:sp>
        <p:nvSpPr>
          <p:cNvPr id="7" name="Rectangle 6">
            <a:extLst>
              <a:ext uri="{FF2B5EF4-FFF2-40B4-BE49-F238E27FC236}">
                <a16:creationId xmlns:a16="http://schemas.microsoft.com/office/drawing/2014/main" id="{A52C4CE1-7FC8-47B1-B9DC-648A594E8E11}"/>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112191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FFDA0EB7-DAAC-4F65-9BF3-F966DDC224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687" y="2066347"/>
            <a:ext cx="3633738" cy="2725304"/>
          </a:xfrm>
        </p:spPr>
      </p:pic>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Smoothing eliminates noise from the features</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6" name="Picture 5">
            <a:extLst>
              <a:ext uri="{FF2B5EF4-FFF2-40B4-BE49-F238E27FC236}">
                <a16:creationId xmlns:a16="http://schemas.microsoft.com/office/drawing/2014/main" id="{1FB0FAE5-8AB8-4459-84C3-4C8C8D83F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575" y="2066347"/>
            <a:ext cx="3633738" cy="2725304"/>
          </a:xfrm>
          <a:prstGeom prst="rect">
            <a:avLst/>
          </a:prstGeom>
        </p:spPr>
      </p:pic>
      <p:sp>
        <p:nvSpPr>
          <p:cNvPr id="7" name="Rectangle 6">
            <a:extLst>
              <a:ext uri="{FF2B5EF4-FFF2-40B4-BE49-F238E27FC236}">
                <a16:creationId xmlns:a16="http://schemas.microsoft.com/office/drawing/2014/main" id="{3120965A-7204-4619-A948-66122AFBE65C}"/>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2551657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Pollutants are very correlated except ozone.  This is good </a:t>
            </a:r>
            <a:br>
              <a:rPr lang="en-US" sz="2600" dirty="0"/>
            </a:br>
            <a:r>
              <a:rPr lang="en-US" sz="2600" dirty="0"/>
              <a:t>for imputation</a:t>
            </a:r>
            <a:br>
              <a:rPr lang="en-US" sz="3600" dirty="0"/>
            </a:br>
            <a:r>
              <a:rPr lang="en-US" sz="1600" dirty="0">
                <a:solidFill>
                  <a:srgbClr val="006600"/>
                </a:solidFill>
              </a:rPr>
              <a:t>Data Analysis - Multivariate</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3" name="Picture 2">
            <a:extLst>
              <a:ext uri="{FF2B5EF4-FFF2-40B4-BE49-F238E27FC236}">
                <a16:creationId xmlns:a16="http://schemas.microsoft.com/office/drawing/2014/main" id="{39BCCD7C-F444-4BFB-9B00-A6E5098D9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348" y="1201409"/>
            <a:ext cx="6437389" cy="4828042"/>
          </a:xfrm>
          <a:prstGeom prst="rect">
            <a:avLst/>
          </a:prstGeom>
        </p:spPr>
      </p:pic>
      <p:sp>
        <p:nvSpPr>
          <p:cNvPr id="5" name="Rectangle 4">
            <a:extLst>
              <a:ext uri="{FF2B5EF4-FFF2-40B4-BE49-F238E27FC236}">
                <a16:creationId xmlns:a16="http://schemas.microsoft.com/office/drawing/2014/main" id="{A1396501-2BE5-4193-B50C-FB38F218E21F}"/>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1430997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Weather data is not super correlated except the two </a:t>
            </a:r>
            <a:br>
              <a:rPr lang="en-US" sz="2600" dirty="0"/>
            </a:br>
            <a:r>
              <a:rPr lang="en-US" sz="2600" dirty="0"/>
              <a:t>radiation measures, which is to be expected</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3" name="Picture 2">
            <a:extLst>
              <a:ext uri="{FF2B5EF4-FFF2-40B4-BE49-F238E27FC236}">
                <a16:creationId xmlns:a16="http://schemas.microsoft.com/office/drawing/2014/main" id="{CE1DD190-A006-4944-9B4C-0AD966B17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234435"/>
            <a:ext cx="5852172" cy="4389129"/>
          </a:xfrm>
          <a:prstGeom prst="rect">
            <a:avLst/>
          </a:prstGeom>
        </p:spPr>
      </p:pic>
      <p:sp>
        <p:nvSpPr>
          <p:cNvPr id="5" name="Rectangle 4">
            <a:extLst>
              <a:ext uri="{FF2B5EF4-FFF2-40B4-BE49-F238E27FC236}">
                <a16:creationId xmlns:a16="http://schemas.microsoft.com/office/drawing/2014/main" id="{FA1A685F-45C8-44DA-959B-2BDE889A6D32}"/>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220970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Traffic data is more correlated, and all positively correlated</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3" name="Picture 2">
            <a:extLst>
              <a:ext uri="{FF2B5EF4-FFF2-40B4-BE49-F238E27FC236}">
                <a16:creationId xmlns:a16="http://schemas.microsoft.com/office/drawing/2014/main" id="{8A52A011-8DA7-457B-AB18-4F48A0019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60" y="1148143"/>
            <a:ext cx="6437389" cy="4828042"/>
          </a:xfrm>
          <a:prstGeom prst="rect">
            <a:avLst/>
          </a:prstGeom>
        </p:spPr>
      </p:pic>
      <p:sp>
        <p:nvSpPr>
          <p:cNvPr id="5" name="Rectangle 4">
            <a:extLst>
              <a:ext uri="{FF2B5EF4-FFF2-40B4-BE49-F238E27FC236}">
                <a16:creationId xmlns:a16="http://schemas.microsoft.com/office/drawing/2014/main" id="{5C9B60AE-862D-44A2-8E06-31EF03B5D639}"/>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4040128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All data ( should make this just features?)</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5" name="Picture 4">
            <a:extLst>
              <a:ext uri="{FF2B5EF4-FFF2-40B4-BE49-F238E27FC236}">
                <a16:creationId xmlns:a16="http://schemas.microsoft.com/office/drawing/2014/main" id="{EDD84C0E-5B35-4595-A604-AD2553499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083" y="1096711"/>
            <a:ext cx="6437389" cy="4828042"/>
          </a:xfrm>
          <a:prstGeom prst="rect">
            <a:avLst/>
          </a:prstGeom>
        </p:spPr>
      </p:pic>
      <p:sp>
        <p:nvSpPr>
          <p:cNvPr id="6" name="Rectangle 5">
            <a:extLst>
              <a:ext uri="{FF2B5EF4-FFF2-40B4-BE49-F238E27FC236}">
                <a16:creationId xmlns:a16="http://schemas.microsoft.com/office/drawing/2014/main" id="{AED5F21E-E130-45DA-842A-8EFE07EBD960}"/>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3174797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Though correlation rounds to 1, coefficient is about .5 so not 1:1</a:t>
            </a:r>
          </a:p>
          <a:p>
            <a:r>
              <a:rPr lang="en-US" dirty="0"/>
              <a:t>Still, a good model should probably not have both of these variables</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Apparently Euro5 vehicles tend to be medium length</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6" name="Picture 5">
            <a:extLst>
              <a:ext uri="{FF2B5EF4-FFF2-40B4-BE49-F238E27FC236}">
                <a16:creationId xmlns:a16="http://schemas.microsoft.com/office/drawing/2014/main" id="{D307147A-5B25-4D99-9548-237410657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802" y="2083009"/>
            <a:ext cx="4836505" cy="3627379"/>
          </a:xfrm>
          <a:prstGeom prst="rect">
            <a:avLst/>
          </a:prstGeom>
        </p:spPr>
      </p:pic>
      <p:sp>
        <p:nvSpPr>
          <p:cNvPr id="7" name="Rectangle 6">
            <a:extLst>
              <a:ext uri="{FF2B5EF4-FFF2-40B4-BE49-F238E27FC236}">
                <a16:creationId xmlns:a16="http://schemas.microsoft.com/office/drawing/2014/main" id="{BDCF547F-608E-4257-89D6-F0E6BEE39A41}"/>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1957063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There were negatively correlated variables, but not as striking</a:t>
            </a:r>
            <a:br>
              <a:rPr lang="en-US" sz="2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9" name="Picture 8">
            <a:extLst>
              <a:ext uri="{FF2B5EF4-FFF2-40B4-BE49-F238E27FC236}">
                <a16:creationId xmlns:a16="http://schemas.microsoft.com/office/drawing/2014/main" id="{67611AB3-BEC1-4EA7-BB33-B3D558366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482" y="1423335"/>
            <a:ext cx="5852172" cy="4389129"/>
          </a:xfrm>
          <a:prstGeom prst="rect">
            <a:avLst/>
          </a:prstGeom>
        </p:spPr>
      </p:pic>
      <p:sp>
        <p:nvSpPr>
          <p:cNvPr id="5" name="Rectangle 4">
            <a:extLst>
              <a:ext uri="{FF2B5EF4-FFF2-40B4-BE49-F238E27FC236}">
                <a16:creationId xmlns:a16="http://schemas.microsoft.com/office/drawing/2014/main" id="{D4CB0CC0-36C0-4189-9FD0-70CBA5EFCF85}"/>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3244851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Some variables not correlated</a:t>
            </a:r>
            <a:br>
              <a:rPr lang="en-US" sz="3600" dirty="0"/>
            </a:br>
            <a:r>
              <a:rPr lang="en-US" sz="1600" dirty="0">
                <a:solidFill>
                  <a:srgbClr val="006600"/>
                </a:solidFill>
              </a:rPr>
              <a:t>Data Exploration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pic>
        <p:nvPicPr>
          <p:cNvPr id="3" name="Picture 2">
            <a:extLst>
              <a:ext uri="{FF2B5EF4-FFF2-40B4-BE49-F238E27FC236}">
                <a16:creationId xmlns:a16="http://schemas.microsoft.com/office/drawing/2014/main" id="{D86BECED-330C-4B80-A20B-1F405DC29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424" y="1394233"/>
            <a:ext cx="5852172" cy="4389129"/>
          </a:xfrm>
          <a:prstGeom prst="rect">
            <a:avLst/>
          </a:prstGeom>
        </p:spPr>
      </p:pic>
      <p:sp>
        <p:nvSpPr>
          <p:cNvPr id="5" name="Rectangle 4">
            <a:extLst>
              <a:ext uri="{FF2B5EF4-FFF2-40B4-BE49-F238E27FC236}">
                <a16:creationId xmlns:a16="http://schemas.microsoft.com/office/drawing/2014/main" id="{8A321C49-B332-444E-8DBD-4D9E2E2F4719}"/>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endParaRPr lang="en-GB" sz="1600" dirty="0"/>
          </a:p>
        </p:txBody>
      </p:sp>
    </p:spTree>
    <p:extLst>
      <p:ext uri="{BB962C8B-B14F-4D97-AF65-F5344CB8AC3E}">
        <p14:creationId xmlns:p14="http://schemas.microsoft.com/office/powerpoint/2010/main" val="4013005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C1819-0CCD-4981-995B-5A5FBF1F78F7}"/>
              </a:ext>
            </a:extLst>
          </p:cNvPr>
          <p:cNvSpPr>
            <a:spLocks noGrp="1"/>
          </p:cNvSpPr>
          <p:nvPr>
            <p:ph idx="1"/>
          </p:nvPr>
        </p:nvSpPr>
        <p:spPr/>
        <p:txBody>
          <a:bodyPr>
            <a:normAutofit/>
          </a:bodyPr>
          <a:lstStyle/>
          <a:p>
            <a:pPr marL="400050" indent="-400050">
              <a:buFont typeface="+mj-lt"/>
              <a:buAutoNum type="romanUcPeriod"/>
            </a:pPr>
            <a:endParaRPr lang="en-US" sz="2400" b="1" dirty="0">
              <a:solidFill>
                <a:schemeClr val="accent1">
                  <a:lumMod val="50000"/>
                </a:schemeClr>
              </a:solidFill>
            </a:endParaRPr>
          </a:p>
          <a:p>
            <a:pPr marL="400050" indent="-400050">
              <a:buFont typeface="+mj-lt"/>
              <a:buAutoNum type="romanUcPeriod"/>
            </a:pPr>
            <a:endParaRPr lang="en-US" sz="2400" b="1" dirty="0">
              <a:solidFill>
                <a:schemeClr val="accent1">
                  <a:lumMod val="50000"/>
                </a:schemeClr>
              </a:solidFill>
            </a:endParaRPr>
          </a:p>
          <a:p>
            <a:pPr marL="400050" indent="-400050">
              <a:buFont typeface="+mj-lt"/>
              <a:buAutoNum type="romanUcPeriod"/>
            </a:pPr>
            <a:endParaRPr lang="en-US" sz="2400" b="1" dirty="0">
              <a:solidFill>
                <a:schemeClr val="accent1">
                  <a:lumMod val="50000"/>
                </a:schemeClr>
              </a:solidFill>
            </a:endParaRPr>
          </a:p>
          <a:p>
            <a:pPr marL="400050" indent="-400050">
              <a:buFont typeface="+mj-lt"/>
              <a:buAutoNum type="romanUcPeriod"/>
            </a:pPr>
            <a:endParaRPr lang="en-US" sz="2400" b="1" dirty="0">
              <a:solidFill>
                <a:schemeClr val="accent1">
                  <a:lumMod val="50000"/>
                </a:schemeClr>
              </a:solidFill>
            </a:endParaRPr>
          </a:p>
          <a:p>
            <a:pPr marL="0" indent="0">
              <a:buNone/>
            </a:pPr>
            <a:r>
              <a:rPr lang="en-US" sz="2400" b="1" dirty="0">
                <a:solidFill>
                  <a:schemeClr val="accent1">
                    <a:lumMod val="50000"/>
                  </a:schemeClr>
                </a:solidFill>
              </a:rPr>
              <a:t>IV.   Model</a:t>
            </a:r>
          </a:p>
          <a:p>
            <a:pPr marL="857250" lvl="1" indent="-400050">
              <a:buFont typeface="+mj-lt"/>
              <a:buAutoNum type="romanUcPeriod"/>
            </a:pPr>
            <a:r>
              <a:rPr lang="en-US" sz="2000" b="1" dirty="0">
                <a:solidFill>
                  <a:schemeClr val="accent1">
                    <a:lumMod val="50000"/>
                  </a:schemeClr>
                </a:solidFill>
              </a:rPr>
              <a:t>Train/Test Split</a:t>
            </a:r>
          </a:p>
          <a:p>
            <a:pPr marL="857250" lvl="1" indent="-400050">
              <a:buFont typeface="+mj-lt"/>
              <a:buAutoNum type="romanUcPeriod"/>
            </a:pPr>
            <a:r>
              <a:rPr lang="en-US" sz="2000" b="1" dirty="0">
                <a:solidFill>
                  <a:schemeClr val="accent1">
                    <a:lumMod val="50000"/>
                  </a:schemeClr>
                </a:solidFill>
              </a:rPr>
              <a:t>Predicting Pollutants</a:t>
            </a:r>
          </a:p>
          <a:p>
            <a:pPr marL="857250" lvl="1" indent="-400050">
              <a:buFont typeface="+mj-lt"/>
              <a:buAutoNum type="romanUcPeriod"/>
            </a:pPr>
            <a:r>
              <a:rPr lang="en-US" sz="2000" b="1" dirty="0">
                <a:solidFill>
                  <a:schemeClr val="accent1">
                    <a:lumMod val="50000"/>
                  </a:schemeClr>
                </a:solidFill>
              </a:rPr>
              <a:t>Predicting AQI</a:t>
            </a:r>
          </a:p>
          <a:p>
            <a:pPr marL="857250" lvl="1" indent="-400050">
              <a:buFont typeface="+mj-lt"/>
              <a:buAutoNum type="romanUcPeriod"/>
            </a:pPr>
            <a:r>
              <a:rPr lang="en-US" sz="2000" b="1" dirty="0">
                <a:solidFill>
                  <a:schemeClr val="accent1">
                    <a:lumMod val="50000"/>
                  </a:schemeClr>
                </a:solidFill>
              </a:rPr>
              <a:t>Bonus: Is smoothed data better?</a:t>
            </a:r>
          </a:p>
          <a:p>
            <a:pPr marL="857250" lvl="1" indent="-400050">
              <a:buFont typeface="+mj-lt"/>
              <a:buAutoNum type="romanUcPeriod"/>
            </a:pPr>
            <a:endParaRPr lang="en-US" sz="2400" b="1" dirty="0">
              <a:solidFill>
                <a:schemeClr val="accent1">
                  <a:lumMod val="50000"/>
                </a:schemeClr>
              </a:solidFill>
            </a:endParaRPr>
          </a:p>
          <a:p>
            <a:endParaRPr lang="en-GB" sz="2400" dirty="0"/>
          </a:p>
        </p:txBody>
      </p:sp>
    </p:spTree>
    <p:extLst>
      <p:ext uri="{BB962C8B-B14F-4D97-AF65-F5344CB8AC3E}">
        <p14:creationId xmlns:p14="http://schemas.microsoft.com/office/powerpoint/2010/main" val="185422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965E31-8CCE-4BCB-A5C0-16B0CF198EDA}"/>
              </a:ext>
            </a:extLst>
          </p:cNvPr>
          <p:cNvSpPr>
            <a:spLocks noGrp="1"/>
          </p:cNvSpPr>
          <p:nvPr>
            <p:ph type="title"/>
          </p:nvPr>
        </p:nvSpPr>
        <p:spPr/>
        <p:txBody>
          <a:bodyPr>
            <a:normAutofit/>
          </a:bodyPr>
          <a:lstStyle/>
          <a:p>
            <a:r>
              <a:rPr lang="en-US" dirty="0"/>
              <a:t>Contents</a:t>
            </a:r>
          </a:p>
        </p:txBody>
      </p:sp>
      <p:sp>
        <p:nvSpPr>
          <p:cNvPr id="5" name="Content Placeholder 4">
            <a:extLst>
              <a:ext uri="{FF2B5EF4-FFF2-40B4-BE49-F238E27FC236}">
                <a16:creationId xmlns:a16="http://schemas.microsoft.com/office/drawing/2014/main" id="{0D9A9ABB-780A-4751-95A6-D0850D80BE3F}"/>
              </a:ext>
            </a:extLst>
          </p:cNvPr>
          <p:cNvSpPr>
            <a:spLocks noGrp="1"/>
          </p:cNvSpPr>
          <p:nvPr>
            <p:ph idx="1"/>
          </p:nvPr>
        </p:nvSpPr>
        <p:spPr/>
        <p:txBody>
          <a:bodyPr>
            <a:normAutofit fontScale="92500" lnSpcReduction="20000"/>
          </a:bodyPr>
          <a:lstStyle/>
          <a:p>
            <a:pPr marL="400050" indent="-400050">
              <a:buFont typeface="+mj-lt"/>
              <a:buAutoNum type="romanUcPeriod"/>
            </a:pPr>
            <a:r>
              <a:rPr lang="en-US" b="1" dirty="0">
                <a:solidFill>
                  <a:schemeClr val="accent1">
                    <a:lumMod val="50000"/>
                  </a:schemeClr>
                </a:solidFill>
              </a:rPr>
              <a:t>Summary</a:t>
            </a:r>
          </a:p>
          <a:p>
            <a:pPr marL="400050" indent="-400050">
              <a:buFont typeface="+mj-lt"/>
              <a:buAutoNum type="romanUcPeriod"/>
            </a:pPr>
            <a:endParaRPr lang="en-US" b="1" dirty="0">
              <a:solidFill>
                <a:schemeClr val="accent1">
                  <a:lumMod val="50000"/>
                </a:schemeClr>
              </a:solidFill>
            </a:endParaRPr>
          </a:p>
          <a:p>
            <a:pPr marL="400050" indent="-400050">
              <a:buFont typeface="+mj-lt"/>
              <a:buAutoNum type="romanUcPeriod"/>
            </a:pPr>
            <a:r>
              <a:rPr lang="en-US" b="1" dirty="0">
                <a:solidFill>
                  <a:schemeClr val="accent1">
                    <a:lumMod val="50000"/>
                  </a:schemeClr>
                </a:solidFill>
              </a:rPr>
              <a:t>Background</a:t>
            </a:r>
          </a:p>
          <a:p>
            <a:pPr marL="857250" lvl="1" indent="-400050">
              <a:buFont typeface="+mj-lt"/>
              <a:buAutoNum type="romanUcPeriod"/>
            </a:pPr>
            <a:r>
              <a:rPr lang="en-US" b="1" dirty="0">
                <a:solidFill>
                  <a:schemeClr val="accent1">
                    <a:lumMod val="50000"/>
                  </a:schemeClr>
                </a:solidFill>
              </a:rPr>
              <a:t>Motivation</a:t>
            </a:r>
          </a:p>
          <a:p>
            <a:pPr marL="400050" indent="-400050">
              <a:buFont typeface="+mj-lt"/>
              <a:buAutoNum type="romanUcPeriod"/>
            </a:pPr>
            <a:endParaRPr lang="en-US" b="1" dirty="0">
              <a:solidFill>
                <a:schemeClr val="accent1">
                  <a:lumMod val="50000"/>
                </a:schemeClr>
              </a:solidFill>
            </a:endParaRPr>
          </a:p>
          <a:p>
            <a:pPr marL="400050" indent="-400050">
              <a:buFont typeface="+mj-lt"/>
              <a:buAutoNum type="romanUcPeriod"/>
            </a:pPr>
            <a:r>
              <a:rPr lang="en-US" b="1" dirty="0">
                <a:solidFill>
                  <a:schemeClr val="accent1">
                    <a:lumMod val="50000"/>
                  </a:schemeClr>
                </a:solidFill>
              </a:rPr>
              <a:t>Data</a:t>
            </a:r>
          </a:p>
          <a:p>
            <a:pPr marL="857250" lvl="1" indent="-400050">
              <a:buFont typeface="+mj-lt"/>
              <a:buAutoNum type="romanUcPeriod"/>
            </a:pPr>
            <a:r>
              <a:rPr lang="en-US" b="1" dirty="0">
                <a:solidFill>
                  <a:schemeClr val="accent1">
                    <a:lumMod val="50000"/>
                  </a:schemeClr>
                </a:solidFill>
              </a:rPr>
              <a:t>Methodology</a:t>
            </a:r>
          </a:p>
          <a:p>
            <a:pPr marL="857250" lvl="1" indent="-400050">
              <a:buFont typeface="+mj-lt"/>
              <a:buAutoNum type="romanUcPeriod"/>
            </a:pPr>
            <a:r>
              <a:rPr lang="en-US" b="1" dirty="0">
                <a:solidFill>
                  <a:schemeClr val="accent1">
                    <a:lumMod val="50000"/>
                  </a:schemeClr>
                </a:solidFill>
              </a:rPr>
              <a:t>Feature Construction</a:t>
            </a:r>
          </a:p>
          <a:p>
            <a:pPr marL="857250" lvl="1" indent="-400050">
              <a:buFont typeface="+mj-lt"/>
              <a:buAutoNum type="romanUcPeriod"/>
            </a:pPr>
            <a:r>
              <a:rPr lang="en-US" b="1" dirty="0">
                <a:solidFill>
                  <a:schemeClr val="accent1">
                    <a:lumMod val="50000"/>
                  </a:schemeClr>
                </a:solidFill>
              </a:rPr>
              <a:t>Data Exploration</a:t>
            </a:r>
          </a:p>
          <a:p>
            <a:pPr marL="400050" indent="-400050">
              <a:buFont typeface="+mj-lt"/>
              <a:buAutoNum type="romanUcPeriod"/>
            </a:pPr>
            <a:endParaRPr lang="en-US" b="1" dirty="0">
              <a:solidFill>
                <a:schemeClr val="accent1">
                  <a:lumMod val="50000"/>
                </a:schemeClr>
              </a:solidFill>
            </a:endParaRPr>
          </a:p>
          <a:p>
            <a:pPr marL="400050" indent="-400050">
              <a:buFont typeface="+mj-lt"/>
              <a:buAutoNum type="romanUcPeriod"/>
            </a:pPr>
            <a:r>
              <a:rPr lang="en-US" b="1" dirty="0">
                <a:solidFill>
                  <a:schemeClr val="accent1">
                    <a:lumMod val="50000"/>
                  </a:schemeClr>
                </a:solidFill>
              </a:rPr>
              <a:t>Model</a:t>
            </a:r>
          </a:p>
          <a:p>
            <a:pPr marL="857250" lvl="1" indent="-400050">
              <a:buFont typeface="+mj-lt"/>
              <a:buAutoNum type="romanUcPeriod"/>
            </a:pPr>
            <a:r>
              <a:rPr lang="en-US" b="1" dirty="0">
                <a:solidFill>
                  <a:schemeClr val="accent1">
                    <a:lumMod val="50000"/>
                  </a:schemeClr>
                </a:solidFill>
              </a:rPr>
              <a:t>Feature Selection</a:t>
            </a:r>
          </a:p>
          <a:p>
            <a:pPr marL="857250" lvl="1" indent="-400050">
              <a:buFont typeface="+mj-lt"/>
              <a:buAutoNum type="romanUcPeriod"/>
            </a:pPr>
            <a:r>
              <a:rPr lang="en-US" b="1" dirty="0">
                <a:solidFill>
                  <a:schemeClr val="accent1">
                    <a:lumMod val="50000"/>
                  </a:schemeClr>
                </a:solidFill>
              </a:rPr>
              <a:t>Air Quality Index Prediction</a:t>
            </a:r>
          </a:p>
          <a:p>
            <a:pPr marL="857250" lvl="1" indent="-400050">
              <a:buFont typeface="+mj-lt"/>
              <a:buAutoNum type="romanUcPeriod"/>
            </a:pPr>
            <a:r>
              <a:rPr lang="en-US" b="1" dirty="0">
                <a:solidFill>
                  <a:schemeClr val="accent1">
                    <a:lumMod val="50000"/>
                  </a:schemeClr>
                </a:solidFill>
              </a:rPr>
              <a:t>Bonus: Is smoothed data better?</a:t>
            </a:r>
          </a:p>
          <a:p>
            <a:pPr marL="400050" indent="-400050">
              <a:buFont typeface="+mj-lt"/>
              <a:buAutoNum type="romanUcPeriod"/>
            </a:pPr>
            <a:endParaRPr lang="en-US" b="1" dirty="0">
              <a:solidFill>
                <a:schemeClr val="accent1">
                  <a:lumMod val="50000"/>
                </a:schemeClr>
              </a:solidFill>
            </a:endParaRPr>
          </a:p>
          <a:p>
            <a:pPr marL="400050" indent="-400050">
              <a:buFont typeface="+mj-lt"/>
              <a:buAutoNum type="romanUcPeriod"/>
            </a:pPr>
            <a:r>
              <a:rPr lang="en-US" b="1" dirty="0">
                <a:solidFill>
                  <a:schemeClr val="accent1">
                    <a:lumMod val="50000"/>
                  </a:schemeClr>
                </a:solidFill>
              </a:rPr>
              <a:t>Conclusion</a:t>
            </a:r>
          </a:p>
          <a:p>
            <a:pPr marL="857250" lvl="1" indent="-400050">
              <a:buFont typeface="+mj-lt"/>
              <a:buAutoNum type="romanUcPeriod"/>
            </a:pPr>
            <a:endParaRPr lang="en-US" dirty="0">
              <a:solidFill>
                <a:schemeClr val="accent1">
                  <a:lumMod val="50000"/>
                </a:schemeClr>
              </a:solidFill>
            </a:endParaRPr>
          </a:p>
        </p:txBody>
      </p:sp>
      <p:sp>
        <p:nvSpPr>
          <p:cNvPr id="2" name="Rectangle 1">
            <a:extLst>
              <a:ext uri="{FF2B5EF4-FFF2-40B4-BE49-F238E27FC236}">
                <a16:creationId xmlns:a16="http://schemas.microsoft.com/office/drawing/2014/main" id="{924577A7-49D6-448F-B9F3-8B89C783330E}"/>
              </a:ext>
            </a:extLst>
          </p:cNvPr>
          <p:cNvSpPr/>
          <p:nvPr/>
        </p:nvSpPr>
        <p:spPr>
          <a:xfrm>
            <a:off x="4273420" y="1520890"/>
            <a:ext cx="3620278" cy="96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Pollutants, NMSE, AQI, Acc</a:t>
            </a:r>
          </a:p>
          <a:p>
            <a:pPr algn="ctr"/>
            <a:r>
              <a:rPr lang="en-US" dirty="0"/>
              <a:t>Predict AQI, Accuracy, Class, ACC</a:t>
            </a:r>
          </a:p>
          <a:p>
            <a:pPr algn="ctr"/>
            <a:r>
              <a:rPr lang="en-US" dirty="0"/>
              <a:t>Predict Class directly</a:t>
            </a:r>
            <a:endParaRPr lang="en-GB" dirty="0"/>
          </a:p>
        </p:txBody>
      </p:sp>
    </p:spTree>
    <p:extLst>
      <p:ext uri="{BB962C8B-B14F-4D97-AF65-F5344CB8AC3E}">
        <p14:creationId xmlns:p14="http://schemas.microsoft.com/office/powerpoint/2010/main" val="4268414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CD24B7-F508-4217-A64C-8E2D47788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6" y="1128055"/>
            <a:ext cx="6437389" cy="4828042"/>
          </a:xfrm>
          <a:prstGeom prst="rect">
            <a:avLst/>
          </a:prstGeom>
        </p:spPr>
      </p:pic>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endParaRPr lang="en-US" dirty="0"/>
          </a:p>
          <a:p>
            <a:endParaRPr lang="en-US" dirty="0"/>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Before we predict we need a train and test set</a:t>
            </a:r>
            <a:br>
              <a:rPr lang="en-US" sz="3600" dirty="0"/>
            </a:br>
            <a:r>
              <a:rPr lang="en-US" sz="1600" dirty="0">
                <a:solidFill>
                  <a:srgbClr val="006600"/>
                </a:solidFill>
              </a:rPr>
              <a:t>Train/Test Split</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TextBox 4">
            <a:extLst>
              <a:ext uri="{FF2B5EF4-FFF2-40B4-BE49-F238E27FC236}">
                <a16:creationId xmlns:a16="http://schemas.microsoft.com/office/drawing/2014/main" id="{99D3BAE4-D8A4-4E21-98D7-E46915260DC6}"/>
              </a:ext>
            </a:extLst>
          </p:cNvPr>
          <p:cNvSpPr txBox="1"/>
          <p:nvPr/>
        </p:nvSpPr>
        <p:spPr>
          <a:xfrm>
            <a:off x="6132562" y="1917315"/>
            <a:ext cx="918778" cy="369332"/>
          </a:xfrm>
          <a:prstGeom prst="rect">
            <a:avLst/>
          </a:prstGeom>
          <a:noFill/>
          <a:ln>
            <a:noFill/>
          </a:ln>
        </p:spPr>
        <p:txBody>
          <a:bodyPr wrap="square" rtlCol="0">
            <a:spAutoFit/>
          </a:bodyPr>
          <a:lstStyle/>
          <a:p>
            <a:r>
              <a:rPr lang="en-US" b="1" dirty="0">
                <a:solidFill>
                  <a:srgbClr val="003300"/>
                </a:solidFill>
              </a:rPr>
              <a:t>Test Set</a:t>
            </a:r>
            <a:endParaRPr lang="en-GB" b="1" dirty="0">
              <a:solidFill>
                <a:srgbClr val="003300"/>
              </a:solidFill>
            </a:endParaRPr>
          </a:p>
        </p:txBody>
      </p:sp>
      <p:sp>
        <p:nvSpPr>
          <p:cNvPr id="9" name="TextBox 8">
            <a:extLst>
              <a:ext uri="{FF2B5EF4-FFF2-40B4-BE49-F238E27FC236}">
                <a16:creationId xmlns:a16="http://schemas.microsoft.com/office/drawing/2014/main" id="{4078E6E4-F720-4474-A086-D2B1832E23E3}"/>
              </a:ext>
            </a:extLst>
          </p:cNvPr>
          <p:cNvSpPr txBox="1"/>
          <p:nvPr/>
        </p:nvSpPr>
        <p:spPr>
          <a:xfrm>
            <a:off x="3233992" y="1875244"/>
            <a:ext cx="1301062" cy="369332"/>
          </a:xfrm>
          <a:prstGeom prst="rect">
            <a:avLst/>
          </a:prstGeom>
          <a:noFill/>
          <a:ln>
            <a:noFill/>
          </a:ln>
        </p:spPr>
        <p:txBody>
          <a:bodyPr wrap="square" rtlCol="0">
            <a:spAutoFit/>
          </a:bodyPr>
          <a:lstStyle/>
          <a:p>
            <a:r>
              <a:rPr lang="en-US" b="1" dirty="0">
                <a:solidFill>
                  <a:srgbClr val="003300"/>
                </a:solidFill>
              </a:rPr>
              <a:t>Training Set</a:t>
            </a:r>
            <a:endParaRPr lang="en-GB" b="1" dirty="0">
              <a:solidFill>
                <a:srgbClr val="003300"/>
              </a:solidFill>
            </a:endParaRPr>
          </a:p>
        </p:txBody>
      </p:sp>
      <p:cxnSp>
        <p:nvCxnSpPr>
          <p:cNvPr id="7" name="Straight Connector 6">
            <a:extLst>
              <a:ext uri="{FF2B5EF4-FFF2-40B4-BE49-F238E27FC236}">
                <a16:creationId xmlns:a16="http://schemas.microsoft.com/office/drawing/2014/main" id="{B5E66E50-3814-401C-999F-EFAD75A11C5C}"/>
              </a:ext>
            </a:extLst>
          </p:cNvPr>
          <p:cNvCxnSpPr>
            <a:cxnSpLocks/>
          </p:cNvCxnSpPr>
          <p:nvPr/>
        </p:nvCxnSpPr>
        <p:spPr>
          <a:xfrm>
            <a:off x="5456689" y="1708611"/>
            <a:ext cx="0" cy="3311258"/>
          </a:xfrm>
          <a:prstGeom prst="line">
            <a:avLst/>
          </a:prstGeom>
          <a:ln w="38100">
            <a:solidFill>
              <a:srgbClr val="006600"/>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20CC62-827C-4338-A545-B9EC42B604C5}"/>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spTree>
    <p:extLst>
      <p:ext uri="{BB962C8B-B14F-4D97-AF65-F5344CB8AC3E}">
        <p14:creationId xmlns:p14="http://schemas.microsoft.com/office/powerpoint/2010/main" val="1897087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Before we predict we need a train and test set</a:t>
            </a:r>
            <a:br>
              <a:rPr lang="en-US" sz="3600" dirty="0"/>
            </a:br>
            <a:r>
              <a:rPr lang="en-US" sz="1600" dirty="0">
                <a:solidFill>
                  <a:srgbClr val="006600"/>
                </a:solidFill>
              </a:rPr>
              <a:t>Train/Test Split</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10" name="Rectangle 9">
            <a:extLst>
              <a:ext uri="{FF2B5EF4-FFF2-40B4-BE49-F238E27FC236}">
                <a16:creationId xmlns:a16="http://schemas.microsoft.com/office/drawing/2014/main" id="{4E20CC62-827C-4338-A545-B9EC42B604C5}"/>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pic>
        <p:nvPicPr>
          <p:cNvPr id="12" name="Picture 11">
            <a:extLst>
              <a:ext uri="{FF2B5EF4-FFF2-40B4-BE49-F238E27FC236}">
                <a16:creationId xmlns:a16="http://schemas.microsoft.com/office/drawing/2014/main" id="{C8A01E5C-5134-4FD3-AFC7-67BB0756D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431" y="1494590"/>
            <a:ext cx="5320156" cy="3990117"/>
          </a:xfrm>
          <a:prstGeom prst="rect">
            <a:avLst/>
          </a:prstGeom>
        </p:spPr>
      </p:pic>
    </p:spTree>
    <p:extLst>
      <p:ext uri="{BB962C8B-B14F-4D97-AF65-F5344CB8AC3E}">
        <p14:creationId xmlns:p14="http://schemas.microsoft.com/office/powerpoint/2010/main" val="3844123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The distributions of the classes in the train and test sets</a:t>
            </a:r>
            <a:br>
              <a:rPr lang="en-US" sz="3600" dirty="0"/>
            </a:br>
            <a:r>
              <a:rPr lang="en-US" sz="1600" dirty="0">
                <a:solidFill>
                  <a:srgbClr val="006600"/>
                </a:solidFill>
              </a:rPr>
              <a:t>Train/Test Split</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10" name="Rectangle 9">
            <a:extLst>
              <a:ext uri="{FF2B5EF4-FFF2-40B4-BE49-F238E27FC236}">
                <a16:creationId xmlns:a16="http://schemas.microsoft.com/office/drawing/2014/main" id="{4E20CC62-827C-4338-A545-B9EC42B604C5}"/>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pic>
        <p:nvPicPr>
          <p:cNvPr id="5" name="Picture 4">
            <a:extLst>
              <a:ext uri="{FF2B5EF4-FFF2-40B4-BE49-F238E27FC236}">
                <a16:creationId xmlns:a16="http://schemas.microsoft.com/office/drawing/2014/main" id="{5AB45368-5CBA-4CA8-8FD0-86CBF005D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433" y="2126996"/>
            <a:ext cx="3633738" cy="2725304"/>
          </a:xfrm>
          <a:prstGeom prst="rect">
            <a:avLst/>
          </a:prstGeom>
        </p:spPr>
      </p:pic>
      <p:pic>
        <p:nvPicPr>
          <p:cNvPr id="7" name="Picture 6">
            <a:extLst>
              <a:ext uri="{FF2B5EF4-FFF2-40B4-BE49-F238E27FC236}">
                <a16:creationId xmlns:a16="http://schemas.microsoft.com/office/drawing/2014/main" id="{18C9001A-C135-467F-AEA6-C6CE94B48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27" y="2126996"/>
            <a:ext cx="3633738" cy="2725304"/>
          </a:xfrm>
          <a:prstGeom prst="rect">
            <a:avLst/>
          </a:prstGeom>
        </p:spPr>
      </p:pic>
    </p:spTree>
    <p:extLst>
      <p:ext uri="{BB962C8B-B14F-4D97-AF65-F5344CB8AC3E}">
        <p14:creationId xmlns:p14="http://schemas.microsoft.com/office/powerpoint/2010/main" val="40171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err="1"/>
              <a:t>adsf</a:t>
            </a:r>
            <a:endParaRPr lang="en-US" dirty="0"/>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In case our client wants all pollutants predicted, we did a regression to predict them all, then predicted AQI</a:t>
            </a:r>
            <a:br>
              <a:rPr lang="en-US" sz="3600" dirty="0"/>
            </a:br>
            <a:r>
              <a:rPr lang="en-US" sz="1600" dirty="0">
                <a:solidFill>
                  <a:srgbClr val="006600"/>
                </a:solidFill>
              </a:rPr>
              <a:t>Predicting Pollutants</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196017AD-D6F8-48B7-9741-7F198C434643}"/>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spTree>
    <p:extLst>
      <p:ext uri="{BB962C8B-B14F-4D97-AF65-F5344CB8AC3E}">
        <p14:creationId xmlns:p14="http://schemas.microsoft.com/office/powerpoint/2010/main" val="389264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endParaRPr lang="en-US" dirty="0"/>
          </a:p>
          <a:p>
            <a:endParaRPr lang="en-US" dirty="0"/>
          </a:p>
          <a:p>
            <a:r>
              <a:rPr lang="en-US" dirty="0"/>
              <a:t>Some techniques to do feature selection:</a:t>
            </a:r>
          </a:p>
          <a:p>
            <a:pPr lvl="1"/>
            <a:r>
              <a:rPr lang="en-US" dirty="0"/>
              <a:t>Penalization:  Lasso</a:t>
            </a:r>
          </a:p>
          <a:p>
            <a:pPr lvl="1"/>
            <a:r>
              <a:rPr lang="en-US" dirty="0"/>
              <a:t>Embedded:  Tree-based methods</a:t>
            </a:r>
          </a:p>
          <a:p>
            <a:pPr lvl="1"/>
            <a:r>
              <a:rPr lang="en-US" dirty="0"/>
              <a:t>Algorithmic: Forward, backward or stepwise selection</a:t>
            </a:r>
          </a:p>
          <a:p>
            <a:pPr lvl="1"/>
            <a:endParaRPr lang="en-US" dirty="0"/>
          </a:p>
          <a:p>
            <a:endParaRPr lang="en-US" dirty="0"/>
          </a:p>
          <a:p>
            <a:endParaRPr lang="en-US" dirty="0"/>
          </a:p>
          <a:p>
            <a:r>
              <a:rPr lang="en-US" dirty="0"/>
              <a:t>What variables are common to these methods?</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We have many variables, but some </a:t>
            </a:r>
            <a:br>
              <a:rPr lang="en-US" sz="3600" dirty="0"/>
            </a:br>
            <a:r>
              <a:rPr lang="en-US" sz="1600" dirty="0">
                <a:solidFill>
                  <a:srgbClr val="006600"/>
                </a:solidFill>
              </a:rPr>
              <a:t>Feature Selection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196017AD-D6F8-48B7-9741-7F198C434643}"/>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spTree>
    <p:extLst>
      <p:ext uri="{BB962C8B-B14F-4D97-AF65-F5344CB8AC3E}">
        <p14:creationId xmlns:p14="http://schemas.microsoft.com/office/powerpoint/2010/main" val="3969381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Table</a:t>
            </a:r>
          </a:p>
          <a:p>
            <a:endParaRPr lang="en-US" dirty="0"/>
          </a:p>
          <a:p>
            <a:r>
              <a:rPr lang="en-US" dirty="0"/>
              <a:t>Lets select the variables we want to use and try some methods that don’t select for variables as well</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Variables from each method</a:t>
            </a:r>
            <a:br>
              <a:rPr lang="en-US" sz="3600" dirty="0"/>
            </a:br>
            <a:r>
              <a:rPr lang="en-US" sz="1600" dirty="0">
                <a:solidFill>
                  <a:srgbClr val="006600"/>
                </a:solidFill>
              </a:rPr>
              <a:t>Feature Selection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49B17363-509E-46CC-9090-94A63F042618}"/>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spTree>
    <p:extLst>
      <p:ext uri="{BB962C8B-B14F-4D97-AF65-F5344CB8AC3E}">
        <p14:creationId xmlns:p14="http://schemas.microsoft.com/office/powerpoint/2010/main" val="674841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The amount of </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Picking the modal training classification for the test data </a:t>
            </a:r>
            <a:br>
              <a:rPr lang="en-US" sz="2600" dirty="0"/>
            </a:br>
            <a:r>
              <a:rPr lang="en-US" sz="2600" dirty="0"/>
              <a:t>sets a “naive” benchmark</a:t>
            </a:r>
            <a:br>
              <a:rPr lang="en-US" sz="3600" dirty="0"/>
            </a:br>
            <a:r>
              <a:rPr lang="en-US" sz="1600" dirty="0">
                <a:solidFill>
                  <a:srgbClr val="006600"/>
                </a:solidFill>
              </a:rPr>
              <a:t>Prediction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D7F94CC6-D08E-4155-A71F-A93A9B196663}"/>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spTree>
    <p:extLst>
      <p:ext uri="{BB962C8B-B14F-4D97-AF65-F5344CB8AC3E}">
        <p14:creationId xmlns:p14="http://schemas.microsoft.com/office/powerpoint/2010/main" val="40317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Bar chart of variables’ accuracy</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Each of our variables alone does not match the “naive” accuracy</a:t>
            </a:r>
            <a:br>
              <a:rPr lang="en-US" sz="3600" dirty="0"/>
            </a:br>
            <a:r>
              <a:rPr lang="en-US" sz="1600" dirty="0">
                <a:solidFill>
                  <a:srgbClr val="006600"/>
                </a:solidFill>
              </a:rPr>
              <a:t>Prediction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3234EDAB-4153-4871-BF88-4E178812ACBA}"/>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spTree>
    <p:extLst>
      <p:ext uri="{BB962C8B-B14F-4D97-AF65-F5344CB8AC3E}">
        <p14:creationId xmlns:p14="http://schemas.microsoft.com/office/powerpoint/2010/main" val="3520103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Time series visualization of test data</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Each of our variables alone does not match the “naive” accuracy</a:t>
            </a:r>
            <a:br>
              <a:rPr lang="en-US" sz="3600" dirty="0"/>
            </a:br>
            <a:r>
              <a:rPr lang="en-US" sz="1600" dirty="0">
                <a:solidFill>
                  <a:srgbClr val="006600"/>
                </a:solidFill>
              </a:rPr>
              <a:t>Prediction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30097C3E-B857-4B56-A5D8-D5B175E79280}"/>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pic>
        <p:nvPicPr>
          <p:cNvPr id="7" name="Picture 6">
            <a:extLst>
              <a:ext uri="{FF2B5EF4-FFF2-40B4-BE49-F238E27FC236}">
                <a16:creationId xmlns:a16="http://schemas.microsoft.com/office/drawing/2014/main" id="{AA41902A-A549-4D9B-8614-B4C0E4CF3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6275"/>
            <a:ext cx="9144000" cy="3645449"/>
          </a:xfrm>
          <a:prstGeom prst="rect">
            <a:avLst/>
          </a:prstGeom>
        </p:spPr>
      </p:pic>
    </p:spTree>
    <p:extLst>
      <p:ext uri="{BB962C8B-B14F-4D97-AF65-F5344CB8AC3E}">
        <p14:creationId xmlns:p14="http://schemas.microsoft.com/office/powerpoint/2010/main" val="1761437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err="1"/>
              <a:t>asdf</a:t>
            </a:r>
            <a:endParaRPr lang="en-US" dirty="0"/>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Using the variables together yields better results, best in </a:t>
            </a:r>
            <a:br>
              <a:rPr lang="en-US" sz="2600" dirty="0"/>
            </a:br>
            <a:r>
              <a:rPr lang="en-US" sz="2600" dirty="0"/>
              <a:t>random forest probably with X% </a:t>
            </a:r>
            <a:br>
              <a:rPr lang="en-US" sz="3600" dirty="0"/>
            </a:br>
            <a:r>
              <a:rPr lang="en-US" sz="1600" dirty="0">
                <a:solidFill>
                  <a:srgbClr val="006600"/>
                </a:solidFill>
              </a:rPr>
              <a:t>Prediction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DBEC08A5-201D-47A1-A3C9-0669FE0BB1DE}"/>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spTree>
    <p:extLst>
      <p:ext uri="{BB962C8B-B14F-4D97-AF65-F5344CB8AC3E}">
        <p14:creationId xmlns:p14="http://schemas.microsoft.com/office/powerpoint/2010/main" val="387614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965E31-8CCE-4BCB-A5C0-16B0CF198EDA}"/>
              </a:ext>
            </a:extLst>
          </p:cNvPr>
          <p:cNvSpPr>
            <a:spLocks noGrp="1"/>
          </p:cNvSpPr>
          <p:nvPr>
            <p:ph type="title"/>
          </p:nvPr>
        </p:nvSpPr>
        <p:spPr/>
        <p:txBody>
          <a:bodyPr>
            <a:noAutofit/>
          </a:bodyPr>
          <a:lstStyle/>
          <a:p>
            <a:r>
              <a:rPr lang="en-US" sz="3000" dirty="0"/>
              <a:t>Summary sentence</a:t>
            </a:r>
            <a:br>
              <a:rPr lang="en-US" sz="3200" dirty="0"/>
            </a:br>
            <a:r>
              <a:rPr lang="en-US" sz="1400" dirty="0">
                <a:solidFill>
                  <a:srgbClr val="006600"/>
                </a:solidFill>
              </a:rPr>
              <a:t>Summary</a:t>
            </a:r>
            <a:endParaRPr lang="en-US" sz="3000" dirty="0">
              <a:solidFill>
                <a:srgbClr val="006600"/>
              </a:solidFill>
            </a:endParaRPr>
          </a:p>
        </p:txBody>
      </p:sp>
      <p:sp>
        <p:nvSpPr>
          <p:cNvPr id="6" name="Content Placeholder 5">
            <a:extLst>
              <a:ext uri="{FF2B5EF4-FFF2-40B4-BE49-F238E27FC236}">
                <a16:creationId xmlns:a16="http://schemas.microsoft.com/office/drawing/2014/main" id="{36F536EF-35C9-4DE9-ADA8-D4BA3CED65EE}"/>
              </a:ext>
            </a:extLst>
          </p:cNvPr>
          <p:cNvSpPr>
            <a:spLocks noGrp="1"/>
          </p:cNvSpPr>
          <p:nvPr>
            <p:ph idx="1"/>
          </p:nvPr>
        </p:nvSpPr>
        <p:spPr/>
        <p:txBody>
          <a:bodyPr/>
          <a:lstStyle/>
          <a:p>
            <a:r>
              <a:rPr lang="en-US" dirty="0"/>
              <a:t>A summary of results</a:t>
            </a:r>
          </a:p>
          <a:p>
            <a:r>
              <a:rPr lang="en-US" dirty="0"/>
              <a:t>Pursuing hypothesis that it will work</a:t>
            </a:r>
          </a:p>
          <a:p>
            <a:endParaRPr lang="en-US" dirty="0"/>
          </a:p>
          <a:p>
            <a:r>
              <a:rPr lang="en-US" dirty="0"/>
              <a:t>This deck is a brief documentation of the project</a:t>
            </a:r>
          </a:p>
        </p:txBody>
      </p:sp>
      <p:sp>
        <p:nvSpPr>
          <p:cNvPr id="5" name="Rectangle 4">
            <a:extLst>
              <a:ext uri="{FF2B5EF4-FFF2-40B4-BE49-F238E27FC236}">
                <a16:creationId xmlns:a16="http://schemas.microsoft.com/office/drawing/2014/main" id="{A419F3F0-F550-4700-8199-1B02136F84E4}"/>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Summary</a:t>
            </a:r>
            <a:endParaRPr lang="en-GB" sz="1600" dirty="0"/>
          </a:p>
        </p:txBody>
      </p:sp>
    </p:spTree>
    <p:extLst>
      <p:ext uri="{BB962C8B-B14F-4D97-AF65-F5344CB8AC3E}">
        <p14:creationId xmlns:p14="http://schemas.microsoft.com/office/powerpoint/2010/main" val="3743827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Visualization of test set</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Using the variables together yields better results </a:t>
            </a:r>
            <a:br>
              <a:rPr lang="en-US" sz="3600" dirty="0"/>
            </a:br>
            <a:r>
              <a:rPr lang="en-US" sz="1600" dirty="0">
                <a:solidFill>
                  <a:srgbClr val="006600"/>
                </a:solidFill>
              </a:rPr>
              <a:t>Prediction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C8EB13D6-31CA-404F-9ABF-04ED8B33786E}"/>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pic>
        <p:nvPicPr>
          <p:cNvPr id="7" name="Picture 6">
            <a:extLst>
              <a:ext uri="{FF2B5EF4-FFF2-40B4-BE49-F238E27FC236}">
                <a16:creationId xmlns:a16="http://schemas.microsoft.com/office/drawing/2014/main" id="{950CF079-1290-4C41-8004-C5EB84ED9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6275"/>
            <a:ext cx="9144000" cy="3645449"/>
          </a:xfrm>
          <a:prstGeom prst="rect">
            <a:avLst/>
          </a:prstGeom>
        </p:spPr>
      </p:pic>
    </p:spTree>
    <p:extLst>
      <p:ext uri="{BB962C8B-B14F-4D97-AF65-F5344CB8AC3E}">
        <p14:creationId xmlns:p14="http://schemas.microsoft.com/office/powerpoint/2010/main" val="51064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err="1"/>
              <a:t>asdf</a:t>
            </a:r>
            <a:endParaRPr lang="en-US" dirty="0"/>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Final selection of data and model</a:t>
            </a:r>
            <a:br>
              <a:rPr lang="en-US" sz="3600" dirty="0"/>
            </a:br>
            <a:r>
              <a:rPr lang="en-US" sz="1600" dirty="0">
                <a:solidFill>
                  <a:srgbClr val="006600"/>
                </a:solidFill>
              </a:rPr>
              <a:t>Prediction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1B4C462D-37D3-4CFC-BB08-A024E7C610F2}"/>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spTree>
    <p:extLst>
      <p:ext uri="{BB962C8B-B14F-4D97-AF65-F5344CB8AC3E}">
        <p14:creationId xmlns:p14="http://schemas.microsoft.com/office/powerpoint/2010/main" val="3261315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Wow I am surprised</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fontScale="90000"/>
          </a:bodyPr>
          <a:lstStyle/>
          <a:p>
            <a:r>
              <a:rPr lang="en-US" sz="2600" dirty="0"/>
              <a:t>Rerunning the data on the nonsmoothed versions was </a:t>
            </a:r>
            <a:br>
              <a:rPr lang="en-US" sz="2600" dirty="0"/>
            </a:br>
            <a:r>
              <a:rPr lang="en-US" sz="2600" dirty="0"/>
              <a:t>better or worse</a:t>
            </a:r>
            <a:br>
              <a:rPr lang="en-US" sz="3600" dirty="0"/>
            </a:br>
            <a:r>
              <a:rPr lang="en-US" sz="1600" dirty="0">
                <a:solidFill>
                  <a:srgbClr val="006600"/>
                </a:solidFill>
              </a:rPr>
              <a:t>Noisy Data</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50357245-8D7F-4282-86FE-DA77F8198AA3}"/>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a:t>
            </a:r>
            <a:endParaRPr lang="en-GB" sz="1600" dirty="0"/>
          </a:p>
        </p:txBody>
      </p:sp>
    </p:spTree>
    <p:extLst>
      <p:ext uri="{BB962C8B-B14F-4D97-AF65-F5344CB8AC3E}">
        <p14:creationId xmlns:p14="http://schemas.microsoft.com/office/powerpoint/2010/main" val="2674705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9410E-DB79-4FE1-B341-B898EA9820AA}"/>
              </a:ext>
            </a:extLst>
          </p:cNvPr>
          <p:cNvSpPr>
            <a:spLocks noGrp="1"/>
          </p:cNvSpPr>
          <p:nvPr>
            <p:ph idx="1"/>
          </p:nvPr>
        </p:nvSpPr>
        <p:spPr/>
        <p:txBody>
          <a:bodyPr>
            <a:normAutofit/>
          </a:bodyPr>
          <a:lstStyle/>
          <a:p>
            <a:pPr marL="0" indent="0">
              <a:buNone/>
            </a:pPr>
            <a:endParaRPr lang="en-US" sz="2400" b="1" dirty="0">
              <a:solidFill>
                <a:schemeClr val="accent1">
                  <a:lumMod val="50000"/>
                </a:schemeClr>
              </a:solidFill>
            </a:endParaRPr>
          </a:p>
          <a:p>
            <a:pPr marL="0" indent="0">
              <a:buNone/>
            </a:pPr>
            <a:endParaRPr lang="en-US" sz="2400" b="1" dirty="0">
              <a:solidFill>
                <a:schemeClr val="accent1">
                  <a:lumMod val="50000"/>
                </a:schemeClr>
              </a:solidFill>
            </a:endParaRPr>
          </a:p>
          <a:p>
            <a:pPr marL="0" indent="0">
              <a:buNone/>
            </a:pPr>
            <a:endParaRPr lang="en-US" sz="2400" b="1" dirty="0">
              <a:solidFill>
                <a:schemeClr val="accent1">
                  <a:lumMod val="50000"/>
                </a:schemeClr>
              </a:solidFill>
            </a:endParaRPr>
          </a:p>
          <a:p>
            <a:pPr marL="0" indent="0">
              <a:buNone/>
            </a:pPr>
            <a:endParaRPr lang="en-US" sz="2400" b="1" dirty="0">
              <a:solidFill>
                <a:schemeClr val="accent1">
                  <a:lumMod val="50000"/>
                </a:schemeClr>
              </a:solidFill>
            </a:endParaRPr>
          </a:p>
          <a:p>
            <a:pPr marL="0" indent="0">
              <a:buNone/>
            </a:pPr>
            <a:r>
              <a:rPr lang="en-US" sz="2400" b="1" dirty="0">
                <a:solidFill>
                  <a:schemeClr val="accent1">
                    <a:lumMod val="50000"/>
                  </a:schemeClr>
                </a:solidFill>
              </a:rPr>
              <a:t>V.  Conclusion</a:t>
            </a:r>
          </a:p>
          <a:p>
            <a:endParaRPr lang="en-GB" sz="2400" dirty="0"/>
          </a:p>
        </p:txBody>
      </p:sp>
    </p:spTree>
    <p:extLst>
      <p:ext uri="{BB962C8B-B14F-4D97-AF65-F5344CB8AC3E}">
        <p14:creationId xmlns:p14="http://schemas.microsoft.com/office/powerpoint/2010/main" val="2094162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r>
              <a:rPr lang="en-US" dirty="0"/>
              <a:t>Why it was selected</a:t>
            </a:r>
          </a:p>
          <a:p>
            <a:endParaRPr lang="en-US" dirty="0"/>
          </a:p>
          <a:p>
            <a:r>
              <a:rPr lang="en-US" dirty="0"/>
              <a:t>Weaknesses</a:t>
            </a:r>
          </a:p>
          <a:p>
            <a:endParaRPr lang="en-US" dirty="0"/>
          </a:p>
          <a:p>
            <a:r>
              <a:rPr lang="en-US" dirty="0"/>
              <a:t>Noisy data conclusion</a:t>
            </a:r>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2600" dirty="0"/>
              <a:t>X model with Y variables performed prediction best</a:t>
            </a:r>
            <a:br>
              <a:rPr lang="en-US" sz="3600" dirty="0"/>
            </a:br>
            <a:r>
              <a:rPr lang="en-US" sz="1600" dirty="0">
                <a:solidFill>
                  <a:srgbClr val="006600"/>
                </a:solidFill>
              </a:rPr>
              <a:t>Conclusion</a:t>
            </a:r>
            <a:endParaRPr lang="en-US" sz="1300" dirty="0">
              <a:solidFill>
                <a:srgbClr val="006600"/>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
        <p:nvSpPr>
          <p:cNvPr id="5" name="Rectangle 4">
            <a:extLst>
              <a:ext uri="{FF2B5EF4-FFF2-40B4-BE49-F238E27FC236}">
                <a16:creationId xmlns:a16="http://schemas.microsoft.com/office/drawing/2014/main" id="{25CF56F5-0ACB-47C2-9AC7-94A2C0FD0967}"/>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a:t>
            </a:r>
            <a:endParaRPr lang="en-GB" sz="1600" dirty="0"/>
          </a:p>
        </p:txBody>
      </p:sp>
    </p:spTree>
    <p:extLst>
      <p:ext uri="{BB962C8B-B14F-4D97-AF65-F5344CB8AC3E}">
        <p14:creationId xmlns:p14="http://schemas.microsoft.com/office/powerpoint/2010/main" val="209448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p:txBody>
          <a:bodyPr/>
          <a:lstStyle/>
          <a:p>
            <a:pPr marL="0" indent="0">
              <a:buNone/>
            </a:pPr>
            <a:endParaRPr lang="en-US" dirty="0"/>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p:txBody>
          <a:bodyPr>
            <a:normAutofit/>
          </a:bodyPr>
          <a:lstStyle/>
          <a:p>
            <a:r>
              <a:rPr lang="en-US" sz="3600" dirty="0"/>
              <a:t>Resources</a:t>
            </a:r>
            <a:endParaRPr lang="en-US" sz="1300" dirty="0">
              <a:solidFill>
                <a:srgbClr val="CC0099"/>
              </a:solidFill>
            </a:endParaRPr>
          </a:p>
        </p:txBody>
      </p:sp>
      <p:sp>
        <p:nvSpPr>
          <p:cNvPr id="11" name="TextBox 10">
            <a:extLst>
              <a:ext uri="{FF2B5EF4-FFF2-40B4-BE49-F238E27FC236}">
                <a16:creationId xmlns:a16="http://schemas.microsoft.com/office/drawing/2014/main" id="{57094B72-BD2D-406C-A55B-6600944DFC2B}"/>
              </a:ext>
            </a:extLst>
          </p:cNvPr>
          <p:cNvSpPr txBox="1"/>
          <p:nvPr/>
        </p:nvSpPr>
        <p:spPr>
          <a:xfrm>
            <a:off x="-24978" y="6680718"/>
            <a:ext cx="9168977" cy="276999"/>
          </a:xfrm>
          <a:prstGeom prst="rect">
            <a:avLst/>
          </a:prstGeom>
          <a:noFill/>
        </p:spPr>
        <p:txBody>
          <a:bodyPr wrap="square" rtlCol="0">
            <a:spAutoFit/>
          </a:bodyPr>
          <a:lstStyle/>
          <a:p>
            <a:r>
              <a:rPr lang="en-US" sz="600" dirty="0">
                <a:solidFill>
                  <a:schemeClr val="accent1">
                    <a:lumMod val="75000"/>
                  </a:schemeClr>
                </a:solidFill>
              </a:rPr>
              <a:t>Picture:  https://www.123rf.com/photo_20237672_turtle-on-money.html</a:t>
            </a:r>
          </a:p>
          <a:p>
            <a:endParaRPr lang="en-US" sz="600" dirty="0">
              <a:solidFill>
                <a:schemeClr val="accent1">
                  <a:lumMod val="75000"/>
                </a:schemeClr>
              </a:solidFill>
            </a:endParaRPr>
          </a:p>
        </p:txBody>
      </p:sp>
    </p:spTree>
    <p:extLst>
      <p:ext uri="{BB962C8B-B14F-4D97-AF65-F5344CB8AC3E}">
        <p14:creationId xmlns:p14="http://schemas.microsoft.com/office/powerpoint/2010/main" val="135930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8ADDA6FC-AF48-431E-9BF6-15EE1410332C}"/>
              </a:ext>
            </a:extLst>
          </p:cNvPr>
          <p:cNvSpPr>
            <a:spLocks noGrp="1"/>
          </p:cNvSpPr>
          <p:nvPr>
            <p:ph idx="1"/>
          </p:nvPr>
        </p:nvSpPr>
        <p:spPr>
          <a:xfrm>
            <a:off x="240145" y="1265383"/>
            <a:ext cx="8589819" cy="4794932"/>
          </a:xfrm>
        </p:spPr>
        <p:txBody>
          <a:bodyPr>
            <a:normAutofit/>
          </a:bodyPr>
          <a:lstStyle/>
          <a:p>
            <a:pPr marL="400050" indent="-400050">
              <a:buFont typeface="+mj-lt"/>
              <a:buAutoNum type="romanUcPeriod"/>
            </a:pPr>
            <a:endParaRPr lang="en-US" sz="2400" b="1" dirty="0">
              <a:solidFill>
                <a:schemeClr val="accent1">
                  <a:lumMod val="50000"/>
                </a:schemeClr>
              </a:solidFill>
            </a:endParaRPr>
          </a:p>
          <a:p>
            <a:pPr marL="400050" indent="-400050">
              <a:buFont typeface="+mj-lt"/>
              <a:buAutoNum type="romanUcPeriod"/>
            </a:pPr>
            <a:endParaRPr lang="en-US" sz="2400" b="1" dirty="0">
              <a:solidFill>
                <a:schemeClr val="accent1">
                  <a:lumMod val="50000"/>
                </a:schemeClr>
              </a:solidFill>
            </a:endParaRPr>
          </a:p>
          <a:p>
            <a:pPr marL="400050" indent="-400050">
              <a:buFont typeface="+mj-lt"/>
              <a:buAutoNum type="romanUcPeriod"/>
            </a:pPr>
            <a:endParaRPr lang="en-US" sz="2400" b="1" dirty="0">
              <a:solidFill>
                <a:schemeClr val="accent1">
                  <a:lumMod val="50000"/>
                </a:schemeClr>
              </a:solidFill>
            </a:endParaRPr>
          </a:p>
          <a:p>
            <a:pPr marL="400050" indent="-400050">
              <a:buFont typeface="+mj-lt"/>
              <a:buAutoNum type="romanUcPeriod"/>
            </a:pPr>
            <a:endParaRPr lang="en-US" sz="2400" b="1" dirty="0">
              <a:solidFill>
                <a:schemeClr val="accent1">
                  <a:lumMod val="50000"/>
                </a:schemeClr>
              </a:solidFill>
            </a:endParaRPr>
          </a:p>
          <a:p>
            <a:pPr marL="0" indent="0">
              <a:buNone/>
            </a:pPr>
            <a:r>
              <a:rPr lang="en-US" sz="2400" b="1" dirty="0">
                <a:solidFill>
                  <a:schemeClr val="accent1">
                    <a:lumMod val="50000"/>
                  </a:schemeClr>
                </a:solidFill>
              </a:rPr>
              <a:t>II.    Background</a:t>
            </a:r>
          </a:p>
          <a:p>
            <a:pPr marL="857250" lvl="1" indent="-400050">
              <a:buFont typeface="+mj-lt"/>
              <a:buAutoNum type="romanUcPeriod"/>
            </a:pPr>
            <a:r>
              <a:rPr lang="en-US" sz="2000" b="1" dirty="0">
                <a:solidFill>
                  <a:schemeClr val="accent1">
                    <a:lumMod val="50000"/>
                  </a:schemeClr>
                </a:solidFill>
              </a:rPr>
              <a:t>Motivation</a:t>
            </a:r>
          </a:p>
          <a:p>
            <a:pPr marL="400050" indent="-400050">
              <a:buFont typeface="+mj-lt"/>
              <a:buAutoNum type="romanUcPeriod"/>
            </a:pPr>
            <a:endParaRPr lang="en-US" sz="2400" b="1" dirty="0">
              <a:solidFill>
                <a:schemeClr val="accent1">
                  <a:lumMod val="50000"/>
                </a:schemeClr>
              </a:solidFill>
            </a:endParaRPr>
          </a:p>
          <a:p>
            <a:pPr marL="857250" lvl="1" indent="-400050">
              <a:buFont typeface="+mj-lt"/>
              <a:buAutoNum type="romanUcPeriod"/>
            </a:pPr>
            <a:endParaRPr lang="en-US" sz="2400" dirty="0">
              <a:solidFill>
                <a:schemeClr val="accent4">
                  <a:lumMod val="75000"/>
                </a:schemeClr>
              </a:solidFill>
            </a:endParaRPr>
          </a:p>
        </p:txBody>
      </p:sp>
    </p:spTree>
    <p:extLst>
      <p:ext uri="{BB962C8B-B14F-4D97-AF65-F5344CB8AC3E}">
        <p14:creationId xmlns:p14="http://schemas.microsoft.com/office/powerpoint/2010/main" val="301204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BBABE-EF1B-4919-A50A-E4ED229F6806}"/>
              </a:ext>
            </a:extLst>
          </p:cNvPr>
          <p:cNvPicPr>
            <a:picLocks noChangeAspect="1"/>
          </p:cNvPicPr>
          <p:nvPr/>
        </p:nvPicPr>
        <p:blipFill rotWithShape="1">
          <a:blip r:embed="rId2"/>
          <a:srcRect l="26212" t="16749" r="26506" b="27890"/>
          <a:stretch/>
        </p:blipFill>
        <p:spPr>
          <a:xfrm>
            <a:off x="699997" y="1522754"/>
            <a:ext cx="6329929" cy="4169073"/>
          </a:xfrm>
          <a:prstGeom prst="rect">
            <a:avLst/>
          </a:prstGeom>
        </p:spPr>
      </p:pic>
      <p:sp>
        <p:nvSpPr>
          <p:cNvPr id="6" name="Rectangle 5">
            <a:extLst>
              <a:ext uri="{FF2B5EF4-FFF2-40B4-BE49-F238E27FC236}">
                <a16:creationId xmlns:a16="http://schemas.microsoft.com/office/drawing/2014/main" id="{0E897108-AB3E-44CB-A429-F60C045A017D}"/>
              </a:ext>
            </a:extLst>
          </p:cNvPr>
          <p:cNvSpPr/>
          <p:nvPr/>
        </p:nvSpPr>
        <p:spPr>
          <a:xfrm>
            <a:off x="4898382" y="2005160"/>
            <a:ext cx="2398338" cy="428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67669EF-A120-461C-90C5-5A41B61DFB62}"/>
              </a:ext>
            </a:extLst>
          </p:cNvPr>
          <p:cNvSpPr/>
          <p:nvPr/>
        </p:nvSpPr>
        <p:spPr>
          <a:xfrm>
            <a:off x="602061" y="5691827"/>
            <a:ext cx="6624362" cy="514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endParaRPr lang="en-US" dirty="0"/>
          </a:p>
          <a:p>
            <a:pPr lvl="1"/>
            <a:endParaRPr lang="en-US" dirty="0"/>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a:xfrm>
            <a:off x="240145" y="157496"/>
            <a:ext cx="8832834" cy="876978"/>
          </a:xfrm>
        </p:spPr>
        <p:txBody>
          <a:bodyPr>
            <a:normAutofit/>
          </a:bodyPr>
          <a:lstStyle/>
          <a:p>
            <a:r>
              <a:rPr lang="en-US" sz="2600" dirty="0"/>
              <a:t>Milan has poor air quality</a:t>
            </a:r>
            <a:br>
              <a:rPr lang="en-US" sz="3600" dirty="0"/>
            </a:br>
            <a:r>
              <a:rPr lang="en-US" sz="1600" dirty="0">
                <a:solidFill>
                  <a:srgbClr val="006600"/>
                </a:solidFill>
              </a:rPr>
              <a:t>Motivation</a:t>
            </a:r>
            <a:endParaRPr lang="en-US" sz="1300" dirty="0">
              <a:solidFill>
                <a:srgbClr val="006600"/>
              </a:solidFill>
            </a:endParaRPr>
          </a:p>
        </p:txBody>
      </p:sp>
      <p:sp>
        <p:nvSpPr>
          <p:cNvPr id="5" name="Rectangle 4">
            <a:extLst>
              <a:ext uri="{FF2B5EF4-FFF2-40B4-BE49-F238E27FC236}">
                <a16:creationId xmlns:a16="http://schemas.microsoft.com/office/drawing/2014/main" id="{AD7286CE-1E92-4E68-B2A6-B92B0A5CB4B6}"/>
              </a:ext>
            </a:extLst>
          </p:cNvPr>
          <p:cNvSpPr/>
          <p:nvPr/>
        </p:nvSpPr>
        <p:spPr>
          <a:xfrm>
            <a:off x="-18390" y="6648216"/>
            <a:ext cx="8966447" cy="230832"/>
          </a:xfrm>
          <a:prstGeom prst="rect">
            <a:avLst/>
          </a:prstGeom>
        </p:spPr>
        <p:txBody>
          <a:bodyPr wrap="square">
            <a:spAutoFit/>
          </a:bodyPr>
          <a:lstStyle/>
          <a:p>
            <a:r>
              <a:rPr lang="en-GB" sz="900" dirty="0">
                <a:solidFill>
                  <a:schemeClr val="accent1">
                    <a:lumMod val="50000"/>
                  </a:schemeClr>
                </a:solidFill>
              </a:rPr>
              <a:t>https://www.wantedinmilan.com/news/milan-has-second-worst-smog-in-europe-who.html</a:t>
            </a:r>
          </a:p>
        </p:txBody>
      </p:sp>
      <p:sp>
        <p:nvSpPr>
          <p:cNvPr id="18" name="Rectangle 17">
            <a:extLst>
              <a:ext uri="{FF2B5EF4-FFF2-40B4-BE49-F238E27FC236}">
                <a16:creationId xmlns:a16="http://schemas.microsoft.com/office/drawing/2014/main" id="{F9127F96-0CD3-4E44-BB66-6EF8604F1B66}"/>
              </a:ext>
            </a:extLst>
          </p:cNvPr>
          <p:cNvSpPr/>
          <p:nvPr/>
        </p:nvSpPr>
        <p:spPr>
          <a:xfrm>
            <a:off x="6530124" y="1381061"/>
            <a:ext cx="1550949" cy="2965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7F095235-D833-48AF-99BE-F58388061C41}"/>
              </a:ext>
            </a:extLst>
          </p:cNvPr>
          <p:cNvSpPr/>
          <p:nvPr/>
        </p:nvSpPr>
        <p:spPr>
          <a:xfrm>
            <a:off x="5245738" y="2129686"/>
            <a:ext cx="3568375" cy="2726411"/>
          </a:xfrm>
          <a:prstGeom prst="rect">
            <a:avLst/>
          </a:prstGeom>
          <a:solidFill>
            <a:schemeClr val="bg1">
              <a:lumMod val="9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 report by the World Health Organization has placed Milan just behind Turin and just before Naples as the three European cities with the worst levels of atmospheric pollution. </a:t>
            </a:r>
          </a:p>
          <a:p>
            <a:endParaRPr lang="en-US" b="1" dirty="0">
              <a:solidFill>
                <a:schemeClr val="tx1"/>
              </a:solidFill>
            </a:endParaRPr>
          </a:p>
          <a:p>
            <a:endParaRPr lang="en-GB" sz="1400" dirty="0">
              <a:solidFill>
                <a:schemeClr val="tx1"/>
              </a:solidFill>
            </a:endParaRPr>
          </a:p>
          <a:p>
            <a:r>
              <a:rPr lang="en-GB" sz="1400" dirty="0">
                <a:solidFill>
                  <a:schemeClr val="tx1"/>
                </a:solidFill>
              </a:rPr>
              <a:t>Article based on WHO report using 2016 data</a:t>
            </a:r>
          </a:p>
        </p:txBody>
      </p:sp>
      <p:sp>
        <p:nvSpPr>
          <p:cNvPr id="2" name="Rectangle 1">
            <a:extLst>
              <a:ext uri="{FF2B5EF4-FFF2-40B4-BE49-F238E27FC236}">
                <a16:creationId xmlns:a16="http://schemas.microsoft.com/office/drawing/2014/main" id="{8E4BC32C-A623-4B3F-B2EA-1B708AF83D07}"/>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Background</a:t>
            </a:r>
            <a:endParaRPr lang="en-GB" sz="1600" dirty="0"/>
          </a:p>
        </p:txBody>
      </p:sp>
    </p:spTree>
    <p:extLst>
      <p:ext uri="{BB962C8B-B14F-4D97-AF65-F5344CB8AC3E}">
        <p14:creationId xmlns:p14="http://schemas.microsoft.com/office/powerpoint/2010/main" val="181142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endParaRPr lang="en-US" dirty="0"/>
          </a:p>
          <a:p>
            <a:pPr lvl="1"/>
            <a:endParaRPr lang="en-US" dirty="0"/>
          </a:p>
        </p:txBody>
      </p:sp>
      <p:sp>
        <p:nvSpPr>
          <p:cNvPr id="8" name="Title 7">
            <a:extLst>
              <a:ext uri="{FF2B5EF4-FFF2-40B4-BE49-F238E27FC236}">
                <a16:creationId xmlns:a16="http://schemas.microsoft.com/office/drawing/2014/main" id="{8AD0DA0A-CE7B-4DD1-9E53-AE19C4EAB389}"/>
              </a:ext>
            </a:extLst>
          </p:cNvPr>
          <p:cNvSpPr>
            <a:spLocks noGrp="1"/>
          </p:cNvSpPr>
          <p:nvPr>
            <p:ph type="title"/>
          </p:nvPr>
        </p:nvSpPr>
        <p:spPr>
          <a:xfrm>
            <a:off x="240145" y="157496"/>
            <a:ext cx="8832834" cy="876978"/>
          </a:xfrm>
        </p:spPr>
        <p:txBody>
          <a:bodyPr>
            <a:normAutofit/>
          </a:bodyPr>
          <a:lstStyle/>
          <a:p>
            <a:r>
              <a:rPr lang="en-US" sz="2600" dirty="0"/>
              <a:t>Poor air quality affects citizens’ health</a:t>
            </a:r>
            <a:br>
              <a:rPr lang="en-US" sz="3600" dirty="0"/>
            </a:br>
            <a:r>
              <a:rPr lang="en-US" sz="1600" dirty="0">
                <a:solidFill>
                  <a:srgbClr val="006600"/>
                </a:solidFill>
              </a:rPr>
              <a:t>Motivation</a:t>
            </a:r>
            <a:endParaRPr lang="en-US" sz="1300" dirty="0">
              <a:solidFill>
                <a:srgbClr val="006600"/>
              </a:solidFill>
            </a:endParaRPr>
          </a:p>
        </p:txBody>
      </p:sp>
      <p:sp>
        <p:nvSpPr>
          <p:cNvPr id="5" name="Rectangle 4">
            <a:extLst>
              <a:ext uri="{FF2B5EF4-FFF2-40B4-BE49-F238E27FC236}">
                <a16:creationId xmlns:a16="http://schemas.microsoft.com/office/drawing/2014/main" id="{AD7286CE-1E92-4E68-B2A6-B92B0A5CB4B6}"/>
              </a:ext>
            </a:extLst>
          </p:cNvPr>
          <p:cNvSpPr/>
          <p:nvPr/>
        </p:nvSpPr>
        <p:spPr>
          <a:xfrm>
            <a:off x="-18390" y="6648216"/>
            <a:ext cx="8966447" cy="230832"/>
          </a:xfrm>
          <a:prstGeom prst="rect">
            <a:avLst/>
          </a:prstGeom>
        </p:spPr>
        <p:txBody>
          <a:bodyPr wrap="square">
            <a:spAutoFit/>
          </a:bodyPr>
          <a:lstStyle/>
          <a:p>
            <a:r>
              <a:rPr lang="en-GB" sz="900" dirty="0">
                <a:solidFill>
                  <a:schemeClr val="accent1">
                    <a:lumMod val="50000"/>
                  </a:schemeClr>
                </a:solidFill>
              </a:rPr>
              <a:t>https://www.epa.gov/benmap/how-benmap-ce-estimates-health-and-economic-effects-air-pollution</a:t>
            </a:r>
          </a:p>
        </p:txBody>
      </p:sp>
      <p:sp>
        <p:nvSpPr>
          <p:cNvPr id="10" name="Rectangle 9">
            <a:extLst>
              <a:ext uri="{FF2B5EF4-FFF2-40B4-BE49-F238E27FC236}">
                <a16:creationId xmlns:a16="http://schemas.microsoft.com/office/drawing/2014/main" id="{28D9CC6D-BD15-455F-9294-72DB7D5CEE15}"/>
              </a:ext>
            </a:extLst>
          </p:cNvPr>
          <p:cNvSpPr/>
          <p:nvPr/>
        </p:nvSpPr>
        <p:spPr>
          <a:xfrm>
            <a:off x="3435659" y="1715114"/>
            <a:ext cx="1864311" cy="2965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34BE92A7-DD95-404A-86AF-732943D15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3" y="1715114"/>
            <a:ext cx="4798291" cy="3598718"/>
          </a:xfrm>
          <a:prstGeom prst="rect">
            <a:avLst/>
          </a:prstGeom>
        </p:spPr>
      </p:pic>
      <p:sp>
        <p:nvSpPr>
          <p:cNvPr id="18" name="Rectangle 17">
            <a:extLst>
              <a:ext uri="{FF2B5EF4-FFF2-40B4-BE49-F238E27FC236}">
                <a16:creationId xmlns:a16="http://schemas.microsoft.com/office/drawing/2014/main" id="{82CF4BB5-BD31-421F-980D-DF975E29894F}"/>
              </a:ext>
            </a:extLst>
          </p:cNvPr>
          <p:cNvSpPr/>
          <p:nvPr/>
        </p:nvSpPr>
        <p:spPr>
          <a:xfrm>
            <a:off x="5262122" y="2147442"/>
            <a:ext cx="3568375" cy="2726412"/>
          </a:xfrm>
          <a:prstGeom prst="rect">
            <a:avLst/>
          </a:prstGeom>
          <a:solidFill>
            <a:schemeClr val="bg1">
              <a:lumMod val="9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Fine particles can enter deep into the lungs and enter the blood stream. </a:t>
            </a:r>
            <a:r>
              <a:rPr lang="en-GB" b="1" dirty="0">
                <a:solidFill>
                  <a:schemeClr val="tx1"/>
                </a:solidFill>
              </a:rPr>
              <a:t>Health impacts from particles include:</a:t>
            </a:r>
          </a:p>
          <a:p>
            <a:pPr marL="742950" lvl="1" indent="-285750">
              <a:buFont typeface="Arial" panose="020B0604020202020204" pitchFamily="34" charset="0"/>
              <a:buChar char="•"/>
            </a:pPr>
            <a:r>
              <a:rPr lang="en-GB" b="1" dirty="0">
                <a:solidFill>
                  <a:schemeClr val="tx1"/>
                </a:solidFill>
              </a:rPr>
              <a:t>Premature death</a:t>
            </a:r>
          </a:p>
          <a:p>
            <a:pPr marL="742950" lvl="1" indent="-285750">
              <a:buFont typeface="Arial" panose="020B0604020202020204" pitchFamily="34" charset="0"/>
              <a:buChar char="•"/>
            </a:pPr>
            <a:r>
              <a:rPr lang="en-GB" b="1" dirty="0">
                <a:solidFill>
                  <a:schemeClr val="tx1"/>
                </a:solidFill>
              </a:rPr>
              <a:t>Non-fatal heart attacks</a:t>
            </a:r>
          </a:p>
          <a:p>
            <a:pPr marL="742950" lvl="1" indent="-285750">
              <a:buFont typeface="Arial" panose="020B0604020202020204" pitchFamily="34" charset="0"/>
              <a:buChar char="•"/>
            </a:pPr>
            <a:r>
              <a:rPr lang="en-GB" b="1" dirty="0">
                <a:solidFill>
                  <a:schemeClr val="tx1"/>
                </a:solidFill>
              </a:rPr>
              <a:t>Aggravated asthma</a:t>
            </a:r>
          </a:p>
          <a:p>
            <a:endParaRPr lang="en-GB" sz="1400" dirty="0">
              <a:solidFill>
                <a:schemeClr val="tx1"/>
              </a:solidFill>
            </a:endParaRPr>
          </a:p>
          <a:p>
            <a:endParaRPr lang="en-GB" sz="1400" dirty="0">
              <a:solidFill>
                <a:schemeClr val="tx1"/>
              </a:solidFill>
            </a:endParaRPr>
          </a:p>
          <a:p>
            <a:r>
              <a:rPr lang="en-GB" sz="1400" dirty="0">
                <a:solidFill>
                  <a:schemeClr val="tx1"/>
                </a:solidFill>
              </a:rPr>
              <a:t>US Environmental Protection Agency</a:t>
            </a:r>
          </a:p>
        </p:txBody>
      </p:sp>
      <p:sp>
        <p:nvSpPr>
          <p:cNvPr id="9" name="Rectangle 8">
            <a:extLst>
              <a:ext uri="{FF2B5EF4-FFF2-40B4-BE49-F238E27FC236}">
                <a16:creationId xmlns:a16="http://schemas.microsoft.com/office/drawing/2014/main" id="{2E694D00-7579-4C69-A000-46D48FE00F9B}"/>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Background</a:t>
            </a:r>
            <a:endParaRPr lang="en-GB" sz="1600" dirty="0"/>
          </a:p>
        </p:txBody>
      </p:sp>
    </p:spTree>
    <p:extLst>
      <p:ext uri="{BB962C8B-B14F-4D97-AF65-F5344CB8AC3E}">
        <p14:creationId xmlns:p14="http://schemas.microsoft.com/office/powerpoint/2010/main" val="163287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82358-B757-4890-AA15-AC856A8D062B}"/>
              </a:ext>
            </a:extLst>
          </p:cNvPr>
          <p:cNvSpPr>
            <a:spLocks noGrp="1"/>
          </p:cNvSpPr>
          <p:nvPr>
            <p:ph idx="1"/>
          </p:nvPr>
        </p:nvSpPr>
        <p:spPr>
          <a:xfrm>
            <a:off x="240145" y="1265383"/>
            <a:ext cx="8707912" cy="4794932"/>
          </a:xfrm>
        </p:spPr>
        <p:txBody>
          <a:bodyPr/>
          <a:lstStyle/>
          <a:p>
            <a:endParaRPr lang="en-US" dirty="0"/>
          </a:p>
          <a:p>
            <a:pPr lvl="1"/>
            <a:endParaRPr lang="en-US" dirty="0"/>
          </a:p>
        </p:txBody>
      </p:sp>
      <p:sp>
        <p:nvSpPr>
          <p:cNvPr id="17" name="Rectangle 16">
            <a:extLst>
              <a:ext uri="{FF2B5EF4-FFF2-40B4-BE49-F238E27FC236}">
                <a16:creationId xmlns:a16="http://schemas.microsoft.com/office/drawing/2014/main" id="{27B56372-0702-447B-9643-6EDEB5F33B73}"/>
              </a:ext>
            </a:extLst>
          </p:cNvPr>
          <p:cNvSpPr/>
          <p:nvPr/>
        </p:nvSpPr>
        <p:spPr>
          <a:xfrm>
            <a:off x="816745" y="1713391"/>
            <a:ext cx="7510509" cy="1795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50000"/>
                  </a:schemeClr>
                </a:solidFill>
              </a:rPr>
              <a:t>Predicting AQI could help decision makers introduce interventions that are predicted to manage air quality in real time improving citizens’ health</a:t>
            </a:r>
          </a:p>
        </p:txBody>
      </p:sp>
      <p:sp>
        <p:nvSpPr>
          <p:cNvPr id="5" name="Rectangle 4">
            <a:extLst>
              <a:ext uri="{FF2B5EF4-FFF2-40B4-BE49-F238E27FC236}">
                <a16:creationId xmlns:a16="http://schemas.microsoft.com/office/drawing/2014/main" id="{D075BC2A-5247-43C5-81F2-FAD226A624E9}"/>
              </a:ext>
            </a:extLst>
          </p:cNvPr>
          <p:cNvSpPr/>
          <p:nvPr/>
        </p:nvSpPr>
        <p:spPr>
          <a:xfrm>
            <a:off x="7968343" y="-9331"/>
            <a:ext cx="1175657" cy="307910"/>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Background</a:t>
            </a:r>
            <a:endParaRPr lang="en-GB" sz="1600" dirty="0"/>
          </a:p>
        </p:txBody>
      </p:sp>
    </p:spTree>
    <p:extLst>
      <p:ext uri="{BB962C8B-B14F-4D97-AF65-F5344CB8AC3E}">
        <p14:creationId xmlns:p14="http://schemas.microsoft.com/office/powerpoint/2010/main" val="300262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EA713-F3CE-4E41-9215-90761CF5FFAE}"/>
              </a:ext>
            </a:extLst>
          </p:cNvPr>
          <p:cNvSpPr>
            <a:spLocks noGrp="1"/>
          </p:cNvSpPr>
          <p:nvPr>
            <p:ph idx="1"/>
          </p:nvPr>
        </p:nvSpPr>
        <p:spPr/>
        <p:txBody>
          <a:bodyPr>
            <a:normAutofit/>
          </a:bodyPr>
          <a:lstStyle/>
          <a:p>
            <a:pPr marL="0" indent="0">
              <a:buNone/>
            </a:pPr>
            <a:endParaRPr lang="en-US" sz="2400" b="1" dirty="0">
              <a:solidFill>
                <a:schemeClr val="accent1">
                  <a:lumMod val="50000"/>
                </a:schemeClr>
              </a:solidFill>
            </a:endParaRPr>
          </a:p>
          <a:p>
            <a:pPr marL="0" indent="0">
              <a:buNone/>
            </a:pPr>
            <a:endParaRPr lang="en-US" sz="2400" b="1" dirty="0">
              <a:solidFill>
                <a:schemeClr val="accent1">
                  <a:lumMod val="50000"/>
                </a:schemeClr>
              </a:solidFill>
            </a:endParaRPr>
          </a:p>
          <a:p>
            <a:pPr marL="0" indent="0">
              <a:buNone/>
            </a:pPr>
            <a:endParaRPr lang="en-US" sz="2400" b="1" dirty="0">
              <a:solidFill>
                <a:schemeClr val="accent1">
                  <a:lumMod val="50000"/>
                </a:schemeClr>
              </a:solidFill>
            </a:endParaRPr>
          </a:p>
          <a:p>
            <a:pPr marL="0" indent="0">
              <a:buNone/>
            </a:pPr>
            <a:endParaRPr lang="en-US" sz="2400" b="1" dirty="0">
              <a:solidFill>
                <a:schemeClr val="accent1">
                  <a:lumMod val="50000"/>
                </a:schemeClr>
              </a:solidFill>
            </a:endParaRPr>
          </a:p>
          <a:p>
            <a:pPr marL="0" indent="0">
              <a:buNone/>
            </a:pPr>
            <a:r>
              <a:rPr lang="en-US" sz="2400" b="1" dirty="0">
                <a:solidFill>
                  <a:schemeClr val="accent1">
                    <a:lumMod val="50000"/>
                  </a:schemeClr>
                </a:solidFill>
              </a:rPr>
              <a:t>III.   Data</a:t>
            </a:r>
          </a:p>
          <a:p>
            <a:pPr marL="857250" lvl="1" indent="-400050">
              <a:buFont typeface="+mj-lt"/>
              <a:buAutoNum type="romanUcPeriod"/>
            </a:pPr>
            <a:r>
              <a:rPr lang="en-US" sz="2000" b="1" dirty="0">
                <a:solidFill>
                  <a:schemeClr val="accent1">
                    <a:lumMod val="50000"/>
                  </a:schemeClr>
                </a:solidFill>
              </a:rPr>
              <a:t>Methodology</a:t>
            </a:r>
          </a:p>
          <a:p>
            <a:pPr marL="857250" lvl="1" indent="-400050">
              <a:buFont typeface="+mj-lt"/>
              <a:buAutoNum type="romanUcPeriod"/>
            </a:pPr>
            <a:r>
              <a:rPr lang="en-US" sz="2000" b="1" dirty="0">
                <a:solidFill>
                  <a:schemeClr val="accent1">
                    <a:lumMod val="50000"/>
                  </a:schemeClr>
                </a:solidFill>
              </a:rPr>
              <a:t>Feature Construction</a:t>
            </a:r>
          </a:p>
          <a:p>
            <a:pPr marL="857250" lvl="1" indent="-400050">
              <a:buFont typeface="+mj-lt"/>
              <a:buAutoNum type="romanUcPeriod"/>
            </a:pPr>
            <a:r>
              <a:rPr lang="en-US" sz="2000" b="1" dirty="0">
                <a:solidFill>
                  <a:schemeClr val="accent1">
                    <a:lumMod val="50000"/>
                  </a:schemeClr>
                </a:solidFill>
              </a:rPr>
              <a:t>Data Exploration</a:t>
            </a:r>
          </a:p>
        </p:txBody>
      </p:sp>
    </p:spTree>
    <p:extLst>
      <p:ext uri="{BB962C8B-B14F-4D97-AF65-F5344CB8AC3E}">
        <p14:creationId xmlns:p14="http://schemas.microsoft.com/office/powerpoint/2010/main" val="2486105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29773</TotalTime>
  <Words>1463</Words>
  <Application>Microsoft Office PowerPoint</Application>
  <PresentationFormat>On-screen Show (4:3)</PresentationFormat>
  <Paragraphs>242</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Predicting Air Quality in Milan</vt:lpstr>
      <vt:lpstr>PowerPoint Presentation</vt:lpstr>
      <vt:lpstr>Contents</vt:lpstr>
      <vt:lpstr>Summary sentence Summary</vt:lpstr>
      <vt:lpstr>PowerPoint Presentation</vt:lpstr>
      <vt:lpstr>Milan has poor air quality Motivation</vt:lpstr>
      <vt:lpstr>Poor air quality affects citizens’ health Motivation</vt:lpstr>
      <vt:lpstr>PowerPoint Presentation</vt:lpstr>
      <vt:lpstr>PowerPoint Presentation</vt:lpstr>
      <vt:lpstr>We will take sensor data from weather and traffic to predict AQI using machine learning methods, selecting on accuracy Methodology</vt:lpstr>
      <vt:lpstr>Data had to be extracted from files generated by sensors, cleaned and merged Feature Construction</vt:lpstr>
      <vt:lpstr>Missing data was an issue Feature Construction</vt:lpstr>
      <vt:lpstr>Some features were constructed somewhat arbitrarily Feature Construction</vt:lpstr>
      <vt:lpstr>AQI had to be calculated and then transformed to a  classifier to serve as the target variable Feature Construction</vt:lpstr>
      <vt:lpstr>Air Quality Index score and class distribution Feature Construction</vt:lpstr>
      <vt:lpstr>Temperature had a normal distribution and declined into year end Data Exploration</vt:lpstr>
      <vt:lpstr>Wind speed was very right skewed, with large peaks Data Exploration</vt:lpstr>
      <vt:lpstr>Traffic had obvious daily/weekly pattern and a “tri-modal” distribution Data Exploration</vt:lpstr>
      <vt:lpstr>Different Vehicle types had different distributions Data Exploration</vt:lpstr>
      <vt:lpstr>Pollutants looked a lot like AQI pollutants, Ozone least so  Data Exploration</vt:lpstr>
      <vt:lpstr>Smoothing eliminates noise from the features Data Exploration</vt:lpstr>
      <vt:lpstr>Pollutants are very correlated except ozone.  This is good  for imputation Data Analysis - Multivariate</vt:lpstr>
      <vt:lpstr>Weather data is not super correlated except the two  radiation measures, which is to be expected Data Exploration</vt:lpstr>
      <vt:lpstr>Traffic data is more correlated, and all positively correlated Data Exploration</vt:lpstr>
      <vt:lpstr>All data ( should make this just features?) Data Exploration</vt:lpstr>
      <vt:lpstr>Apparently Euro5 vehicles tend to be medium length Data Exploration</vt:lpstr>
      <vt:lpstr>There were negatively correlated variables, but not as striking Data Exploration</vt:lpstr>
      <vt:lpstr>Some variables not correlated Data Exploration</vt:lpstr>
      <vt:lpstr>PowerPoint Presentation</vt:lpstr>
      <vt:lpstr>Before we predict we need a train and test set Train/Test Split</vt:lpstr>
      <vt:lpstr>Before we predict we need a train and test set Train/Test Split</vt:lpstr>
      <vt:lpstr>The distributions of the classes in the train and test sets Train/Test Split</vt:lpstr>
      <vt:lpstr>In case our client wants all pollutants predicted, we did a regression to predict them all, then predicted AQI Predicting Pollutants</vt:lpstr>
      <vt:lpstr>We have many variables, but some  Feature Selection</vt:lpstr>
      <vt:lpstr>Variables from each method Feature Selection</vt:lpstr>
      <vt:lpstr>Picking the modal training classification for the test data  sets a “naive” benchmark Prediction</vt:lpstr>
      <vt:lpstr>Each of our variables alone does not match the “naive” accuracy Prediction</vt:lpstr>
      <vt:lpstr>Each of our variables alone does not match the “naive” accuracy Prediction</vt:lpstr>
      <vt:lpstr>Using the variables together yields better results, best in  random forest probably with X%  Prediction</vt:lpstr>
      <vt:lpstr>Using the variables together yields better results  Prediction</vt:lpstr>
      <vt:lpstr>Final selection of data and model Prediction</vt:lpstr>
      <vt:lpstr>Rerunning the data on the nonsmoothed versions was  better or worse Noisy Data</vt:lpstr>
      <vt:lpstr>PowerPoint Presentation</vt:lpstr>
      <vt:lpstr>X model with Y variables performed prediction best 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Herweg</dc:creator>
  <cp:lastModifiedBy>Dan Herweg</cp:lastModifiedBy>
  <cp:revision>262</cp:revision>
  <dcterms:created xsi:type="dcterms:W3CDTF">2018-12-03T15:35:59Z</dcterms:created>
  <dcterms:modified xsi:type="dcterms:W3CDTF">2019-05-08T16:00:03Z</dcterms:modified>
</cp:coreProperties>
</file>