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49"/>
    <p:restoredTop sz="94694"/>
  </p:normalViewPr>
  <p:slideViewPr>
    <p:cSldViewPr snapToGrid="0" snapToObjects="1">
      <p:cViewPr varScale="1">
        <p:scale>
          <a:sx n="111" d="100"/>
          <a:sy n="111" d="100"/>
        </p:scale>
        <p:origin x="21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142EF-B5D7-F24F-A50A-BFA5044CD936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27E77-78D4-B845-832F-BFC375304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55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7E77-78D4-B845-832F-BFC3753049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24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1/31/22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834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1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95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7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3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7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85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7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5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5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4" r:id="rId6"/>
    <p:sldLayoutId id="2147483769" r:id="rId7"/>
    <p:sldLayoutId id="2147483770" r:id="rId8"/>
    <p:sldLayoutId id="2147483771" r:id="rId9"/>
    <p:sldLayoutId id="2147483773" r:id="rId10"/>
    <p:sldLayoutId id="21474837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91C9781-1BFB-4400-A1AC-1BEAE6728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AB32CAD-5F08-4EE4-B80D-A9E62A650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67818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7A49C-6A5D-F04B-9A81-A3F91CA2A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6582" y="1193778"/>
            <a:ext cx="5020236" cy="1549422"/>
          </a:xfrm>
        </p:spPr>
        <p:txBody>
          <a:bodyPr>
            <a:normAutofit/>
          </a:bodyPr>
          <a:lstStyle/>
          <a:p>
            <a:r>
              <a:rPr lang="en-US" sz="3300" u="sng" dirty="0">
                <a:solidFill>
                  <a:schemeClr val="bg2"/>
                </a:solidFill>
              </a:rPr>
              <a:t>Instantaneous Preliminary Kick Return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5F1B7-D640-9E47-84CF-EC61415AB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2906111"/>
            <a:ext cx="5410200" cy="522890"/>
          </a:xfrm>
        </p:spPr>
        <p:txBody>
          <a:bodyPr>
            <a:normAutofit/>
          </a:bodyPr>
          <a:lstStyle/>
          <a:p>
            <a:r>
              <a:rPr lang="en-US" sz="1800" u="sng" dirty="0">
                <a:solidFill>
                  <a:schemeClr val="bg1"/>
                </a:solidFill>
              </a:rPr>
              <a:t>The Importance of Performance Before the Kick is Received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27" name="Picture 3">
            <a:extLst>
              <a:ext uri="{FF2B5EF4-FFF2-40B4-BE49-F238E27FC236}">
                <a16:creationId xmlns:a16="http://schemas.microsoft.com/office/drawing/2014/main" id="{C9617FBA-A42C-4E6D-9525-46E634A45C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626" r="2208"/>
          <a:stretch/>
        </p:blipFill>
        <p:spPr>
          <a:xfrm>
            <a:off x="8153401" y="10"/>
            <a:ext cx="403860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F44C01-CF8D-4B4C-9070-36E7733F9C06}"/>
              </a:ext>
            </a:extLst>
          </p:cNvPr>
          <p:cNvSpPr txBox="1"/>
          <p:nvPr/>
        </p:nvSpPr>
        <p:spPr>
          <a:xfrm>
            <a:off x="1714501" y="4363346"/>
            <a:ext cx="4724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Goudy Old Style" panose="02020502050305020303" pitchFamily="18" charset="77"/>
              </a:rPr>
              <a:t>Eric Rupinski, Rutgers University</a:t>
            </a:r>
          </a:p>
          <a:p>
            <a:pPr algn="ctr"/>
            <a:r>
              <a:rPr lang="en-US" b="1" dirty="0" err="1">
                <a:solidFill>
                  <a:schemeClr val="bg1"/>
                </a:solidFill>
                <a:latin typeface="Goudy Old Style" panose="02020502050305020303" pitchFamily="18" charset="77"/>
              </a:rPr>
              <a:t>Github</a:t>
            </a:r>
            <a:r>
              <a:rPr lang="en-US" b="1" dirty="0">
                <a:solidFill>
                  <a:schemeClr val="bg1"/>
                </a:solidFill>
                <a:latin typeface="Goudy Old Style" panose="02020502050305020303" pitchFamily="18" charset="77"/>
              </a:rPr>
              <a:t>: https://</a:t>
            </a:r>
            <a:r>
              <a:rPr lang="en-US" b="1" dirty="0" err="1">
                <a:solidFill>
                  <a:schemeClr val="bg1"/>
                </a:solidFill>
                <a:latin typeface="Goudy Old Style" panose="02020502050305020303" pitchFamily="18" charset="77"/>
              </a:rPr>
              <a:t>github.com</a:t>
            </a:r>
            <a:r>
              <a:rPr lang="en-US" b="1" dirty="0">
                <a:solidFill>
                  <a:schemeClr val="bg1"/>
                </a:solidFill>
                <a:latin typeface="Goudy Old Style" panose="02020502050305020303" pitchFamily="18" charset="77"/>
              </a:rPr>
              <a:t>/Emr89/Instantaneous-Preliminary-Kick-Return-Analysis </a:t>
            </a:r>
          </a:p>
        </p:txBody>
      </p:sp>
    </p:spTree>
    <p:extLst>
      <p:ext uri="{BB962C8B-B14F-4D97-AF65-F5344CB8AC3E}">
        <p14:creationId xmlns:p14="http://schemas.microsoft.com/office/powerpoint/2010/main" val="476865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18C98-7D69-0844-A202-5F8DC31A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797011"/>
          </a:xfrm>
        </p:spPr>
        <p:txBody>
          <a:bodyPr/>
          <a:lstStyle/>
          <a:p>
            <a:pPr algn="ctr"/>
            <a:r>
              <a:rPr lang="en-US" dirty="0"/>
              <a:t>Introduction&amp; Question: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4910C-79C6-8740-967A-4F59217B0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94022"/>
            <a:ext cx="9486901" cy="45781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Background:</a:t>
            </a:r>
          </a:p>
          <a:p>
            <a:r>
              <a:rPr lang="en-US" dirty="0"/>
              <a:t>Majority of kick return analysis tends to be heavily focused on performance after the kick is received</a:t>
            </a:r>
          </a:p>
          <a:p>
            <a:r>
              <a:rPr lang="en-US" dirty="0"/>
              <a:t>Forgotten importance of performance before kick return develops</a:t>
            </a:r>
          </a:p>
          <a:p>
            <a:r>
              <a:rPr lang="en-US" dirty="0"/>
              <a:t>Foundation of success encourages further success... but how do we determine success before the kick return develops?</a:t>
            </a:r>
          </a:p>
          <a:p>
            <a:pPr marL="0" indent="0">
              <a:buNone/>
            </a:pPr>
            <a:r>
              <a:rPr lang="en-US" dirty="0"/>
              <a:t>Research Question:</a:t>
            </a:r>
          </a:p>
          <a:p>
            <a:pPr marL="0" indent="0">
              <a:buNone/>
            </a:pPr>
            <a:r>
              <a:rPr lang="en-US" dirty="0"/>
              <a:t>What factors influence the length of the kick return before the return develops? And how predict its impact?</a:t>
            </a:r>
          </a:p>
        </p:txBody>
      </p:sp>
    </p:spTree>
    <p:extLst>
      <p:ext uri="{BB962C8B-B14F-4D97-AF65-F5344CB8AC3E}">
        <p14:creationId xmlns:p14="http://schemas.microsoft.com/office/powerpoint/2010/main" val="2532151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5E1B4-13BB-0040-BF05-4F10519D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59908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Methodology</a:t>
            </a:r>
            <a:r>
              <a:rPr lang="en-US" sz="2800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5CAB4-9BD6-D044-AA4E-A5FF32102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5014"/>
            <a:ext cx="9486901" cy="39180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subset: </a:t>
            </a:r>
          </a:p>
          <a:p>
            <a:r>
              <a:rPr lang="en-US" dirty="0"/>
              <a:t>Tracking data subset to only kick off/return, no penalties, and at the instantaneous moment the returner had received the ball </a:t>
            </a:r>
          </a:p>
          <a:p>
            <a:r>
              <a:rPr lang="en-US" dirty="0"/>
              <a:t>Combination of factors analyzed:</a:t>
            </a:r>
          </a:p>
          <a:p>
            <a:pPr lvl="1"/>
            <a:r>
              <a:rPr lang="en-US" dirty="0"/>
              <a:t>Placement of individual player statistics (wide vs long orientation)</a:t>
            </a:r>
          </a:p>
          <a:p>
            <a:pPr lvl="1"/>
            <a:r>
              <a:rPr lang="en-US" dirty="0"/>
              <a:t>Pure tracking data, Euclidean distances, and statistical representation of  player subsets within each unique play (mean, </a:t>
            </a:r>
            <a:r>
              <a:rPr lang="en-US" dirty="0" err="1"/>
              <a:t>sd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Response variable of either kick return yardage (plays data set), or ”x” position at the moment of tackle (only final model has x position response variable)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855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8246CC04-2A14-4599-8B94-8305E093B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17D7D-3222-B84D-83B5-E17204BC5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28" y="541606"/>
            <a:ext cx="5410200" cy="1001150"/>
          </a:xfrm>
        </p:spPr>
        <p:txBody>
          <a:bodyPr>
            <a:normAutofit/>
          </a:bodyPr>
          <a:lstStyle/>
          <a:p>
            <a:pPr algn="ctr"/>
            <a:r>
              <a:rPr lang="en-US" sz="2700"/>
              <a:t>Modeling Techniques &amp;Performance: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68E67-E7F9-E945-A5D6-C1B6F7CED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14732"/>
            <a:ext cx="5426843" cy="4501662"/>
          </a:xfrm>
        </p:spPr>
        <p:txBody>
          <a:bodyPr>
            <a:normAutofit/>
          </a:bodyPr>
          <a:lstStyle/>
          <a:p>
            <a:r>
              <a:rPr lang="en-US" dirty="0"/>
              <a:t>Random Forest</a:t>
            </a:r>
          </a:p>
          <a:p>
            <a:r>
              <a:rPr lang="en-US" dirty="0"/>
              <a:t>Neural Network (Traditional &amp; Deep Learning in </a:t>
            </a:r>
            <a:r>
              <a:rPr lang="en-US" dirty="0" err="1"/>
              <a:t>Keras</a:t>
            </a:r>
            <a:r>
              <a:rPr lang="en-US" dirty="0"/>
              <a:t>)</a:t>
            </a:r>
          </a:p>
          <a:p>
            <a:r>
              <a:rPr lang="en-US" dirty="0"/>
              <a:t>Elastic-Net Regularized Generalized Linear Models</a:t>
            </a:r>
          </a:p>
          <a:p>
            <a:r>
              <a:rPr lang="en-US" dirty="0"/>
              <a:t>Elastic net regularization</a:t>
            </a:r>
          </a:p>
          <a:p>
            <a:r>
              <a:rPr lang="en-US" dirty="0"/>
              <a:t>Ridge Regression</a:t>
            </a:r>
          </a:p>
          <a:p>
            <a:r>
              <a:rPr lang="en-US" dirty="0"/>
              <a:t>Linear Models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0"/>
            <a:ext cx="54102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2A60C6-8D49-374A-BED0-F61DFD173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709919"/>
              </p:ext>
            </p:extLst>
          </p:nvPr>
        </p:nvGraphicFramePr>
        <p:xfrm>
          <a:off x="7467600" y="721920"/>
          <a:ext cx="4055246" cy="442183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73207">
                  <a:extLst>
                    <a:ext uri="{9D8B030D-6E8A-4147-A177-3AD203B41FA5}">
                      <a16:colId xmlns:a16="http://schemas.microsoft.com/office/drawing/2014/main" val="38267554"/>
                    </a:ext>
                  </a:extLst>
                </a:gridCol>
                <a:gridCol w="1282039">
                  <a:extLst>
                    <a:ext uri="{9D8B030D-6E8A-4147-A177-3AD203B41FA5}">
                      <a16:colId xmlns:a16="http://schemas.microsoft.com/office/drawing/2014/main" val="2983569998"/>
                    </a:ext>
                  </a:extLst>
                </a:gridCol>
              </a:tblGrid>
              <a:tr h="737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sng" strike="noStrike" dirty="0">
                          <a:effectLst/>
                        </a:rPr>
                        <a:t>Type KRY </a:t>
                      </a:r>
                      <a:r>
                        <a:rPr lang="en-US" sz="2800" u="sng" strike="noStrike" dirty="0" err="1">
                          <a:effectLst/>
                        </a:rPr>
                        <a:t>Regr</a:t>
                      </a:r>
                      <a:r>
                        <a:rPr lang="en-US" sz="2800" u="sng" strike="noStrike" dirty="0">
                          <a:effectLst/>
                        </a:rPr>
                        <a:t> Type:</a:t>
                      </a:r>
                      <a:endParaRPr lang="en-US" sz="2800" b="1" i="0" u="sng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91" marR="22091" marT="220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sng" strike="noStrike" dirty="0">
                          <a:effectLst/>
                        </a:rPr>
                        <a:t>R2 Value:</a:t>
                      </a:r>
                      <a:endParaRPr lang="en-US" sz="2800" b="1" i="0" u="sng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91" marR="22091" marT="22091" marB="0" anchor="b"/>
                </a:tc>
                <a:extLst>
                  <a:ext uri="{0D108BD9-81ED-4DB2-BD59-A6C34878D82A}">
                    <a16:rowId xmlns:a16="http://schemas.microsoft.com/office/drawing/2014/main" val="3260082429"/>
                  </a:ext>
                </a:extLst>
              </a:tr>
              <a:tr h="377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Random Forest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91" marR="22091" marT="220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0.35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91" marR="22091" marT="22091" marB="0" anchor="b"/>
                </a:tc>
                <a:extLst>
                  <a:ext uri="{0D108BD9-81ED-4DB2-BD59-A6C34878D82A}">
                    <a16:rowId xmlns:a16="http://schemas.microsoft.com/office/drawing/2014/main" val="82696201"/>
                  </a:ext>
                </a:extLst>
              </a:tr>
              <a:tr h="377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Neural Network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91" marR="22091" marT="220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0.298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91" marR="22091" marT="22091" marB="0" anchor="b"/>
                </a:tc>
                <a:extLst>
                  <a:ext uri="{0D108BD9-81ED-4DB2-BD59-A6C34878D82A}">
                    <a16:rowId xmlns:a16="http://schemas.microsoft.com/office/drawing/2014/main" val="1143945386"/>
                  </a:ext>
                </a:extLst>
              </a:tr>
              <a:tr h="737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General Elastic Net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91" marR="22091" marT="220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0.297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91" marR="22091" marT="22091" marB="0" anchor="b"/>
                </a:tc>
                <a:extLst>
                  <a:ext uri="{0D108BD9-81ED-4DB2-BD59-A6C34878D82A}">
                    <a16:rowId xmlns:a16="http://schemas.microsoft.com/office/drawing/2014/main" val="2635543057"/>
                  </a:ext>
                </a:extLst>
              </a:tr>
              <a:tr h="737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 err="1">
                          <a:effectLst/>
                        </a:rPr>
                        <a:t>Elasic</a:t>
                      </a:r>
                      <a:r>
                        <a:rPr lang="en-US" sz="2800" u="none" strike="noStrike" dirty="0">
                          <a:effectLst/>
                        </a:rPr>
                        <a:t> Net Regularization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91" marR="22091" marT="220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0.3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91" marR="22091" marT="22091" marB="0" anchor="b"/>
                </a:tc>
                <a:extLst>
                  <a:ext uri="{0D108BD9-81ED-4DB2-BD59-A6C34878D82A}">
                    <a16:rowId xmlns:a16="http://schemas.microsoft.com/office/drawing/2014/main" val="546225355"/>
                  </a:ext>
                </a:extLst>
              </a:tr>
              <a:tr h="377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Ridge Regression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91" marR="22091" marT="220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0.296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91" marR="22091" marT="22091" marB="0" anchor="b"/>
                </a:tc>
                <a:extLst>
                  <a:ext uri="{0D108BD9-81ED-4DB2-BD59-A6C34878D82A}">
                    <a16:rowId xmlns:a16="http://schemas.microsoft.com/office/drawing/2014/main" val="413922592"/>
                  </a:ext>
                </a:extLst>
              </a:tr>
              <a:tr h="377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Linear Model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91" marR="22091" marT="220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0.35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91" marR="22091" marT="22091" marB="0" anchor="b"/>
                </a:tc>
                <a:extLst>
                  <a:ext uri="{0D108BD9-81ED-4DB2-BD59-A6C34878D82A}">
                    <a16:rowId xmlns:a16="http://schemas.microsoft.com/office/drawing/2014/main" val="3307639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F3DDCF2-72FA-9C42-9EAB-84655683001C}"/>
              </a:ext>
            </a:extLst>
          </p:cNvPr>
          <p:cNvSpPr txBox="1"/>
          <p:nvPr/>
        </p:nvSpPr>
        <p:spPr>
          <a:xfrm>
            <a:off x="7467600" y="5444359"/>
            <a:ext cx="3925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oudy Old Style" panose="02020502050305020303" pitchFamily="18" charset="77"/>
              </a:rPr>
              <a:t>Above are the highest R2 values with the with the kick return yardage response variable.</a:t>
            </a:r>
          </a:p>
        </p:txBody>
      </p:sp>
    </p:spTree>
    <p:extLst>
      <p:ext uri="{BB962C8B-B14F-4D97-AF65-F5344CB8AC3E}">
        <p14:creationId xmlns:p14="http://schemas.microsoft.com/office/powerpoint/2010/main" val="4188293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605FCA8-CAF1-4D74-BE46-814EE60FB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9F8A0E-73C7-4105-8A62-6AA318E6D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0" y="0"/>
            <a:ext cx="74295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96631B-C271-2E40-9A08-42224240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0199" y="524218"/>
            <a:ext cx="6112645" cy="101482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Best KRY Model: </a:t>
            </a:r>
          </a:p>
        </p:txBody>
      </p:sp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F2109B95-864C-F647-A68F-CD7D4CC2CF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7" b="6"/>
          <a:stretch/>
        </p:blipFill>
        <p:spPr>
          <a:xfrm>
            <a:off x="111211" y="-1"/>
            <a:ext cx="4596543" cy="685799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5A68087-17C4-4AFC-BFCE-360F8552E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3555" y="1879288"/>
            <a:ext cx="6112645" cy="4426359"/>
          </a:xfrm>
        </p:spPr>
        <p:txBody>
          <a:bodyPr>
            <a:normAutofit/>
          </a:bodyPr>
          <a:lstStyle/>
          <a:p>
            <a:r>
              <a:rPr lang="en-US" dirty="0"/>
              <a:t>Random Forest Model with an R2 Value = 0.35 with response variable kick return yardage</a:t>
            </a:r>
          </a:p>
          <a:p>
            <a:r>
              <a:rPr lang="en-US" dirty="0"/>
              <a:t>most influential variable  = mean distance front 2 kicking players</a:t>
            </a:r>
          </a:p>
          <a:p>
            <a:r>
              <a:rPr lang="en-US" dirty="0"/>
              <a:t>Euclidean distance is a stronger predictor than raw tracking position</a:t>
            </a:r>
          </a:p>
          <a:p>
            <a:r>
              <a:rPr lang="en-US" dirty="0"/>
              <a:t>R5,L5,R4,R5 distance to the returner, and mean distance amongst these positions, are important, meaning cohesive movement to bridge open gaps is important.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813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130EF6-F0B7-6F41-87D9-5DEF8B8D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>
            <a:normAutofit/>
          </a:bodyPr>
          <a:lstStyle/>
          <a:p>
            <a:pPr algn="ctr"/>
            <a:r>
              <a:rPr lang="en-US" sz="2700"/>
              <a:t>Best Resulting Model: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232EA67F-8F51-9D47-95A6-A2C061B676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83489" y="990601"/>
            <a:ext cx="6096000" cy="4876798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C9635-C9A4-D847-BD6C-71AA65BED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301" y="1814732"/>
            <a:ext cx="3390899" cy="4501662"/>
          </a:xfrm>
        </p:spPr>
        <p:txBody>
          <a:bodyPr>
            <a:normAutofit fontScale="92500"/>
          </a:bodyPr>
          <a:lstStyle/>
          <a:p>
            <a:r>
              <a:rPr lang="en-US" dirty="0"/>
              <a:t>Random Forest Model with an R2 Value = 0.529, with 7 predictor variables </a:t>
            </a:r>
          </a:p>
          <a:p>
            <a:r>
              <a:rPr lang="en-US" dirty="0"/>
              <a:t>Response variable “x” value for returner when ball is received.  </a:t>
            </a:r>
          </a:p>
          <a:p>
            <a:r>
              <a:rPr lang="en-US" dirty="0"/>
              <a:t>Created with spacetime folds in Cast package</a:t>
            </a:r>
          </a:p>
          <a:p>
            <a:pPr lvl="1"/>
            <a:r>
              <a:rPr lang="en-US" dirty="0"/>
              <a:t>purpose = measure location dependent impacts on the model to optimize 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408904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D24F-6DE7-CB40-A599-A76D979D2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743607"/>
          </a:xfrm>
        </p:spPr>
        <p:txBody>
          <a:bodyPr/>
          <a:lstStyle/>
          <a:p>
            <a:pPr algn="ctr"/>
            <a:r>
              <a:rPr lang="en-US" dirty="0"/>
              <a:t>Final Notes: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2A8C-6C97-ED4A-9C37-34A68139C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71145"/>
            <a:ext cx="9486901" cy="2995448"/>
          </a:xfrm>
        </p:spPr>
        <p:txBody>
          <a:bodyPr/>
          <a:lstStyle/>
          <a:p>
            <a:r>
              <a:rPr lang="en-US" dirty="0"/>
              <a:t>Using best model overall to obtain relatively high R2 value of 0.529 reveals the importance of performance before the kick is returned</a:t>
            </a:r>
          </a:p>
          <a:p>
            <a:r>
              <a:rPr lang="en-US" dirty="0"/>
              <a:t>Using the best “explainable” model, performance metrics of importance can be stated specifically, such as:</a:t>
            </a:r>
          </a:p>
          <a:p>
            <a:pPr lvl="1"/>
            <a:r>
              <a:rPr lang="en-US" dirty="0"/>
              <a:t>Influential role of closest team players on kicking team</a:t>
            </a:r>
          </a:p>
          <a:p>
            <a:pPr lvl="1"/>
            <a:r>
              <a:rPr lang="en-US" dirty="0"/>
              <a:t>Importance of L5,L4,R5,R4 players and the mean of their Euclidean distances</a:t>
            </a:r>
          </a:p>
          <a:p>
            <a:pPr lvl="1"/>
            <a:r>
              <a:rPr lang="en-US" dirty="0"/>
              <a:t>Importance of Euclidean distances</a:t>
            </a:r>
          </a:p>
        </p:txBody>
      </p:sp>
    </p:spTree>
    <p:extLst>
      <p:ext uri="{BB962C8B-B14F-4D97-AF65-F5344CB8AC3E}">
        <p14:creationId xmlns:p14="http://schemas.microsoft.com/office/powerpoint/2010/main" val="334760498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474</Words>
  <Application>Microsoft Macintosh PowerPoint</Application>
  <PresentationFormat>Widescreen</PresentationFormat>
  <Paragraphs>58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Goudy Old Style</vt:lpstr>
      <vt:lpstr>ClassicFrameVTI</vt:lpstr>
      <vt:lpstr>Instantaneous Preliminary Kick Return Analysis</vt:lpstr>
      <vt:lpstr>Introduction&amp; Question:</vt:lpstr>
      <vt:lpstr>Methodology:</vt:lpstr>
      <vt:lpstr>Modeling Techniques &amp;Performance:</vt:lpstr>
      <vt:lpstr>Best KRY Model: </vt:lpstr>
      <vt:lpstr>Best Resulting Model:</vt:lpstr>
      <vt:lpstr>Final Notes: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Instantaneous Preliminary Kick Return Analysis</dc:title>
  <dc:creator>Eric Rupinski</dc:creator>
  <cp:lastModifiedBy>Eric Rupinski</cp:lastModifiedBy>
  <cp:revision>32</cp:revision>
  <dcterms:created xsi:type="dcterms:W3CDTF">2022-01-31T15:17:26Z</dcterms:created>
  <dcterms:modified xsi:type="dcterms:W3CDTF">2022-01-31T18:53:14Z</dcterms:modified>
</cp:coreProperties>
</file>