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5BFC47-E521-424B-867D-8DFED9C3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EFF568-6774-4F91-06E4-D9B318C17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182261-95E7-14F9-B2E3-085E36A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96C537-0775-0B3F-77C6-1FD7D0DC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5D4C0C-F938-E724-9678-08368682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7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4F863-A15C-A38B-A0FD-6E1FF432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942DA33-3C7F-105E-796B-253EF19A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16FCA6-4D79-653F-34E4-3A96D6C9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F9F97E-508A-92DA-1596-7C26B888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94E056-14DE-0F07-80FF-2B90F61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40C3E33-9417-D9C6-E7C5-40A5D8134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BEEB560-5395-B3AF-5FC9-248FFD59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29A868-F42B-52F5-F2B3-08A63152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2F511C-25FC-068B-46F2-36EFED04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C2C129-F78D-CD2D-5DC3-D96065C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2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0EB917-119C-43A2-D76A-B415BA3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D4C92-A57B-2106-ACE5-BE60E04C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75EC24-D176-BCCB-BA6C-74D2037E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9B4151-60C4-60F9-AF32-890CF87D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0D51D5-BB66-55D4-D6CF-3D159E89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48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93F001-12BF-ED62-63F5-E2B1439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BC1497-EBE8-7CD6-C60F-881E9F53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DA6757-E548-C44E-CF71-C312CDD2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2D6EB-5359-483D-460B-2F154F81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E69C6A-2E88-CB8D-7310-D53CDEF3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6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89562-C1F1-5481-9D0B-1453F718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4DF12-6B9F-1DFF-8251-B239C9AC9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E67478-C20F-52AA-2968-82472106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486E28-A50B-BC55-4C77-89A69C27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0B7B4F-9C4E-D691-853B-BD6CFD11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291F90B-D536-4AD4-4BA8-D947FECC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3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FE0A1-86A8-C9A5-12FF-728FD210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B69E00-0B7F-34D0-2EA4-2F9406D8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631B07-C287-A5EB-EBC4-25536D99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B1FBF3-D04D-009B-6786-7C8F7BB17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30F6B31-9895-DAD7-BFE6-6BD8FF8E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62C7BE2-69BF-DB65-22FD-EA4C22F9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01C58F8-DE7F-8839-72A2-D1B981CC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8840B3E-5DF3-3E45-3662-12E3DB6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0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1C71D-874A-4934-E66B-59C34FE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4F56743-7401-907A-A134-AEB1F8E3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0002919-8294-93AF-4991-31FB46B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D6A1C9D-208F-26F9-ECBE-AA15B9F0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6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60031E-627D-6B97-7FB2-35460360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91CCE3-F84E-3F68-FE60-2448DB91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A11682-97D8-2248-EB26-AB5BDFE7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3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C06CE-A041-B2D3-CB61-D9CF6757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CEF285-67BB-51E8-772D-1EE01B23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832A71-0900-9F86-8EE8-6ECE82AA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C829CD-1519-D6F8-89D6-A8DA79B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84B815-AFC5-FA61-EA91-6EC7D44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0CB7BD-AF19-B44C-8412-C9736C0C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42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A2AC56-07EB-8AA7-C0A5-5D16959B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6F66C9D-B091-3356-CE57-C82C9B6F6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F9B29A-8F6F-D338-3AB0-426EA3C4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A78CF9-E73A-0FDD-1D81-28AAB727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7DD8FC-DC3D-5B2F-2D53-AF4299B6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B25A67-1E64-60FA-74F3-F6EB46CD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7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C95D0F3-8064-AF48-0637-3D3381A1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D46C98-0980-2325-04FC-E6B5B810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87EC09-5ADF-70F1-B3BD-06198698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19379-C584-443A-82B0-9A3857698F24}" type="datetimeFigureOut">
              <a:rPr lang="tr-TR" smtClean="0"/>
              <a:t>15.05.2022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9D1F1E-9142-1876-90F3-762769EA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DA4E96-40C0-6165-564E-E12C7CADA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1503-6469-43A9-B950-9D794511EE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37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F92F41B1-FA41-CF48-BCB3-F0A368A2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6" y="3729291"/>
            <a:ext cx="9785685" cy="1513095"/>
          </a:xfrm>
        </p:spPr>
        <p:txBody>
          <a:bodyPr>
            <a:normAutofit fontScale="25000" lnSpcReduction="20000"/>
          </a:bodyPr>
          <a:lstStyle/>
          <a:p>
            <a:pPr algn="ctr" rtl="0">
              <a:spcBef>
                <a:spcPts val="0"/>
              </a:spcBef>
              <a:spcAft>
                <a:spcPts val="300"/>
              </a:spcAft>
            </a:pPr>
            <a:r>
              <a:rPr lang="en-US" sz="160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2021-2022 SPRING SEMESTER </a:t>
            </a:r>
            <a:endParaRPr lang="en-US" sz="17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300"/>
              </a:spcAft>
            </a:pPr>
            <a:endParaRPr lang="tr-TR" sz="16000" b="0" i="0" u="none" strike="noStrike" dirty="0">
              <a:solidFill>
                <a:srgbClr val="073763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300"/>
              </a:spcAft>
            </a:pPr>
            <a:r>
              <a:rPr lang="en-US" sz="160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EE464 Term Project </a:t>
            </a:r>
            <a:endParaRPr lang="en-US" sz="17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300"/>
              </a:spcAft>
            </a:pPr>
            <a:br>
              <a:rPr lang="en-US" sz="8600" b="0" dirty="0">
                <a:effectLst/>
              </a:rPr>
            </a:br>
            <a:br>
              <a:rPr lang="tr-TR" sz="7200" dirty="0"/>
            </a:br>
            <a:endParaRPr lang="en-US" sz="8600" b="0" dirty="0">
              <a:effectLst/>
            </a:endParaRPr>
          </a:p>
          <a:p>
            <a:br>
              <a:rPr lang="en-US" dirty="0"/>
            </a:b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B86AE4-412A-A105-42B1-13E9C246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89" y="603249"/>
            <a:ext cx="2598821" cy="21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4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Team </a:t>
            </a:r>
            <a:r>
              <a:rPr lang="tr-TR" b="1" dirty="0" err="1"/>
              <a:t>Choice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0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requirement</a:t>
            </a:r>
            <a:r>
              <a:rPr lang="tr-TR" dirty="0"/>
              <a:t>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100W</a:t>
            </a:r>
          </a:p>
          <a:p>
            <a:endParaRPr lang="tr-TR" dirty="0"/>
          </a:p>
          <a:p>
            <a:r>
              <a:rPr lang="tr-TR" dirty="0" err="1"/>
              <a:t>Fewer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simpler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FLYBACK CONVERTER TOPOLOGY is </a:t>
            </a:r>
            <a:r>
              <a:rPr lang="tr-TR" dirty="0" err="1"/>
              <a:t>chosen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362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Operating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Continuous-conduction-mode (CCM) means that the current in the energy transfer inductor or transformer never goes to zero between switching cycles. </a:t>
            </a:r>
            <a:endParaRPr lang="tr-TR" sz="3000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In discontinuous-conduction-mode (DCM) the current goes to zero during part of the switching cycle</a:t>
            </a:r>
            <a:endParaRPr lang="tr-TR" sz="3000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661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Advantages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064"/>
            <a:ext cx="10327105" cy="50708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r-TR" sz="11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primary inductance than CCM </a:t>
            </a: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Inductance sets the maximum duty cycle </a:t>
            </a: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transformer possible </a:t>
            </a: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rectifier </a:t>
            </a:r>
            <a:r>
              <a:rPr lang="en-US" sz="1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reverse,recovery</a:t>
            </a: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losses</a:t>
            </a: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(or minimal) FET turn-on losses </a:t>
            </a: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right half-plane zero in the control loop </a:t>
            </a:r>
            <a:endParaRPr lang="en-US" sz="1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Optimal for low output power</a:t>
            </a:r>
            <a:endParaRPr lang="en-US" sz="112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910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Disadvantages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690688"/>
            <a:ext cx="10327105" cy="5070811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peak primary current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peak rectifier current 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Increased input capacitance 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Increased output capacitance 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Potentially increased electromagnetic interference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Wider duty-cycle operation than CCM </a:t>
            </a:r>
            <a:endParaRPr lang="tr-TR" sz="8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Increased bandwidth variation</a:t>
            </a:r>
            <a:endParaRPr lang="en-US" sz="8600" b="0" dirty="0">
              <a:effectLst/>
            </a:endParaRPr>
          </a:p>
          <a:p>
            <a:pPr marL="0" indent="0">
              <a:buNone/>
            </a:pPr>
            <a:br>
              <a:rPr lang="en-US" sz="7200" dirty="0"/>
            </a:br>
            <a:endParaRPr lang="tr-TR" sz="11200" dirty="0"/>
          </a:p>
          <a:p>
            <a:pPr marL="0" indent="0">
              <a:buNone/>
            </a:pPr>
            <a:br>
              <a:rPr lang="en-US" dirty="0"/>
            </a:b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47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Team </a:t>
            </a:r>
            <a:r>
              <a:rPr lang="tr-TR" b="1" dirty="0" err="1"/>
              <a:t>Choice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Operating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mode we decided to use as a group is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quasi resonant</a:t>
            </a:r>
            <a:endParaRPr lang="tr-TR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means our flyback converter is exactly on the 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DCM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CCM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boundary.</a:t>
            </a:r>
            <a:endParaRPr lang="tr-TR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way, the efficiency will be increased.</a:t>
            </a:r>
            <a:endParaRPr lang="tr-TR" sz="3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982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Advantages</a:t>
            </a:r>
            <a:r>
              <a:rPr lang="tr-TR" b="1" dirty="0"/>
              <a:t> of </a:t>
            </a:r>
            <a:r>
              <a:rPr lang="tr-TR" b="1" dirty="0" err="1"/>
              <a:t>Quasi</a:t>
            </a:r>
            <a:r>
              <a:rPr lang="tr-TR" b="1" dirty="0"/>
              <a:t> </a:t>
            </a:r>
            <a:r>
              <a:rPr lang="tr-TR" b="1" dirty="0" err="1"/>
              <a:t>Resonant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6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will offer lower switching losses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can handle multiple outputs 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Easier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compensate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43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Drawbacks</a:t>
            </a:r>
            <a:r>
              <a:rPr lang="tr-TR" b="1" dirty="0"/>
              <a:t> of </a:t>
            </a:r>
            <a:r>
              <a:rPr lang="tr-TR" b="1" dirty="0" err="1"/>
              <a:t>Quasi</a:t>
            </a:r>
            <a:r>
              <a:rPr lang="tr-TR" b="1" dirty="0"/>
              <a:t> </a:t>
            </a:r>
            <a:r>
              <a:rPr lang="tr-TR" b="1" dirty="0" err="1"/>
              <a:t>Resonant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6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may require a higher capacitance in the output as it is operating in the DCM region.</a:t>
            </a:r>
          </a:p>
          <a:p>
            <a:endParaRPr lang="tr-TR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usually recommended for applications more than 100 Watts.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82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B4D26F6-16CE-9CB8-F8B5-693E231D2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1" b="222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050B336A-15CA-E0B3-3ED2-01C92B3D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/>
              <a:t>Our Transformer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8CFB2C-7685-D083-A762-D56051F0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6" y="295835"/>
            <a:ext cx="5453790" cy="24742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LCR Test : </a:t>
            </a:r>
            <a:r>
              <a:rPr lang="tr-TR" b="1" dirty="0" err="1"/>
              <a:t>Magnetizing</a:t>
            </a:r>
            <a:r>
              <a:rPr lang="tr-TR" b="1" dirty="0"/>
              <a:t> </a:t>
            </a:r>
            <a:r>
              <a:rPr lang="tr-TR" b="1" dirty="0" err="1"/>
              <a:t>Inductance</a:t>
            </a:r>
            <a:r>
              <a:rPr lang="en-US" b="1" dirty="0"/>
              <a:t> and 80kHz AC </a:t>
            </a:r>
            <a:r>
              <a:rPr lang="en-US" b="1" dirty="0" err="1"/>
              <a:t>resista</a:t>
            </a:r>
            <a:r>
              <a:rPr lang="tr-TR" b="1" dirty="0"/>
              <a:t>n</a:t>
            </a:r>
            <a:r>
              <a:rPr lang="en-US" b="1" dirty="0" err="1"/>
              <a:t>ce</a:t>
            </a:r>
            <a:r>
              <a:rPr lang="en-US" b="1" dirty="0"/>
              <a:t> of primary winding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0B861-E0B9-E9F6-3B18-C8F185519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00DE766E-B8BE-2733-CD93-A724AAD3CCCC}"/>
              </a:ext>
            </a:extLst>
          </p:cNvPr>
          <p:cNvSpPr txBox="1">
            <a:spLocks/>
          </p:cNvSpPr>
          <p:nvPr/>
        </p:nvSpPr>
        <p:spPr>
          <a:xfrm>
            <a:off x="387713" y="3065929"/>
            <a:ext cx="5453790" cy="2474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Lm</a:t>
            </a:r>
            <a:r>
              <a:rPr lang="tr-TR" b="1" dirty="0"/>
              <a:t> : </a:t>
            </a:r>
            <a:r>
              <a:rPr lang="tr-TR" dirty="0"/>
              <a:t>14.5 </a:t>
            </a:r>
            <a:r>
              <a:rPr lang="tr-TR" dirty="0" err="1"/>
              <a:t>uH</a:t>
            </a:r>
            <a:endParaRPr lang="tr-TR" dirty="0"/>
          </a:p>
          <a:p>
            <a:endParaRPr lang="tr-TR" b="1" dirty="0"/>
          </a:p>
          <a:p>
            <a:r>
              <a:rPr lang="tr-TR" b="1" dirty="0"/>
              <a:t>R : </a:t>
            </a:r>
            <a:r>
              <a:rPr lang="tr-TR" dirty="0"/>
              <a:t>87.57 m </a:t>
            </a:r>
            <a:r>
              <a:rPr lang="el-GR" dirty="0"/>
              <a:t>Ω</a:t>
            </a:r>
            <a:r>
              <a:rPr lang="tr-TR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3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050B336A-15CA-E0B3-3ED2-01C92B3D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374525"/>
            <a:ext cx="4735356" cy="2045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b="1" dirty="0"/>
              <a:t>LCR Test: </a:t>
            </a:r>
            <a:r>
              <a:rPr lang="tr-TR" b="1" dirty="0" err="1"/>
              <a:t>Leakage</a:t>
            </a:r>
            <a:r>
              <a:rPr lang="tr-TR" b="1" dirty="0"/>
              <a:t> </a:t>
            </a:r>
            <a:r>
              <a:rPr lang="tr-TR" b="1" dirty="0" err="1"/>
              <a:t>Inductance</a:t>
            </a:r>
            <a:r>
              <a:rPr lang="tr-TR" b="1" dirty="0"/>
              <a:t> </a:t>
            </a:r>
            <a:endParaRPr 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BB10E3-76AA-4623-3190-1F2E8F46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1149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4">
            <a:extLst>
              <a:ext uri="{FF2B5EF4-FFF2-40B4-BE49-F238E27FC236}">
                <a16:creationId xmlns:a16="http://schemas.microsoft.com/office/drawing/2014/main" id="{D78B90AF-0B34-9BE2-483D-0E13419742BD}"/>
              </a:ext>
            </a:extLst>
          </p:cNvPr>
          <p:cNvSpPr txBox="1">
            <a:spLocks/>
          </p:cNvSpPr>
          <p:nvPr/>
        </p:nvSpPr>
        <p:spPr>
          <a:xfrm>
            <a:off x="616573" y="2862230"/>
            <a:ext cx="4331945" cy="15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L : 1.108 </a:t>
            </a:r>
            <a:r>
              <a:rPr lang="tr-TR" b="1" dirty="0" err="1"/>
              <a:t>uH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5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D77378-FE37-3351-450A-0B24ADFD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6" y="3218530"/>
            <a:ext cx="10503568" cy="420939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300"/>
              </a:spcAft>
            </a:pPr>
            <a:r>
              <a:rPr lang="en-US" sz="67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Complete Simulation Report</a:t>
            </a:r>
            <a:br>
              <a:rPr lang="tr-TR" sz="67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</a:br>
            <a:br>
              <a:rPr lang="tr-TR" sz="6700" b="0" dirty="0">
                <a:effectLst/>
              </a:rPr>
            </a:br>
            <a:r>
              <a:rPr lang="tr-TR" sz="40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</a:rPr>
              <a:t>POWER CONVERTERS</a:t>
            </a:r>
            <a:br>
              <a:rPr lang="tr-TR" sz="6700" b="0" dirty="0">
                <a:effectLst/>
              </a:rPr>
            </a:br>
            <a:br>
              <a:rPr lang="tr-TR" sz="6700" b="0" dirty="0">
                <a:effectLst/>
              </a:rPr>
            </a:br>
            <a:r>
              <a:rPr lang="tr-TR" sz="2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EMRE ÇELEN 2594430</a:t>
            </a:r>
            <a:br>
              <a:rPr lang="tr-TR" sz="6700" b="0" dirty="0">
                <a:effectLst/>
              </a:rPr>
            </a:br>
            <a:br>
              <a:rPr lang="tr-TR" sz="6700" b="0" dirty="0">
                <a:effectLst/>
              </a:rPr>
            </a:br>
            <a:r>
              <a:rPr lang="tr-TR" sz="2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ANIL YALÇINKAYA 2376085</a:t>
            </a:r>
            <a:br>
              <a:rPr lang="tr-TR" sz="6700" b="0" dirty="0">
                <a:effectLst/>
              </a:rPr>
            </a:br>
            <a:br>
              <a:rPr lang="tr-TR" sz="6700" b="0" dirty="0">
                <a:effectLst/>
              </a:rPr>
            </a:br>
            <a:r>
              <a:rPr lang="tr-TR" sz="2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UĞUR CEM ERDEM 2231876</a:t>
            </a:r>
            <a:br>
              <a:rPr lang="tr-TR" sz="9600" b="0" dirty="0">
                <a:effectLst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0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CFB2C-7685-D083-A762-D56051F0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6" y="295835"/>
            <a:ext cx="5453790" cy="24742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LCR Test : </a:t>
            </a:r>
            <a:r>
              <a:rPr lang="tr-TR" b="1" dirty="0" err="1"/>
              <a:t>Inductance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80kHz AC </a:t>
            </a:r>
            <a:r>
              <a:rPr lang="tr-TR" b="1" dirty="0" err="1"/>
              <a:t>Resistance</a:t>
            </a:r>
            <a:r>
              <a:rPr lang="tr-TR" b="1" dirty="0"/>
              <a:t> of </a:t>
            </a:r>
            <a:r>
              <a:rPr lang="tr-TR" b="1" dirty="0" err="1"/>
              <a:t>Secondary</a:t>
            </a:r>
            <a:r>
              <a:rPr lang="tr-TR" b="1" dirty="0"/>
              <a:t> </a:t>
            </a:r>
            <a:r>
              <a:rPr lang="tr-TR" b="1" dirty="0" err="1"/>
              <a:t>Winding</a:t>
            </a:r>
            <a:r>
              <a:rPr lang="tr-TR" b="1" dirty="0"/>
              <a:t> 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0B861-E0B9-E9F6-3B18-C8F185519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00DE766E-B8BE-2733-CD93-A724AAD3CCCC}"/>
              </a:ext>
            </a:extLst>
          </p:cNvPr>
          <p:cNvSpPr txBox="1">
            <a:spLocks/>
          </p:cNvSpPr>
          <p:nvPr/>
        </p:nvSpPr>
        <p:spPr>
          <a:xfrm>
            <a:off x="387713" y="3065929"/>
            <a:ext cx="5453790" cy="2474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L : </a:t>
            </a:r>
            <a:r>
              <a:rPr lang="tr-TR" dirty="0"/>
              <a:t>7.549 </a:t>
            </a:r>
            <a:r>
              <a:rPr lang="tr-TR" dirty="0" err="1"/>
              <a:t>uH</a:t>
            </a:r>
            <a:endParaRPr lang="tr-TR" dirty="0"/>
          </a:p>
          <a:p>
            <a:endParaRPr lang="tr-TR" b="1" dirty="0"/>
          </a:p>
          <a:p>
            <a:r>
              <a:rPr lang="tr-TR" b="1" dirty="0"/>
              <a:t>R : </a:t>
            </a:r>
            <a:r>
              <a:rPr lang="tr-TR" dirty="0"/>
              <a:t>51.77 m </a:t>
            </a:r>
            <a:r>
              <a:rPr lang="el-GR" dirty="0"/>
              <a:t>Ω</a:t>
            </a:r>
            <a:r>
              <a:rPr lang="tr-TR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4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CFB2C-7685-D083-A762-D56051F0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6" y="295835"/>
            <a:ext cx="5453790" cy="24742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LCR Test : </a:t>
            </a:r>
            <a:r>
              <a:rPr lang="tr-TR" b="1" dirty="0"/>
              <a:t>10 Hz AC </a:t>
            </a:r>
            <a:r>
              <a:rPr lang="tr-TR" b="1" dirty="0" err="1"/>
              <a:t>Resistance</a:t>
            </a:r>
            <a:r>
              <a:rPr lang="tr-TR" b="1" dirty="0"/>
              <a:t> of </a:t>
            </a:r>
            <a:r>
              <a:rPr lang="tr-TR" b="1" dirty="0" err="1"/>
              <a:t>Primary</a:t>
            </a:r>
            <a:r>
              <a:rPr lang="tr-TR" b="1" dirty="0"/>
              <a:t> </a:t>
            </a:r>
            <a:r>
              <a:rPr lang="tr-TR" b="1" dirty="0" err="1"/>
              <a:t>Winding</a:t>
            </a:r>
            <a:r>
              <a:rPr lang="tr-TR" b="1" dirty="0"/>
              <a:t> 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0B861-E0B9-E9F6-3B18-C8F185519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00DE766E-B8BE-2733-CD93-A724AAD3CCCC}"/>
              </a:ext>
            </a:extLst>
          </p:cNvPr>
          <p:cNvSpPr txBox="1">
            <a:spLocks/>
          </p:cNvSpPr>
          <p:nvPr/>
        </p:nvSpPr>
        <p:spPr>
          <a:xfrm>
            <a:off x="508996" y="3205591"/>
            <a:ext cx="5453790" cy="1452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b="1" dirty="0"/>
          </a:p>
          <a:p>
            <a:r>
              <a:rPr lang="tr-TR" b="1" dirty="0"/>
              <a:t>R : </a:t>
            </a:r>
            <a:r>
              <a:rPr lang="tr-TR" dirty="0"/>
              <a:t>13.01 m </a:t>
            </a:r>
            <a:r>
              <a:rPr lang="el-GR" dirty="0"/>
              <a:t>Ω</a:t>
            </a:r>
            <a:r>
              <a:rPr lang="tr-TR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27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A42D4B-8C60-A410-AE4D-C6E8ABFB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08"/>
            <a:ext cx="10515600" cy="1325563"/>
          </a:xfrm>
        </p:spPr>
        <p:txBody>
          <a:bodyPr>
            <a:normAutofit/>
          </a:bodyPr>
          <a:lstStyle/>
          <a:p>
            <a:pPr rtl="0">
              <a:spcBef>
                <a:spcPts val="400"/>
              </a:spcBef>
              <a:spcAft>
                <a:spcPts val="0"/>
              </a:spcAft>
            </a:pPr>
            <a:r>
              <a:rPr lang="tr-TR" b="1" dirty="0">
                <a:effectLst/>
              </a:rPr>
              <a:t>Project </a:t>
            </a:r>
            <a:r>
              <a:rPr lang="tr-TR" b="1" dirty="0" err="1">
                <a:effectLst/>
              </a:rPr>
              <a:t>Specifications</a:t>
            </a:r>
            <a:r>
              <a:rPr lang="tr-TR" b="1" dirty="0">
                <a:effectLst/>
              </a:rPr>
              <a:t> 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1250E-24D2-C4AD-394F-AB273275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5" y="834190"/>
            <a:ext cx="11353801" cy="6240379"/>
          </a:xfrm>
        </p:spPr>
        <p:txBody>
          <a:bodyPr>
            <a:normAutofit fontScale="62500" lnSpcReduction="20000"/>
          </a:bodyPr>
          <a:lstStyle/>
          <a:p>
            <a:pPr marL="0" indent="0" rtl="0">
              <a:spcBef>
                <a:spcPts val="300"/>
              </a:spcBef>
              <a:spcAft>
                <a:spcPts val="0"/>
              </a:spcAft>
              <a:buNone/>
            </a:pPr>
            <a:endParaRPr lang="tr-TR" sz="4000" b="0" i="0" u="none" strike="noStrike" dirty="0">
              <a:solidFill>
                <a:srgbClr val="24292F"/>
              </a:solidFill>
              <a:effectLst/>
              <a:latin typeface="Calibri" panose="020F0502020204030204" pitchFamily="34" charset="0"/>
            </a:endParaRPr>
          </a:p>
          <a:p>
            <a:pPr marL="0" indent="0" rtl="0">
              <a:spcBef>
                <a:spcPts val="300"/>
              </a:spcBef>
              <a:spcAft>
                <a:spcPts val="0"/>
              </a:spcAft>
              <a:buNone/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>
                <a:solidFill>
                  <a:srgbClr val="24292F"/>
                </a:solidFill>
                <a:effectLst/>
              </a:rPr>
              <a:t>Minimum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Input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1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: 24 V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>
                <a:solidFill>
                  <a:srgbClr val="24292F"/>
                </a:solidFill>
                <a:effectLst/>
              </a:rPr>
              <a:t>Maximum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Input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1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: 48 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Output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: 15 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Output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Power</a:t>
            </a:r>
            <a:r>
              <a:rPr lang="tr-TR" sz="4000" b="1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: 45 W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Output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Peak-to-Peak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Ripple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: 3%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Line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Regulation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(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Deviation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of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percent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output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when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input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is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changed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from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its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minimum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to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maximum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or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vice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versa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) : 3%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5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Load</a:t>
            </a:r>
            <a:r>
              <a:rPr lang="tr-TR" sz="4000" b="1" i="0" u="sng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1" i="0" u="sng" dirty="0" err="1">
                <a:solidFill>
                  <a:srgbClr val="24292F"/>
                </a:solidFill>
                <a:effectLst/>
              </a:rPr>
              <a:t>Regulation</a:t>
            </a:r>
            <a:r>
              <a:rPr lang="tr-TR" sz="4000" b="1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(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Deviation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of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percent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output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voltage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when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load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current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is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changed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from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10%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to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100%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or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vice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tr-TR" sz="4000" b="0" i="0" u="none" strike="noStrike" dirty="0" err="1">
                <a:solidFill>
                  <a:srgbClr val="24292F"/>
                </a:solidFill>
                <a:effectLst/>
              </a:rPr>
              <a:t>versa</a:t>
            </a:r>
            <a:r>
              <a:rPr lang="tr-TR" sz="4000" b="0" i="0" u="none" strike="noStrike" dirty="0">
                <a:solidFill>
                  <a:srgbClr val="24292F"/>
                </a:solidFill>
                <a:effectLst/>
              </a:rPr>
              <a:t>) : 3% </a:t>
            </a:r>
            <a:endParaRPr lang="tr-TR" sz="5700" b="0" dirty="0">
              <a:effectLst/>
            </a:endParaRP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99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285A5-61E9-8505-60FA-D26D001E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73" y="0"/>
            <a:ext cx="10515600" cy="1325563"/>
          </a:xfrm>
        </p:spPr>
        <p:txBody>
          <a:bodyPr/>
          <a:lstStyle/>
          <a:p>
            <a:r>
              <a:rPr lang="tr-TR" b="1" dirty="0" err="1"/>
              <a:t>Topology</a:t>
            </a:r>
            <a:r>
              <a:rPr lang="tr-TR" b="1" dirty="0"/>
              <a:t>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3757BA-2934-E480-600D-0738677D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tr-TR" dirty="0"/>
              <a:t>FORWARD CONVERTER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FF2F0B-B8D5-05C2-3E81-E555178C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68" y="1679742"/>
            <a:ext cx="9598409" cy="51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8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Advantages</a:t>
            </a:r>
            <a:r>
              <a:rPr lang="tr-TR" b="1" dirty="0"/>
              <a:t> of </a:t>
            </a:r>
            <a:r>
              <a:rPr lang="tr-TR" b="1" dirty="0" err="1"/>
              <a:t>Forward</a:t>
            </a:r>
            <a:r>
              <a:rPr lang="tr-TR" b="1" dirty="0"/>
              <a:t> Converter </a:t>
            </a:r>
            <a:r>
              <a:rPr lang="tr-TR" b="1" dirty="0" err="1"/>
              <a:t>Topology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storing</a:t>
            </a:r>
            <a:r>
              <a:rPr lang="tr-TR" dirty="0"/>
              <a:t> it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can be sent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ensures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size can be </a:t>
            </a:r>
            <a:r>
              <a:rPr lang="tr-TR" dirty="0" err="1"/>
              <a:t>reduced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005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Disadvantages</a:t>
            </a:r>
            <a:r>
              <a:rPr lang="tr-TR" b="1" dirty="0"/>
              <a:t> of </a:t>
            </a:r>
            <a:r>
              <a:rPr lang="tr-TR" b="1" dirty="0" err="1"/>
              <a:t>Forward</a:t>
            </a:r>
            <a:r>
              <a:rPr lang="tr-TR" b="1" dirty="0"/>
              <a:t> Converter </a:t>
            </a:r>
            <a:r>
              <a:rPr lang="tr-TR" b="1" dirty="0" err="1"/>
              <a:t>Topology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(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,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) </a:t>
            </a:r>
          </a:p>
          <a:p>
            <a:endParaRPr lang="tr-TR" dirty="0"/>
          </a:p>
          <a:p>
            <a:r>
              <a:rPr lang="tr-TR" dirty="0"/>
              <a:t>MOSFET </a:t>
            </a:r>
            <a:r>
              <a:rPr lang="tr-TR" dirty="0" err="1"/>
              <a:t>requires</a:t>
            </a:r>
            <a:r>
              <a:rPr lang="tr-TR" dirty="0"/>
              <a:t> a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(</a:t>
            </a:r>
            <a:r>
              <a:rPr lang="tr-TR" dirty="0" err="1"/>
              <a:t>Stress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6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Advantages</a:t>
            </a:r>
            <a:r>
              <a:rPr lang="tr-TR" b="1" dirty="0"/>
              <a:t> of </a:t>
            </a:r>
            <a:r>
              <a:rPr lang="tr-TR" b="1" dirty="0" err="1"/>
              <a:t>Push-Pull</a:t>
            </a:r>
            <a:r>
              <a:rPr lang="tr-TR" b="1" dirty="0"/>
              <a:t> Converter </a:t>
            </a:r>
            <a:r>
              <a:rPr lang="tr-TR" b="1" dirty="0" err="1"/>
              <a:t>Topology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Center-</a:t>
            </a:r>
            <a:r>
              <a:rPr lang="tr-TR" dirty="0" err="1"/>
              <a:t>tapped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repeated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Ts</a:t>
            </a:r>
            <a:r>
              <a:rPr lang="tr-TR" dirty="0"/>
              <a:t>/2.</a:t>
            </a:r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ripples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doubled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Utilization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(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looking</a:t>
            </a:r>
            <a:r>
              <a:rPr lang="tr-TR" dirty="0"/>
              <a:t> B-H </a:t>
            </a:r>
            <a:r>
              <a:rPr lang="tr-TR" dirty="0" err="1"/>
              <a:t>characteristics</a:t>
            </a:r>
            <a:r>
              <a:rPr lang="tr-TR" dirty="0"/>
              <a:t>) .</a:t>
            </a:r>
          </a:p>
          <a:p>
            <a:pPr marL="0" indent="0">
              <a:buNone/>
            </a:pPr>
            <a:r>
              <a:rPr lang="tr-TR" dirty="0" err="1"/>
              <a:t>So</a:t>
            </a:r>
            <a:r>
              <a:rPr lang="tr-TR" dirty="0"/>
              <a:t>, a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energy</a:t>
            </a:r>
            <a:r>
              <a:rPr lang="tr-T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2852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Disadvantages</a:t>
            </a:r>
            <a:r>
              <a:rPr lang="tr-TR" b="1" dirty="0"/>
              <a:t> of </a:t>
            </a:r>
            <a:r>
              <a:rPr lang="tr-TR" b="1" dirty="0" err="1"/>
              <a:t>Push-Pull</a:t>
            </a:r>
            <a:r>
              <a:rPr lang="tr-TR" b="1" dirty="0"/>
              <a:t> Converter </a:t>
            </a:r>
            <a:r>
              <a:rPr lang="tr-TR" b="1" dirty="0" err="1"/>
              <a:t>Topology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634"/>
            <a:ext cx="10515600" cy="4351338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(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) </a:t>
            </a:r>
          </a:p>
          <a:p>
            <a:endParaRPr lang="tr-TR" dirty="0"/>
          </a:p>
          <a:p>
            <a:r>
              <a:rPr lang="tr-TR" dirty="0"/>
              <a:t>Control </a:t>
            </a:r>
            <a:r>
              <a:rPr lang="tr-TR" dirty="0" err="1"/>
              <a:t>mechanism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switches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8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0792E-20C1-7C0A-F956-8F6FC6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Advantages</a:t>
            </a:r>
            <a:r>
              <a:rPr lang="tr-TR" b="1" dirty="0"/>
              <a:t> of </a:t>
            </a:r>
            <a:r>
              <a:rPr lang="tr-TR" b="1" dirty="0" err="1"/>
              <a:t>Flyback</a:t>
            </a:r>
            <a:r>
              <a:rPr lang="tr-TR" b="1" dirty="0"/>
              <a:t> Converter </a:t>
            </a:r>
            <a:r>
              <a:rPr lang="tr-TR" b="1" dirty="0" err="1"/>
              <a:t>Topology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4162F-E043-8E68-7BF6-FEE35D04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tr-TR" dirty="0" err="1"/>
              <a:t>However,oscillating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Cheap</a:t>
            </a:r>
            <a:r>
              <a:rPr lang="tr-TR" dirty="0"/>
              <a:t> (</a:t>
            </a:r>
            <a:r>
              <a:rPr lang="tr-TR" dirty="0" err="1"/>
              <a:t>fewer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) </a:t>
            </a:r>
          </a:p>
          <a:p>
            <a:endParaRPr lang="tr-TR" dirty="0"/>
          </a:p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(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079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633</Words>
  <Application>Microsoft Office PowerPoint</Application>
  <PresentationFormat>Geniş ekran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PowerPoint Sunusu</vt:lpstr>
      <vt:lpstr>Complete Simulation Report  POWER CONVERTERS  EMRE ÇELEN 2594430  ANIL YALÇINKAYA 2376085  UĞUR CEM ERDEM 2231876 </vt:lpstr>
      <vt:lpstr>Project Specifications </vt:lpstr>
      <vt:lpstr>Topology Selection </vt:lpstr>
      <vt:lpstr>Advantages of Forward Converter Topology </vt:lpstr>
      <vt:lpstr>Disadvantages of Forward Converter Topology </vt:lpstr>
      <vt:lpstr>Advantages of Push-Pull Converter Topology </vt:lpstr>
      <vt:lpstr>Disadvantages of Push-Pull Converter Topology </vt:lpstr>
      <vt:lpstr>Advantages of Flyback Converter Topology </vt:lpstr>
      <vt:lpstr>Team Choice</vt:lpstr>
      <vt:lpstr>Operating Mode </vt:lpstr>
      <vt:lpstr>DCM Advantages</vt:lpstr>
      <vt:lpstr>DCM Disadvantages</vt:lpstr>
      <vt:lpstr>Team Choice for Operating Mode </vt:lpstr>
      <vt:lpstr>Advantages of Quasi Resonant Mode </vt:lpstr>
      <vt:lpstr>Drawbacks of Quasi Resonant Mode </vt:lpstr>
      <vt:lpstr>Our Transformer</vt:lpstr>
      <vt:lpstr>LCR Test : Magnetizing Inductance and 80kHz AC resistance of primary winding </vt:lpstr>
      <vt:lpstr>LCR Test: Leakage Inductance </vt:lpstr>
      <vt:lpstr>LCR Test : Inductance and 80kHz AC Resistance of Secondary Winding </vt:lpstr>
      <vt:lpstr>LCR Test : 10 Hz AC Resistance of Primary Winding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ÇELEN</dc:creator>
  <cp:lastModifiedBy>EMRE ÇELEN</cp:lastModifiedBy>
  <cp:revision>7</cp:revision>
  <dcterms:created xsi:type="dcterms:W3CDTF">2022-05-15T16:42:35Z</dcterms:created>
  <dcterms:modified xsi:type="dcterms:W3CDTF">2022-05-15T18:04:27Z</dcterms:modified>
</cp:coreProperties>
</file>