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3992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D7-4F82-9740-AF73B1FF2F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F2-4E82-B8F4-CD2AC01402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F2-4E82-B8F4-CD2AC01402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F2-4E82-B8F4-CD2AC0140232}"/>
              </c:ext>
            </c:extLst>
          </c:dPt>
          <c:cat>
            <c:strRef>
              <c:f>גיליון1!$A$2:$A$5</c:f>
              <c:strCache>
                <c:ptCount val="4"/>
                <c:pt idx="0">
                  <c:v>עבר</c:v>
                </c:pt>
                <c:pt idx="1">
                  <c:v>תקלה High</c:v>
                </c:pt>
                <c:pt idx="2">
                  <c:v>תקלה Medium</c:v>
                </c:pt>
                <c:pt idx="3">
                  <c:v>תקלה low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72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7-4F82-9740-AF73B1FF2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6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39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60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4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6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77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78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54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33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4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6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78DA-A4CB-49AF-93EB-447FD698C4CC}" type="datetimeFigureOut">
              <a:rPr lang="he-IL" smtClean="0"/>
              <a:t>ז'/חשון/תשפ"ד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8F7F-B0F2-4952-BDFE-6B4FB4C30B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66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gart.co.i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gart.co.i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gart.co.il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gart.co.i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5" y="1442884"/>
            <a:ext cx="4222802" cy="42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399" y="757011"/>
            <a:ext cx="11107057" cy="3844018"/>
          </a:xfrm>
        </p:spPr>
        <p:txBody>
          <a:bodyPr>
            <a:noAutofit/>
          </a:bodyPr>
          <a:lstStyle/>
          <a:p>
            <a:r>
              <a:rPr lang="he-IL" sz="3600" dirty="0"/>
              <a:t>מסקנות </a:t>
            </a:r>
            <a:br>
              <a:rPr lang="he-IL" sz="3600" dirty="0"/>
            </a:br>
            <a:r>
              <a:rPr lang="he-IL" sz="3600" dirty="0"/>
              <a:t/>
            </a:r>
            <a:br>
              <a:rPr lang="he-IL" sz="3600" dirty="0"/>
            </a:br>
            <a:r>
              <a:rPr lang="he-IL" sz="3600" dirty="0"/>
              <a:t>אחרי בדיקת האתר התגלתה תקלת ( הפרטים האישיים הלא </a:t>
            </a:r>
            <a:r>
              <a:rPr lang="he-IL" sz="3600" dirty="0" err="1"/>
              <a:t>נכוניים</a:t>
            </a:r>
            <a:r>
              <a:rPr lang="he-IL" sz="3600" dirty="0"/>
              <a:t> ) שמסכנת תהליך  קניה תקין . </a:t>
            </a:r>
            <a:br>
              <a:rPr lang="he-IL" sz="3600" dirty="0"/>
            </a:br>
            <a:r>
              <a:rPr lang="he-IL" sz="3600" dirty="0"/>
              <a:t>היא הבעיה היחידה ש הוגדרה כבעיה ברמה גבוהה בגלל השפעתה על התהליך המרכזי של המערכת </a:t>
            </a:r>
            <a:r>
              <a:rPr lang="he-IL" sz="3600" dirty="0" smtClean="0"/>
              <a:t>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e-IL" sz="3600" dirty="0" smtClean="0"/>
              <a:t>שאר התקלות הן פחות חמורות .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11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52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BOGART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94" y="807577"/>
            <a:ext cx="5274310" cy="11455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75968" y="27986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e-IL" sz="3200" dirty="0">
                <a:latin typeface="Aharoni" panose="02010803020104030203" pitchFamily="2" charset="-79"/>
                <a:cs typeface="Aharoni" panose="02010803020104030203" pitchFamily="2" charset="-79"/>
              </a:rPr>
              <a:t>רשת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BOGART </a:t>
            </a:r>
            <a:r>
              <a:rPr lang="he-IL" sz="3200" dirty="0">
                <a:latin typeface="Aharoni" panose="02010803020104030203" pitchFamily="2" charset="-79"/>
                <a:cs typeface="Aharoni" panose="02010803020104030203" pitchFamily="2" charset="-79"/>
              </a:rPr>
              <a:t>הוקמה בשנת 2002 , כאשר לראשונה זוהה צורך לא ממומש של קהל צרכנים בתחום האופנה, לבגדים איכותיים .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3200" dirty="0">
                <a:latin typeface="Aharoni" panose="02010803020104030203" pitchFamily="2" charset="-79"/>
                <a:cs typeface="Aharoni" panose="02010803020104030203" pitchFamily="2" charset="-79"/>
              </a:rPr>
              <a:t>האתר </a:t>
            </a:r>
            <a:r>
              <a:rPr lang="he-IL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מציע מגוון רחב של  </a:t>
            </a:r>
            <a:r>
              <a:rPr lang="he-IL" sz="3200" dirty="0">
                <a:latin typeface="Aharoni" panose="02010803020104030203" pitchFamily="2" charset="-79"/>
                <a:cs typeface="Aharoni" panose="02010803020104030203" pitchFamily="2" charset="-79"/>
              </a:rPr>
              <a:t>חולצות ,ג'ינסים מכנסים חליפות ונעליים .</a:t>
            </a:r>
          </a:p>
        </p:txBody>
      </p:sp>
    </p:spTree>
    <p:extLst>
      <p:ext uri="{BB962C8B-B14F-4D97-AF65-F5344CB8AC3E}">
        <p14:creationId xmlns:p14="http://schemas.microsoft.com/office/powerpoint/2010/main" val="110779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7419" y="1618738"/>
            <a:ext cx="10690124" cy="3926656"/>
          </a:xfrm>
        </p:spPr>
        <p:txBody>
          <a:bodyPr/>
          <a:lstStyle/>
          <a:p>
            <a:r>
              <a:rPr lang="he-IL" dirty="0" smtClean="0"/>
              <a:t>מטרת הבדיקה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3200" dirty="0" smtClean="0"/>
              <a:t>1 - לכסות תהליך</a:t>
            </a:r>
            <a:r>
              <a:rPr lang="en-US" sz="3200" dirty="0" smtClean="0"/>
              <a:t> </a:t>
            </a:r>
            <a:r>
              <a:rPr lang="he-IL" sz="3200" dirty="0" smtClean="0"/>
              <a:t> ביצוע הזמנה  , ותהליך הוספת/מחיקת מוצר מסל הקניות 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he-IL" sz="3200" dirty="0" smtClean="0"/>
              <a:t>2 - לוודא </a:t>
            </a:r>
            <a:r>
              <a:rPr lang="he-IL" sz="3200" dirty="0"/>
              <a:t>שהאתר עובד בהתאם למסמך </a:t>
            </a:r>
            <a:r>
              <a:rPr lang="he-IL" sz="3200" dirty="0" smtClean="0"/>
              <a:t>הדרישות.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he-IL" sz="3200" dirty="0" smtClean="0"/>
              <a:t>3 - לוודא </a:t>
            </a:r>
            <a:r>
              <a:rPr lang="he-IL" sz="3200" dirty="0"/>
              <a:t>שהאתר פונקציונאלי </a:t>
            </a:r>
            <a:r>
              <a:rPr lang="he-IL" sz="3200" dirty="0" smtClean="0"/>
              <a:t>ושמיש.</a:t>
            </a:r>
            <a:endParaRPr lang="he-IL" sz="3200" dirty="0"/>
          </a:p>
        </p:txBody>
      </p:sp>
      <p:pic>
        <p:nvPicPr>
          <p:cNvPr id="3" name="תמונה 2" descr="BOGART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66" y="645344"/>
            <a:ext cx="5274310" cy="1145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26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BOGART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66" y="645344"/>
            <a:ext cx="5274310" cy="11455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984660" y="2311655"/>
            <a:ext cx="1740310" cy="2339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u="sng" dirty="0"/>
              <a:t>מסמכים</a:t>
            </a:r>
            <a:endParaRPr lang="he-IL" sz="3200" b="0" dirty="0" smtClean="0">
              <a:effectLst/>
            </a:endParaRPr>
          </a:p>
          <a:p>
            <a:pPr fontAlgn="base"/>
            <a:r>
              <a:rPr lang="he-IL" sz="2400" dirty="0" smtClean="0"/>
              <a:t>דרישות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אפיון</a:t>
            </a:r>
            <a:endParaRPr lang="he-IL" sz="2400" dirty="0"/>
          </a:p>
          <a:p>
            <a:pPr fontAlgn="base"/>
            <a:r>
              <a:rPr lang="en-US" sz="2400" dirty="0"/>
              <a:t>STP</a:t>
            </a:r>
          </a:p>
          <a:p>
            <a:pPr fontAlgn="base"/>
            <a:r>
              <a:rPr lang="en-US" sz="2400" dirty="0"/>
              <a:t>STD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456039" y="2311655"/>
            <a:ext cx="5840361" cy="2339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u="sng" dirty="0"/>
              <a:t>סביבות</a:t>
            </a:r>
            <a:endParaRPr lang="he-IL" sz="3200" b="0" dirty="0" smtClean="0">
              <a:effectLst/>
            </a:endParaRPr>
          </a:p>
          <a:p>
            <a:pPr fontAlgn="base"/>
            <a:r>
              <a:rPr lang="he-IL" sz="2400" dirty="0"/>
              <a:t>מערכת הפעלה: </a:t>
            </a:r>
            <a:r>
              <a:rPr lang="en-US" sz="2400" dirty="0" smtClean="0"/>
              <a:t>Windows10 .</a:t>
            </a:r>
            <a:endParaRPr lang="en-US" sz="2400" dirty="0"/>
          </a:p>
          <a:p>
            <a:pPr fontAlgn="base"/>
            <a:r>
              <a:rPr lang="he-IL" sz="2400" dirty="0"/>
              <a:t>דפדפן ראשי לביצוע כל </a:t>
            </a:r>
            <a:r>
              <a:rPr lang="he-IL" sz="2400" dirty="0" smtClean="0"/>
              <a:t>הבדיקות </a:t>
            </a:r>
            <a:r>
              <a:rPr lang="en-US" sz="2400" dirty="0" smtClean="0"/>
              <a:t>Chrome</a:t>
            </a:r>
            <a:endParaRPr lang="he-IL" sz="2400" dirty="0"/>
          </a:p>
          <a:p>
            <a:pPr fontAlgn="base"/>
            <a:r>
              <a:rPr lang="he-IL" sz="2400" dirty="0"/>
              <a:t>בדיקות שפיות </a:t>
            </a:r>
            <a:r>
              <a:rPr lang="he-IL" sz="2400" dirty="0" smtClean="0"/>
              <a:t>בוצעו ב</a:t>
            </a:r>
            <a:r>
              <a:rPr lang="en-US" sz="2400" dirty="0" smtClean="0"/>
              <a:t> Safari , Edge , Chrome  </a:t>
            </a:r>
            <a:br>
              <a:rPr lang="en-US" sz="2400" dirty="0" smtClean="0"/>
            </a:br>
            <a:r>
              <a:rPr lang="he-IL" sz="2400" dirty="0" smtClean="0"/>
              <a:t>דיווח עבור התקלות בוצע במערכת </a:t>
            </a:r>
            <a:r>
              <a:rPr lang="en-US" sz="2400" dirty="0" smtClean="0"/>
              <a:t>JIRA</a:t>
            </a:r>
            <a:r>
              <a:rPr lang="he-IL" sz="2400" dirty="0" smtClean="0"/>
              <a:t> </a:t>
            </a:r>
            <a:endParaRPr lang="en-US" sz="2400" dirty="0"/>
          </a:p>
          <a:p>
            <a:endParaRPr lang="he-IL" dirty="0"/>
          </a:p>
        </p:txBody>
      </p:sp>
      <p:pic>
        <p:nvPicPr>
          <p:cNvPr id="1026" name="Picture 2" descr="https://lh4.googleusercontent.com/GPVZxr8QFfVj_aBOIiHMJIhiKIFyy9ZuZmqTVX1krT5M3Bd6Gut4bFS0IFgxd6mry7KGV55Jc_twqo9_6HmUeVESs0l-xJpD2jUTukqrcM-KnjYnGdSwr_YXqlMCjL9lYPf32yoOnos2WKZB8W04yw=s20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103" y="4650757"/>
            <a:ext cx="1238867" cy="15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V0k89V0ESXvrYRdEq3sj7m7G9KstY4SMPdeYolrldTlwA-NDMcRHI_UAeWG3qKAW1Vupd68D0_jtqycbn91zKzcrhD-B08iivDchTlqo2bTKqudzBc0wfzdt85Eej-r6EH30qp6e-NkyA-FV0VGjRw=s204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61" y="4338504"/>
            <a:ext cx="1581518" cy="18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2jJvb77LOCaleu84ImyLIMZ6WfpYo9XdkWf7yDRe5gd8X5QOLMugVCb80DMfSACEa2qHSZTIr8E8ikwoJFQ1uojkVzHNiYxzz8Qhe7_MHFXLlyajyRVNu0jJWQttFEOajWEj-pc0Tysfm3XWhrHniQ=s204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4" y="4753710"/>
            <a:ext cx="2358844" cy="12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3623" y="2311655"/>
            <a:ext cx="1792714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 fontAlgn="base"/>
            <a:r>
              <a:rPr lang="he-IL" sz="3200" b="1" u="sng" dirty="0" smtClean="0"/>
              <a:t>כלים</a:t>
            </a:r>
            <a:endParaRPr lang="en-US" sz="3200" b="1" u="sng" dirty="0" smtClean="0"/>
          </a:p>
          <a:p>
            <a:pPr algn="l" rtl="0"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2400" dirty="0"/>
              <a:t>Excel</a:t>
            </a:r>
          </a:p>
          <a:p>
            <a:pPr algn="l" rtl="0" fontAlgn="base"/>
            <a:r>
              <a:rPr lang="en-US" sz="2400" dirty="0"/>
              <a:t>Word</a:t>
            </a:r>
          </a:p>
          <a:p>
            <a:pPr algn="l" rtl="0" fontAlgn="base"/>
            <a:r>
              <a:rPr lang="en-US" sz="2400" dirty="0"/>
              <a:t>PowerPoint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251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47030" y="2143235"/>
            <a:ext cx="4331277" cy="408677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/>
              <a:t>סטטוס בדיקות</a:t>
            </a:r>
            <a:r>
              <a:rPr lang="he-IL" b="0" dirty="0" smtClean="0">
                <a:effectLst/>
              </a:rPr>
              <a:t/>
            </a:r>
            <a:br>
              <a:rPr lang="he-IL" b="0" dirty="0" smtClean="0">
                <a:effectLst/>
              </a:rPr>
            </a:br>
            <a:r>
              <a:rPr lang="he-IL" dirty="0" smtClean="0"/>
              <a:t/>
            </a:r>
            <a:br>
              <a:rPr lang="he-IL" dirty="0" smtClean="0"/>
            </a:br>
            <a:endParaRPr lang="he-IL" dirty="0"/>
          </a:p>
        </p:txBody>
      </p:sp>
      <p:pic>
        <p:nvPicPr>
          <p:cNvPr id="3" name="תמונה 2" descr="BOGART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7" y="291382"/>
            <a:ext cx="5274310" cy="11455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מלבן 3"/>
          <p:cNvSpPr/>
          <p:nvPr/>
        </p:nvSpPr>
        <p:spPr>
          <a:xfrm>
            <a:off x="8037871" y="2794149"/>
            <a:ext cx="34543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סך בדיקות: </a:t>
            </a:r>
            <a:r>
              <a:rPr lang="he-IL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80~</a:t>
            </a:r>
            <a:endParaRPr lang="he-IL" sz="2400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6 תקלות בדרגה </a:t>
            </a:r>
            <a:r>
              <a:rPr lang="en-US" sz="2400" dirty="0" smtClean="0"/>
              <a:t>High</a:t>
            </a:r>
            <a:br>
              <a:rPr lang="en-US" sz="2400" dirty="0" smtClean="0"/>
            </a:br>
            <a:r>
              <a:rPr lang="he-IL" sz="2400" dirty="0" smtClean="0"/>
              <a:t>תקלה בדרגה  </a:t>
            </a:r>
            <a:r>
              <a:rPr lang="en-US" sz="2400" dirty="0" smtClean="0"/>
              <a:t>Medium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 smtClean="0"/>
              <a:t>תקלה בדרגה </a:t>
            </a:r>
            <a:r>
              <a:rPr lang="en-US" sz="2400" dirty="0" smtClean="0"/>
              <a:t>Low</a:t>
            </a:r>
            <a:r>
              <a:rPr lang="he-IL" sz="2400" dirty="0" smtClean="0"/>
              <a:t/>
            </a:r>
            <a:br>
              <a:rPr lang="he-IL" sz="2400" dirty="0" smtClean="0"/>
            </a:br>
            <a:endParaRPr lang="he-IL" sz="2400" dirty="0"/>
          </a:p>
        </p:txBody>
      </p:sp>
      <p:graphicFrame>
        <p:nvGraphicFramePr>
          <p:cNvPr id="7" name="תרשים 6"/>
          <p:cNvGraphicFramePr/>
          <p:nvPr>
            <p:extLst>
              <p:ext uri="{D42A27DB-BD31-4B8C-83A1-F6EECF244321}">
                <p14:modId xmlns:p14="http://schemas.microsoft.com/office/powerpoint/2010/main" val="2180392898"/>
              </p:ext>
            </p:extLst>
          </p:nvPr>
        </p:nvGraphicFramePr>
        <p:xfrm>
          <a:off x="1810024" y="1436922"/>
          <a:ext cx="73348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76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88" y="180606"/>
            <a:ext cx="1178696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תקלת הקלט בפרטי הלקוח : </a:t>
            </a:r>
            <a:br>
              <a:rPr lang="he-IL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e-IL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בתא כתיבת השם הפרטי ושם המשפחה אין שום בדיקת תקינות , אפשר לרשום כל דבר </a:t>
            </a:r>
            <a:r>
              <a:rPr lang="he-IL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</a:t>
            </a:r>
            <a:endParaRPr lang="he-IL" sz="28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ואין </a:t>
            </a:r>
            <a:r>
              <a:rPr lang="he-IL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מספיק בדיקה למספר הטלפון והמייל , וזה גורם לבעיה ברמה גבוהה , יכול להיות ש לקוח יזמין וישלם  ולא נמצא שיטה ליצור קשר בשביל לספק ההזמנה . </a:t>
            </a:r>
            <a:endParaRPr lang="he-IL" sz="28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he-IL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he-IL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30" y="3536988"/>
            <a:ext cx="5506218" cy="85737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6" y="3289149"/>
            <a:ext cx="544906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 txBox="1">
            <a:spLocks noGrp="1"/>
          </p:cNvSpPr>
          <p:nvPr>
            <p:ph type="title"/>
          </p:nvPr>
        </p:nvSpPr>
        <p:spPr>
          <a:xfrm>
            <a:off x="580572" y="449205"/>
            <a:ext cx="11335657" cy="33055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>
                <a:solidFill>
                  <a:srgbClr val="FF0000"/>
                </a:solidFill>
              </a:rPr>
              <a:t>לחיצה כפולה על הוספה המוצר לסל הקניות :</a:t>
            </a:r>
            <a:endParaRPr lang="he-IL" sz="3600" b="0" dirty="0" smtClean="0">
              <a:solidFill>
                <a:srgbClr val="FF0000"/>
              </a:solidFill>
              <a:effectLst/>
            </a:endParaRPr>
          </a:p>
          <a:p>
            <a:r>
              <a:rPr lang="he-IL" sz="3600" dirty="0">
                <a:solidFill>
                  <a:srgbClr val="FF0000"/>
                </a:solidFill>
              </a:rPr>
              <a:t>זמן התגובה לאחר הלחיצה הראשונה הוא ארוך מדי , וזה גורם לספק אצל המשתמש אם הוא לחץ או לא , ואז הוא לוחץ שוב פעם ,ובזה המוצר נוסף לסל פעמיים  .</a:t>
            </a:r>
            <a:endParaRPr lang="he-IL" sz="3600" b="0" dirty="0" smtClean="0">
              <a:solidFill>
                <a:srgbClr val="FF0000"/>
              </a:solidFill>
              <a:effectLst/>
            </a:endParaRPr>
          </a:p>
          <a:p>
            <a:r>
              <a:rPr lang="he-IL" dirty="0" smtClean="0">
                <a:solidFill>
                  <a:srgbClr val="FF0000"/>
                </a:solidFill>
              </a:rPr>
              <a:t/>
            </a:r>
            <a:br>
              <a:rPr lang="he-IL" dirty="0" smtClean="0">
                <a:solidFill>
                  <a:srgbClr val="FF0000"/>
                </a:solidFill>
              </a:rPr>
            </a:b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456" y="313228"/>
            <a:ext cx="11248805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רשימת מועדפים : </a:t>
            </a:r>
            <a:endParaRPr lang="he-IL" sz="2400" b="0" dirty="0" smtClean="0">
              <a:solidFill>
                <a:schemeClr val="bg1"/>
              </a:solidFill>
              <a:effectLst/>
            </a:endParaRPr>
          </a:p>
          <a:p>
            <a:r>
              <a:rPr lang="he-IL" sz="2400" dirty="0">
                <a:solidFill>
                  <a:schemeClr val="bg1"/>
                </a:solidFill>
              </a:rPr>
              <a:t>באופן טבעי, כאשר יש רשימת מועדפים, חייב להיות דרך ברור לגישה לרשימה.</a:t>
            </a:r>
            <a:endParaRPr lang="he-IL" sz="2400" b="0" dirty="0" smtClean="0">
              <a:solidFill>
                <a:schemeClr val="bg1"/>
              </a:solidFill>
              <a:effectLst/>
            </a:endParaRPr>
          </a:p>
          <a:p>
            <a:r>
              <a:rPr lang="he-IL" sz="2400" dirty="0">
                <a:solidFill>
                  <a:schemeClr val="bg1"/>
                </a:solidFill>
              </a:rPr>
              <a:t>אבל במערכת אין דרך ברורה למשתמש, הדרך היחידה לגשת לרשימת המועדפים: לאחר הוספת מוצר לרשימת המועדפים, הכפתור (הוסף למועדפים) הופך ל- (צפה ברשימת המועדפים) ובלחיצה עליו ניתן להיכנס.</a:t>
            </a:r>
            <a:endParaRPr lang="he-IL" sz="2400" b="0" dirty="0" smtClean="0">
              <a:solidFill>
                <a:schemeClr val="bg1"/>
              </a:solidFill>
              <a:effectLst/>
            </a:endParaRPr>
          </a:p>
          <a:p>
            <a:r>
              <a:rPr lang="he-IL" sz="2400" dirty="0">
                <a:solidFill>
                  <a:schemeClr val="bg1"/>
                </a:solidFill>
              </a:rPr>
              <a:t>בעיה נוספת שהתגלתה במהלך בדיקת האתר קשורה לתפריט המועדפים , </a:t>
            </a:r>
            <a:endParaRPr lang="he-IL" sz="2400" b="0" dirty="0" smtClean="0">
              <a:solidFill>
                <a:schemeClr val="bg1"/>
              </a:solidFill>
              <a:effectLst/>
            </a:endParaRPr>
          </a:p>
          <a:p>
            <a:r>
              <a:rPr lang="he-IL" sz="2400" dirty="0">
                <a:solidFill>
                  <a:schemeClr val="bg1"/>
                </a:solidFill>
              </a:rPr>
              <a:t>לאחר כניסה לדף רשימת המועדפים, לא תמצא את המוצר עד שתעדכן את העמוד באופן ידני . </a:t>
            </a:r>
            <a:endParaRPr lang="he-IL" sz="2400" b="0" dirty="0" smtClean="0">
              <a:solidFill>
                <a:schemeClr val="bg1"/>
              </a:solidFill>
              <a:effectLst/>
            </a:endParaRPr>
          </a:p>
          <a:p>
            <a:r>
              <a:rPr lang="he-IL" sz="2400" dirty="0" smtClean="0">
                <a:solidFill>
                  <a:schemeClr val="bg1"/>
                </a:solidFill>
              </a:rPr>
              <a:t/>
            </a:r>
            <a:br>
              <a:rPr lang="he-IL" sz="2400" dirty="0" smtClean="0">
                <a:solidFill>
                  <a:schemeClr val="bg1"/>
                </a:solidFill>
              </a:rPr>
            </a:b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8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29421" y="520568"/>
            <a:ext cx="10515600" cy="2338746"/>
          </a:xfrm>
        </p:spPr>
        <p:txBody>
          <a:bodyPr>
            <a:noAutofit/>
          </a:bodyPr>
          <a:lstStyle/>
          <a:p>
            <a:r>
              <a:rPr lang="he-IL" sz="2800" b="1" dirty="0">
                <a:solidFill>
                  <a:schemeClr val="bg1"/>
                </a:solidFill>
                <a:cs typeface="+mn-cs"/>
              </a:rPr>
              <a:t>הודעת שגיאה אחר מחיקת מוצר מסל הקניות : </a:t>
            </a:r>
            <a:r>
              <a:rPr lang="he-IL" sz="2800" b="1" dirty="0" smtClean="0">
                <a:solidFill>
                  <a:schemeClr val="bg1"/>
                </a:solidFill>
                <a:cs typeface="+mn-cs"/>
              </a:rPr>
              <a:t/>
            </a:r>
            <a:br>
              <a:rPr lang="he-IL" sz="2800" b="1" dirty="0" smtClean="0">
                <a:solidFill>
                  <a:schemeClr val="bg1"/>
                </a:solidFill>
                <a:cs typeface="+mn-cs"/>
              </a:rPr>
            </a:br>
            <a:r>
              <a:rPr lang="he-IL" sz="2400" dirty="0">
                <a:solidFill>
                  <a:schemeClr val="bg1"/>
                </a:solidFill>
                <a:cs typeface="+mn-cs"/>
              </a:rPr>
              <a:t/>
            </a:r>
            <a:br>
              <a:rPr lang="he-IL" sz="2400" dirty="0">
                <a:solidFill>
                  <a:schemeClr val="bg1"/>
                </a:solidFill>
                <a:cs typeface="+mn-cs"/>
              </a:rPr>
            </a:br>
            <a:r>
              <a:rPr lang="he-IL" sz="2400" dirty="0">
                <a:solidFill>
                  <a:schemeClr val="bg1"/>
                </a:solidFill>
                <a:cs typeface="+mn-cs"/>
              </a:rPr>
              <a:t>במקרה </a:t>
            </a:r>
            <a:r>
              <a:rPr lang="he-IL" sz="2400" dirty="0" smtClean="0">
                <a:solidFill>
                  <a:schemeClr val="bg1"/>
                </a:solidFill>
                <a:cs typeface="+mn-cs"/>
              </a:rPr>
              <a:t>שרשימת </a:t>
            </a:r>
            <a:r>
              <a:rPr lang="he-IL" sz="2400" dirty="0">
                <a:solidFill>
                  <a:schemeClr val="bg1"/>
                </a:solidFill>
                <a:cs typeface="+mn-cs"/>
              </a:rPr>
              <a:t>המועדפים מלאה במוצרים , יכול להיות שנמחק מוצר שלא מתכוונים למחוק , ואז יעלם . </a:t>
            </a:r>
            <a:br>
              <a:rPr lang="he-IL" sz="2400" dirty="0">
                <a:solidFill>
                  <a:schemeClr val="bg1"/>
                </a:solidFill>
                <a:cs typeface="+mn-cs"/>
              </a:rPr>
            </a:br>
            <a:r>
              <a:rPr lang="he-IL" sz="2400" dirty="0">
                <a:solidFill>
                  <a:schemeClr val="bg1"/>
                </a:solidFill>
                <a:cs typeface="+mn-cs"/>
              </a:rPr>
              <a:t>הוספת הודעה הבטחה ( האם תרצה למחוק "שם המוצר" מסל הקניות ) זה עשוי לסייע במניעת מחיקה בטעות .</a:t>
            </a:r>
          </a:p>
        </p:txBody>
      </p:sp>
    </p:spTree>
    <p:extLst>
      <p:ext uri="{BB962C8B-B14F-4D97-AF65-F5344CB8AC3E}">
        <p14:creationId xmlns:p14="http://schemas.microsoft.com/office/powerpoint/2010/main" val="8373086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1435</TotalTime>
  <Words>111</Words>
  <Application>Microsoft Office PowerPoint</Application>
  <PresentationFormat>מסך רחב</PresentationFormat>
  <Paragraphs>31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PowerPoint‏</vt:lpstr>
      <vt:lpstr>רשת BOGART הוקמה בשנת 2002 , כאשר לראשונה זוהה צורך לא ממומש של קהל צרכנים בתחום האופנה, לבגדים איכותיים . האתר מציע מגוון רחב של  חולצות ,ג'ינסים מכנסים חליפות ונעליים .</vt:lpstr>
      <vt:lpstr>מטרת הבדיקה : 1 - לכסות תהליך  ביצוע הזמנה  , ותהליך הוספת/מחיקת מוצר מסל הקניות .  2 - לוודא שהאתר עובד בהתאם למסמך הדרישות. 3 - לוודא שהאתר פונקציונאלי ושמיש.</vt:lpstr>
      <vt:lpstr>מצגת של PowerPoint‏</vt:lpstr>
      <vt:lpstr>סטטוס בדיקות  </vt:lpstr>
      <vt:lpstr>מצגת של PowerPoint‏</vt:lpstr>
      <vt:lpstr>לחיצה כפולה על הוספה המוצר לסל הקניות : זמן התגובה לאחר הלחיצה הראשונה הוא ארוך מדי , וזה גורם לספק אצל המשתמש אם הוא לחץ או לא , ואז הוא לוחץ שוב פעם ,ובזה המוצר נוסף לסל פעמיים  .  </vt:lpstr>
      <vt:lpstr>מצגת של PowerPoint‏</vt:lpstr>
      <vt:lpstr>הודעת שגיאה אחר מחיקת מוצר מסל הקניות :   במקרה שרשימת המועדפים מלאה במוצרים , יכול להיות שנמחק מוצר שלא מתכוונים למחוק , ואז יעלם .  הוספת הודעה הבטחה ( האם תרצה למחוק "שם המוצר" מסל הקניות ) זה עשוי לסייע במניעת מחיקה בטעות .</vt:lpstr>
      <vt:lpstr>מסקנות   אחרי בדיקת האתר התגלתה תקלת ( הפרטים האישיים הלא נכוניים ) שמסכנת תהליך  קניה תקין .  היא הבעיה היחידה ש הוגדרה כבעיה ברמה גבוהה בגלל השפעתה על התהליך המרכזי של המערכת . שאר התקלות הן פחות חמורות .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emran qedan</dc:creator>
  <cp:lastModifiedBy>emran qedan</cp:lastModifiedBy>
  <cp:revision>15</cp:revision>
  <dcterms:created xsi:type="dcterms:W3CDTF">2023-10-21T13:57:29Z</dcterms:created>
  <dcterms:modified xsi:type="dcterms:W3CDTF">2023-10-22T15:21:40Z</dcterms:modified>
</cp:coreProperties>
</file>