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  <p:sldMasterId id="2147483693" r:id="rId5"/>
  </p:sldMasterIdLst>
  <p:notesMasterIdLst>
    <p:notesMasterId r:id="rId19"/>
  </p:notesMasterIdLst>
  <p:handoutMasterIdLst>
    <p:handoutMasterId r:id="rId20"/>
  </p:handoutMasterIdLst>
  <p:sldIdLst>
    <p:sldId id="331" r:id="rId6"/>
    <p:sldId id="304" r:id="rId7"/>
    <p:sldId id="282" r:id="rId8"/>
    <p:sldId id="328" r:id="rId9"/>
    <p:sldId id="324" r:id="rId10"/>
    <p:sldId id="332" r:id="rId11"/>
    <p:sldId id="330" r:id="rId12"/>
    <p:sldId id="333" r:id="rId13"/>
    <p:sldId id="334" r:id="rId14"/>
    <p:sldId id="325" r:id="rId15"/>
    <p:sldId id="326" r:id="rId16"/>
    <p:sldId id="315" r:id="rId17"/>
    <p:sldId id="323" r:id="rId1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DF8C8C"/>
    <a:srgbClr val="202C8F"/>
    <a:srgbClr val="FDFBF6"/>
    <a:srgbClr val="AAC4E9"/>
    <a:srgbClr val="F5CDCE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88" autoAdjust="0"/>
  </p:normalViewPr>
  <p:slideViewPr>
    <p:cSldViewPr snapToGrid="0" snapToObjects="1">
      <p:cViewPr varScale="1">
        <p:scale>
          <a:sx n="105" d="100"/>
          <a:sy n="105" d="100"/>
        </p:scale>
        <p:origin x="774" y="11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DF626-9735-D556-968C-3342B21A0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5DE5F9-94C8-A4B7-877F-AD5E125E84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B08E29-37E7-3615-B35D-5E5C4B590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721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71C37-7066-6B93-59F1-96D8D4406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AD218F-172D-16E6-B022-BFB9312696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59DD34-09F7-A8EA-84EE-758721F78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403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7C33B-639E-6003-4AF5-FE3E5DA23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F03CFD-3E03-FD54-0845-37BDD99466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0F82A2-9540-F966-52BC-9861E2791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01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057B2-D94E-BD25-67E1-B392C94F7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CC1C72-F012-6C06-7FB6-D7D1685072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626E7C-1411-31E8-E8E3-347A00866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88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4C188-33D3-CA4E-B109-89EC93A4C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8F298A-437F-E118-2277-7945B9B6C6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D98B7E-B65F-9D88-370E-51EC6CDC9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878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3368-FE62-4538-BA37-CF60D694A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306310158"/>
      </p:ext>
    </p:extLst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 build="p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B15C-0A5C-43C1-8D88-2615AF1142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86722"/>
      </p:ext>
    </p:extLst>
  </p:cSld>
  <p:clrMapOvr>
    <a:masterClrMapping/>
  </p:clrMapOvr>
  <p:transition spd="slow">
    <p:wheel spokes="3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01D8-AB93-4B26-9B7E-7C65083A6C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409052674"/>
      </p:ext>
    </p:extLst>
  </p:cSld>
  <p:clrMapOvr>
    <a:masterClrMapping/>
  </p:clrMapOvr>
  <p:transition spd="slow">
    <p:wheel spokes="3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9959-465E-44EF-A8A6-E1980216AF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60901"/>
      </p:ext>
    </p:extLst>
  </p:cSld>
  <p:clrMapOvr>
    <a:masterClrMapping/>
  </p:clrMapOvr>
  <p:transition spd="slow">
    <p:wheel spokes="3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1A9F-3386-4138-8B26-F1BD50ECAF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54334"/>
      </p:ext>
    </p:extLst>
  </p:cSld>
  <p:clrMapOvr>
    <a:masterClrMapping/>
  </p:clrMapOvr>
  <p:transition spd="slow">
    <p:wheel spokes="3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0526-945B-4B7E-AC73-22455689BD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46668"/>
      </p:ext>
    </p:extLst>
  </p:cSld>
  <p:clrMapOvr>
    <a:masterClrMapping/>
  </p:clrMapOvr>
  <p:transition spd="slow">
    <p:wheel spokes="3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8464-06B1-424A-9D46-3473C50864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731637386"/>
      </p:ext>
    </p:extLst>
  </p:cSld>
  <p:clrMapOvr>
    <a:masterClrMapping/>
  </p:clrMapOvr>
  <p:transition spd="slow">
    <p:wheel spokes="3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F425-4F24-4BC0-A5A8-9DAC1A03AC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4912"/>
      </p:ext>
    </p:extLst>
  </p:cSld>
  <p:clrMapOvr>
    <a:masterClrMapping/>
  </p:clrMapOvr>
  <p:transition spd="slow">
    <p:wheel spokes="3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263-3DF2-4B98-A585-B65C1CAC55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3399534"/>
      </p:ext>
    </p:extLst>
  </p:cSld>
  <p:clrMapOvr>
    <a:masterClrMapping/>
  </p:clrMapOvr>
  <p:transition spd="slow">
    <p:wheel spokes="3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BFC6-C7AE-4755-9F74-81FE655992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91754"/>
      </p:ext>
    </p:extLst>
  </p:cSld>
  <p:clrMapOvr>
    <a:masterClrMapping/>
  </p:clrMapOvr>
  <p:transition spd="slow">
    <p:wheel spokes="3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F2E7-D568-42A0-A672-C3173C7F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07313"/>
      </p:ext>
    </p:extLst>
  </p:cSld>
  <p:clrMapOvr>
    <a:masterClrMapping/>
  </p:clrMapOvr>
  <p:transition spd="slow">
    <p:wheel spokes="3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95A9DCF-D9BE-4002-84AB-C0824A0AB8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75527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/>
    </p:bld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4558F-FBF1-2A3B-88C3-B3ECCEDDB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9674" y="795599"/>
            <a:ext cx="6345893" cy="372181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Course Title</a:t>
            </a:r>
          </a:p>
          <a:p>
            <a:pPr marL="0" indent="0" algn="ctr">
              <a:buNone/>
            </a:pPr>
            <a:endParaRPr lang="en-US" sz="26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600" dirty="0"/>
              <a:t>Entrepreneurship Development in Bangladesh</a:t>
            </a:r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r>
              <a:rPr lang="en-US" sz="2600" b="1" dirty="0">
                <a:solidFill>
                  <a:srgbClr val="FF0000"/>
                </a:solidFill>
              </a:rPr>
              <a:t>Course Code</a:t>
            </a:r>
            <a:r>
              <a:rPr lang="en-US" sz="2600" dirty="0"/>
              <a:t>-BUS-301W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Dr. Md Zillur Rahman</a:t>
            </a:r>
          </a:p>
          <a:p>
            <a:pPr marL="0" indent="0" algn="ctr">
              <a:buNone/>
            </a:pPr>
            <a:r>
              <a:rPr lang="en-US" dirty="0"/>
              <a:t>Associate Professor</a:t>
            </a:r>
          </a:p>
          <a:p>
            <a:pPr marL="0" indent="0" algn="ctr">
              <a:buNone/>
            </a:pPr>
            <a:r>
              <a:rPr lang="en-US" dirty="0"/>
              <a:t>Dept. of Business Administration</a:t>
            </a:r>
          </a:p>
          <a:p>
            <a:pPr marL="0" indent="0" algn="ctr">
              <a:buNone/>
            </a:pPr>
            <a:r>
              <a:rPr lang="en-US" dirty="0"/>
              <a:t>SUST, Sylhet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2F9BC-8DD6-0246-01CC-4F2A65705A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39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A2CB9-D9F7-477F-617C-035E7BABA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52D50C-4C6C-2840-CC4B-F37A3C17C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intrapreneur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FB38589-A8FE-B686-5137-05E924AF1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10281772" cy="3961593"/>
          </a:xfrm>
        </p:spPr>
        <p:txBody>
          <a:bodyPr>
            <a:norm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	A person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who focuses on innovation and creativity and who transforms a dream or an idea into a profitable venture by operating within the organizational environment. </a:t>
            </a:r>
          </a:p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	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A person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with entrepreneurial characteristics who is employed within a large organization.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09154A-F658-6530-6A36-EE895601A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446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9796A-D185-41CA-B073-62105CFC7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72A23D-FA14-C72D-DB46-9D9862EBF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Group Entrepreneur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DF6259D-DA42-E0AD-BFB7-0E238C262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10281772" cy="3961593"/>
          </a:xfrm>
        </p:spPr>
        <p:txBody>
          <a:bodyPr>
            <a:norm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It refers to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a group of people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in a rural village, community, or urban area who manifest the characteristics of entrepreneurship which are a desire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to be self-employed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, a willingness to undertake the process of starting a new enterprise, a willingness to take calculated risks, and the ability to engage in a common productive activity and to take responsibility for financial resources. The members of the group pool their resources, obtain entrepreneurship training and assistance, write a business plan, and organize a small business that can provide them with jobs as a group.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A09F06-465D-923D-4F41-36CA430801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081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7" y="576065"/>
            <a:ext cx="7796464" cy="705245"/>
          </a:xfrm>
        </p:spPr>
        <p:txBody>
          <a:bodyPr/>
          <a:lstStyle/>
          <a:p>
            <a:r>
              <a:rPr lang="en-US" dirty="0"/>
              <a:t>Traits of entrepreneur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7" y="1472184"/>
            <a:ext cx="4215232" cy="5029200"/>
          </a:xfrm>
        </p:spPr>
        <p:txBody>
          <a:bodyPr>
            <a:normAutofit fontScale="85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Visionary Thinking</a:t>
            </a:r>
            <a:endParaRPr lang="en-US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Ability to see opportunities where others see challenges.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 goals and a long-term perspective for their ventures.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Resilience</a:t>
            </a:r>
            <a:endParaRPr lang="en-US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Persistence in the face of setbacks.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Ability to bounce back from failure and learn from mistakes.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Risk-Taking</a:t>
            </a:r>
            <a:endParaRPr lang="en-US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Willingness to step into uncertainty and embrace calculated risks.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Confidence in their ability to handle outcomes, whether positive or negative.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Creativity and Innovation</a:t>
            </a:r>
            <a:endParaRPr lang="en-US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Out-of-the-box thinking to solve problems and create unique solutions.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Constantly seeking ways to improve and differentiate.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65623" y="1472184"/>
            <a:ext cx="3712617" cy="5276088"/>
          </a:xfrm>
        </p:spPr>
        <p:txBody>
          <a:bodyPr>
            <a:norm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Self-Motivation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Internal drive to achieve goals without external pressure.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Proactive attitude and dedication to their vision.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</a:pPr>
            <a:r>
              <a:rPr lang="en-US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Adaptability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Flexibility to adjust strategies in a dynamic environment.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Quick decision-making in response to changing circumstances.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</a:pPr>
            <a:r>
              <a:rPr lang="en-US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 Leadership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Inspiring and motivating a team toward a shared vision.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Strong communication skills to influence and guide others.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</a:pPr>
            <a:r>
              <a:rPr lang="en-US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 Decisiveness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Ability to make timely decisions, even with limited information.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Balancing intuition with logical reasoning.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551569-5FDE-8DC6-5FDE-926547C26E9E}"/>
              </a:ext>
            </a:extLst>
          </p:cNvPr>
          <p:cNvCxnSpPr>
            <a:cxnSpLocks/>
          </p:cNvCxnSpPr>
          <p:nvPr/>
        </p:nvCxnSpPr>
        <p:spPr>
          <a:xfrm>
            <a:off x="4956048" y="1472184"/>
            <a:ext cx="0" cy="4846320"/>
          </a:xfrm>
          <a:prstGeom prst="line">
            <a:avLst/>
          </a:prstGeom>
          <a:ln w="57150">
            <a:solidFill>
              <a:srgbClr val="99FF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DC49F-8783-6405-E343-E69AB737E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44AB-97B6-2AF5-5F94-8CA59329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7" y="576065"/>
            <a:ext cx="7796464" cy="705245"/>
          </a:xfrm>
        </p:spPr>
        <p:txBody>
          <a:bodyPr/>
          <a:lstStyle/>
          <a:p>
            <a:r>
              <a:rPr lang="en-US" dirty="0"/>
              <a:t>Traits of entrepreneur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C481AC-3A06-4C35-0B3D-CC1596C5BB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DE7048B8-7605-F553-EB6C-3BB1960B2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6" y="1591056"/>
            <a:ext cx="9473186" cy="4882896"/>
          </a:xfrm>
        </p:spPr>
        <p:txBody>
          <a:bodyPr>
            <a:norm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 Networking Skills</a:t>
            </a:r>
            <a:endParaRPr lang="en-US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Building and leveraging relationships with stakeholders, partners, and mentors.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Understanding the value of collaboration and connection.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10. Financial Acumen</a:t>
            </a:r>
            <a:endParaRPr lang="en-US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Managing resources effectively, including budgeting and investment.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Understanding financial risks and rewards.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11. Curiosity and Continuous Learning</a:t>
            </a:r>
            <a:endParaRPr lang="en-US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Desire to learn new skills and acquire knowledge.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Staying updated with industry trends and advancements.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12. Passion and Drive</a:t>
            </a:r>
            <a:endParaRPr lang="en-US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Strong enthusiasm for their work and mission.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Commitment to achieving goals despite challenges.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13. Problem-Solving Ability</a:t>
            </a:r>
            <a:endParaRPr lang="en-US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Breaking down complex issues into manageable parts.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Finding practical and efficient solutions under pressure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45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312" y="928688"/>
            <a:ext cx="6583680" cy="765678"/>
          </a:xfr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/>
              <a:t>Lecture-1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20240"/>
            <a:ext cx="7315200" cy="4121744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Topics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Entrepreneurship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Entrepreneur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Reasons for becoming entrepreneur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Intrapreneur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Group Entrepreneur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Traits of entrepreneur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B040D-12B9-24D4-EE32-3C08B5D0D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002" y="1911096"/>
            <a:ext cx="8882037" cy="4791456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Elements of Entrepreneurship</a:t>
            </a:r>
            <a:endParaRPr lang="en-US" sz="1400" b="1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Idea Generation</a:t>
            </a:r>
            <a:endParaRPr lang="en-US" sz="1400" b="1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Identifying a problem or gap in the market and developing a solution.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Innovation</a:t>
            </a:r>
            <a:endParaRPr lang="en-US" sz="14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Introducing new or improved products, services, processes, or business models.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Risk-Taking</a:t>
            </a:r>
            <a:endParaRPr lang="en-US" sz="14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Committing resources, time, and effort despite uncertain outcomes.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Creation</a:t>
            </a:r>
            <a:endParaRPr lang="en-US" sz="14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Generating value for customers, businesses, or society.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 Management</a:t>
            </a:r>
            <a:endParaRPr lang="en-US" sz="14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Effectively utilizing human, financial, and physical resources to achieve goals.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EFD61-0F8C-6CDB-E6E8-E1884C90B4CE}"/>
              </a:ext>
            </a:extLst>
          </p:cNvPr>
          <p:cNvSpPr txBox="1"/>
          <p:nvPr/>
        </p:nvSpPr>
        <p:spPr>
          <a:xfrm>
            <a:off x="2679192" y="491774"/>
            <a:ext cx="8375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Entrepreneurship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is the process of identifying new opportunities and converting them into marketable products or services.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7212-0532-79D8-2F0D-72961303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15" y="1919528"/>
            <a:ext cx="3931920" cy="1534615"/>
          </a:xfrm>
        </p:spPr>
        <p:txBody>
          <a:bodyPr/>
          <a:lstStyle/>
          <a:p>
            <a:r>
              <a:rPr lang="en-US" sz="2400" dirty="0"/>
              <a:t>Key elements </a:t>
            </a:r>
            <a:br>
              <a:rPr lang="en-US" sz="2400" dirty="0"/>
            </a:br>
            <a:r>
              <a:rPr lang="en-US" sz="2400" dirty="0"/>
              <a:t>of entrepreneurship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CC3B53-6D07-65C2-B90C-1C6A7660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2D943A-EA3D-CADC-9717-D6A798A2A7F7}"/>
              </a:ext>
            </a:extLst>
          </p:cNvPr>
          <p:cNvSpPr/>
          <p:nvPr/>
        </p:nvSpPr>
        <p:spPr>
          <a:xfrm>
            <a:off x="7095744" y="2651760"/>
            <a:ext cx="2212848" cy="159105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Entrepreneur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E1A28C-480C-4518-EAF8-569AEE235956}"/>
              </a:ext>
            </a:extLst>
          </p:cNvPr>
          <p:cNvCxnSpPr>
            <a:cxnSpLocks/>
          </p:cNvCxnSpPr>
          <p:nvPr/>
        </p:nvCxnSpPr>
        <p:spPr>
          <a:xfrm flipV="1">
            <a:off x="8138160" y="1861796"/>
            <a:ext cx="0" cy="7693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AE8864-49D5-A446-D961-B95D4656F2EB}"/>
              </a:ext>
            </a:extLst>
          </p:cNvPr>
          <p:cNvCxnSpPr>
            <a:cxnSpLocks/>
          </p:cNvCxnSpPr>
          <p:nvPr/>
        </p:nvCxnSpPr>
        <p:spPr>
          <a:xfrm flipH="1">
            <a:off x="6664519" y="3885030"/>
            <a:ext cx="612648" cy="4400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821A70-892A-C952-0240-29E65ABCE401}"/>
              </a:ext>
            </a:extLst>
          </p:cNvPr>
          <p:cNvCxnSpPr>
            <a:cxnSpLocks/>
          </p:cNvCxnSpPr>
          <p:nvPr/>
        </p:nvCxnSpPr>
        <p:spPr>
          <a:xfrm>
            <a:off x="9198864" y="3769614"/>
            <a:ext cx="877824" cy="473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AEF4D91-AFAC-3845-4560-6BE1613FE8FC}"/>
              </a:ext>
            </a:extLst>
          </p:cNvPr>
          <p:cNvSpPr/>
          <p:nvPr/>
        </p:nvSpPr>
        <p:spPr>
          <a:xfrm>
            <a:off x="7342632" y="1362456"/>
            <a:ext cx="1673352" cy="47190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Opportunity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17F9140-5F8A-A9B8-2FBF-D2ECEFEDEBC7}"/>
              </a:ext>
            </a:extLst>
          </p:cNvPr>
          <p:cNvSpPr/>
          <p:nvPr/>
        </p:nvSpPr>
        <p:spPr>
          <a:xfrm>
            <a:off x="9168384" y="4285424"/>
            <a:ext cx="1673352" cy="47190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Organization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F322196-45F7-2F78-9072-BF1AF098290F}"/>
              </a:ext>
            </a:extLst>
          </p:cNvPr>
          <p:cNvSpPr/>
          <p:nvPr/>
        </p:nvSpPr>
        <p:spPr>
          <a:xfrm>
            <a:off x="5297491" y="4377718"/>
            <a:ext cx="1673352" cy="47190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Resources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963DF9-E364-4809-C509-848FE819F394}"/>
              </a:ext>
            </a:extLst>
          </p:cNvPr>
          <p:cNvSpPr txBox="1"/>
          <p:nvPr/>
        </p:nvSpPr>
        <p:spPr>
          <a:xfrm>
            <a:off x="5184647" y="2057400"/>
            <a:ext cx="14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Environment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FC5BFE-971A-E55F-820E-9A7F93DE4799}"/>
              </a:ext>
            </a:extLst>
          </p:cNvPr>
          <p:cNvSpPr txBox="1"/>
          <p:nvPr/>
        </p:nvSpPr>
        <p:spPr>
          <a:xfrm>
            <a:off x="7281666" y="5107544"/>
            <a:ext cx="14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Environment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0B585B-5ECA-A7F9-C636-BCB1A3EFAC17}"/>
              </a:ext>
            </a:extLst>
          </p:cNvPr>
          <p:cNvSpPr txBox="1"/>
          <p:nvPr/>
        </p:nvSpPr>
        <p:spPr>
          <a:xfrm>
            <a:off x="9473111" y="2118975"/>
            <a:ext cx="14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Environment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C049EC-306E-C7E5-9DA9-A5D641C8D50A}"/>
              </a:ext>
            </a:extLst>
          </p:cNvPr>
          <p:cNvCxnSpPr/>
          <p:nvPr/>
        </p:nvCxnSpPr>
        <p:spPr>
          <a:xfrm flipV="1">
            <a:off x="5924582" y="1901952"/>
            <a:ext cx="1352585" cy="2289843"/>
          </a:xfrm>
          <a:prstGeom prst="straightConnector1">
            <a:avLst/>
          </a:prstGeom>
          <a:ln w="2857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6A284A-D0AC-2133-20B0-7A7F9E7B2EBD}"/>
              </a:ext>
            </a:extLst>
          </p:cNvPr>
          <p:cNvCxnSpPr>
            <a:cxnSpLocks/>
          </p:cNvCxnSpPr>
          <p:nvPr/>
        </p:nvCxnSpPr>
        <p:spPr>
          <a:xfrm flipH="1" flipV="1">
            <a:off x="8914308" y="1869328"/>
            <a:ext cx="1439742" cy="2195180"/>
          </a:xfrm>
          <a:prstGeom prst="straightConnector1">
            <a:avLst/>
          </a:prstGeom>
          <a:ln w="2857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C601F2-C00C-BF85-B01B-A7E86FF66C9F}"/>
              </a:ext>
            </a:extLst>
          </p:cNvPr>
          <p:cNvCxnSpPr>
            <a:cxnSpLocks/>
          </p:cNvCxnSpPr>
          <p:nvPr/>
        </p:nvCxnSpPr>
        <p:spPr>
          <a:xfrm flipV="1">
            <a:off x="6666894" y="4906618"/>
            <a:ext cx="2967285" cy="34964"/>
          </a:xfrm>
          <a:prstGeom prst="straightConnector1">
            <a:avLst/>
          </a:prstGeom>
          <a:ln w="2857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B793EE-7752-A544-A0AC-B01575D35D49}"/>
              </a:ext>
            </a:extLst>
          </p:cNvPr>
          <p:cNvSpPr txBox="1"/>
          <p:nvPr/>
        </p:nvSpPr>
        <p:spPr>
          <a:xfrm>
            <a:off x="5448731" y="2626921"/>
            <a:ext cx="14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Focus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B091E2-9877-33D9-81E0-1B0927AE2A49}"/>
              </a:ext>
            </a:extLst>
          </p:cNvPr>
          <p:cNvSpPr txBox="1"/>
          <p:nvPr/>
        </p:nvSpPr>
        <p:spPr>
          <a:xfrm>
            <a:off x="7482840" y="4561636"/>
            <a:ext cx="1479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Configuration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1125CB-A38D-A073-6AB5-56579ED6C356}"/>
              </a:ext>
            </a:extLst>
          </p:cNvPr>
          <p:cNvSpPr txBox="1"/>
          <p:nvPr/>
        </p:nvSpPr>
        <p:spPr>
          <a:xfrm>
            <a:off x="9634179" y="2677541"/>
            <a:ext cx="14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4FA540-C535-81EC-16F0-AF62971D31C8}"/>
              </a:ext>
            </a:extLst>
          </p:cNvPr>
          <p:cNvSpPr txBox="1"/>
          <p:nvPr/>
        </p:nvSpPr>
        <p:spPr>
          <a:xfrm>
            <a:off x="8137418" y="2003559"/>
            <a:ext cx="14798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Recognizes</a:t>
            </a:r>
          </a:p>
          <a:p>
            <a:r>
              <a:rPr lang="en-US" sz="1100" dirty="0"/>
              <a:t>Evaluates</a:t>
            </a:r>
          </a:p>
          <a:p>
            <a:r>
              <a:rPr lang="en-US" sz="1100" dirty="0"/>
              <a:t>Exploits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AC7179-3846-7BDC-5BA8-456593708A56}"/>
              </a:ext>
            </a:extLst>
          </p:cNvPr>
          <p:cNvSpPr txBox="1"/>
          <p:nvPr/>
        </p:nvSpPr>
        <p:spPr>
          <a:xfrm>
            <a:off x="6297689" y="3588460"/>
            <a:ext cx="1479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Attracts</a:t>
            </a:r>
          </a:p>
          <a:p>
            <a:r>
              <a:rPr lang="en-US" sz="1100" dirty="0"/>
              <a:t>Combines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7D4D33-B77A-A6B6-5AC0-EECC821612BC}"/>
              </a:ext>
            </a:extLst>
          </p:cNvPr>
          <p:cNvSpPr txBox="1"/>
          <p:nvPr/>
        </p:nvSpPr>
        <p:spPr>
          <a:xfrm>
            <a:off x="9368844" y="3454143"/>
            <a:ext cx="1479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Builds </a:t>
            </a:r>
          </a:p>
          <a:p>
            <a:r>
              <a:rPr lang="en-US" sz="1100" dirty="0"/>
              <a:t>manages</a:t>
            </a:r>
          </a:p>
        </p:txBody>
      </p:sp>
    </p:spTree>
    <p:extLst>
      <p:ext uri="{BB962C8B-B14F-4D97-AF65-F5344CB8AC3E}">
        <p14:creationId xmlns:p14="http://schemas.microsoft.com/office/powerpoint/2010/main" val="378348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1CD88-2EE0-4108-F4B0-0F70B95D8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5E589B-2297-7183-283C-A28534E42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Entrepreneur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E0C1BF6-1C24-5993-7013-A5FC5CE9A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10281772" cy="3961593"/>
          </a:xfrm>
        </p:spPr>
        <p:txBody>
          <a:bodyPr>
            <a:norm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entrepreneur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is a person who takes risk for establishing a new venture or business in order to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create utility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for the welfare of human beings as well for himself. He is always a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creative person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who seeks out opportunities and takes on challenges.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4D5ECC-D80A-2AAA-81FF-8A9F26757A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86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229600" cy="792162"/>
          </a:xfrm>
        </p:spPr>
        <p:txBody>
          <a:bodyPr/>
          <a:lstStyle/>
          <a:p>
            <a:pPr algn="ctr"/>
            <a:r>
              <a:rPr lang="en-US" sz="3000" b="1" dirty="0">
                <a:solidFill>
                  <a:srgbClr val="009900"/>
                </a:solidFill>
              </a:rPr>
              <a:t>Organizations and Founders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95400"/>
            <a:ext cx="4383024" cy="511454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Blip>
                <a:blip r:embed="rId2"/>
              </a:buBlip>
            </a:pPr>
            <a:r>
              <a:rPr lang="en-US" sz="2400" dirty="0"/>
              <a:t>Mahmudul Hasan </a:t>
            </a:r>
            <a:r>
              <a:rPr lang="en-US" sz="2400" dirty="0" err="1"/>
              <a:t>Sohag</a:t>
            </a:r>
            <a:r>
              <a:rPr lang="en-US" sz="2400" dirty="0"/>
              <a:t> and Abul Hasan </a:t>
            </a:r>
            <a:r>
              <a:rPr lang="en-US" sz="2400" dirty="0" err="1"/>
              <a:t>Liton</a:t>
            </a:r>
            <a:r>
              <a:rPr lang="en-US" sz="2400" dirty="0"/>
              <a:t>-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Founder of rokomari.com</a:t>
            </a:r>
          </a:p>
          <a:p>
            <a:pPr algn="just">
              <a:buFont typeface="Wingdings" pitchFamily="2" charset="2"/>
              <a:buBlip>
                <a:blip r:embed="rId2"/>
              </a:buBlip>
            </a:pP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just">
              <a:buClr>
                <a:srgbClr val="3891A7"/>
              </a:buClr>
              <a:buBlip>
                <a:blip r:embed="rId2"/>
              </a:buBlip>
              <a:defRPr/>
            </a:pPr>
            <a:r>
              <a:rPr lang="en-US" sz="2400" dirty="0">
                <a:solidFill>
                  <a:prstClr val="black"/>
                </a:solidFill>
              </a:rPr>
              <a:t>Ayman Sadiq</a:t>
            </a:r>
            <a:r>
              <a:rPr lang="en-US" sz="2400" dirty="0"/>
              <a:t>- </a:t>
            </a:r>
            <a:r>
              <a:rPr lang="en-US" sz="2400" b="1" dirty="0">
                <a:solidFill>
                  <a:srgbClr val="FF0000"/>
                </a:solidFill>
              </a:rPr>
              <a:t>Founder of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10 minutes School</a:t>
            </a:r>
          </a:p>
          <a:p>
            <a:pPr algn="just">
              <a:buClr>
                <a:srgbClr val="3891A7"/>
              </a:buClr>
              <a:buBlip>
                <a:blip r:embed="rId2"/>
              </a:buBlip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  <a:p>
            <a:pPr algn="just">
              <a:buFont typeface="Wingdings" pitchFamily="2" charset="2"/>
              <a:buBlip>
                <a:blip r:embed="rId2"/>
              </a:buBlip>
            </a:pPr>
            <a:r>
              <a:rPr lang="en-US" sz="2400" dirty="0"/>
              <a:t>Waseem Alim, Zia Ashraf and Tejas Viswanath-</a:t>
            </a:r>
            <a:r>
              <a:rPr lang="en-US" sz="2400" dirty="0">
                <a:solidFill>
                  <a:srgbClr val="7030A0"/>
                </a:solidFill>
              </a:rPr>
              <a:t>Founder of </a:t>
            </a:r>
            <a:r>
              <a:rPr lang="en-US" sz="2400" dirty="0" err="1">
                <a:solidFill>
                  <a:srgbClr val="7030A0"/>
                </a:solidFill>
              </a:rPr>
              <a:t>Chaldal</a:t>
            </a:r>
            <a:endParaRPr lang="en-US" sz="2400" dirty="0">
              <a:solidFill>
                <a:srgbClr val="7030A0"/>
              </a:solidFill>
            </a:endParaRPr>
          </a:p>
          <a:p>
            <a:pPr algn="just">
              <a:buFont typeface="Wingdings" pitchFamily="2" charset="2"/>
              <a:buBlip>
                <a:blip r:embed="rId2"/>
              </a:buBlip>
            </a:pPr>
            <a:endParaRPr lang="en-US" sz="2400" dirty="0">
              <a:solidFill>
                <a:srgbClr val="7030A0"/>
              </a:solidFill>
            </a:endParaRPr>
          </a:p>
          <a:p>
            <a:pPr algn="just">
              <a:buFont typeface="Wingdings" pitchFamily="2" charset="2"/>
              <a:buBlip>
                <a:blip r:embed="rId2"/>
              </a:buBlip>
            </a:pPr>
            <a:r>
              <a:rPr lang="en-US" sz="2400" dirty="0"/>
              <a:t>Sheik </a:t>
            </a:r>
            <a:r>
              <a:rPr lang="en-US" sz="2400" dirty="0" err="1"/>
              <a:t>Akijuddin</a:t>
            </a:r>
            <a:r>
              <a:rPr lang="en-US" sz="2400" dirty="0"/>
              <a:t>-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Founder of </a:t>
            </a:r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Akij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group</a:t>
            </a:r>
          </a:p>
          <a:p>
            <a:pPr algn="just">
              <a:buFont typeface="Wingdings" pitchFamily="2" charset="2"/>
              <a:buBlip>
                <a:blip r:embed="rId2"/>
              </a:buBlip>
            </a:pPr>
            <a:endParaRPr lang="en-US" dirty="0"/>
          </a:p>
          <a:p>
            <a:pPr marL="82296" indent="0" algn="just">
              <a:buNone/>
            </a:pPr>
            <a:endParaRPr 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2272407-8699-E598-2EDE-661C174FEF8E}"/>
              </a:ext>
            </a:extLst>
          </p:cNvPr>
          <p:cNvSpPr txBox="1">
            <a:spLocks noChangeArrowheads="1"/>
          </p:cNvSpPr>
          <p:nvPr/>
        </p:nvSpPr>
        <p:spPr>
          <a:xfrm>
            <a:off x="6464808" y="1295400"/>
            <a:ext cx="4587240" cy="51145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defTabSz="914400">
              <a:buClr>
                <a:srgbClr val="3891A7"/>
              </a:buClr>
              <a:buFont typeface="Wingdings 2"/>
              <a:buBlip>
                <a:blip r:embed="rId2"/>
              </a:buBlip>
              <a:defRPr/>
            </a:pPr>
            <a:r>
              <a:rPr lang="en-US" sz="2400" dirty="0">
                <a:solidFill>
                  <a:prstClr val="black"/>
                </a:solidFill>
                <a:latin typeface="Gill Sans MT"/>
              </a:rPr>
              <a:t>Bjarke Mikkelsen – </a:t>
            </a:r>
            <a:r>
              <a:rPr lang="en-US" sz="2400" b="1" dirty="0">
                <a:solidFill>
                  <a:srgbClr val="002060"/>
                </a:solidFill>
                <a:latin typeface="Gill Sans MT"/>
              </a:rPr>
              <a:t>Founder and CEO of </a:t>
            </a:r>
            <a:r>
              <a:rPr lang="en-US" sz="2400" b="1" dirty="0" err="1">
                <a:solidFill>
                  <a:srgbClr val="002060"/>
                </a:solidFill>
                <a:latin typeface="Gill Sans MT"/>
              </a:rPr>
              <a:t>Daraz</a:t>
            </a:r>
            <a:endParaRPr lang="en-US" sz="2400" b="1" dirty="0">
              <a:solidFill>
                <a:srgbClr val="002060"/>
              </a:solidFill>
              <a:latin typeface="Gill Sans MT"/>
            </a:endParaRPr>
          </a:p>
          <a:p>
            <a:pPr algn="just" defTabSz="914400">
              <a:buClr>
                <a:srgbClr val="3891A7"/>
              </a:buClr>
              <a:buFont typeface="Wingdings 2"/>
              <a:buBlip>
                <a:blip r:embed="rId2"/>
              </a:buBlip>
              <a:defRPr/>
            </a:pPr>
            <a:endParaRPr lang="en-US" sz="2400" b="1" dirty="0">
              <a:solidFill>
                <a:srgbClr val="002060"/>
              </a:solidFill>
              <a:latin typeface="Gill Sans MT"/>
            </a:endParaRPr>
          </a:p>
          <a:p>
            <a:pPr algn="just" defTabSz="914400">
              <a:buClr>
                <a:srgbClr val="3891A7"/>
              </a:buClr>
              <a:buFont typeface="Wingdings 2"/>
              <a:buBlip>
                <a:blip r:embed="rId2"/>
              </a:buBlip>
              <a:defRPr/>
            </a:pPr>
            <a:r>
              <a:rPr lang="en-US" sz="2400" dirty="0"/>
              <a:t>Bill gates- </a:t>
            </a:r>
            <a:r>
              <a:rPr lang="en-US" sz="2400" b="1" dirty="0">
                <a:solidFill>
                  <a:srgbClr val="C00000"/>
                </a:solidFill>
              </a:rPr>
              <a:t>Founder of Microsoft</a:t>
            </a:r>
          </a:p>
          <a:p>
            <a:pPr algn="just" defTabSz="914400">
              <a:buClr>
                <a:srgbClr val="3891A7"/>
              </a:buClr>
              <a:buFont typeface="Wingdings 2"/>
              <a:buBlip>
                <a:blip r:embed="rId2"/>
              </a:buBlip>
              <a:defRPr/>
            </a:pPr>
            <a:endParaRPr lang="en-US" sz="2400" b="1" dirty="0">
              <a:solidFill>
                <a:srgbClr val="C00000"/>
              </a:solidFill>
            </a:endParaRPr>
          </a:p>
          <a:p>
            <a:pPr algn="just" defTabSz="914400">
              <a:buFont typeface="Wingdings" pitchFamily="2" charset="2"/>
              <a:buBlip>
                <a:blip r:embed="rId2"/>
              </a:buBlip>
            </a:pPr>
            <a:r>
              <a:rPr lang="en-US" sz="2400" dirty="0"/>
              <a:t>Waseem Alim, Zia Ashraf and Tejas Viswanath-</a:t>
            </a:r>
            <a:r>
              <a:rPr lang="en-US" sz="2400" dirty="0">
                <a:solidFill>
                  <a:srgbClr val="7030A0"/>
                </a:solidFill>
              </a:rPr>
              <a:t>Founder of </a:t>
            </a:r>
            <a:r>
              <a:rPr lang="en-US" sz="2400" dirty="0" err="1">
                <a:solidFill>
                  <a:srgbClr val="7030A0"/>
                </a:solidFill>
              </a:rPr>
              <a:t>Chaldal</a:t>
            </a:r>
            <a:endParaRPr lang="en-US" sz="2400" dirty="0">
              <a:solidFill>
                <a:srgbClr val="7030A0"/>
              </a:solidFill>
            </a:endParaRPr>
          </a:p>
          <a:p>
            <a:pPr algn="just" defTabSz="914400">
              <a:buFont typeface="Wingdings" pitchFamily="2" charset="2"/>
              <a:buBlip>
                <a:blip r:embed="rId2"/>
              </a:buBlip>
            </a:pPr>
            <a:endParaRPr lang="en-US" sz="2400" dirty="0">
              <a:solidFill>
                <a:srgbClr val="7030A0"/>
              </a:solidFill>
            </a:endParaRPr>
          </a:p>
          <a:p>
            <a:pPr algn="just" defTabSz="914400">
              <a:buFont typeface="Wingdings" pitchFamily="2" charset="2"/>
              <a:buBlip>
                <a:blip r:embed="rId2"/>
              </a:buBlip>
            </a:pPr>
            <a:r>
              <a:rPr lang="en-US" sz="2400" dirty="0"/>
              <a:t>Jeff Bezos- 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Founder of Amazon</a:t>
            </a:r>
          </a:p>
          <a:p>
            <a:pPr algn="just" defTabSz="914400">
              <a:buFont typeface="Wingdings" pitchFamily="2" charset="2"/>
              <a:buBlip>
                <a:blip r:embed="rId2"/>
              </a:buBlip>
            </a:pPr>
            <a:endParaRPr 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 defTabSz="914400">
              <a:buFont typeface="Wingdings" pitchFamily="2" charset="2"/>
              <a:buBlip>
                <a:blip r:embed="rId2"/>
              </a:buBlip>
            </a:pPr>
            <a:r>
              <a:rPr lang="en-US" sz="2400" dirty="0"/>
              <a:t>Jack Ma- </a:t>
            </a:r>
            <a:r>
              <a:rPr lang="en-US" sz="2400" b="1" dirty="0">
                <a:solidFill>
                  <a:srgbClr val="00B050"/>
                </a:solidFill>
              </a:rPr>
              <a:t>Founder of Ali baba</a:t>
            </a:r>
          </a:p>
          <a:p>
            <a:pPr marL="82296" indent="0" algn="just" defTabSz="914400">
              <a:buNone/>
            </a:pPr>
            <a:endParaRPr lang="en-US" dirty="0"/>
          </a:p>
          <a:p>
            <a:pPr marL="82296" indent="0" algn="just" defTabSz="914400">
              <a:buFont typeface="Wingdings 2"/>
              <a:buNone/>
            </a:pPr>
            <a:endParaRPr lang="en-US" dirty="0"/>
          </a:p>
        </p:txBody>
      </p:sp>
    </p:spTree>
  </p:cSld>
  <p:clrMapOvr>
    <a:masterClrMapping/>
  </p:clrMapOvr>
  <p:transition spd="slow">
    <p:wheel spokes="3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CBC51-0049-B8C4-B367-F20E0EDDD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452F80-9CAC-8E0D-261F-F5AEF6F2C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467802"/>
            <a:ext cx="9875463" cy="392812"/>
          </a:xfrm>
        </p:spPr>
        <p:txBody>
          <a:bodyPr/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Reasons for becoming entrepreneur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CEA04D3-76DF-D538-481C-8F3A6F376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10281772" cy="3961593"/>
          </a:xfrm>
        </p:spPr>
        <p:txBody>
          <a:bodyPr>
            <a:normAutofit/>
          </a:bodyPr>
          <a:lstStyle/>
          <a:p>
            <a:r>
              <a:rPr lang="en-US" sz="4000" dirty="0"/>
              <a:t>Be their own boss</a:t>
            </a:r>
          </a:p>
          <a:p>
            <a:r>
              <a:rPr lang="en-US" sz="4000" dirty="0"/>
              <a:t>Pursue their own ideas</a:t>
            </a:r>
          </a:p>
          <a:p>
            <a:r>
              <a:rPr lang="en-US" sz="4000" dirty="0"/>
              <a:t>Pursue Financial rewards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C0A115-6EA9-4A16-CEAD-038F31E230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954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4A7D3-9C91-6F7F-4BF2-0356B880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496306"/>
            <a:ext cx="7796464" cy="471489"/>
          </a:xfrm>
        </p:spPr>
        <p:txBody>
          <a:bodyPr/>
          <a:lstStyle/>
          <a:p>
            <a:r>
              <a:rPr kumimoji="0" lang="en-US" sz="2000" b="1" i="0" u="none" strike="noStrike" kern="1200" cap="all" spc="0" normalizeH="0" baseline="0" noProof="0" dirty="0">
                <a:ln>
                  <a:noFill/>
                </a:ln>
                <a:solidFill>
                  <a:srgbClr val="DE8C8C">
                    <a:lumMod val="75000"/>
                  </a:srgbClr>
                </a:solidFill>
                <a:effectLst/>
                <a:uLnTx/>
                <a:uFillTx/>
                <a:latin typeface="Arial Black"/>
                <a:ea typeface="+mj-ea"/>
                <a:cs typeface="+mj-cs"/>
              </a:rPr>
              <a:t>Reasons for becoming entrepreneur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6EEF2C-A270-1124-A20F-36B0B65FD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F20B1-AF6C-3482-8353-337818D6C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2104" y="1133856"/>
            <a:ext cx="7360920" cy="5367528"/>
          </a:xfrm>
        </p:spPr>
        <p:txBody>
          <a:bodyPr>
            <a:normAutofit fontScale="62500" lnSpcReduction="20000"/>
          </a:bodyPr>
          <a:lstStyle/>
          <a:p>
            <a:pPr>
              <a:buFont typeface="+mj-lt"/>
              <a:buAutoNum type="arabicPeriod"/>
            </a:pPr>
            <a:r>
              <a:rPr lang="en-US" sz="3100" b="1" dirty="0"/>
              <a:t> Independence and Autonomy</a:t>
            </a:r>
            <a:endParaRPr lang="en-US" sz="3100" dirty="0"/>
          </a:p>
          <a:p>
            <a:pPr marL="742950" lvl="1" indent="-285750">
              <a:buFont typeface="+mj-lt"/>
              <a:buAutoNum type="arabicPeriod"/>
            </a:pPr>
            <a:r>
              <a:rPr lang="en-US" sz="3100" dirty="0"/>
              <a:t>Desire to be your own boss and make your own decisions.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3100" dirty="0"/>
              <a:t>Freedom from rigid corporate structures and hierarchies.</a:t>
            </a:r>
          </a:p>
          <a:p>
            <a:pPr>
              <a:buFont typeface="+mj-lt"/>
              <a:buAutoNum type="arabicPeriod"/>
            </a:pPr>
            <a:r>
              <a:rPr lang="en-US" sz="3100" b="1" dirty="0"/>
              <a:t> Financial Potential</a:t>
            </a:r>
            <a:endParaRPr lang="en-US" sz="3100" dirty="0"/>
          </a:p>
          <a:p>
            <a:pPr marL="742950" lvl="1" indent="-285750">
              <a:buFont typeface="+mj-lt"/>
              <a:buAutoNum type="arabicPeriod"/>
            </a:pPr>
            <a:r>
              <a:rPr lang="en-US" sz="3100" dirty="0"/>
              <a:t>Opportunity to earn more than a fixed salary.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3100" dirty="0"/>
              <a:t>Potential for wealth creation and financial independence.</a:t>
            </a:r>
          </a:p>
          <a:p>
            <a:pPr>
              <a:buFont typeface="+mj-lt"/>
              <a:buAutoNum type="arabicPeriod"/>
            </a:pPr>
            <a:r>
              <a:rPr lang="en-US" sz="3100" b="1" dirty="0"/>
              <a:t> Passion and Purpose</a:t>
            </a:r>
            <a:endParaRPr lang="en-US" sz="3100" dirty="0"/>
          </a:p>
          <a:p>
            <a:pPr marL="742950" lvl="1" indent="-285750">
              <a:buFont typeface="+mj-lt"/>
              <a:buAutoNum type="arabicPeriod"/>
            </a:pPr>
            <a:r>
              <a:rPr lang="en-US" sz="3100" dirty="0"/>
              <a:t>Turning a passion or hobby into a business.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3100" dirty="0"/>
              <a:t>Bringing a unique idea or vision to life.</a:t>
            </a:r>
          </a:p>
          <a:p>
            <a:pPr>
              <a:buFont typeface="+mj-lt"/>
              <a:buAutoNum type="arabicPeriod"/>
            </a:pPr>
            <a:r>
              <a:rPr lang="en-US" sz="3100" b="1" dirty="0"/>
              <a:t> Desire for Personal Growth</a:t>
            </a:r>
            <a:endParaRPr lang="en-US" sz="3100" dirty="0"/>
          </a:p>
          <a:p>
            <a:pPr marL="742950" lvl="1" indent="-285750">
              <a:buFont typeface="+mj-lt"/>
              <a:buAutoNum type="arabicPeriod"/>
            </a:pPr>
            <a:r>
              <a:rPr lang="en-US" sz="3100" dirty="0"/>
              <a:t>Continuous learning and skill development.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3100" dirty="0"/>
              <a:t>Facing new challenges and overcoming obstacles.</a:t>
            </a:r>
          </a:p>
          <a:p>
            <a:pPr>
              <a:buFont typeface="+mj-lt"/>
              <a:buAutoNum type="arabicPeriod"/>
            </a:pPr>
            <a:r>
              <a:rPr lang="en-US" sz="3100" b="1" dirty="0"/>
              <a:t> Flexibility and Work-Life Balance</a:t>
            </a:r>
            <a:endParaRPr lang="en-US" sz="3100" dirty="0"/>
          </a:p>
          <a:p>
            <a:pPr marL="742950" lvl="1" indent="-285750">
              <a:buFont typeface="+mj-lt"/>
              <a:buAutoNum type="arabicPeriod"/>
            </a:pPr>
            <a:r>
              <a:rPr lang="en-US" sz="3100" dirty="0"/>
              <a:t>Ability to set your own schedule and priorities.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3100" dirty="0"/>
              <a:t>More control over balancing work and personal life.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091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26E8D-5F77-86A0-4A1E-CF1CB765B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22DE-2616-7713-FE38-455ABF417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496306"/>
            <a:ext cx="7796464" cy="471489"/>
          </a:xfrm>
        </p:spPr>
        <p:txBody>
          <a:bodyPr/>
          <a:lstStyle/>
          <a:p>
            <a:r>
              <a:rPr kumimoji="0" lang="en-US" sz="2000" b="1" i="0" u="none" strike="noStrike" kern="1200" cap="all" spc="0" normalizeH="0" baseline="0" noProof="0" dirty="0">
                <a:ln>
                  <a:noFill/>
                </a:ln>
                <a:solidFill>
                  <a:srgbClr val="DE8C8C">
                    <a:lumMod val="75000"/>
                  </a:srgbClr>
                </a:solidFill>
                <a:effectLst/>
                <a:uLnTx/>
                <a:uFillTx/>
                <a:latin typeface="Arial Black"/>
                <a:ea typeface="+mj-ea"/>
                <a:cs typeface="+mj-cs"/>
              </a:rPr>
              <a:t>Reasons for becoming entrepreneur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975999-C63C-6E2C-AD12-90B2EF87AE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ADB9D7-DC61-0CD1-761B-0F46BAF28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1798" y="1133856"/>
            <a:ext cx="7964730" cy="522783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6. Solving Problems and Making an Impact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Addressing societal, environmental, or market problems.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Contributing to meaningful change through innovation.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7. Creative Freedom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Freedom to innovate and experiment without corporate restrictions.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Expressing creativity through products, services, or business strategies.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8. Job Dissatisfaction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Frustration with office politics, lack of recognition, or limited growth opportunities.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Seeking fulfillment outside traditional employment structures.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9. Legacy Building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Creating something lasting for future generations.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Establishing a family business or brand name.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10. Thrill of Risk-Taking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  <a:p>
            <a:pPr marL="512064" lvl="1" indent="-228600">
              <a:buFont typeface="+mj-lt"/>
              <a:buAutoNum type="arabicPeriod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Enjoying the challenge of uncertainty and risk.</a:t>
            </a:r>
          </a:p>
          <a:p>
            <a:pPr marL="512064" lvl="1" indent="-228600">
              <a:buFont typeface="+mj-lt"/>
              <a:buAutoNum type="arabicPeriod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Thriving in high-stakes environments.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8476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{A88F5E33-4599-4BFE-A27D-BB6E2270CE9A}tf78438558_win32</Template>
  <TotalTime>115</TotalTime>
  <Words>954</Words>
  <Application>Microsoft Office PowerPoint</Application>
  <PresentationFormat>Widescreen</PresentationFormat>
  <Paragraphs>166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</vt:lpstr>
      <vt:lpstr>Arial Black</vt:lpstr>
      <vt:lpstr>Calibri</vt:lpstr>
      <vt:lpstr>Courier New</vt:lpstr>
      <vt:lpstr>Gill Sans MT</vt:lpstr>
      <vt:lpstr>Sabon Next LT</vt:lpstr>
      <vt:lpstr>Symbol</vt:lpstr>
      <vt:lpstr>Times New Roman</vt:lpstr>
      <vt:lpstr>Verdana</vt:lpstr>
      <vt:lpstr>Wingdings</vt:lpstr>
      <vt:lpstr>Wingdings 2</vt:lpstr>
      <vt:lpstr>Custom</vt:lpstr>
      <vt:lpstr>Solstice</vt:lpstr>
      <vt:lpstr>PowerPoint Presentation</vt:lpstr>
      <vt:lpstr>Lecture-1</vt:lpstr>
      <vt:lpstr>PowerPoint Presentation</vt:lpstr>
      <vt:lpstr>Key elements  of entrepreneurship</vt:lpstr>
      <vt:lpstr>Entrepreneur</vt:lpstr>
      <vt:lpstr>Organizations and Founders</vt:lpstr>
      <vt:lpstr>Reasons for becoming entrepreneur</vt:lpstr>
      <vt:lpstr>Reasons for becoming entrepreneur</vt:lpstr>
      <vt:lpstr>Reasons for becoming entrepreneur</vt:lpstr>
      <vt:lpstr>intrapreneur</vt:lpstr>
      <vt:lpstr>Group Entrepreneur</vt:lpstr>
      <vt:lpstr>Traits of entrepreneur</vt:lpstr>
      <vt:lpstr>Traits of entrepreneur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zillur</dc:creator>
  <cp:lastModifiedBy>zillur</cp:lastModifiedBy>
  <cp:revision>39</cp:revision>
  <dcterms:created xsi:type="dcterms:W3CDTF">2024-12-08T17:18:35Z</dcterms:created>
  <dcterms:modified xsi:type="dcterms:W3CDTF">2025-01-01T12:33:31Z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