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30"/>
  </p:notesMasterIdLst>
  <p:handoutMasterIdLst>
    <p:handoutMasterId r:id="rId31"/>
  </p:handoutMasterIdLst>
  <p:sldIdLst>
    <p:sldId id="331" r:id="rId5"/>
    <p:sldId id="304" r:id="rId6"/>
    <p:sldId id="282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52" r:id="rId15"/>
    <p:sldId id="353" r:id="rId16"/>
    <p:sldId id="339" r:id="rId17"/>
    <p:sldId id="340" r:id="rId18"/>
    <p:sldId id="341" r:id="rId19"/>
    <p:sldId id="342" r:id="rId20"/>
    <p:sldId id="343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44" r:id="rId2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DF8C8C"/>
    <a:srgbClr val="202C8F"/>
    <a:srgbClr val="FDFBF6"/>
    <a:srgbClr val="AAC4E9"/>
    <a:srgbClr val="F5CDCE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 snapToObjects="1">
      <p:cViewPr varScale="1">
        <p:scale>
          <a:sx n="105" d="100"/>
          <a:sy n="105" d="100"/>
        </p:scale>
        <p:origin x="774" y="11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F6272-D653-55AD-0A6F-9ABB21EC8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BC0FF1-F2E5-1D77-715F-E1B6C7D3AF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F0002D-3EA1-1ED8-DD98-420D7DB97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14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5580B-C755-9882-6F28-0FE6D52C8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1E4EF4-6726-5C8B-9A08-208957BF45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68F601-DEA7-F4DF-69BB-48E899136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2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9AC02-E874-15DE-8300-19DB09A92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922580-17FC-E41E-9324-AE9E8BA8D9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7C2025-0836-0AEB-7077-6C5C87351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00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F9859-FAF8-6E41-12BC-7A41B1C6C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AB1C4B-1D08-1137-3959-A83EFECD8F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92EE4-A94A-04D4-1E4F-A7EF43AE6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16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D0B2A-B0EB-44FA-100B-A67CA02AE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053CBA-04A6-608B-106F-D4D7095478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AA3024-DFCF-524F-B571-2B4CD2456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93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61A44-3FB0-A028-2F18-A0C4511B1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9B89EB-39B1-E5F9-EB21-3122370312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085653-0E78-2AB5-C1E5-83E6406D7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78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D3B84-74D2-7F4B-0BB1-D0D6C41A0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F5E59C-326D-8F12-3755-1C524492F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313474-B2BE-E0C9-30AA-BCC620805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03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D6A69-14C5-3E6E-2982-05CF5C86C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4C20A0-122A-DE14-C1F4-43E4DF20D6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60D9C1-52B0-1DAE-4059-79723E9D7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54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E1253-DEBF-E6C8-746B-4A1B4D870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35FA18-E7E8-F8C4-557E-D3F860A37F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173659-A5B5-DC5E-5774-9E8E80B0C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85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8CA85-292E-7140-883F-C5F309543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37C4DF-F69D-B5F3-D3C9-44DCFBFD80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C28F8B-DEDE-E837-992D-CA8D9231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56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BC873-2341-697B-1057-2896511B1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0D4B5F-0E5D-4938-426B-AA2D8177B0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1508E0-CDDF-E4DB-971C-BFFAA4297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02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10373-17DE-AFA9-9A36-C2FC499A0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AD95DF-1411-E7BC-90E0-8F173A8BD6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C55476-EBAF-E259-01D1-1499EBFA3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62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18495-3F0E-8345-424A-8AD630508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06ECFA-23D4-A750-8DB8-A36C10819E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D460C6-CDC4-A13C-4DCF-8DE154154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39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9D472-ACC1-BD42-80EF-AAB681ADE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8D4FE3-56CE-1045-1E05-0ECD199E80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A64029-59B5-30CE-6993-8AD711D49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41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6DF8E-8CAA-2355-F234-48AF2AF47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53AB96-B52D-A284-3377-70889C6CE3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227F1A-D4D5-0670-D579-BEAFCF10D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30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298E7-1EC0-AD54-A301-C3109AF43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872C38-691D-1184-D1BC-4E7CC5B9C0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23361A-3A13-0A95-319F-B9DF495D0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50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4E82A-5CD7-02B1-E425-17ECA88AD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BF7DAA-9C11-0F8B-18F3-5F1DB133E5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3A4356-F872-19CC-E353-D1A4517BF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90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6A713-295F-49DA-205A-460A21023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EA91E7-68B2-7C29-9F4D-4CC41D5F10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F50762-98EE-F3C9-81A2-6287BF3B9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48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09C2E-2F6C-0454-40D3-EC91C920D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6D89B6-8C5B-69CC-92EF-620454A0E6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A32C00-0BCA-89BA-082B-84AF3565E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06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94484-2286-D01E-1325-4913B3551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ABEE9F-63FE-AE4A-64F3-322C190A3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A1D121-B461-0346-5531-62EC04F43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24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8480C-EA88-556F-185B-88937C7A2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69A63-7F33-7F98-3F64-1EB4DD0162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E3C2C6-6E0D-4BD9-18C8-788AE740C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074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B3DF4-D834-4505-092D-0257A9ABD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F48500-214D-DEDE-22E0-621364D30E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082936-69B9-1E84-AAF0-49FBC7485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0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4558F-FBF1-2A3B-88C3-B3ECCEDDB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9674" y="795599"/>
            <a:ext cx="6345893" cy="372181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Course Title</a:t>
            </a:r>
          </a:p>
          <a:p>
            <a:pPr marL="0" indent="0" algn="ctr">
              <a:buNone/>
            </a:pPr>
            <a:endParaRPr lang="en-US" sz="26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600" dirty="0"/>
              <a:t>Entrepreneurship Development in Bangladesh</a:t>
            </a:r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r>
              <a:rPr lang="en-US" sz="2600" b="1">
                <a:solidFill>
                  <a:srgbClr val="FF0000"/>
                </a:solidFill>
              </a:rPr>
              <a:t>Course Code</a:t>
            </a:r>
            <a:r>
              <a:rPr lang="en-US" sz="2600"/>
              <a:t>-BUS-301W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Dr. Md Zillur Rahman</a:t>
            </a:r>
          </a:p>
          <a:p>
            <a:pPr marL="0" indent="0" algn="ctr">
              <a:buNone/>
            </a:pPr>
            <a:r>
              <a:rPr lang="en-US" dirty="0"/>
              <a:t>Associate Professor</a:t>
            </a:r>
          </a:p>
          <a:p>
            <a:pPr marL="0" indent="0" algn="ctr">
              <a:buNone/>
            </a:pPr>
            <a:r>
              <a:rPr lang="en-US" dirty="0"/>
              <a:t>Dept. of Business Administration</a:t>
            </a:r>
          </a:p>
          <a:p>
            <a:pPr marL="0" indent="0" algn="ctr">
              <a:buNone/>
            </a:pPr>
            <a:r>
              <a:rPr lang="en-US" dirty="0"/>
              <a:t>SUST, Sylhet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F9BC-8DD6-0246-01CC-4F2A65705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39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F8832-2ACC-AB9E-BF92-6EDBC0659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D45C3EF-D430-C245-580A-471B464243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F9410-C9C0-22E9-159C-9B31A824E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5224" y="1784860"/>
            <a:ext cx="8882037" cy="430682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Buy One, Give One:</a:t>
            </a:r>
            <a:r>
              <a:rPr lang="en-US" dirty="0"/>
              <a:t> E.g., TOMS Shoes (One pair donated for each pair sold).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Microfinance Organizations:</a:t>
            </a:r>
            <a:r>
              <a:rPr lang="en-US" dirty="0"/>
              <a:t> Providing small loans to entrepreneurs in underdeveloped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Community-Based Enterprises:</a:t>
            </a:r>
            <a:r>
              <a:rPr lang="en-US" dirty="0"/>
              <a:t> Local businesses benefiting the immediate community.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Educational Platforms:</a:t>
            </a:r>
            <a:r>
              <a:rPr lang="en-US" dirty="0"/>
              <a:t> Online tools providing free or affordable education.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Sustainable Products:</a:t>
            </a:r>
            <a:r>
              <a:rPr lang="en-US" dirty="0"/>
              <a:t> Eco-friendly alternatives reducing environmental harm.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5F3CE-8C41-D01C-7BDE-5E8B51501595}"/>
              </a:ext>
            </a:extLst>
          </p:cNvPr>
          <p:cNvSpPr txBox="1"/>
          <p:nvPr/>
        </p:nvSpPr>
        <p:spPr>
          <a:xfrm>
            <a:off x="2935224" y="1095164"/>
            <a:ext cx="8558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Successful Social Business Models:</a:t>
            </a:r>
          </a:p>
        </p:txBody>
      </p:sp>
    </p:spTree>
    <p:extLst>
      <p:ext uri="{BB962C8B-B14F-4D97-AF65-F5344CB8AC3E}">
        <p14:creationId xmlns:p14="http://schemas.microsoft.com/office/powerpoint/2010/main" val="1125903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F56B0-6FF0-73AF-2F98-3CB29C058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53136F2-0253-2F63-70D4-CC2008400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3FA17-A478-4D2E-09E5-AE36AEFE7531}"/>
              </a:ext>
            </a:extLst>
          </p:cNvPr>
          <p:cNvSpPr txBox="1"/>
          <p:nvPr/>
        </p:nvSpPr>
        <p:spPr>
          <a:xfrm>
            <a:off x="2606040" y="155449"/>
            <a:ext cx="8750808" cy="539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Rural entrepreneur</a:t>
            </a:r>
          </a:p>
          <a:p>
            <a:endParaRPr lang="en-US" sz="2400" dirty="0"/>
          </a:p>
          <a:p>
            <a:r>
              <a:rPr lang="en-US" sz="2400" dirty="0"/>
              <a:t>A </a:t>
            </a:r>
            <a:r>
              <a:rPr lang="en-US" sz="2400" b="1" dirty="0"/>
              <a:t>rural entrepreneur</a:t>
            </a:r>
            <a:r>
              <a:rPr lang="en-US" sz="2400" dirty="0"/>
              <a:t> is someone who:</a:t>
            </a:r>
          </a:p>
          <a:p>
            <a:endParaRPr lang="en-US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Starts and operates a </a:t>
            </a:r>
            <a:r>
              <a:rPr lang="en-US" sz="2400" b="1" dirty="0"/>
              <a:t>business enterprise</a:t>
            </a:r>
            <a:r>
              <a:rPr lang="en-US" sz="2400" dirty="0"/>
              <a:t> in a rural setting.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Utilizes </a:t>
            </a:r>
            <a:r>
              <a:rPr lang="en-US" sz="2400" b="1" dirty="0"/>
              <a:t>local resources</a:t>
            </a:r>
            <a:r>
              <a:rPr lang="en-US" sz="2400" dirty="0"/>
              <a:t> (e.g., raw materials, traditional skills).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Focuses on </a:t>
            </a:r>
            <a:r>
              <a:rPr lang="en-US" sz="2400" b="1" dirty="0"/>
              <a:t>agriculture, handicrafts, rural tourism, and small-scale manufacturing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Contributes to the </a:t>
            </a:r>
            <a:r>
              <a:rPr lang="en-US" sz="2400" b="1" dirty="0"/>
              <a:t>socio-economic development</a:t>
            </a:r>
            <a:r>
              <a:rPr lang="en-US" sz="2400" dirty="0"/>
              <a:t> of rural areas.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Example:</a:t>
            </a:r>
            <a:r>
              <a:rPr lang="en-US" sz="2400" dirty="0"/>
              <a:t> A farmer who starts an </a:t>
            </a:r>
            <a:r>
              <a:rPr lang="en-US" sz="2400" b="1" dirty="0"/>
              <a:t>organic farming venture</a:t>
            </a:r>
            <a:r>
              <a:rPr lang="en-US" sz="2400" dirty="0"/>
              <a:t> and sells produce in urban markets.</a:t>
            </a:r>
          </a:p>
        </p:txBody>
      </p:sp>
    </p:spTree>
    <p:extLst>
      <p:ext uri="{BB962C8B-B14F-4D97-AF65-F5344CB8AC3E}">
        <p14:creationId xmlns:p14="http://schemas.microsoft.com/office/powerpoint/2010/main" val="22290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16F1A-6C2D-34C6-A106-D91F25B07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3737005-81F6-D948-0CD3-EDE328E527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F2DC3-4714-DCDE-AE12-D86AA9961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06040" y="1051560"/>
            <a:ext cx="8882037" cy="56235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1. </a:t>
            </a:r>
            <a:r>
              <a:rPr lang="en-US" b="1" dirty="0" err="1"/>
              <a:t>Agro</a:t>
            </a:r>
            <a:r>
              <a:rPr lang="en-US" b="1" dirty="0"/>
              <a:t>-Based Entrepreneurs:</a:t>
            </a:r>
          </a:p>
          <a:p>
            <a:pPr lvl="1"/>
            <a:r>
              <a:rPr lang="en-US" dirty="0"/>
              <a:t>Involved in </a:t>
            </a:r>
            <a:r>
              <a:rPr lang="en-US" b="1" dirty="0"/>
              <a:t>farming, food processing, dairy farming, and organic products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Example: Organic rice and vegetable farming enterprises.</a:t>
            </a:r>
          </a:p>
          <a:p>
            <a:pPr marL="0" indent="0">
              <a:buNone/>
            </a:pPr>
            <a:r>
              <a:rPr lang="en-US" b="1" dirty="0"/>
              <a:t>2. Artisan Entrepreneurs:</a:t>
            </a:r>
          </a:p>
          <a:p>
            <a:pPr lvl="1"/>
            <a:r>
              <a:rPr lang="en-US" dirty="0"/>
              <a:t>Handicrafts, weaving, pottery, and woodwork businesses.</a:t>
            </a:r>
          </a:p>
          <a:p>
            <a:pPr lvl="1"/>
            <a:r>
              <a:rPr lang="en-US" dirty="0"/>
              <a:t>Example: </a:t>
            </a:r>
            <a:r>
              <a:rPr lang="en-US" b="1" dirty="0" err="1"/>
              <a:t>Nakshi</a:t>
            </a:r>
            <a:r>
              <a:rPr lang="en-US" b="1" dirty="0"/>
              <a:t> Kantha embroidery businesses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3. Rural Tourism Entrepreneurs:</a:t>
            </a:r>
          </a:p>
          <a:p>
            <a:pPr lvl="1"/>
            <a:r>
              <a:rPr lang="en-US" dirty="0"/>
              <a:t>Develop homestays, eco-lodges, and rural experience tours.</a:t>
            </a:r>
          </a:p>
          <a:p>
            <a:pPr lvl="1"/>
            <a:r>
              <a:rPr lang="en-US" dirty="0"/>
              <a:t>Example: Sundarbans eco-tourism initiatives.</a:t>
            </a:r>
          </a:p>
          <a:p>
            <a:pPr marL="0" indent="0">
              <a:buNone/>
            </a:pPr>
            <a:r>
              <a:rPr lang="en-US" b="1" dirty="0"/>
              <a:t>4. Technology-Based Entrepreneurs:</a:t>
            </a:r>
          </a:p>
          <a:p>
            <a:pPr lvl="1"/>
            <a:r>
              <a:rPr lang="en-US" dirty="0"/>
              <a:t>Digital services such as </a:t>
            </a:r>
            <a:r>
              <a:rPr lang="en-US" b="1" dirty="0"/>
              <a:t>e-commerce platforms, mobile banking, and IT training centers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Example: </a:t>
            </a:r>
            <a:r>
              <a:rPr lang="en-US" b="1" dirty="0"/>
              <a:t>bKash mobile financial services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5. Service Sector Entrepreneurs:</a:t>
            </a:r>
          </a:p>
          <a:p>
            <a:pPr lvl="1"/>
            <a:r>
              <a:rPr lang="en-US" dirty="0"/>
              <a:t>Rural clinics, education centers, retail stores, and logistics businesses.</a:t>
            </a:r>
          </a:p>
          <a:p>
            <a:pPr lvl="1"/>
            <a:r>
              <a:rPr lang="en-US" dirty="0"/>
              <a:t>Example: Telemedicine services in remote villages.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D94EB-7E51-E80A-7244-382D12D0BFA4}"/>
              </a:ext>
            </a:extLst>
          </p:cNvPr>
          <p:cNvSpPr txBox="1"/>
          <p:nvPr/>
        </p:nvSpPr>
        <p:spPr>
          <a:xfrm>
            <a:off x="2606040" y="467023"/>
            <a:ext cx="855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marR="0" lvl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tabLst/>
              <a:defRPr/>
            </a:pPr>
            <a:r>
              <a:rPr lang="en-US" sz="2400" dirty="0"/>
              <a:t>Types of Rural Entrepreneurs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6143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CAB8E-9EE1-7C65-5066-19E9F05BA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1350664-784A-00D4-6A75-56BA267B05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3833C-2132-F9AD-32C5-8FE225CF4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3994" y="974409"/>
            <a:ext cx="8882037" cy="43068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1. Lack of Access to Finance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Limited Availability of Loans:</a:t>
            </a:r>
            <a:r>
              <a:rPr lang="en-US" dirty="0"/>
              <a:t> Entrepreneurs often face difficulty securing funding from banks.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Interest Rates:</a:t>
            </a:r>
            <a:r>
              <a:rPr lang="en-US" dirty="0"/>
              <a:t> Loans come with steep interest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Collateral Requirements:</a:t>
            </a:r>
            <a:r>
              <a:rPr lang="en-US" dirty="0"/>
              <a:t> Many entrepreneurs lack sufficient assets for collateral.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Limited Venture Capital:</a:t>
            </a:r>
            <a:r>
              <a:rPr lang="en-US" dirty="0"/>
              <a:t> Lack of structured venture capital networks.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2. Bureaucratic and Regulatory 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Complex Licensing Process:</a:t>
            </a:r>
            <a:r>
              <a:rPr lang="en-US" dirty="0"/>
              <a:t> Tedious procedures for obtaining permits and business licenses.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Corruption and Bribery:</a:t>
            </a:r>
            <a:r>
              <a:rPr lang="en-US" dirty="0"/>
              <a:t> Entrepreneurs often face demands for unofficial payments.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Frequent Policy Changes:</a:t>
            </a:r>
            <a:r>
              <a:rPr lang="en-US" dirty="0"/>
              <a:t> Unstable and inconsistent government policies.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89AA7C-8B18-15C8-E8C4-4BDE4A3AB695}"/>
              </a:ext>
            </a:extLst>
          </p:cNvPr>
          <p:cNvSpPr txBox="1"/>
          <p:nvPr/>
        </p:nvSpPr>
        <p:spPr>
          <a:xfrm>
            <a:off x="2606040" y="155449"/>
            <a:ext cx="855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Challenges </a:t>
            </a:r>
            <a:r>
              <a:rPr lang="en-US" sz="2400" dirty="0">
                <a:solidFill>
                  <a:srgbClr val="000000"/>
                </a:solidFill>
                <a:latin typeface="Sabon Next LT"/>
              </a:rPr>
              <a:t>of entrepreneurship development in BD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514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935DF-8193-1797-4283-1906CC164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863E2A-6D54-03B3-4094-ECA6348F05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D04E1-A6FE-18CB-A321-B6EC21987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3994" y="974409"/>
            <a:ext cx="8882037" cy="4306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 Lack of Entrepreneurial Education and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Insufficient Skill Development Programs:</a:t>
            </a:r>
            <a:r>
              <a:rPr lang="en-US" dirty="0"/>
              <a:t> Limited access to quality entrepreneurial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Theoretical Curriculum:</a:t>
            </a:r>
            <a:r>
              <a:rPr lang="en-US" dirty="0"/>
              <a:t> Education lacks practical business exposure.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Absence of Mentorship:</a:t>
            </a:r>
            <a:r>
              <a:rPr lang="en-US" dirty="0"/>
              <a:t> Few platforms for mentorship and guidance.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4. Poor Infrastructure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Inadequate Transportation Facilities:</a:t>
            </a:r>
            <a:r>
              <a:rPr lang="en-US" dirty="0"/>
              <a:t> Poor road conditions and logistical challenges.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Unreliable Electricity Supply:</a:t>
            </a:r>
            <a:r>
              <a:rPr lang="en-US" dirty="0"/>
              <a:t> Frequent power outages disrupt production.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Lack of Digital Infrastructure:</a:t>
            </a:r>
            <a:r>
              <a:rPr lang="en-US" dirty="0"/>
              <a:t> Limited access to high-speed internet in rural areas.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10BA4-9172-A1A6-CE6C-DCC229514D02}"/>
              </a:ext>
            </a:extLst>
          </p:cNvPr>
          <p:cNvSpPr txBox="1"/>
          <p:nvPr/>
        </p:nvSpPr>
        <p:spPr>
          <a:xfrm>
            <a:off x="2606040" y="155449"/>
            <a:ext cx="855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Challenges of entrepreneurship development in BD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510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59A5E-7128-581F-DE60-15B0698C8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7FD82C7-70B5-77C9-4AE4-91796986F4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A65D4-1FE2-61EA-ACC3-41AC7ACE3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3994" y="974409"/>
            <a:ext cx="8882037" cy="4306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5. Technological Barriers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Low Digital Literacy:</a:t>
            </a:r>
            <a:r>
              <a:rPr lang="en-US" dirty="0"/>
              <a:t> Limited awareness and training in modern technologies.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Outdated Equipment:</a:t>
            </a:r>
            <a:r>
              <a:rPr lang="en-US" dirty="0"/>
              <a:t> Dependence on obsolete machinery.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Cybersecurity Risks:</a:t>
            </a:r>
            <a:r>
              <a:rPr lang="en-US" dirty="0"/>
              <a:t> Growing threats of digital fraud and hacking.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6. Social and Cultural Barriers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Fear of Failure:</a:t>
            </a:r>
            <a:r>
              <a:rPr lang="en-US" dirty="0"/>
              <a:t> Social stigma around business failure discourages risk-taking.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Family Pressure:</a:t>
            </a:r>
            <a:r>
              <a:rPr lang="en-US" dirty="0"/>
              <a:t> Entrepreneurs often face resistance from family members.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Gender Inequality:</a:t>
            </a:r>
            <a:r>
              <a:rPr lang="en-US" dirty="0"/>
              <a:t> Women entrepreneurs face discrimination and societal restrictions.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DD9C6-E5A0-694F-770B-F59EB1021B7A}"/>
              </a:ext>
            </a:extLst>
          </p:cNvPr>
          <p:cNvSpPr txBox="1"/>
          <p:nvPr/>
        </p:nvSpPr>
        <p:spPr>
          <a:xfrm>
            <a:off x="2606040" y="155449"/>
            <a:ext cx="855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Challenges of entrepreneurship development in BD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093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F5868-F6FC-6AC8-6D0D-45EF60527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0BA7E9-801B-F761-01FE-A0126AC80C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4CF9C-CC06-7F9E-E35C-5F5D8F24F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3994" y="974409"/>
            <a:ext cx="8882037" cy="4306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7. Lack of Market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Limited Access to Market Data:</a:t>
            </a:r>
            <a:r>
              <a:rPr lang="en-US" dirty="0"/>
              <a:t> Entrepreneurs struggle to understand market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Supply Chain Inefficiencies:</a:t>
            </a:r>
            <a:r>
              <a:rPr lang="en-US" dirty="0"/>
              <a:t> Lack of efficient distribution channels.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Difficulty in Reaching Customers:</a:t>
            </a:r>
            <a:r>
              <a:rPr lang="en-US" dirty="0"/>
              <a:t> Poor marketing and promotional skills.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8. Political Instability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Frequent Strikes and Political Conflicts:</a:t>
            </a:r>
            <a:r>
              <a:rPr lang="en-US" dirty="0"/>
              <a:t> Business operations are often disrupted.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Uncertainty in Policies:</a:t>
            </a:r>
            <a:r>
              <a:rPr lang="en-US" dirty="0"/>
              <a:t> Frequent shifts in government priorities.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Inconsistent Economic Policies:</a:t>
            </a:r>
            <a:r>
              <a:rPr lang="en-US" dirty="0"/>
              <a:t> Changes in taxation and regulations create uncertainty.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647D0-53C6-F98E-FF91-98BADE8FCEFE}"/>
              </a:ext>
            </a:extLst>
          </p:cNvPr>
          <p:cNvSpPr txBox="1"/>
          <p:nvPr/>
        </p:nvSpPr>
        <p:spPr>
          <a:xfrm>
            <a:off x="2606040" y="155449"/>
            <a:ext cx="855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Challenges of entrepreneurship development in BD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536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334D5-6176-50FE-D3C7-38350BD6B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52D5DE2E-5A72-EB42-2694-04EE4D2913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9BF46-AE7C-CD1F-6807-3C5B2407E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3994" y="974409"/>
            <a:ext cx="8882037" cy="4306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9. Environmental and Natural 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Frequent Natural Disasters:</a:t>
            </a:r>
            <a:r>
              <a:rPr lang="en-US" dirty="0"/>
              <a:t> Floods, cyclones, and climate change disrupt businesses.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Lack of Environmental Awareness:</a:t>
            </a:r>
            <a:r>
              <a:rPr lang="en-US" dirty="0"/>
              <a:t> Businesses often overlook sustainability practices.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10. Limited Networking Opportunities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Weak Entrepreneurial Ecosystem:</a:t>
            </a:r>
            <a:r>
              <a:rPr lang="en-US" dirty="0"/>
              <a:t> Few platforms for collaboration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Limited Exposure to Global Markets:</a:t>
            </a:r>
            <a:r>
              <a:rPr lang="en-US" dirty="0"/>
              <a:t> Entrepreneurs struggle to expand internationally.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Absence of Business Associations:</a:t>
            </a:r>
            <a:r>
              <a:rPr lang="en-US" dirty="0"/>
              <a:t> Few support systems for startups and SMEs.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AF5F8-1940-E140-A4BA-D4D0E5D7EC76}"/>
              </a:ext>
            </a:extLst>
          </p:cNvPr>
          <p:cNvSpPr txBox="1"/>
          <p:nvPr/>
        </p:nvSpPr>
        <p:spPr>
          <a:xfrm>
            <a:off x="2606040" y="155449"/>
            <a:ext cx="855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Challenges of entrepreneurship development in BD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385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9F262-F64C-9489-B148-748A42711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6BAF36C-F8EF-2663-7070-53ADF0F4E2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44753-8CC8-D614-8B1B-553211005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3994" y="768096"/>
            <a:ext cx="8882037" cy="45131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Entrepreneurship plays a </a:t>
            </a:r>
            <a:r>
              <a:rPr lang="en-US" b="1" dirty="0"/>
              <a:t>vital role</a:t>
            </a:r>
            <a:r>
              <a:rPr lang="en-US" dirty="0"/>
              <a:t> in shaping Bangladesh's economic landscape. As a developing country with a growing population and emerging middle class, entrepreneurship contributes significantly to economic growth, job creation, and poverty reduction. Below are the key roles entrepreneurship plays in the economy of Bangladesh:</a:t>
            </a:r>
          </a:p>
          <a:p>
            <a:pPr marL="0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b="1" dirty="0"/>
              <a:t>1. Economic Growth and GDP Contribution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Significant GDP Contribution:</a:t>
            </a:r>
            <a:r>
              <a:rPr lang="en-US" dirty="0"/>
              <a:t> Small and Medium Enterprises (</a:t>
            </a:r>
            <a:r>
              <a:rPr lang="en-US" b="1" dirty="0"/>
              <a:t>SMEs</a:t>
            </a:r>
            <a:r>
              <a:rPr lang="en-US" dirty="0"/>
              <a:t>) account for about </a:t>
            </a:r>
            <a:r>
              <a:rPr lang="en-US" b="1" dirty="0"/>
              <a:t>25% of Bangladesh's GDP</a:t>
            </a:r>
            <a:r>
              <a:rPr lang="en-US" dirty="0"/>
              <a:t> and employ over </a:t>
            </a:r>
            <a:r>
              <a:rPr lang="en-US" b="1" dirty="0"/>
              <a:t>35% of the workforce</a:t>
            </a:r>
            <a:r>
              <a:rPr lang="en-US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Growth in Export Sector:</a:t>
            </a:r>
            <a:r>
              <a:rPr lang="en-US" dirty="0"/>
              <a:t> Entrepreneurs have driven industries like </a:t>
            </a:r>
            <a:r>
              <a:rPr lang="en-US" b="1" dirty="0"/>
              <a:t>ready-made garments (RMG)</a:t>
            </a:r>
            <a:r>
              <a:rPr lang="en-US" dirty="0"/>
              <a:t>, which account for </a:t>
            </a:r>
            <a:r>
              <a:rPr lang="en-US" b="1" dirty="0"/>
              <a:t>over 80% of the country’s exports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Example:</a:t>
            </a:r>
            <a:r>
              <a:rPr lang="en-US" dirty="0"/>
              <a:t> The RMG sector, led by entrepreneurial initiatives, transformed Bangladesh into the </a:t>
            </a:r>
            <a:r>
              <a:rPr lang="en-US" b="1" dirty="0"/>
              <a:t>second-largest garment exporter</a:t>
            </a:r>
            <a:r>
              <a:rPr lang="en-US" dirty="0"/>
              <a:t> in the world.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97CA5-5FFE-E973-F502-10A4396C2D2A}"/>
              </a:ext>
            </a:extLst>
          </p:cNvPr>
          <p:cNvSpPr txBox="1"/>
          <p:nvPr/>
        </p:nvSpPr>
        <p:spPr>
          <a:xfrm>
            <a:off x="2606040" y="155449"/>
            <a:ext cx="855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Sabon Next LT"/>
              </a:rPr>
              <a:t>Role of entrepreneurship in the economy of Bangladesh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843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CC6AB-15C5-0296-E4B4-57FEFC1CA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7B78013-0C2A-2298-154E-80F2320239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12F88-6D99-4E6A-E1F4-06231DC30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3994" y="974409"/>
            <a:ext cx="8882037" cy="4306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Employment 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Job Creation:</a:t>
            </a:r>
            <a:r>
              <a:rPr lang="en-US" dirty="0"/>
              <a:t> Entrepreneurship reduces unemployment by creating </a:t>
            </a:r>
            <a:r>
              <a:rPr lang="en-US" b="1" dirty="0"/>
              <a:t>millions of jobs</a:t>
            </a:r>
            <a:r>
              <a:rPr lang="en-US" dirty="0"/>
              <a:t> across industries such as textiles, agriculture, ICT, and retail.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Women Empowerment:</a:t>
            </a:r>
            <a:r>
              <a:rPr lang="en-US" dirty="0"/>
              <a:t> Female entrepreneurs are increasingly contributing to the economy, especially in the </a:t>
            </a:r>
            <a:r>
              <a:rPr lang="en-US" b="1" dirty="0"/>
              <a:t>handicrafts and textile sectors</a:t>
            </a:r>
            <a:r>
              <a:rPr lang="en-US" dirty="0"/>
              <a:t>.</a:t>
            </a:r>
          </a:p>
          <a:p>
            <a:r>
              <a:rPr lang="en-US" b="1" dirty="0"/>
              <a:t>Example:</a:t>
            </a:r>
            <a:r>
              <a:rPr lang="en-US" dirty="0"/>
              <a:t> Organizations like </a:t>
            </a:r>
            <a:r>
              <a:rPr lang="en-US" b="1" dirty="0"/>
              <a:t>Grameen Bank</a:t>
            </a:r>
            <a:r>
              <a:rPr lang="en-US" dirty="0"/>
              <a:t> and </a:t>
            </a:r>
            <a:r>
              <a:rPr lang="en-US" b="1" dirty="0"/>
              <a:t>BRAC</a:t>
            </a:r>
            <a:r>
              <a:rPr lang="en-US" dirty="0"/>
              <a:t> have empowered thousands of women entrepreneurs through </a:t>
            </a:r>
            <a:r>
              <a:rPr lang="en-US" b="1" dirty="0"/>
              <a:t>microfinance programs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251EE-2ED4-9650-C59E-EBAC46D6EC6B}"/>
              </a:ext>
            </a:extLst>
          </p:cNvPr>
          <p:cNvSpPr txBox="1"/>
          <p:nvPr/>
        </p:nvSpPr>
        <p:spPr>
          <a:xfrm>
            <a:off x="2606040" y="155449"/>
            <a:ext cx="855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Role of entrepreneurship in the economy of Bangladesh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1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312" y="928688"/>
            <a:ext cx="6583680" cy="765678"/>
          </a:xfr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/>
              <a:t>Lecture-2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20240"/>
            <a:ext cx="7936992" cy="4121744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Topics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Types of entrepreneurs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Challenges of entrepreneurship Development in Bangladesh.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Role of entrepreneurship in the economy of Bangladesh.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26881-61A9-BF82-DA7B-38BF519E883E}"/>
              </a:ext>
            </a:extLst>
          </p:cNvPr>
          <p:cNvSpPr txBox="1"/>
          <p:nvPr/>
        </p:nvSpPr>
        <p:spPr>
          <a:xfrm>
            <a:off x="1232154" y="4714286"/>
            <a:ext cx="61036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Key Recommendations for Improving Entrepreneurship in Bangladesh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5EE68-B042-E27B-5D9F-87B012E96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A776406-A046-04E2-F19B-8685BBD633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C3820-B95A-F485-33D0-24B611C48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3994" y="974409"/>
            <a:ext cx="8882037" cy="4306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 Innovation and Technology Adoption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Digital Startups:</a:t>
            </a:r>
            <a:r>
              <a:rPr lang="en-US" dirty="0"/>
              <a:t> Entrepreneurs in </a:t>
            </a:r>
            <a:r>
              <a:rPr lang="en-US" b="1" dirty="0"/>
              <a:t>technology and e-commerce</a:t>
            </a:r>
            <a:r>
              <a:rPr lang="en-US" dirty="0"/>
              <a:t> sectors are revolutionizing traditional industries with platforms like </a:t>
            </a:r>
            <a:r>
              <a:rPr lang="en-US" b="1" dirty="0" err="1"/>
              <a:t>Daraz</a:t>
            </a:r>
            <a:r>
              <a:rPr lang="en-US" dirty="0"/>
              <a:t>, </a:t>
            </a:r>
            <a:r>
              <a:rPr lang="en-US" b="1" dirty="0" err="1"/>
              <a:t>Pathao</a:t>
            </a:r>
            <a:r>
              <a:rPr lang="en-US" dirty="0"/>
              <a:t>, and </a:t>
            </a:r>
            <a:r>
              <a:rPr lang="en-US" b="1" dirty="0"/>
              <a:t>bKash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Smart Solutions:</a:t>
            </a:r>
            <a:r>
              <a:rPr lang="en-US" dirty="0"/>
              <a:t> Entrepreneurs are introducing </a:t>
            </a:r>
            <a:r>
              <a:rPr lang="en-US" b="1" dirty="0"/>
              <a:t>FinTech</a:t>
            </a:r>
            <a:r>
              <a:rPr lang="en-US" dirty="0"/>
              <a:t>, </a:t>
            </a:r>
            <a:r>
              <a:rPr lang="en-US" b="1" dirty="0" err="1"/>
              <a:t>AgriTech</a:t>
            </a:r>
            <a:r>
              <a:rPr lang="en-US" dirty="0"/>
              <a:t>, and </a:t>
            </a:r>
            <a:r>
              <a:rPr lang="en-US" b="1" dirty="0" err="1"/>
              <a:t>HealthTech</a:t>
            </a:r>
            <a:r>
              <a:rPr lang="en-US" dirty="0"/>
              <a:t> solutions to address critical local challenges.</a:t>
            </a:r>
          </a:p>
          <a:p>
            <a:r>
              <a:rPr lang="en-US" b="1" dirty="0"/>
              <a:t>Example:</a:t>
            </a:r>
            <a:r>
              <a:rPr lang="en-US" dirty="0"/>
              <a:t> </a:t>
            </a:r>
            <a:r>
              <a:rPr lang="en-US" b="1" dirty="0"/>
              <a:t>bKash</a:t>
            </a:r>
            <a:r>
              <a:rPr lang="en-US" dirty="0"/>
              <a:t>, a mobile financial service, has transformed financial inclusion in Bangladesh.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51B97-6169-1836-E494-C54D2626A318}"/>
              </a:ext>
            </a:extLst>
          </p:cNvPr>
          <p:cNvSpPr txBox="1"/>
          <p:nvPr/>
        </p:nvSpPr>
        <p:spPr>
          <a:xfrm>
            <a:off x="2606040" y="155449"/>
            <a:ext cx="855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Role of entrepreneurship in the economy of Bangladesh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472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E4759-475E-93E3-0E2C-EB598502D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7C50289-9F2E-14E8-62CC-3FC99ABB52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14A72-B613-3D7D-9C3B-7DBC652AA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3994" y="795528"/>
            <a:ext cx="8882037" cy="5806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4.  Poverty Alleviation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Rural Entrepreneurship:</a:t>
            </a:r>
            <a:r>
              <a:rPr lang="en-US" dirty="0"/>
              <a:t> Micro and small enterprises in rural areas help reduce poverty by providing </a:t>
            </a:r>
            <a:r>
              <a:rPr lang="en-US" b="1" dirty="0"/>
              <a:t>income-generating opportunities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Financial Inclusion:</a:t>
            </a:r>
            <a:r>
              <a:rPr lang="en-US" dirty="0"/>
              <a:t> Microfinance institutions enable entrepreneurs to access </a:t>
            </a:r>
            <a:r>
              <a:rPr lang="en-US" b="1" dirty="0"/>
              <a:t>capital and financial resources</a:t>
            </a:r>
            <a:r>
              <a:rPr lang="en-US" dirty="0"/>
              <a:t>.</a:t>
            </a:r>
          </a:p>
          <a:p>
            <a:r>
              <a:rPr lang="en-US" b="1" dirty="0"/>
              <a:t>Example:</a:t>
            </a:r>
            <a:r>
              <a:rPr lang="en-US" dirty="0"/>
              <a:t> Initiatives like </a:t>
            </a:r>
            <a:r>
              <a:rPr lang="en-US" b="1" dirty="0"/>
              <a:t>Grameen Bank</a:t>
            </a:r>
            <a:r>
              <a:rPr lang="en-US" dirty="0"/>
              <a:t> have lifted millions out of poverty by providing </a:t>
            </a:r>
            <a:r>
              <a:rPr lang="en-US" b="1" dirty="0"/>
              <a:t>microloans to small business owners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5.  Rural and Regional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Decentralization of Economic Activity:</a:t>
            </a:r>
            <a:r>
              <a:rPr lang="en-US" dirty="0"/>
              <a:t> Entrepreneurs are setting up businesses in </a:t>
            </a:r>
            <a:r>
              <a:rPr lang="en-US" b="1" dirty="0"/>
              <a:t>rural and semi-urban areas</a:t>
            </a:r>
            <a:r>
              <a:rPr lang="en-US" dirty="0"/>
              <a:t>, reducing the migration pressure on major cities.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Agro</a:t>
            </a:r>
            <a:r>
              <a:rPr lang="en-US" b="1" dirty="0"/>
              <a:t>-Based Industries:</a:t>
            </a:r>
            <a:r>
              <a:rPr lang="en-US" dirty="0"/>
              <a:t> Entrepreneurs are adding value to </a:t>
            </a:r>
            <a:r>
              <a:rPr lang="en-US" b="1" dirty="0"/>
              <a:t>agricultural products</a:t>
            </a:r>
            <a:r>
              <a:rPr lang="en-US" dirty="0"/>
              <a:t> through food processing and export ventures.</a:t>
            </a:r>
          </a:p>
          <a:p>
            <a:r>
              <a:rPr lang="en-US" b="1" dirty="0"/>
              <a:t>Example:</a:t>
            </a:r>
            <a:r>
              <a:rPr lang="en-US" dirty="0"/>
              <a:t> </a:t>
            </a:r>
            <a:r>
              <a:rPr lang="en-US" dirty="0" err="1"/>
              <a:t>Agro</a:t>
            </a:r>
            <a:r>
              <a:rPr lang="en-US" dirty="0"/>
              <a:t>-processing businesses are helping farmers get </a:t>
            </a:r>
            <a:r>
              <a:rPr lang="en-US" b="1" dirty="0"/>
              <a:t>fair prices</a:t>
            </a:r>
            <a:r>
              <a:rPr lang="en-US" dirty="0"/>
              <a:t> and reducing post-harvest losses.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81679-CBB8-42E3-D011-7AB3C292FEBA}"/>
              </a:ext>
            </a:extLst>
          </p:cNvPr>
          <p:cNvSpPr txBox="1"/>
          <p:nvPr/>
        </p:nvSpPr>
        <p:spPr>
          <a:xfrm>
            <a:off x="2606040" y="155449"/>
            <a:ext cx="855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Role of entrepreneurship in the economy of Bangladesh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449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AD1A1-7A31-B271-3EE8-F62AC4207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C09041D-5941-448B-7850-DFD525AB3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D3F37-D4A2-D9FC-4897-E1E4F8A32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3994" y="795528"/>
            <a:ext cx="8882037" cy="5806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6. Growth of the Digital Economy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Digital Transformation:</a:t>
            </a:r>
            <a:r>
              <a:rPr lang="en-US" dirty="0"/>
              <a:t> Entrepreneurs in ICT and e-commerce are driving Bangladesh towards a </a:t>
            </a:r>
            <a:r>
              <a:rPr lang="en-US" b="1" dirty="0"/>
              <a:t>'Smart Bangladesh Vision 2041'</a:t>
            </a:r>
            <a:r>
              <a:rPr lang="en-US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Freelancing and Outsourcing:</a:t>
            </a:r>
            <a:r>
              <a:rPr lang="en-US" dirty="0"/>
              <a:t> Bangladesh is among the </a:t>
            </a:r>
            <a:r>
              <a:rPr lang="en-US" b="1" dirty="0"/>
              <a:t>top freelancing hubs in the world</a:t>
            </a:r>
            <a:r>
              <a:rPr lang="en-US" dirty="0"/>
              <a:t>, contributing significantly to foreign earnings.</a:t>
            </a:r>
          </a:p>
          <a:p>
            <a:pPr algn="just"/>
            <a:r>
              <a:rPr lang="en-US" b="1" dirty="0"/>
              <a:t>Example:</a:t>
            </a:r>
            <a:r>
              <a:rPr lang="en-US" dirty="0"/>
              <a:t> Platforms like </a:t>
            </a:r>
            <a:r>
              <a:rPr lang="en-US" b="1" dirty="0" err="1"/>
              <a:t>Pathao</a:t>
            </a:r>
            <a:r>
              <a:rPr lang="en-US" dirty="0"/>
              <a:t> and </a:t>
            </a:r>
            <a:r>
              <a:rPr lang="en-US" b="1" dirty="0"/>
              <a:t>Truck </a:t>
            </a:r>
            <a:r>
              <a:rPr lang="en-US" b="1" dirty="0" err="1"/>
              <a:t>Lagbe</a:t>
            </a:r>
            <a:r>
              <a:rPr lang="en-US" dirty="0"/>
              <a:t> are transforming the </a:t>
            </a:r>
            <a:r>
              <a:rPr lang="en-US" b="1" dirty="0"/>
              <a:t>transportation and logistics sectors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7. Attraction of Foreign Direct Investment (FDI)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Improved Business Environment:</a:t>
            </a:r>
            <a:r>
              <a:rPr lang="en-US" dirty="0"/>
              <a:t> A growing entrepreneurial ecosystem attracts </a:t>
            </a:r>
            <a:r>
              <a:rPr lang="en-US" b="1" dirty="0"/>
              <a:t>foreign investments</a:t>
            </a:r>
            <a:r>
              <a:rPr lang="en-US" dirty="0"/>
              <a:t> into sectors like </a:t>
            </a:r>
            <a:r>
              <a:rPr lang="en-US" b="1" dirty="0"/>
              <a:t>ICT, textiles, and energy</a:t>
            </a:r>
            <a:r>
              <a:rPr lang="en-US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Public-Private Partnerships (PPP):</a:t>
            </a:r>
            <a:r>
              <a:rPr lang="en-US" dirty="0"/>
              <a:t> Entrepreneurs collaborate with government bodies to develop </a:t>
            </a:r>
            <a:r>
              <a:rPr lang="en-US" b="1" dirty="0"/>
              <a:t>critical infrastructure projects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Example:</a:t>
            </a:r>
            <a:r>
              <a:rPr lang="en-US" dirty="0"/>
              <a:t> Investment in </a:t>
            </a:r>
            <a:r>
              <a:rPr lang="en-US" b="1" dirty="0"/>
              <a:t>economic zones</a:t>
            </a:r>
            <a:r>
              <a:rPr lang="en-US" dirty="0"/>
              <a:t> has attracted international businesses and encouraged local entrepreneurship.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37108-9F07-5B49-07F9-19E0740FC9A5}"/>
              </a:ext>
            </a:extLst>
          </p:cNvPr>
          <p:cNvSpPr txBox="1"/>
          <p:nvPr/>
        </p:nvSpPr>
        <p:spPr>
          <a:xfrm>
            <a:off x="2606040" y="155449"/>
            <a:ext cx="855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Role of entrepreneurship in the economy of Bangladesh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903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ABD27-31E1-E4EC-3A3C-5E308D53E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BEE90D1-F9F2-5FAB-2490-C4534E540C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DA8466-E8FA-3687-9BD5-D20B9C19D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3994" y="795528"/>
            <a:ext cx="8882037" cy="58064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8. Environmental Sustainability and Social Responsibility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Sustainable Practices:</a:t>
            </a:r>
            <a:r>
              <a:rPr lang="en-US" dirty="0"/>
              <a:t> Green entrepreneurship initiatives focus on </a:t>
            </a:r>
            <a:r>
              <a:rPr lang="en-US" b="1" dirty="0"/>
              <a:t>renewable energy</a:t>
            </a:r>
            <a:r>
              <a:rPr lang="en-US" dirty="0"/>
              <a:t>, </a:t>
            </a:r>
            <a:r>
              <a:rPr lang="en-US" b="1" dirty="0"/>
              <a:t>waste management</a:t>
            </a:r>
            <a:r>
              <a:rPr lang="en-US" dirty="0"/>
              <a:t>, and </a:t>
            </a:r>
            <a:r>
              <a:rPr lang="en-US" b="1" dirty="0"/>
              <a:t>organic agriculture</a:t>
            </a:r>
            <a:r>
              <a:rPr lang="en-US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Social Entrepreneurship:</a:t>
            </a:r>
            <a:r>
              <a:rPr lang="en-US" dirty="0"/>
              <a:t> Initiatives by social enterprises address </a:t>
            </a:r>
            <a:r>
              <a:rPr lang="en-US" b="1" dirty="0"/>
              <a:t>healthcare, education, and community development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Example:</a:t>
            </a:r>
            <a:r>
              <a:rPr lang="en-US" dirty="0"/>
              <a:t> </a:t>
            </a:r>
            <a:r>
              <a:rPr lang="en-US" b="1" dirty="0"/>
              <a:t>Solar energy startups</a:t>
            </a:r>
            <a:r>
              <a:rPr lang="en-US" dirty="0"/>
              <a:t> are providing affordable renewable power to rural areas.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9. Financial Inclusion through Entrepreneurship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Access to Capital:</a:t>
            </a:r>
            <a:r>
              <a:rPr lang="en-US" dirty="0"/>
              <a:t> Entrepreneurs are utilizing </a:t>
            </a:r>
            <a:r>
              <a:rPr lang="en-US" b="1" dirty="0"/>
              <a:t>microfinance, venture capital, and startup funding</a:t>
            </a:r>
            <a:r>
              <a:rPr lang="en-US" dirty="0"/>
              <a:t> to grow their businesses.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Financial Literacy:</a:t>
            </a:r>
            <a:r>
              <a:rPr lang="en-US" dirty="0"/>
              <a:t> Entrepreneurial programs are educating people about </a:t>
            </a:r>
            <a:r>
              <a:rPr lang="en-US" b="1" dirty="0"/>
              <a:t>financial planning and savings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Example:</a:t>
            </a:r>
            <a:r>
              <a:rPr lang="en-US" dirty="0"/>
              <a:t> Programs by </a:t>
            </a:r>
            <a:r>
              <a:rPr lang="en-US" b="1" dirty="0"/>
              <a:t>Startup Bangladesh Limited</a:t>
            </a:r>
            <a:r>
              <a:rPr lang="en-US" dirty="0"/>
              <a:t> provide grants and mentorship to young entrepreneurs.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D7D6F-2146-3DD0-CB3D-DBA1EE89F38B}"/>
              </a:ext>
            </a:extLst>
          </p:cNvPr>
          <p:cNvSpPr txBox="1"/>
          <p:nvPr/>
        </p:nvSpPr>
        <p:spPr>
          <a:xfrm>
            <a:off x="2606040" y="155449"/>
            <a:ext cx="855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Role of entrepreneurship in the economy of Bangladesh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8898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71F1E-8E35-8C43-EC45-3CF168689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3EA6474-2818-C1FA-C58A-7762490748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26337-D020-C99B-2CEA-2EFED0572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3994" y="795528"/>
            <a:ext cx="8882037" cy="5806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10. Skill Development and Human Capital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Entrepreneurship Education:</a:t>
            </a:r>
            <a:r>
              <a:rPr lang="en-US" dirty="0"/>
              <a:t> Training programs and workshops are fostering </a:t>
            </a:r>
            <a:r>
              <a:rPr lang="en-US" b="1" dirty="0"/>
              <a:t>entrepreneurial mindsets</a:t>
            </a:r>
            <a:r>
              <a:rPr lang="en-US" dirty="0"/>
              <a:t> among young people.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Skill Upgradation:</a:t>
            </a:r>
            <a:r>
              <a:rPr lang="en-US" dirty="0"/>
              <a:t> Entrepreneurs are investing in </a:t>
            </a:r>
            <a:r>
              <a:rPr lang="en-US" b="1" dirty="0"/>
              <a:t>employee skill development</a:t>
            </a:r>
            <a:r>
              <a:rPr lang="en-US" dirty="0"/>
              <a:t> to stay competitive.</a:t>
            </a:r>
          </a:p>
          <a:p>
            <a:r>
              <a:rPr lang="en-US" b="1" dirty="0"/>
              <a:t>Example:</a:t>
            </a:r>
            <a:r>
              <a:rPr lang="en-US" dirty="0"/>
              <a:t> Platforms like </a:t>
            </a:r>
            <a:r>
              <a:rPr lang="en-US" b="1" dirty="0"/>
              <a:t>ICT Division’s innovation hubs</a:t>
            </a:r>
            <a:r>
              <a:rPr lang="en-US" dirty="0"/>
              <a:t> are empowering youth with </a:t>
            </a:r>
            <a:r>
              <a:rPr lang="en-US" b="1" dirty="0"/>
              <a:t>digital skills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F251C-C52B-5684-D648-F981FEF7C7E3}"/>
              </a:ext>
            </a:extLst>
          </p:cNvPr>
          <p:cNvSpPr txBox="1"/>
          <p:nvPr/>
        </p:nvSpPr>
        <p:spPr>
          <a:xfrm>
            <a:off x="2606040" y="155449"/>
            <a:ext cx="855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Role of entrepreneurship in the economy of Bangladesh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159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37E0F-FBF6-E8A3-EFE4-6A27D4C97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83C2AF7-B1A7-148B-5D73-A9EA2387DF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D28BC-E53E-48E3-D785-BD80ACB0B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3994" y="1447011"/>
            <a:ext cx="8882037" cy="4953790"/>
          </a:xfrm>
        </p:spPr>
        <p:txBody>
          <a:bodyPr>
            <a:normAutofit lnSpcReduction="10000"/>
          </a:bodyPr>
          <a:lstStyle/>
          <a:p>
            <a:pPr algn="just">
              <a:buFont typeface="+mj-lt"/>
              <a:buAutoNum type="arabicPeriod"/>
            </a:pPr>
            <a:r>
              <a:rPr lang="en-US" sz="2400" b="1" dirty="0"/>
              <a:t>Increase Access to Finance:</a:t>
            </a:r>
            <a:r>
              <a:rPr lang="en-US" sz="2400" dirty="0"/>
              <a:t> Offer government grants, microfinance, and venture capital.</a:t>
            </a:r>
          </a:p>
          <a:p>
            <a:pPr algn="just">
              <a:buFont typeface="+mj-lt"/>
              <a:buAutoNum type="arabicPeriod"/>
            </a:pPr>
            <a:r>
              <a:rPr lang="en-US" sz="2400" b="1" dirty="0"/>
              <a:t>Simplify Regulations:</a:t>
            </a:r>
            <a:r>
              <a:rPr lang="en-US" sz="2400" dirty="0"/>
              <a:t> Introduce transparent and efficient licensing systems.</a:t>
            </a:r>
          </a:p>
          <a:p>
            <a:pPr algn="just">
              <a:buFont typeface="+mj-lt"/>
              <a:buAutoNum type="arabicPeriod"/>
            </a:pPr>
            <a:r>
              <a:rPr lang="en-US" sz="2400" b="1" dirty="0"/>
              <a:t>Focus on Education:</a:t>
            </a:r>
            <a:r>
              <a:rPr lang="en-US" sz="2400" dirty="0"/>
              <a:t> Include entrepreneurship in the national education curriculum.</a:t>
            </a:r>
          </a:p>
          <a:p>
            <a:pPr algn="just">
              <a:buFont typeface="+mj-lt"/>
              <a:buAutoNum type="arabicPeriod"/>
            </a:pPr>
            <a:r>
              <a:rPr lang="en-US" sz="2400" b="1" dirty="0"/>
              <a:t>Upgrade Infrastructure:</a:t>
            </a:r>
            <a:r>
              <a:rPr lang="en-US" sz="2400" dirty="0"/>
              <a:t> Ensure reliable electricity, internet, and transport facilities.</a:t>
            </a:r>
          </a:p>
          <a:p>
            <a:pPr algn="just">
              <a:buFont typeface="+mj-lt"/>
              <a:buAutoNum type="arabicPeriod"/>
            </a:pPr>
            <a:r>
              <a:rPr lang="en-US" sz="2400" b="1" dirty="0"/>
              <a:t>Encourage Female Entrepreneurship:</a:t>
            </a:r>
            <a:r>
              <a:rPr lang="en-US" sz="2400" dirty="0"/>
              <a:t> Provide special incentives and training programs.</a:t>
            </a:r>
          </a:p>
          <a:p>
            <a:pPr algn="just">
              <a:buFont typeface="+mj-lt"/>
              <a:buAutoNum type="arabicPeriod"/>
            </a:pPr>
            <a:r>
              <a:rPr lang="en-US" sz="2400" b="1" dirty="0"/>
              <a:t>Promote Innovation:</a:t>
            </a:r>
            <a:r>
              <a:rPr lang="en-US" sz="2400" dirty="0"/>
              <a:t> Support R&amp;D initiatives for startups and SMEs.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B2BD8-738C-D692-1AB0-412D08EF5F7E}"/>
              </a:ext>
            </a:extLst>
          </p:cNvPr>
          <p:cNvSpPr txBox="1"/>
          <p:nvPr/>
        </p:nvSpPr>
        <p:spPr>
          <a:xfrm>
            <a:off x="2606040" y="155449"/>
            <a:ext cx="855878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algn="just" defTabSz="914400">
              <a:spcBef>
                <a:spcPts val="600"/>
              </a:spcBef>
              <a:buClr>
                <a:srgbClr val="3891A7"/>
              </a:buClr>
              <a:buSzPct val="80000"/>
              <a:defRPr/>
            </a:pPr>
            <a:r>
              <a:rPr lang="en-US" sz="2400" b="1" dirty="0"/>
              <a:t>Key Recommendations for Improving Entrepreneurship in Bangladesh: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649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B040D-12B9-24D4-EE32-3C08B5D0D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002" y="2096008"/>
            <a:ext cx="8882037" cy="4606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Characteristics of Young Entrepreneurs: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Innovative Mindset:</a:t>
            </a:r>
            <a:r>
              <a:rPr lang="en-US" sz="1600" dirty="0"/>
              <a:t> Thinks outside the box and brings creative solutions to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Tech-Savvy:</a:t>
            </a:r>
            <a:r>
              <a:rPr lang="en-US" sz="1600" dirty="0"/>
              <a:t> Comfortable leveraging technology and digital platforms for business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Risk-Taking Ability:</a:t>
            </a:r>
            <a:r>
              <a:rPr lang="en-US" sz="1600" dirty="0"/>
              <a:t> Willing to take calculated risks to pursue their vision.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Passionate and Driven:</a:t>
            </a:r>
            <a:r>
              <a:rPr lang="en-US" sz="1600" dirty="0"/>
              <a:t> Highly motivated to achieve their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Adaptable:</a:t>
            </a:r>
            <a:r>
              <a:rPr lang="en-US" sz="1600" dirty="0"/>
              <a:t> Quick to learn and adjust to changing market trends.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Challenges Faced by Young Entrepreneurs: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Lack of Experience:</a:t>
            </a:r>
            <a:r>
              <a:rPr lang="en-US" dirty="0"/>
              <a:t> Limited industry and market knowledge.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Financial Constraints:</a:t>
            </a:r>
            <a:r>
              <a:rPr lang="en-US" dirty="0"/>
              <a:t> Difficulty in accessing funds or investments.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Balancing Education and Business:</a:t>
            </a:r>
            <a:r>
              <a:rPr lang="en-US" dirty="0"/>
              <a:t> Struggling to manage time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Limited Network:</a:t>
            </a:r>
            <a:r>
              <a:rPr lang="en-US" dirty="0"/>
              <a:t> Fewer professional connections in the industry.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EFD61-0F8C-6CDB-E6E8-E1884C90B4CE}"/>
              </a:ext>
            </a:extLst>
          </p:cNvPr>
          <p:cNvSpPr txBox="1"/>
          <p:nvPr/>
        </p:nvSpPr>
        <p:spPr>
          <a:xfrm>
            <a:off x="2679192" y="491774"/>
            <a:ext cx="8375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400" dirty="0"/>
              <a:t>A </a:t>
            </a:r>
            <a:r>
              <a:rPr lang="en-US" sz="2400" b="1" dirty="0"/>
              <a:t>young entrepreneur</a:t>
            </a:r>
            <a:r>
              <a:rPr lang="en-US" sz="2400" dirty="0"/>
              <a:t> is an individual, typically between the ages of </a:t>
            </a:r>
            <a:r>
              <a:rPr lang="en-US" sz="2400" b="1" dirty="0"/>
              <a:t>16 and 35</a:t>
            </a:r>
            <a:r>
              <a:rPr lang="en-US" sz="2400" dirty="0"/>
              <a:t>, who starts and runs their own business or startup, often bringing fresh ideas, innovation, and energy to the entrepreneurial landscape.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BF615-135E-89FC-993F-7DDDA416E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0317977-1BF4-FC16-8A9B-970E43F1C4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64AE5-7F12-B4D6-49C9-EAA4E5D5E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002" y="2463773"/>
            <a:ext cx="8882037" cy="40558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Characteristics of Women Entrepreneurs: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Resilient and Determined:</a:t>
            </a:r>
            <a:r>
              <a:rPr lang="en-US" sz="1600" dirty="0"/>
              <a:t> Overcome cultural, financial, and social challenges.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Strong Leadership Skills:</a:t>
            </a:r>
            <a:r>
              <a:rPr lang="en-US" sz="1600" dirty="0"/>
              <a:t> Ability to lead teams and make strategic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Innovative Thinking:</a:t>
            </a:r>
            <a:r>
              <a:rPr lang="en-US" sz="1600" dirty="0"/>
              <a:t> Bring fresh ideas and creative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Emotional Intelligence:</a:t>
            </a:r>
            <a:r>
              <a:rPr lang="en-US" sz="1600" dirty="0"/>
              <a:t> Excellent relationship management and communication skills.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Multitasking Ability:</a:t>
            </a:r>
            <a:r>
              <a:rPr lang="en-US" sz="1600" dirty="0"/>
              <a:t> Balance multiple responsibilities efficiently.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Challenges Faced by Women Entrepreneurs: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Lack of Access to Funding:</a:t>
            </a:r>
            <a:r>
              <a:rPr lang="en-US" dirty="0"/>
              <a:t> Difficulty securing loans or investments.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Gender Bias:</a:t>
            </a:r>
            <a:r>
              <a:rPr lang="en-US" dirty="0"/>
              <a:t> Facing stereotypes and societal discrimination.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Work-Life Balance:</a:t>
            </a:r>
            <a:r>
              <a:rPr lang="en-US" dirty="0"/>
              <a:t> Juggling family and professional responsibilities.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Limited Networking Opportunities:</a:t>
            </a:r>
            <a:r>
              <a:rPr lang="en-US" dirty="0"/>
              <a:t> Fewer professional connections in male-dominated industries.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Legal and Social Barriers:</a:t>
            </a:r>
            <a:r>
              <a:rPr lang="en-US" dirty="0"/>
              <a:t> Cultural and institutional constraints.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F4131-441C-3D9B-A34D-04825642AAF4}"/>
              </a:ext>
            </a:extLst>
          </p:cNvPr>
          <p:cNvSpPr txBox="1"/>
          <p:nvPr/>
        </p:nvSpPr>
        <p:spPr>
          <a:xfrm>
            <a:off x="2606040" y="155449"/>
            <a:ext cx="8375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400" dirty="0"/>
              <a:t>A </a:t>
            </a:r>
            <a:r>
              <a:rPr lang="en-US" sz="2400" b="1" dirty="0"/>
              <a:t>women entrepreneur</a:t>
            </a:r>
            <a:r>
              <a:rPr lang="en-US" sz="2400" dirty="0"/>
              <a:t> is a woman who </a:t>
            </a:r>
            <a:r>
              <a:rPr lang="en-US" sz="2400" b="1" dirty="0"/>
              <a:t>initiates, organizes, and operates a business venture</a:t>
            </a:r>
            <a:r>
              <a:rPr lang="en-US" sz="2400" dirty="0"/>
              <a:t> with courage, innovation, and leadership. Women entrepreneurs contribute significantly to economic growth, job creation, and social development, often overcoming societal and structural barriers.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1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B1EF2-4940-419C-CBA1-07CC0825F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C708E9A-D21E-C3A6-F8CA-EFB893F5F5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EB8B4-15C8-5E48-9AF6-E0F41012E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002" y="2463773"/>
            <a:ext cx="8882037" cy="40558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Characteristics of Immigrant Entrepreneurs: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Resilience:</a:t>
            </a:r>
            <a:r>
              <a:rPr lang="en-US" sz="1600" dirty="0"/>
              <a:t> Ability to overcome cultural and economic barriers.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Risk-Taking Ability:</a:t>
            </a:r>
            <a:r>
              <a:rPr lang="en-US" sz="1600" dirty="0"/>
              <a:t> Willing to start fresh in a new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Adaptability:</a:t>
            </a:r>
            <a:r>
              <a:rPr lang="en-US" sz="1600" dirty="0"/>
              <a:t> Quick to adjust to new markets and cultural norms.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Global Mindset:</a:t>
            </a:r>
            <a:r>
              <a:rPr lang="en-US" sz="1600" dirty="0"/>
              <a:t> Understands both local and international markets.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Strong Work Ethic:</a:t>
            </a:r>
            <a:r>
              <a:rPr lang="en-US" sz="1600" dirty="0"/>
              <a:t> Determined to succeed despite challenges.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Famous Immigrant Entrepreneurs: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Elon Musk:</a:t>
            </a:r>
            <a:r>
              <a:rPr lang="en-US" dirty="0"/>
              <a:t> Born in South Africa, co-founder of Tesla and SpaceX.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Sergey Brin:</a:t>
            </a:r>
            <a:r>
              <a:rPr lang="en-US" dirty="0"/>
              <a:t> Co-founder of Google, immigrated from Russia.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Indra Nooyi:</a:t>
            </a:r>
            <a:r>
              <a:rPr lang="en-US" dirty="0"/>
              <a:t> Former CEO of PepsiCo, immigrated from India.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Hamdi Ulukaya:</a:t>
            </a:r>
            <a:r>
              <a:rPr lang="en-US" dirty="0"/>
              <a:t> Founder of Chobani Yogurt, immigrated from Turkey.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Jan Koum:</a:t>
            </a:r>
            <a:r>
              <a:rPr lang="en-US" dirty="0"/>
              <a:t> Co-founder of WhatsApp, immigrated from Ukraine.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50A537-1C7C-20DB-45D6-7D2254A039D4}"/>
              </a:ext>
            </a:extLst>
          </p:cNvPr>
          <p:cNvSpPr txBox="1"/>
          <p:nvPr/>
        </p:nvSpPr>
        <p:spPr>
          <a:xfrm>
            <a:off x="2606040" y="155449"/>
            <a:ext cx="8375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400" dirty="0"/>
              <a:t>An </a:t>
            </a:r>
            <a:r>
              <a:rPr lang="en-US" sz="2400" b="1" dirty="0"/>
              <a:t>immigrant entrepreneur</a:t>
            </a:r>
            <a:r>
              <a:rPr lang="en-US" sz="2400" dirty="0"/>
              <a:t> is an individual who has </a:t>
            </a:r>
            <a:r>
              <a:rPr lang="en-US" sz="2400" b="1" dirty="0"/>
              <a:t>migrated to a foreign country</a:t>
            </a:r>
            <a:r>
              <a:rPr lang="en-US" sz="2400" dirty="0"/>
              <a:t> and started or manages a </a:t>
            </a:r>
            <a:r>
              <a:rPr lang="en-US" sz="2400" b="1" dirty="0"/>
              <a:t>business venture</a:t>
            </a:r>
            <a:r>
              <a:rPr lang="en-US" sz="2400" dirty="0"/>
              <a:t> there. These entrepreneurs often bring </a:t>
            </a:r>
            <a:r>
              <a:rPr lang="en-US" sz="2400" b="1" dirty="0"/>
              <a:t>diverse perspectives</a:t>
            </a:r>
            <a:r>
              <a:rPr lang="en-US" sz="2400" dirty="0"/>
              <a:t>, </a:t>
            </a:r>
            <a:r>
              <a:rPr lang="en-US" sz="2400" b="1" dirty="0"/>
              <a:t>unique skill sets</a:t>
            </a:r>
            <a:r>
              <a:rPr lang="en-US" sz="2400" dirty="0"/>
              <a:t>, and a </a:t>
            </a:r>
            <a:r>
              <a:rPr lang="en-US" sz="2400" b="1" dirty="0"/>
              <a:t>strong work ethic</a:t>
            </a:r>
            <a:r>
              <a:rPr lang="en-US" sz="2400" dirty="0"/>
              <a:t> to their host countries, contributing significantly to </a:t>
            </a:r>
            <a:r>
              <a:rPr lang="en-US" sz="2400" b="1" dirty="0"/>
              <a:t>economic growth</a:t>
            </a:r>
            <a:r>
              <a:rPr lang="en-US" sz="2400" dirty="0"/>
              <a:t> and </a:t>
            </a:r>
            <a:r>
              <a:rPr lang="en-US" sz="2400" b="1" dirty="0"/>
              <a:t>job creation</a:t>
            </a:r>
            <a:r>
              <a:rPr lang="en-US" sz="2400" dirty="0"/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457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002F4-44DF-7FA7-FC87-45984FEAB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FCEC6D7-B67F-019D-A869-B4A67A003A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FE5FD-D885-6F91-3DAE-7B9AE755B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85706" y="457199"/>
            <a:ext cx="8882037" cy="5852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Challenges Faced by Immigrant Entrepreneurs: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Language Barriers:</a:t>
            </a:r>
            <a:r>
              <a:rPr lang="en-US" sz="1600" dirty="0"/>
              <a:t> Difficulty in communication and business negotiations.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Legal and Bureaucratic Hurdles:</a:t>
            </a:r>
            <a:r>
              <a:rPr lang="en-US" sz="1600" dirty="0"/>
              <a:t> Complex visa and business regulations.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Limited Access to Funding:</a:t>
            </a:r>
            <a:r>
              <a:rPr lang="en-US" sz="1600" dirty="0"/>
              <a:t> Struggles with securing loans or investments.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Cultural Differences:</a:t>
            </a:r>
            <a:r>
              <a:rPr lang="en-US" sz="1600" dirty="0"/>
              <a:t> Difficulty understanding local business practices.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Discrimination:</a:t>
            </a:r>
            <a:r>
              <a:rPr lang="en-US" sz="1600" dirty="0"/>
              <a:t> Facing stereotypes and prejudice in the business world.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Best Industries for Immigrant Entrepreneurs: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Technology and Software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Food and Restaurant Industry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Retail and E-commerce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Healthcare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Education and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5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0A203-418D-2ABC-2984-91E409246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F8A77CF-E8B4-0387-22FD-E2D476633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EFC36-2E8B-6DA7-D49C-6CCD9549A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002" y="2212849"/>
            <a:ext cx="8882037" cy="4306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Key Characteristics of </a:t>
            </a:r>
            <a:r>
              <a:rPr lang="en-US" sz="1600" b="1" dirty="0" err="1">
                <a:solidFill>
                  <a:srgbClr val="FF0000"/>
                </a:solidFill>
              </a:rPr>
              <a:t>Copreneurs</a:t>
            </a:r>
            <a:r>
              <a:rPr lang="en-US" sz="1600" b="1" dirty="0">
                <a:solidFill>
                  <a:srgbClr val="FF0000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Shared Vision:</a:t>
            </a:r>
            <a:r>
              <a:rPr lang="en-US" sz="1600" dirty="0"/>
              <a:t> Align on business goals and long-term aspirations.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Complementary Skills:</a:t>
            </a:r>
            <a:r>
              <a:rPr lang="en-US" sz="1600" dirty="0"/>
              <a:t> Utilize each partner's strengths and expertise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Clear Communication:</a:t>
            </a:r>
            <a:r>
              <a:rPr lang="en-US" sz="1600" dirty="0"/>
              <a:t> Maintain open and honest dialogue to resolve conflicts.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Trust and Respect:</a:t>
            </a:r>
            <a:r>
              <a:rPr lang="en-US" sz="1600" dirty="0"/>
              <a:t> Rely on mutual trust both professionally and personally.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Work-Life Balance:</a:t>
            </a:r>
            <a:r>
              <a:rPr lang="en-US" sz="1600" dirty="0"/>
              <a:t> Separate professional roles from personal life.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Famous </a:t>
            </a:r>
            <a:r>
              <a:rPr lang="en-US" b="1" dirty="0" err="1">
                <a:solidFill>
                  <a:srgbClr val="FF0000"/>
                </a:solidFill>
              </a:rPr>
              <a:t>Copreneur</a:t>
            </a:r>
            <a:r>
              <a:rPr lang="en-US" b="1" dirty="0">
                <a:solidFill>
                  <a:srgbClr val="FF0000"/>
                </a:solidFill>
              </a:rPr>
              <a:t> Couples: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Bill and Melinda Gates:</a:t>
            </a:r>
            <a:r>
              <a:rPr lang="en-US" dirty="0"/>
              <a:t> Co-founded the Bill &amp; Melinda Gates Foundation.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Chip and Joanna Gaines:</a:t>
            </a:r>
            <a:r>
              <a:rPr lang="en-US" dirty="0"/>
              <a:t> Co-founders of Magnolia Homes and stars of </a:t>
            </a:r>
            <a:r>
              <a:rPr lang="en-US" i="1" dirty="0"/>
              <a:t>Fixer Upper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Bert and John Jacobs:</a:t>
            </a:r>
            <a:r>
              <a:rPr lang="en-US" dirty="0"/>
              <a:t> Co-founders of </a:t>
            </a:r>
            <a:r>
              <a:rPr lang="en-US" i="1" dirty="0"/>
              <a:t>Life is Good</a:t>
            </a:r>
            <a:r>
              <a:rPr lang="en-US" dirty="0"/>
              <a:t> apparel company.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Julia and Kevin Hartz:</a:t>
            </a:r>
            <a:r>
              <a:rPr lang="en-US" dirty="0"/>
              <a:t> Co-founders of </a:t>
            </a:r>
            <a:r>
              <a:rPr lang="en-US" i="1" dirty="0"/>
              <a:t>Eventbrite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5E64D-8DA3-C446-65CB-55546EAD9C90}"/>
              </a:ext>
            </a:extLst>
          </p:cNvPr>
          <p:cNvSpPr txBox="1"/>
          <p:nvPr/>
        </p:nvSpPr>
        <p:spPr>
          <a:xfrm>
            <a:off x="2606040" y="155449"/>
            <a:ext cx="8375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400" b="1" dirty="0" err="1"/>
              <a:t>Copreneurs</a:t>
            </a:r>
            <a:r>
              <a:rPr lang="en-US" sz="2400" dirty="0"/>
              <a:t> are </a:t>
            </a:r>
            <a:r>
              <a:rPr lang="en-US" sz="2400" b="1" dirty="0"/>
              <a:t>couples who start, own, and manage a business together</a:t>
            </a:r>
            <a:r>
              <a:rPr lang="en-US" sz="2400" dirty="0"/>
              <a:t> while maintaining their personal relationship. They are typically </a:t>
            </a:r>
            <a:r>
              <a:rPr lang="en-US" sz="2400" b="1" dirty="0"/>
              <a:t>romantic partners, spouses, or life partners</a:t>
            </a:r>
            <a:r>
              <a:rPr lang="en-US" sz="2400" dirty="0"/>
              <a:t> who collaborate professionally to achieve shared business goals.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07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08103-E8CA-BD2F-A735-A1E6A0922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DF22B95-647D-3BD4-028E-979BFE36A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AD9CD-1EBE-269F-B307-B03451A09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002" y="557784"/>
            <a:ext cx="8882037" cy="5961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Challenges Faced by </a:t>
            </a:r>
            <a:r>
              <a:rPr lang="en-US" sz="2000" b="1" dirty="0" err="1">
                <a:solidFill>
                  <a:srgbClr val="FF0000"/>
                </a:solidFill>
              </a:rPr>
              <a:t>Copreneurs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Blurring of Boundaries:</a:t>
            </a:r>
            <a:r>
              <a:rPr lang="en-US" sz="2000" dirty="0"/>
              <a:t> Difficulty separating personal and professional life.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Decision-Making Conflicts:</a:t>
            </a:r>
            <a:r>
              <a:rPr lang="en-US" sz="2000" dirty="0"/>
              <a:t> Disagreements can become personal.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Work-Life Imbalance:</a:t>
            </a:r>
            <a:r>
              <a:rPr lang="en-US" sz="2000" dirty="0"/>
              <a:t> Business discussions can dominate personal time.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Financial Strain:</a:t>
            </a:r>
            <a:r>
              <a:rPr lang="en-US" sz="2000" dirty="0"/>
              <a:t> Business failures can impact family finances.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Role Confusion:</a:t>
            </a:r>
            <a:r>
              <a:rPr lang="en-US" sz="2000" dirty="0"/>
              <a:t> Unclear division of responsibilities can lead to tension.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25204-0784-DBC7-451C-55ECBE570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34B4001-FAB5-A946-C616-F83A825C4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01904-9E27-22F7-EFEB-64D0DD5DE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002" y="2212849"/>
            <a:ext cx="8882037" cy="43068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Key Characteristics of Social Entrepreneurs: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Mission-Driven:</a:t>
            </a:r>
            <a:r>
              <a:rPr lang="en-US" dirty="0"/>
              <a:t> Prioritize social impact over personal profit.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Innovative Solutions:</a:t>
            </a:r>
            <a:r>
              <a:rPr lang="en-US" dirty="0"/>
              <a:t> Find creative ways to solve social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Sustainable Approach:</a:t>
            </a:r>
            <a:r>
              <a:rPr lang="en-US" dirty="0"/>
              <a:t> Build financially sustainable business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Empathy and Compassion:</a:t>
            </a:r>
            <a:r>
              <a:rPr lang="en-US" dirty="0"/>
              <a:t> Deep understanding of societal challenges.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Measured Impact:</a:t>
            </a:r>
            <a:r>
              <a:rPr lang="en-US" dirty="0"/>
              <a:t> Track and measure the outcomes of their efforts.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Famous Social Entrepreneurs: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Muhammad Yunus:</a:t>
            </a:r>
            <a:r>
              <a:rPr lang="en-US" dirty="0"/>
              <a:t> Founder of Grameen Bank, pioneering microfinance.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Blake Mycoskie:</a:t>
            </a:r>
            <a:r>
              <a:rPr lang="en-US" dirty="0"/>
              <a:t> Founder of TOMS Shoes, known for the "One for One"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Malala Yousafzai:</a:t>
            </a:r>
            <a:r>
              <a:rPr lang="en-US" dirty="0"/>
              <a:t> Co-founder of the Malala Fund, advocating for girls' education.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Jacqueline </a:t>
            </a:r>
            <a:r>
              <a:rPr lang="en-US" b="1" dirty="0" err="1"/>
              <a:t>Novogratz</a:t>
            </a:r>
            <a:r>
              <a:rPr lang="en-US" b="1" dirty="0"/>
              <a:t>:</a:t>
            </a:r>
            <a:r>
              <a:rPr lang="en-US" dirty="0"/>
              <a:t> Founder of Acumen, investing in businesses tackling poverty.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Bill Drayton:</a:t>
            </a:r>
            <a:r>
              <a:rPr lang="en-US" dirty="0"/>
              <a:t> Founder of Ashoka, an organization supporting social entrepreneurs globally.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16DC74-06CC-FA8E-8202-C5F14F3091DB}"/>
              </a:ext>
            </a:extLst>
          </p:cNvPr>
          <p:cNvSpPr txBox="1"/>
          <p:nvPr/>
        </p:nvSpPr>
        <p:spPr>
          <a:xfrm>
            <a:off x="2606040" y="155449"/>
            <a:ext cx="8558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400"/>
              <a:t>A </a:t>
            </a:r>
            <a:r>
              <a:rPr lang="en-US" sz="2400" b="1"/>
              <a:t>social entrepreneur</a:t>
            </a:r>
            <a:r>
              <a:rPr lang="en-US" sz="2400"/>
              <a:t> is someone who </a:t>
            </a:r>
            <a:r>
              <a:rPr lang="en-US" sz="2400" b="1"/>
              <a:t>builds a business or organization to address social, cultural, or environmental issues</a:t>
            </a:r>
            <a:r>
              <a:rPr lang="en-US" sz="2400"/>
              <a:t> while ensuring financial sustainability. Their primary goal is to </a:t>
            </a:r>
            <a:r>
              <a:rPr lang="en-US" sz="2400" b="1"/>
              <a:t>create positive social change</a:t>
            </a:r>
            <a:r>
              <a:rPr lang="en-US" sz="2400"/>
              <a:t>, rather than solely focusing on profit maximization.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330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{A88F5E33-4599-4BFE-A27D-BB6E2270CE9A}tf78438558_win32</Template>
  <TotalTime>154</TotalTime>
  <Words>2542</Words>
  <Application>Microsoft Office PowerPoint</Application>
  <PresentationFormat>Widescreen</PresentationFormat>
  <Paragraphs>268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Calibri</vt:lpstr>
      <vt:lpstr>Gill Sans MT</vt:lpstr>
      <vt:lpstr>Sabon Next LT</vt:lpstr>
      <vt:lpstr>Wingdings</vt:lpstr>
      <vt:lpstr>Wingdings 2</vt:lpstr>
      <vt:lpstr>Custom</vt:lpstr>
      <vt:lpstr>PowerPoint Presentation</vt:lpstr>
      <vt:lpstr>Lecture-2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zillur</dc:creator>
  <cp:lastModifiedBy>zillur</cp:lastModifiedBy>
  <cp:revision>42</cp:revision>
  <dcterms:created xsi:type="dcterms:W3CDTF">2024-12-08T17:18:35Z</dcterms:created>
  <dcterms:modified xsi:type="dcterms:W3CDTF">2025-01-27T04:20:24Z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