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31" r:id="rId5"/>
    <p:sldId id="304" r:id="rId6"/>
    <p:sldId id="282" r:id="rId7"/>
    <p:sldId id="363" r:id="rId8"/>
    <p:sldId id="364" r:id="rId9"/>
    <p:sldId id="365" r:id="rId10"/>
    <p:sldId id="370" r:id="rId11"/>
    <p:sldId id="371" r:id="rId12"/>
    <p:sldId id="366" r:id="rId13"/>
    <p:sldId id="367" r:id="rId14"/>
    <p:sldId id="368" r:id="rId15"/>
    <p:sldId id="369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DF8C8C"/>
    <a:srgbClr val="202C8F"/>
    <a:srgbClr val="FDFBF6"/>
    <a:srgbClr val="AAC4E9"/>
    <a:srgbClr val="F5CDCE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 snapToObjects="1">
      <p:cViewPr varScale="1">
        <p:scale>
          <a:sx n="105" d="100"/>
          <a:sy n="105" d="100"/>
        </p:scale>
        <p:origin x="774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CF7F5-723A-6385-FA84-F709E8F62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3F74EA-CAB8-A33C-6F8C-3321317FA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19B8C2-313F-1478-3A24-AD292D671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7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B1C26-E767-00C4-8906-735BAEF70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BAC176-B720-1DFC-97E1-86D11BB6CF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D1A27C-BD76-B90F-ADF4-AA51A096F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7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C40E2-B349-3614-B496-E1209BA6F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3A0FD7-2D85-8501-7D9F-914D69695B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8D5401-424B-AE4F-BE35-8DE297E13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73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2F5A7-C29F-7490-DC83-2A6991E9A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3C7A50-5211-E501-CC87-778D62B230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31760-5E54-BB99-7ABF-333337D5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93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CC9F6-51DE-74D1-299F-5B150A985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D9662-9A1A-4DEC-DFF5-1314E940D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F8C9D9-03F7-2453-EC48-442DC50E0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18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671C3-2A39-16CF-E16D-8AA056B52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733995-D09B-CB53-0A28-61FD3106BA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419B1C-4961-BDAC-1DFE-AAB9758F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26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F4405-E111-C66F-EC3F-9FE35A790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AF2EFA-D227-81E4-20DF-1369A66D0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C7928A-A766-B442-FE26-4DBD23932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12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58027-6E46-149B-A843-8887F41F0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4C7477-A107-6D3A-E5F4-0AB7E24F4D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38CC6F-464E-0CA7-1126-C423CDA7B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10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B8CCC-E01E-3C3F-0107-2767C5218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58E3D-ADD8-A91B-502B-603495327D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62576-D883-B826-AD91-5C60AD40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4558F-FBF1-2A3B-88C3-B3ECCEDDB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9674" y="795599"/>
            <a:ext cx="6345893" cy="372181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Course Title</a:t>
            </a:r>
          </a:p>
          <a:p>
            <a:pPr marL="0" indent="0" algn="ctr">
              <a:buNone/>
            </a:pP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600" dirty="0"/>
              <a:t>Entrepreneurship Development in Bangladesh</a:t>
            </a:r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dirty="0">
                <a:solidFill>
                  <a:srgbClr val="FF0000"/>
                </a:solidFill>
              </a:rPr>
              <a:t>Course Code</a:t>
            </a:r>
            <a:r>
              <a:rPr lang="en-US" sz="2600" dirty="0"/>
              <a:t>-BUS-301W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Dr. Md Zillur Rahman</a:t>
            </a:r>
          </a:p>
          <a:p>
            <a:pPr marL="0" indent="0" algn="ctr">
              <a:buNone/>
            </a:pPr>
            <a:r>
              <a:rPr lang="en-US" dirty="0"/>
              <a:t>Associate Professor</a:t>
            </a:r>
          </a:p>
          <a:p>
            <a:pPr marL="0" indent="0" algn="ctr">
              <a:buNone/>
            </a:pPr>
            <a:r>
              <a:rPr lang="en-US" dirty="0"/>
              <a:t>Dept. of Business Administration</a:t>
            </a:r>
          </a:p>
          <a:p>
            <a:pPr marL="0" indent="0" algn="ctr">
              <a:buNone/>
            </a:pPr>
            <a:r>
              <a:rPr lang="en-US" dirty="0"/>
              <a:t>SUST, Sylhet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F9BC-8DD6-0246-01CC-4F2A65705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9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DC73D-EE3C-53B0-65F6-16A4FB10A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1F9DDDD-8E14-7919-A31C-DDF1AA2337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B70F6-74A4-5655-E3FF-61430BFFDE98}"/>
              </a:ext>
            </a:extLst>
          </p:cNvPr>
          <p:cNvSpPr txBox="1"/>
          <p:nvPr/>
        </p:nvSpPr>
        <p:spPr>
          <a:xfrm>
            <a:off x="2679192" y="457199"/>
            <a:ext cx="8375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Common Industry Analysis Frameworks: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60153303-2545-46BC-EEB6-F4F81F840DE1}"/>
              </a:ext>
            </a:extLst>
          </p:cNvPr>
          <p:cNvSpPr txBox="1">
            <a:spLocks/>
          </p:cNvSpPr>
          <p:nvPr/>
        </p:nvSpPr>
        <p:spPr>
          <a:xfrm>
            <a:off x="2868002" y="1225296"/>
            <a:ext cx="8882037" cy="549344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2. PESTLE Analysis: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Examines </a:t>
            </a:r>
            <a:r>
              <a:rPr lang="en-US" b="1" dirty="0"/>
              <a:t>external macro-environmental factors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</a:t>
            </a:r>
            <a:r>
              <a:rPr lang="en-US" dirty="0"/>
              <a:t>olitical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</a:t>
            </a:r>
            <a:r>
              <a:rPr lang="en-US" dirty="0"/>
              <a:t>conomic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</a:t>
            </a:r>
            <a:r>
              <a:rPr lang="en-US" dirty="0"/>
              <a:t>ocial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</a:t>
            </a:r>
            <a:r>
              <a:rPr lang="en-US" dirty="0"/>
              <a:t>echnological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</a:t>
            </a:r>
            <a:r>
              <a:rPr lang="en-US" dirty="0"/>
              <a:t>egal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</a:t>
            </a:r>
            <a:r>
              <a:rPr lang="en-US" dirty="0"/>
              <a:t>nvironmental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19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26E68-9BA4-4EA3-BD1F-768D1549C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138FD81-0D49-145A-E614-32B0B45ED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82078-46D9-58FB-3B78-AE3E44CA0116}"/>
              </a:ext>
            </a:extLst>
          </p:cNvPr>
          <p:cNvSpPr txBox="1"/>
          <p:nvPr/>
        </p:nvSpPr>
        <p:spPr>
          <a:xfrm>
            <a:off x="2679192" y="457199"/>
            <a:ext cx="8375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Common Industry Analysis Frameworks: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818BE58-D96B-4EA0-0D60-09DAB2691095}"/>
              </a:ext>
            </a:extLst>
          </p:cNvPr>
          <p:cNvSpPr txBox="1">
            <a:spLocks/>
          </p:cNvSpPr>
          <p:nvPr/>
        </p:nvSpPr>
        <p:spPr>
          <a:xfrm>
            <a:off x="2868002" y="1225296"/>
            <a:ext cx="8882037" cy="549344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3. SWOT Analysis: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Assesses </a:t>
            </a:r>
            <a:r>
              <a:rPr lang="en-US" b="1" dirty="0"/>
              <a:t>Strengths, Weaknesses, Opportunities, and Threats</a:t>
            </a:r>
            <a:r>
              <a:rPr lang="en-US" dirty="0"/>
              <a:t> in the context of the industry.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92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68DCB-7D4E-F8D9-CBAE-78F0C15C6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91A32B5-D4DD-12F1-3AF4-40391942BF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6C265-BFD1-6CF9-857C-EED8912FA243}"/>
              </a:ext>
            </a:extLst>
          </p:cNvPr>
          <p:cNvSpPr txBox="1"/>
          <p:nvPr/>
        </p:nvSpPr>
        <p:spPr>
          <a:xfrm>
            <a:off x="2679192" y="457199"/>
            <a:ext cx="8375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Common Industry Analysis Frameworks: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23415175-B361-C9FA-25B1-17A2250394C4}"/>
              </a:ext>
            </a:extLst>
          </p:cNvPr>
          <p:cNvSpPr txBox="1">
            <a:spLocks/>
          </p:cNvSpPr>
          <p:nvPr/>
        </p:nvSpPr>
        <p:spPr>
          <a:xfrm>
            <a:off x="2868002" y="1225296"/>
            <a:ext cx="8882037" cy="549344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4. Value Chain Analysis: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Analyzes </a:t>
            </a:r>
            <a:r>
              <a:rPr lang="en-US" b="1" dirty="0"/>
              <a:t>primary and support activities</a:t>
            </a:r>
            <a:r>
              <a:rPr lang="en-US" dirty="0"/>
              <a:t> in the industry to identify value creation opportunities.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049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312" y="928688"/>
            <a:ext cx="6583680" cy="765678"/>
          </a:xfr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/>
              <a:t>Lecture-1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20240"/>
            <a:ext cx="7315200" cy="4121744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Topics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Types of entrepreneurs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Challenges of entrepreneurs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Reasons for becoming entrepreneur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Intrapreneur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Group Entrepreneur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Traits of entrepreneur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B040D-12B9-24D4-EE32-3C08B5D0D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002" y="1125729"/>
            <a:ext cx="8882037" cy="124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It is a </a:t>
            </a:r>
            <a:r>
              <a:rPr lang="en-US" sz="1600" b="1" dirty="0"/>
              <a:t>strategic analysis tool</a:t>
            </a:r>
            <a:r>
              <a:rPr lang="en-US" sz="1600" dirty="0"/>
              <a:t> used to identify and evaluate the </a:t>
            </a:r>
            <a:r>
              <a:rPr lang="en-US" sz="1600" b="1" dirty="0"/>
              <a:t>internal strengths and weaknesses</a:t>
            </a:r>
            <a:r>
              <a:rPr lang="en-US" sz="1600" dirty="0"/>
              <a:t> of an organization, project, or individual, along with the </a:t>
            </a:r>
            <a:r>
              <a:rPr lang="en-US" sz="1600" b="1" dirty="0"/>
              <a:t>external opportunities and threats</a:t>
            </a:r>
            <a:r>
              <a:rPr lang="en-US" sz="1600" dirty="0"/>
              <a:t> in the environment.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EFD61-0F8C-6CDB-E6E8-E1884C90B4CE}"/>
              </a:ext>
            </a:extLst>
          </p:cNvPr>
          <p:cNvSpPr txBox="1"/>
          <p:nvPr/>
        </p:nvSpPr>
        <p:spPr>
          <a:xfrm>
            <a:off x="2679192" y="491774"/>
            <a:ext cx="8375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SWOT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B8840F76-5A4B-FE5D-CE8A-6A8F12589BD3}"/>
              </a:ext>
            </a:extLst>
          </p:cNvPr>
          <p:cNvSpPr txBox="1">
            <a:spLocks/>
          </p:cNvSpPr>
          <p:nvPr/>
        </p:nvSpPr>
        <p:spPr>
          <a:xfrm>
            <a:off x="2868001" y="2091944"/>
            <a:ext cx="8882037" cy="415340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Why Use a SWOT Analysis?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 make informed strategic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 identify areas for growth and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 anticipate challenges and prepare for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 align goals with strengths and market opportunities.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56D36-B2E2-0DEC-E06F-EC0F8DEF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77463DF-38C3-7EB1-D3B5-FABAD380F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ED37A-64CA-201C-EE9C-1FA88949C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002" y="1125729"/>
            <a:ext cx="8882037" cy="124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It is a </a:t>
            </a:r>
            <a:r>
              <a:rPr lang="en-US" sz="1600" b="1" dirty="0"/>
              <a:t>strategic analysis tool</a:t>
            </a:r>
            <a:r>
              <a:rPr lang="en-US" sz="1600" dirty="0"/>
              <a:t> used to identify and evaluate the </a:t>
            </a:r>
            <a:r>
              <a:rPr lang="en-US" sz="1600" b="1" dirty="0"/>
              <a:t>internal strengths and weaknesses</a:t>
            </a:r>
            <a:r>
              <a:rPr lang="en-US" sz="1600" dirty="0"/>
              <a:t> of an organization, project, or individual, along with the </a:t>
            </a:r>
            <a:r>
              <a:rPr lang="en-US" sz="1600" b="1" dirty="0"/>
              <a:t>external opportunities and threats</a:t>
            </a:r>
            <a:r>
              <a:rPr lang="en-US" sz="1600" dirty="0"/>
              <a:t> in the environment.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B71146-D13B-DAD2-C889-76ADCEB4B991}"/>
              </a:ext>
            </a:extLst>
          </p:cNvPr>
          <p:cNvSpPr txBox="1"/>
          <p:nvPr/>
        </p:nvSpPr>
        <p:spPr>
          <a:xfrm>
            <a:off x="2679192" y="491774"/>
            <a:ext cx="8375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SWOT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05394562-C22A-D8B9-8D98-2FA6339A816A}"/>
              </a:ext>
            </a:extLst>
          </p:cNvPr>
          <p:cNvSpPr txBox="1">
            <a:spLocks/>
          </p:cNvSpPr>
          <p:nvPr/>
        </p:nvSpPr>
        <p:spPr>
          <a:xfrm>
            <a:off x="2868001" y="2091944"/>
            <a:ext cx="8882037" cy="415340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Where is SWOT Used?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Business planning and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Marketing campaigns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Product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Career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Personal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09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EF182-2924-E65A-2C1C-9586BCFD3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5D237BF-48BC-7D59-3DC6-68D8E17CA8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CF830D-96EB-D0B0-18D2-763646A7A2BB}"/>
              </a:ext>
            </a:extLst>
          </p:cNvPr>
          <p:cNvSpPr txBox="1"/>
          <p:nvPr/>
        </p:nvSpPr>
        <p:spPr>
          <a:xfrm>
            <a:off x="2679192" y="491774"/>
            <a:ext cx="837590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algn="just" defTabSz="914400">
              <a:spcBef>
                <a:spcPts val="600"/>
              </a:spcBef>
              <a:buClr>
                <a:srgbClr val="3891A7"/>
              </a:buClr>
              <a:buSzPct val="80000"/>
              <a:defRPr/>
            </a:pPr>
            <a:r>
              <a:rPr lang="en-US" sz="2400" b="1" dirty="0"/>
              <a:t>Key Components of SWOT Analysis: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9D67813-2AF6-DE34-9116-D684C0FF1D62}"/>
              </a:ext>
            </a:extLst>
          </p:cNvPr>
          <p:cNvSpPr txBox="1">
            <a:spLocks/>
          </p:cNvSpPr>
          <p:nvPr/>
        </p:nvSpPr>
        <p:spPr>
          <a:xfrm>
            <a:off x="2868001" y="1289304"/>
            <a:ext cx="8882037" cy="5468112"/>
          </a:xfrm>
          <a:prstGeom prst="rect">
            <a:avLst/>
          </a:prstGeom>
        </p:spPr>
        <p:txBody>
          <a:bodyPr vert="horz" lIns="91440" tIns="0" rIns="91440" bIns="0" rtlCol="0">
            <a:normAutofit fontScale="850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+mj-lt"/>
              <a:buAutoNum type="arabicPeriod"/>
            </a:pPr>
            <a:r>
              <a:rPr lang="en-US" b="1" dirty="0"/>
              <a:t>Strengths (Internal, Positive)</a:t>
            </a:r>
            <a:endParaRPr lang="en-US" dirty="0"/>
          </a:p>
          <a:p>
            <a:pPr marL="742950" lvl="1" indent="-285750" algn="just">
              <a:buFont typeface="+mj-lt"/>
              <a:buAutoNum type="arabicPeriod"/>
            </a:pPr>
            <a:r>
              <a:rPr lang="en-US" dirty="0"/>
              <a:t>What do you do well?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dirty="0"/>
              <a:t>What advantages do you have over others?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dirty="0"/>
              <a:t>Examples: Strong brand, skilled workforce, advanced technology.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Weaknesses (Internal, Negative)</a:t>
            </a:r>
            <a:endParaRPr lang="en-US" dirty="0"/>
          </a:p>
          <a:p>
            <a:pPr marL="742950" lvl="1" indent="-285750" algn="just">
              <a:buFont typeface="+mj-lt"/>
              <a:buAutoNum type="arabicPeriod"/>
            </a:pPr>
            <a:r>
              <a:rPr lang="en-US" dirty="0"/>
              <a:t>What could you improve?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dirty="0"/>
              <a:t>Where do you lack resources or expertise?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dirty="0"/>
              <a:t>Examples: Poor online presence, high costs, outdated technology.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Opportunities (External, Positive)</a:t>
            </a:r>
            <a:endParaRPr lang="en-US" dirty="0"/>
          </a:p>
          <a:p>
            <a:pPr marL="742950" lvl="1" indent="-285750" algn="just">
              <a:buFont typeface="+mj-lt"/>
              <a:buAutoNum type="arabicPeriod"/>
            </a:pPr>
            <a:r>
              <a:rPr lang="en-US" dirty="0"/>
              <a:t>What trends or opportunities can you take advantage of?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dirty="0"/>
              <a:t>Are there gaps in the market?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dirty="0"/>
              <a:t>Examples: New markets, emerging technologies, strategic partnerships.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Threats (External, Negative)</a:t>
            </a:r>
            <a:endParaRPr lang="en-US" dirty="0"/>
          </a:p>
          <a:p>
            <a:pPr marL="742950" lvl="1" indent="-285750" algn="just">
              <a:buFont typeface="+mj-lt"/>
              <a:buAutoNum type="arabicPeriod"/>
            </a:pPr>
            <a:r>
              <a:rPr lang="en-US" dirty="0"/>
              <a:t>What obstacles do you face?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dirty="0"/>
              <a:t>Are there external factors that could harm you?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dirty="0"/>
              <a:t>Examples: New competitors, economic downturns, changing regulations.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47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E7B38-BA73-BF2D-77D5-E17737257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CA01799-C833-B569-BFCB-665F5231D1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94610-D4E1-12B0-46C1-15D80108E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001" y="926459"/>
            <a:ext cx="8882037" cy="1602073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/>
              <a:t>Industry analysis</a:t>
            </a:r>
            <a:r>
              <a:rPr lang="en-US" sz="1600" dirty="0"/>
              <a:t> is a </a:t>
            </a:r>
            <a:r>
              <a:rPr lang="en-US" sz="1600" b="1" dirty="0"/>
              <a:t>strategic tool</a:t>
            </a:r>
            <a:r>
              <a:rPr lang="en-US" sz="1600" dirty="0"/>
              <a:t> used to assess the </a:t>
            </a:r>
            <a:r>
              <a:rPr lang="en-US" sz="1600" b="1" dirty="0"/>
              <a:t>current state and future trends</a:t>
            </a:r>
            <a:r>
              <a:rPr lang="en-US" sz="1600" dirty="0"/>
              <a:t> of a specific industry. It helps businesses and investors understand the </a:t>
            </a:r>
            <a:r>
              <a:rPr lang="en-US" sz="1600" b="1" dirty="0"/>
              <a:t>competitive landscape</a:t>
            </a:r>
            <a:r>
              <a:rPr lang="en-US" sz="1600" dirty="0"/>
              <a:t>, </a:t>
            </a:r>
            <a:r>
              <a:rPr lang="en-US" sz="1600" b="1" dirty="0"/>
              <a:t>market dynamics</a:t>
            </a:r>
            <a:r>
              <a:rPr lang="en-US" sz="1600" dirty="0"/>
              <a:t>, and </a:t>
            </a:r>
            <a:r>
              <a:rPr lang="en-US" sz="1600" b="1" dirty="0"/>
              <a:t>key success factors</a:t>
            </a:r>
            <a:r>
              <a:rPr lang="en-US" sz="1600" dirty="0"/>
              <a:t> within an industry.</a:t>
            </a:r>
          </a:p>
          <a:p>
            <a:pPr algn="just"/>
            <a:r>
              <a:rPr lang="en-US" sz="1600" dirty="0"/>
              <a:t>The goal is to identify </a:t>
            </a:r>
            <a:r>
              <a:rPr lang="en-US" sz="1600" b="1" dirty="0"/>
              <a:t>opportunities and threats</a:t>
            </a:r>
            <a:r>
              <a:rPr lang="en-US" sz="1600" dirty="0"/>
              <a:t> and make </a:t>
            </a:r>
            <a:r>
              <a:rPr lang="en-US" sz="1600" b="1" dirty="0"/>
              <a:t>informed strategic decisions</a:t>
            </a:r>
            <a:r>
              <a:rPr lang="en-US" sz="1600" dirty="0"/>
              <a:t> to gain a competitive advantage.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1AF3E-2444-6536-F450-9D6DD8547F14}"/>
              </a:ext>
            </a:extLst>
          </p:cNvPr>
          <p:cNvSpPr txBox="1"/>
          <p:nvPr/>
        </p:nvSpPr>
        <p:spPr>
          <a:xfrm>
            <a:off x="2679192" y="457199"/>
            <a:ext cx="8375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Industry analysis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EEF637DD-1F2F-0438-ABB6-EAC5EA54D0AA}"/>
              </a:ext>
            </a:extLst>
          </p:cNvPr>
          <p:cNvSpPr txBox="1">
            <a:spLocks/>
          </p:cNvSpPr>
          <p:nvPr/>
        </p:nvSpPr>
        <p:spPr>
          <a:xfrm>
            <a:off x="2868002" y="2565336"/>
            <a:ext cx="8882037" cy="415340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Objectives of Industry Analysis: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Understand the </a:t>
            </a:r>
            <a:r>
              <a:rPr lang="en-US" sz="1600" b="1" dirty="0"/>
              <a:t>competitive landscape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Identify </a:t>
            </a:r>
            <a:r>
              <a:rPr lang="en-US" sz="1600" b="1" dirty="0"/>
              <a:t>key players and their market share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Analyze </a:t>
            </a:r>
            <a:r>
              <a:rPr lang="en-US" sz="1600" b="1" dirty="0"/>
              <a:t>industry trends and growth potential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Evaluate </a:t>
            </a:r>
            <a:r>
              <a:rPr lang="en-US" sz="1600" b="1" dirty="0"/>
              <a:t>barriers to entry and exit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Understand </a:t>
            </a:r>
            <a:r>
              <a:rPr lang="en-US" sz="1600" b="1" dirty="0"/>
              <a:t>regulatory and environmental factors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Assess </a:t>
            </a:r>
            <a:r>
              <a:rPr lang="en-US" sz="1600" b="1" dirty="0"/>
              <a:t>profitability and sustainability</a:t>
            </a:r>
            <a:r>
              <a:rPr lang="en-US" sz="1600" dirty="0"/>
              <a:t> of the industry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58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8F40F-31DD-7B30-E234-EBFCDB082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B72C73C-07F9-103A-734F-834743868B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3473D-7FC1-8326-4404-19F6249CC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001" y="926459"/>
            <a:ext cx="8882037" cy="966349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/>
              <a:t>Industry analysis</a:t>
            </a:r>
            <a:r>
              <a:rPr lang="en-US" sz="1600" dirty="0"/>
              <a:t> is a </a:t>
            </a:r>
            <a:r>
              <a:rPr lang="en-US" sz="1600" b="1" dirty="0"/>
              <a:t>strategic tool</a:t>
            </a:r>
            <a:r>
              <a:rPr lang="en-US" sz="1600" dirty="0"/>
              <a:t> used to assess the </a:t>
            </a:r>
            <a:r>
              <a:rPr lang="en-US" sz="1600" b="1" dirty="0"/>
              <a:t>current state and future trends</a:t>
            </a:r>
            <a:r>
              <a:rPr lang="en-US" sz="1600" dirty="0"/>
              <a:t> of a specific industry. It helps businesses and investors understand the </a:t>
            </a:r>
            <a:r>
              <a:rPr lang="en-US" sz="1600" b="1" dirty="0"/>
              <a:t>competitive landscape</a:t>
            </a:r>
            <a:r>
              <a:rPr lang="en-US" sz="1600" dirty="0"/>
              <a:t>, </a:t>
            </a:r>
            <a:r>
              <a:rPr lang="en-US" sz="1600" b="1" dirty="0"/>
              <a:t>market dynamics</a:t>
            </a:r>
            <a:r>
              <a:rPr lang="en-US" sz="1600" dirty="0"/>
              <a:t>, and </a:t>
            </a:r>
            <a:r>
              <a:rPr lang="en-US" sz="1600" b="1" dirty="0"/>
              <a:t>key success factors</a:t>
            </a:r>
            <a:r>
              <a:rPr lang="en-US" sz="1600" dirty="0"/>
              <a:t> within an industry.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D47F0D-EC04-54A4-9FFC-107CD3E147D3}"/>
              </a:ext>
            </a:extLst>
          </p:cNvPr>
          <p:cNvSpPr txBox="1"/>
          <p:nvPr/>
        </p:nvSpPr>
        <p:spPr>
          <a:xfrm>
            <a:off x="2679192" y="457199"/>
            <a:ext cx="8375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Industry analysis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D006749E-C429-C91C-6169-5432B84045C3}"/>
              </a:ext>
            </a:extLst>
          </p:cNvPr>
          <p:cNvSpPr txBox="1">
            <a:spLocks/>
          </p:cNvSpPr>
          <p:nvPr/>
        </p:nvSpPr>
        <p:spPr>
          <a:xfrm>
            <a:off x="2868002" y="1961958"/>
            <a:ext cx="8882037" cy="4323015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Steps in Conducting an Industry Analysis: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/>
              <a:t>Define the Industry Scope:</a:t>
            </a:r>
            <a:r>
              <a:rPr lang="en-US" sz="1600" dirty="0"/>
              <a:t> Identify the industry boundaries and key segments.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/>
              <a:t>Analyze Market Trends:</a:t>
            </a:r>
            <a:r>
              <a:rPr lang="en-US" sz="1600" dirty="0"/>
              <a:t> Study growth patterns, demand-supply dynamics, and emerging trends.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/>
              <a:t>Assess Competitors:</a:t>
            </a:r>
            <a:r>
              <a:rPr lang="en-US" sz="1600" dirty="0"/>
              <a:t> Understand the strengths and weaknesses of key players.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/>
              <a:t>Evaluate External Factors:</a:t>
            </a:r>
            <a:r>
              <a:rPr lang="en-US" sz="1600" dirty="0"/>
              <a:t> Use tools like PESTLE to assess external influences.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/>
              <a:t>Determine Opportunities and Threats:</a:t>
            </a:r>
            <a:r>
              <a:rPr lang="en-US" sz="1600" dirty="0"/>
              <a:t> Identify areas for growth and potential challenges.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/>
              <a:t>Forecast Future Trends:</a:t>
            </a:r>
            <a:r>
              <a:rPr lang="en-US" sz="1600" dirty="0"/>
              <a:t> Predict industry changes and prepare strategic responses.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03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F2B38-6C66-818A-0588-F4A3CCFEE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4449FA4-AC48-8E6F-EEC7-D649907776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0A5ED-3063-D6A2-6F39-E74034AC0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001" y="926459"/>
            <a:ext cx="8882037" cy="966349"/>
          </a:xfrm>
        </p:spPr>
        <p:txBody>
          <a:bodyPr>
            <a:normAutofit/>
          </a:bodyPr>
          <a:lstStyle/>
          <a:p>
            <a:pPr algn="just"/>
            <a:r>
              <a:rPr lang="en-US" sz="1600" b="1" dirty="0"/>
              <a:t>Industry analysis</a:t>
            </a:r>
            <a:r>
              <a:rPr lang="en-US" sz="1600" dirty="0"/>
              <a:t> is a </a:t>
            </a:r>
            <a:r>
              <a:rPr lang="en-US" sz="1600" b="1" dirty="0"/>
              <a:t>strategic tool</a:t>
            </a:r>
            <a:r>
              <a:rPr lang="en-US" sz="1600" dirty="0"/>
              <a:t> used to assess the </a:t>
            </a:r>
            <a:r>
              <a:rPr lang="en-US" sz="1600" b="1" dirty="0"/>
              <a:t>current state and future trends</a:t>
            </a:r>
            <a:r>
              <a:rPr lang="en-US" sz="1600" dirty="0"/>
              <a:t> of a specific industry. It helps businesses and investors understand the </a:t>
            </a:r>
            <a:r>
              <a:rPr lang="en-US" sz="1600" b="1" dirty="0"/>
              <a:t>competitive landscape</a:t>
            </a:r>
            <a:r>
              <a:rPr lang="en-US" sz="1600" dirty="0"/>
              <a:t>, </a:t>
            </a:r>
            <a:r>
              <a:rPr lang="en-US" sz="1600" b="1" dirty="0"/>
              <a:t>market dynamics</a:t>
            </a:r>
            <a:r>
              <a:rPr lang="en-US" sz="1600" dirty="0"/>
              <a:t>, and </a:t>
            </a:r>
            <a:r>
              <a:rPr lang="en-US" sz="1600" b="1" dirty="0"/>
              <a:t>key success factors</a:t>
            </a:r>
            <a:r>
              <a:rPr lang="en-US" sz="1600" dirty="0"/>
              <a:t> within an industry.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03E7D-D23B-0D83-6368-6F6AD592BEA5}"/>
              </a:ext>
            </a:extLst>
          </p:cNvPr>
          <p:cNvSpPr txBox="1"/>
          <p:nvPr/>
        </p:nvSpPr>
        <p:spPr>
          <a:xfrm>
            <a:off x="2679192" y="457199"/>
            <a:ext cx="8375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Industry analysis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6412D7B-5C9A-7A75-4BD8-79C94225E617}"/>
              </a:ext>
            </a:extLst>
          </p:cNvPr>
          <p:cNvSpPr txBox="1">
            <a:spLocks/>
          </p:cNvSpPr>
          <p:nvPr/>
        </p:nvSpPr>
        <p:spPr>
          <a:xfrm>
            <a:off x="2868002" y="1961958"/>
            <a:ext cx="8882037" cy="4323015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Benefits of Industry Analysis: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Helps businesses identify </a:t>
            </a:r>
            <a:r>
              <a:rPr lang="en-US" sz="1600" b="1" dirty="0"/>
              <a:t>market opportunities and gaps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Aids in </a:t>
            </a:r>
            <a:r>
              <a:rPr lang="en-US" sz="1600" b="1" dirty="0"/>
              <a:t>risk assessment and mitigation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Supports </a:t>
            </a:r>
            <a:r>
              <a:rPr lang="en-US" sz="1600" b="1" dirty="0"/>
              <a:t>strategic decision-making and planning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Provides insight into </a:t>
            </a:r>
            <a:r>
              <a:rPr lang="en-US" sz="1600" b="1" dirty="0"/>
              <a:t>customer preferences and trends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Enables </a:t>
            </a:r>
            <a:r>
              <a:rPr lang="en-US" sz="1600" b="1" dirty="0"/>
              <a:t>better allocation of resources</a:t>
            </a:r>
            <a:r>
              <a:rPr lang="en-US" sz="16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45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1CFA4-3ED9-1E42-E673-6B8A462AC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7DE91AF-9D63-B2F3-4584-F905BDC370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2FFFE-3FAA-CBEA-944A-AA925AFF075B}"/>
              </a:ext>
            </a:extLst>
          </p:cNvPr>
          <p:cNvSpPr txBox="1"/>
          <p:nvPr/>
        </p:nvSpPr>
        <p:spPr>
          <a:xfrm>
            <a:off x="2679192" y="457199"/>
            <a:ext cx="8375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000" b="1" dirty="0">
                <a:solidFill>
                  <a:srgbClr val="FF0000"/>
                </a:solidFill>
              </a:rPr>
              <a:t>Common Industry Analysis Frameworks: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E3AC84D5-C919-3257-10FF-E2E4330C2ED4}"/>
              </a:ext>
            </a:extLst>
          </p:cNvPr>
          <p:cNvSpPr txBox="1">
            <a:spLocks/>
          </p:cNvSpPr>
          <p:nvPr/>
        </p:nvSpPr>
        <p:spPr>
          <a:xfrm>
            <a:off x="2868002" y="1225296"/>
            <a:ext cx="8882037" cy="549344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1. Porter’s Five Forces Model: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Analyzes industry competitiveness based on five forces: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Competitive rivalry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Threat of new entrants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Bargaining power of suppliers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Bargaining power of buyers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Threat of substitute products/services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2288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{A88F5E33-4599-4BFE-A27D-BB6E2270CE9A}tf78438558_win32</Template>
  <TotalTime>146</TotalTime>
  <Words>755</Words>
  <Application>Microsoft Office PowerPoint</Application>
  <PresentationFormat>Widescreen</PresentationFormat>
  <Paragraphs>129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Gill Sans MT</vt:lpstr>
      <vt:lpstr>Sabon Next LT</vt:lpstr>
      <vt:lpstr>Wingdings</vt:lpstr>
      <vt:lpstr>Wingdings 2</vt:lpstr>
      <vt:lpstr>Custom</vt:lpstr>
      <vt:lpstr>PowerPoint Presentation</vt:lpstr>
      <vt:lpstr>Lecture-1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zillur</dc:creator>
  <cp:lastModifiedBy>zillur</cp:lastModifiedBy>
  <cp:revision>47</cp:revision>
  <dcterms:created xsi:type="dcterms:W3CDTF">2024-12-08T17:18:35Z</dcterms:created>
  <dcterms:modified xsi:type="dcterms:W3CDTF">2024-12-28T16:53:51Z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