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31" r:id="rId5"/>
    <p:sldId id="304" r:id="rId6"/>
    <p:sldId id="282" r:id="rId7"/>
    <p:sldId id="372" r:id="rId8"/>
    <p:sldId id="373" r:id="rId9"/>
    <p:sldId id="374" r:id="rId10"/>
    <p:sldId id="363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DF8C8C"/>
    <a:srgbClr val="202C8F"/>
    <a:srgbClr val="FDFBF6"/>
    <a:srgbClr val="AAC4E9"/>
    <a:srgbClr val="F5CDCE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105" d="100"/>
          <a:sy n="105" d="100"/>
        </p:scale>
        <p:origin x="774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3E302-DA12-8565-DD93-AE055B906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768C91-F187-CA0D-2E24-46A85BA68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3E92C8-CE45-F780-D965-A16A5C8FA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072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FB7B4-4A3A-5D9D-6FFC-8EA6FEE2F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823153-EA19-FB9F-39AF-F69953D97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189C1-4DA8-87F1-4AAF-C24A89AE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773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EE80D-7BCC-AC45-13FA-7B30965E9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8A4355-90A6-5643-8A16-B7C0EEAAD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0DFEEC-66A3-EC53-B454-1A7314117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29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C40E2-B349-3614-B496-E1209BA6F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3A0FD7-2D85-8501-7D9F-914D69695B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8D5401-424B-AE4F-BE35-8DE297E13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573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4558F-FBF1-2A3B-88C3-B3ECCEDDB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9674" y="795599"/>
            <a:ext cx="6345893" cy="372181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</a:rPr>
              <a:t>Course Title</a:t>
            </a:r>
          </a:p>
          <a:p>
            <a:pPr marL="0" indent="0" algn="ctr">
              <a:buNone/>
            </a:pPr>
            <a:endParaRPr lang="en-US" sz="26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600" dirty="0"/>
              <a:t>Entrepreneurship Development in Bangladesh</a:t>
            </a:r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2600" b="1" dirty="0">
                <a:solidFill>
                  <a:srgbClr val="FF0000"/>
                </a:solidFill>
              </a:rPr>
              <a:t>Course Code</a:t>
            </a:r>
            <a:r>
              <a:rPr lang="en-US" sz="2600" dirty="0"/>
              <a:t>-BUS-301W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Dr. Md Zillur Rahman</a:t>
            </a:r>
          </a:p>
          <a:p>
            <a:pPr marL="0" indent="0" algn="ctr">
              <a:buNone/>
            </a:pPr>
            <a:r>
              <a:rPr lang="en-US" dirty="0"/>
              <a:t>Associate Professor</a:t>
            </a:r>
          </a:p>
          <a:p>
            <a:pPr marL="0" indent="0" algn="ctr">
              <a:buNone/>
            </a:pPr>
            <a:r>
              <a:rPr lang="en-US" dirty="0"/>
              <a:t>Dept. of Business Administration</a:t>
            </a:r>
          </a:p>
          <a:p>
            <a:pPr marL="0" indent="0" algn="ctr">
              <a:buNone/>
            </a:pPr>
            <a:r>
              <a:rPr lang="en-US" dirty="0"/>
              <a:t>SUST, Sylhet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2F9BC-8DD6-0246-01CC-4F2A65705A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9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312" y="928688"/>
            <a:ext cx="6583680" cy="765678"/>
          </a:xfr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en-US" dirty="0"/>
              <a:t>Lecture-1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20240"/>
            <a:ext cx="7315200" cy="4121744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Topics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Types of entrepreneurs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/>
              <a:t>Challenges of entrepreneurs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Reasons for becoming entrepreneur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Intrapreneur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Group Entrepreneur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Traits of entrepreneur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B040D-12B9-24D4-EE32-3C08B5D0D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1125729"/>
            <a:ext cx="8882037" cy="124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Competitor analysis</a:t>
            </a:r>
            <a:r>
              <a:rPr lang="en-US" sz="1600" dirty="0"/>
              <a:t> is the process of </a:t>
            </a:r>
            <a:r>
              <a:rPr lang="en-US" sz="1600" b="1" dirty="0"/>
              <a:t>identifying, assessing, and understanding competitors</a:t>
            </a:r>
            <a:r>
              <a:rPr lang="en-US" sz="1600" dirty="0"/>
              <a:t> in a market to determine their </a:t>
            </a:r>
            <a:r>
              <a:rPr lang="en-US" sz="1600" b="1" dirty="0"/>
              <a:t>strengths, weaknesses, strategies, and market positioning</a:t>
            </a:r>
            <a:r>
              <a:rPr lang="en-US" sz="1600" dirty="0"/>
              <a:t>. The goal is to gain insights that help a business improve its </a:t>
            </a:r>
            <a:r>
              <a:rPr lang="en-US" sz="1600" b="1" dirty="0"/>
              <a:t>competitive advantage</a:t>
            </a:r>
            <a:r>
              <a:rPr lang="en-US" sz="1600" dirty="0"/>
              <a:t> and make </a:t>
            </a:r>
            <a:r>
              <a:rPr lang="en-US" sz="1600" b="1" dirty="0"/>
              <a:t>informed strategic decisions</a:t>
            </a:r>
            <a:r>
              <a:rPr lang="en-US" sz="1600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6EFD61-0F8C-6CDB-E6E8-E1884C90B4CE}"/>
              </a:ext>
            </a:extLst>
          </p:cNvPr>
          <p:cNvSpPr txBox="1"/>
          <p:nvPr/>
        </p:nvSpPr>
        <p:spPr>
          <a:xfrm>
            <a:off x="2679192" y="491774"/>
            <a:ext cx="837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Competitor analysis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B8840F76-5A4B-FE5D-CE8A-6A8F12589BD3}"/>
              </a:ext>
            </a:extLst>
          </p:cNvPr>
          <p:cNvSpPr txBox="1">
            <a:spLocks/>
          </p:cNvSpPr>
          <p:nvPr/>
        </p:nvSpPr>
        <p:spPr>
          <a:xfrm>
            <a:off x="2868002" y="2565338"/>
            <a:ext cx="8882037" cy="415340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/>
              <a:t>Why is Competitor Analysis Important?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✅ </a:t>
            </a:r>
            <a:r>
              <a:rPr lang="en-US" sz="2000" b="1" dirty="0"/>
              <a:t>Identify Market Gaps:</a:t>
            </a:r>
            <a:r>
              <a:rPr lang="en-US" sz="2000" dirty="0"/>
              <a:t> Discover unmet customer needs.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📊 </a:t>
            </a:r>
            <a:r>
              <a:rPr lang="en-US" sz="2000" b="1" dirty="0"/>
              <a:t>Benchmark Performance:</a:t>
            </a:r>
            <a:r>
              <a:rPr lang="en-US" sz="2000" dirty="0"/>
              <a:t> Compare your strengths and weaknesses.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🛡️ </a:t>
            </a:r>
            <a:r>
              <a:rPr lang="en-US" sz="2000" b="1" dirty="0"/>
              <a:t>Mitigate Threats:</a:t>
            </a:r>
            <a:r>
              <a:rPr lang="en-US" sz="2000" dirty="0"/>
              <a:t> Anticipate competitor moves and counteract threats.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🚀 </a:t>
            </a:r>
            <a:r>
              <a:rPr lang="en-US" sz="2000" b="1" dirty="0"/>
              <a:t>Spot Opportunities:</a:t>
            </a:r>
            <a:r>
              <a:rPr lang="en-US" sz="2000" dirty="0"/>
              <a:t> Identify areas where you can gain a competitive edge.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💡 </a:t>
            </a:r>
            <a:r>
              <a:rPr lang="en-US" sz="2000" b="1" dirty="0"/>
              <a:t>Strategic Planning:</a:t>
            </a:r>
            <a:r>
              <a:rPr lang="en-US" sz="2000" dirty="0"/>
              <a:t> Inform marketing, product, and pricing strategies.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59BF-0DB1-820D-F7EB-7BFA5D6D9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C3F74CC-96F8-9BFC-09A0-EF20B8195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0A83CD-FF35-5B96-0FD7-0D8C36B5D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1125729"/>
            <a:ext cx="8882037" cy="124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Competitor analysis</a:t>
            </a:r>
            <a:r>
              <a:rPr lang="en-US" sz="1600" dirty="0"/>
              <a:t> is the process of </a:t>
            </a:r>
            <a:r>
              <a:rPr lang="en-US" sz="1600" b="1" dirty="0"/>
              <a:t>identifying, assessing, and understanding competitors</a:t>
            </a:r>
            <a:r>
              <a:rPr lang="en-US" sz="1600" dirty="0"/>
              <a:t> in a market to determine their </a:t>
            </a:r>
            <a:r>
              <a:rPr lang="en-US" sz="1600" b="1" dirty="0"/>
              <a:t>strengths, weaknesses, strategies, and market positioning</a:t>
            </a:r>
            <a:r>
              <a:rPr lang="en-US" sz="1600" dirty="0"/>
              <a:t>. The goal is to gain insights that help a business improve its </a:t>
            </a:r>
            <a:r>
              <a:rPr lang="en-US" sz="1600" b="1" dirty="0"/>
              <a:t>competitive advantage</a:t>
            </a:r>
            <a:r>
              <a:rPr lang="en-US" sz="1600" dirty="0"/>
              <a:t> and make </a:t>
            </a:r>
            <a:r>
              <a:rPr lang="en-US" sz="1600" b="1" dirty="0"/>
              <a:t>informed strategic decisions</a:t>
            </a:r>
            <a:r>
              <a:rPr lang="en-US" sz="1600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AC502-274E-25E4-E205-BBE5CE2D3261}"/>
              </a:ext>
            </a:extLst>
          </p:cNvPr>
          <p:cNvSpPr txBox="1"/>
          <p:nvPr/>
        </p:nvSpPr>
        <p:spPr>
          <a:xfrm>
            <a:off x="2679192" y="491774"/>
            <a:ext cx="837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lang="en-US" sz="2800" dirty="0"/>
              <a:t>Key Steps in Competitor Analysis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565D9598-85DB-2236-2624-2B6C7311BCBB}"/>
              </a:ext>
            </a:extLst>
          </p:cNvPr>
          <p:cNvSpPr txBox="1">
            <a:spLocks/>
          </p:cNvSpPr>
          <p:nvPr/>
        </p:nvSpPr>
        <p:spPr>
          <a:xfrm>
            <a:off x="2868002" y="2276856"/>
            <a:ext cx="8882037" cy="4441889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81D4D1-B2DE-E217-B4EE-F53415D3B9CA}"/>
              </a:ext>
            </a:extLst>
          </p:cNvPr>
          <p:cNvSpPr txBox="1"/>
          <p:nvPr/>
        </p:nvSpPr>
        <p:spPr>
          <a:xfrm>
            <a:off x="2932938" y="2711196"/>
            <a:ext cx="849308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Competitors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competitors: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similar products/services to the same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Indirect competitors: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alternatives that satisfy the same need.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Gather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Products/services offered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 strategies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and sales tactics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base and market share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presence and customer reviews</a:t>
            </a:r>
          </a:p>
        </p:txBody>
      </p:sp>
    </p:spTree>
    <p:extLst>
      <p:ext uri="{BB962C8B-B14F-4D97-AF65-F5344CB8AC3E}">
        <p14:creationId xmlns:p14="http://schemas.microsoft.com/office/powerpoint/2010/main" val="135253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7E620-EB0D-28E7-53DA-001EF1BB3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9A8D8E0-6B46-8A61-4B0B-E25592A8A5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4C6C7-94E5-E674-099F-AFDF950A0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1125729"/>
            <a:ext cx="8882037" cy="124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Competitor analysis</a:t>
            </a:r>
            <a:r>
              <a:rPr lang="en-US" sz="1600" dirty="0"/>
              <a:t> is the process of </a:t>
            </a:r>
            <a:r>
              <a:rPr lang="en-US" sz="1600" b="1" dirty="0"/>
              <a:t>identifying, assessing, and understanding competitors</a:t>
            </a:r>
            <a:r>
              <a:rPr lang="en-US" sz="1600" dirty="0"/>
              <a:t> in a market to determine their </a:t>
            </a:r>
            <a:r>
              <a:rPr lang="en-US" sz="1600" b="1" dirty="0"/>
              <a:t>strengths, weaknesses, strategies, and market positioning</a:t>
            </a:r>
            <a:r>
              <a:rPr lang="en-US" sz="1600" dirty="0"/>
              <a:t>. The goal is to gain insights that help a business improve its </a:t>
            </a:r>
            <a:r>
              <a:rPr lang="en-US" sz="1600" b="1" dirty="0"/>
              <a:t>competitive advantage</a:t>
            </a:r>
            <a:r>
              <a:rPr lang="en-US" sz="1600" dirty="0"/>
              <a:t> and make </a:t>
            </a:r>
            <a:r>
              <a:rPr lang="en-US" sz="1600" b="1" dirty="0"/>
              <a:t>informed strategic decisions</a:t>
            </a:r>
            <a:r>
              <a:rPr lang="en-US" sz="1600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F103F-1855-397D-DC7B-417B16D02C09}"/>
              </a:ext>
            </a:extLst>
          </p:cNvPr>
          <p:cNvSpPr txBox="1"/>
          <p:nvPr/>
        </p:nvSpPr>
        <p:spPr>
          <a:xfrm>
            <a:off x="2679192" y="491774"/>
            <a:ext cx="837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Competitor analysis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AC09953-3C4F-AFD9-DB11-DDF69440E4E0}"/>
              </a:ext>
            </a:extLst>
          </p:cNvPr>
          <p:cNvSpPr txBox="1">
            <a:spLocks/>
          </p:cNvSpPr>
          <p:nvPr/>
        </p:nvSpPr>
        <p:spPr>
          <a:xfrm>
            <a:off x="2868002" y="2565338"/>
            <a:ext cx="8882037" cy="415340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3. Analyze Competitors' Strengths and Weaknesses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 do they do well? (e.g., product quality, customer service)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Where do they fall short? (e.g., high prices, limited distribution)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4. Evaluate Market Position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Market share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Brand reputation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Customer loyalty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453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CA88D-3DEF-30EC-ABBD-24F28B01D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50A79ED-E5B3-8154-E2F0-D43808F801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D38B5-9B8B-0071-3CCC-3AE5AE8D3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868002" y="1125729"/>
            <a:ext cx="8882037" cy="124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Competitor analysis</a:t>
            </a:r>
            <a:r>
              <a:rPr lang="en-US" sz="1600" dirty="0"/>
              <a:t> is the process of </a:t>
            </a:r>
            <a:r>
              <a:rPr lang="en-US" sz="1600" b="1" dirty="0"/>
              <a:t>identifying, assessing, and understanding competitors</a:t>
            </a:r>
            <a:r>
              <a:rPr lang="en-US" sz="1600" dirty="0"/>
              <a:t> in a market to determine their </a:t>
            </a:r>
            <a:r>
              <a:rPr lang="en-US" sz="1600" b="1" dirty="0"/>
              <a:t>strengths, weaknesses, strategies, and market positioning</a:t>
            </a:r>
            <a:r>
              <a:rPr lang="en-US" sz="1600" dirty="0"/>
              <a:t>. The goal is to gain insights that help a business improve its </a:t>
            </a:r>
            <a:r>
              <a:rPr lang="en-US" sz="1600" b="1" dirty="0"/>
              <a:t>competitive advantage</a:t>
            </a:r>
            <a:r>
              <a:rPr lang="en-US" sz="1600" dirty="0"/>
              <a:t> and make </a:t>
            </a:r>
            <a:r>
              <a:rPr lang="en-US" sz="1600" b="1" dirty="0"/>
              <a:t>informed strategic decisions</a:t>
            </a:r>
            <a:r>
              <a:rPr lang="en-US" sz="1600" dirty="0"/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DE5AB-49EB-022C-E443-C11A308DA3C9}"/>
              </a:ext>
            </a:extLst>
          </p:cNvPr>
          <p:cNvSpPr txBox="1"/>
          <p:nvPr/>
        </p:nvSpPr>
        <p:spPr>
          <a:xfrm>
            <a:off x="2679192" y="491774"/>
            <a:ext cx="837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Competitor analysis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B25BDF4D-9037-C6FC-0478-0552A9E7ACC6}"/>
              </a:ext>
            </a:extLst>
          </p:cNvPr>
          <p:cNvSpPr txBox="1">
            <a:spLocks/>
          </p:cNvSpPr>
          <p:nvPr/>
        </p:nvSpPr>
        <p:spPr>
          <a:xfrm>
            <a:off x="2868002" y="2565338"/>
            <a:ext cx="8882037" cy="415340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5. Study Their Strategies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How do they attract and retain customers?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 promotional tactics do they use?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What technology or tools do they rely 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6. Identify Opportunities and Threats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Are there weaknesses you can exploit?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Are there trends they are missing out 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7. Benchmark Performance</a:t>
            </a: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Compare metrics such as revenue, customer reviews, and engagement rates.</a:t>
            </a:r>
          </a:p>
        </p:txBody>
      </p:sp>
    </p:spTree>
    <p:extLst>
      <p:ext uri="{BB962C8B-B14F-4D97-AF65-F5344CB8AC3E}">
        <p14:creationId xmlns:p14="http://schemas.microsoft.com/office/powerpoint/2010/main" val="207535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56D36-B2E2-0DEC-E06F-EC0F8DEF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77463DF-38C3-7EB1-D3B5-FABAD380F1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Arial Black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71146-D13B-DAD2-C889-76ADCEB4B991}"/>
              </a:ext>
            </a:extLst>
          </p:cNvPr>
          <p:cNvSpPr txBox="1"/>
          <p:nvPr/>
        </p:nvSpPr>
        <p:spPr>
          <a:xfrm>
            <a:off x="2679192" y="491774"/>
            <a:ext cx="8375904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760" indent="-283464" algn="just" defTabSz="914400"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Char char=""/>
              <a:defRPr/>
            </a:pPr>
            <a:r>
              <a:rPr lang="en-US" sz="2400" b="1" dirty="0"/>
              <a:t>Tools for Competitor Analysis:</a:t>
            </a:r>
          </a:p>
          <a:p>
            <a:pPr marL="365760" marR="0" lvl="0" indent="-283464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891A7"/>
              </a:buClr>
              <a:buSzPct val="80000"/>
              <a:buFont typeface="Wingdings 2"/>
              <a:buChar char="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05394562-C22A-D8B9-8D98-2FA6339A816A}"/>
              </a:ext>
            </a:extLst>
          </p:cNvPr>
          <p:cNvSpPr txBox="1">
            <a:spLocks/>
          </p:cNvSpPr>
          <p:nvPr/>
        </p:nvSpPr>
        <p:spPr>
          <a:xfrm>
            <a:off x="2776561" y="1399715"/>
            <a:ext cx="8882037" cy="4153407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SWOT Analysis</a:t>
            </a:r>
            <a:r>
              <a:rPr lang="en-US" sz="1600" dirty="0"/>
              <a:t> (Strengths, Weaknesses, Opportunities, Threats)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Porter’s Five Forces Model</a:t>
            </a:r>
            <a:r>
              <a:rPr lang="en-US" sz="1600" dirty="0"/>
              <a:t> (Industry-level analysis)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Benchmarking Tools:</a:t>
            </a:r>
            <a:r>
              <a:rPr lang="en-US" sz="1600" dirty="0"/>
              <a:t> SEMrush, </a:t>
            </a:r>
            <a:r>
              <a:rPr lang="en-US" sz="1600" dirty="0" err="1"/>
              <a:t>Ahrefs</a:t>
            </a:r>
            <a:r>
              <a:rPr lang="en-US" sz="1600" dirty="0"/>
              <a:t>, </a:t>
            </a:r>
            <a:r>
              <a:rPr lang="en-US" sz="1600" dirty="0" err="1"/>
              <a:t>SimilarWeb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Social Media Listening Tools:</a:t>
            </a:r>
            <a:r>
              <a:rPr lang="en-US" sz="1600" dirty="0"/>
              <a:t> Hootsuite, </a:t>
            </a:r>
            <a:r>
              <a:rPr lang="en-US" sz="1600" dirty="0" err="1"/>
              <a:t>Brandwatch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Customer Review Platforms:</a:t>
            </a:r>
            <a:r>
              <a:rPr lang="en-US" sz="1600" dirty="0"/>
              <a:t> Trustpilot, Google Reviews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Sabon Next LT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2C8F"/>
              </a:solidFill>
              <a:effectLst/>
              <a:uLnTx/>
              <a:uFillTx/>
              <a:latin typeface="Sabon Next 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0973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{A88F5E33-4599-4BFE-A27D-BB6E2270CE9A}tf78438558_win32</Template>
  <TotalTime>155</TotalTime>
  <Words>541</Words>
  <Application>Microsoft Office PowerPoint</Application>
  <PresentationFormat>Widescreen</PresentationFormat>
  <Paragraphs>84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Gill Sans MT</vt:lpstr>
      <vt:lpstr>Sabon Next LT</vt:lpstr>
      <vt:lpstr>Wingdings</vt:lpstr>
      <vt:lpstr>Wingdings 2</vt:lpstr>
      <vt:lpstr>Custom</vt:lpstr>
      <vt:lpstr>PowerPoint Presentation</vt:lpstr>
      <vt:lpstr>Lecture-1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zillur</dc:creator>
  <cp:lastModifiedBy>zillur</cp:lastModifiedBy>
  <cp:revision>49</cp:revision>
  <dcterms:created xsi:type="dcterms:W3CDTF">2024-12-08T17:18:35Z</dcterms:created>
  <dcterms:modified xsi:type="dcterms:W3CDTF">2024-12-28T17:04:20Z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