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7"/>
  </p:notesMasterIdLst>
  <p:handoutMasterIdLst>
    <p:handoutMasterId r:id="rId28"/>
  </p:handoutMasterIdLst>
  <p:sldIdLst>
    <p:sldId id="331" r:id="rId5"/>
    <p:sldId id="304" r:id="rId6"/>
    <p:sldId id="282" r:id="rId7"/>
    <p:sldId id="375" r:id="rId8"/>
    <p:sldId id="376" r:id="rId9"/>
    <p:sldId id="377" r:id="rId10"/>
    <p:sldId id="378" r:id="rId11"/>
    <p:sldId id="379" r:id="rId12"/>
    <p:sldId id="380" r:id="rId13"/>
    <p:sldId id="381" r:id="rId14"/>
    <p:sldId id="382" r:id="rId15"/>
    <p:sldId id="383" r:id="rId16"/>
    <p:sldId id="384" r:id="rId17"/>
    <p:sldId id="385" r:id="rId18"/>
    <p:sldId id="386" r:id="rId19"/>
    <p:sldId id="387" r:id="rId20"/>
    <p:sldId id="388" r:id="rId21"/>
    <p:sldId id="389" r:id="rId22"/>
    <p:sldId id="390" r:id="rId23"/>
    <p:sldId id="391" r:id="rId24"/>
    <p:sldId id="392" r:id="rId25"/>
    <p:sldId id="393" r:id="rId2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a:srgbClr val="DF8C8C"/>
    <a:srgbClr val="202C8F"/>
    <a:srgbClr val="FDFBF6"/>
    <a:srgbClr val="AAC4E9"/>
    <a:srgbClr val="F5CDCE"/>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88" autoAdjust="0"/>
  </p:normalViewPr>
  <p:slideViewPr>
    <p:cSldViewPr snapToGrid="0" snapToObjects="1">
      <p:cViewPr varScale="1">
        <p:scale>
          <a:sx n="105" d="100"/>
          <a:sy n="105" d="100"/>
        </p:scale>
        <p:origin x="774" y="11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D8529-9076-D65F-4281-F13BE8091B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27098B0-7B80-076E-7929-A7B24492F18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90CD33F-5EBB-068E-66BB-9BD2E8A2F169}"/>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391827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5F9576-84E8-9C46-ED0A-46F28E0E15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8038F5-5C96-938D-92BB-B2D8BD30EA20}"/>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FDCFFD84-2E90-C1EA-C844-22BBD675B28E}"/>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6043595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75B0DA-1FE7-9158-4DB8-213E1FA034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8396B7-0BE8-07F9-0890-D6CF9CF73509}"/>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E882636A-169B-5B0A-6305-567FBAE22531}"/>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9501010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89D18F-27EB-56EE-8D00-87958B2A2E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2001A9-AB2B-EA5F-565B-824223FB66EC}"/>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BD30061-F01E-20BD-5AD9-6AB4728FCBDF}"/>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7309869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01B71-6A6D-6E5C-28D0-16C57C318F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D27AA9-33B1-B0E2-2330-5CB150E2F97A}"/>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D4DA984D-FB07-EACC-008F-259FBF5894A5}"/>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845098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8EB31-B279-34DE-FF51-363C1FC67F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4C6B1F-00BA-D6D8-42D6-D5E4F1CFF1AD}"/>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B527426F-D13C-0A7E-1E72-22CB2FD7BFAD}"/>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8219423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1CB27-CC8A-43A1-A2AB-2FB1868706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0FBF79-330D-46B4-1018-457FAA486775}"/>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39885C1-2465-F874-7642-E18412900229}"/>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12525325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3FFE40-E483-2F6F-4D71-1F4FD32C59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07340D-761E-CF12-4514-45FADA22A169}"/>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ACD07747-96E3-3D46-F77B-19054A96EA04}"/>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3057163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8A459-9D62-4A70-2C1D-0B34B935B2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71B31E-913B-5582-A2E9-9C0C939B328C}"/>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A82CE316-8C0A-8BC2-6D3D-656C73BFF66D}"/>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0138721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D6A117-C691-C156-1226-E0BDEE0AC5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45D682-28A5-4683-3522-62D9DF39EBFE}"/>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FD886296-5C8C-36F5-F7F3-9804F62E50CB}"/>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368196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C57196-A969-2881-17C2-F79AA9C9DB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2EB2A0-D124-4792-5C3A-A9FD539AA9D0}"/>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E5DB85E-F87C-BC95-3AC0-D2AA40D2C012}"/>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85821225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36F406-3F34-FA01-87D7-9C0ECC0AE8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489CEA-1074-BD92-45C1-859268E9D5E3}"/>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DE6A8204-A640-2E37-6A45-30A945DD30FD}"/>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2224622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DF343-B32B-AF70-0EB9-D610498E9C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8CA662-FF86-879A-EC0E-3E55D088AA50}"/>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D06C60D6-0EC0-C52A-4648-8DEFAFA4C27F}"/>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368361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A88E0-C39F-5B12-F603-FE5FFB0383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340BBB-FBD6-627D-F23D-0A6D24E7EE31}"/>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ED678B7-D6BF-9465-14F7-4F837D7EB035}"/>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49426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2AC5A-2BCC-CF6C-D603-1BEBFBFB07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907DDD-B459-D7A1-5A49-8DE04184137E}"/>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B2D7AA84-A04C-CDE7-6C18-97D9334FF8A2}"/>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1553071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68AB-60DD-6723-2FDE-6920A87407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1CB79D-D627-CAA3-BB19-7C0F03FE65E3}"/>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56850156-7A7C-4C0A-0B18-47728AC94E70}"/>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150481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E2880-C01B-8057-EB40-3E90D55EB4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6C1830-6EF0-2737-94D6-248B62C6F302}"/>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B2282993-8769-20BE-2747-CE8E412B2C24}"/>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4487010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39D25-EFE0-2B79-5147-C7FE9918CD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F97B7A-1B7A-BC49-628C-F09A6D05080F}"/>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8501AAC8-BF87-1F9B-5E4C-7BDA2C24EB27}"/>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260761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EC10A-4D6D-EF74-5B81-06DFC56A79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5FDBA2-227C-E8CA-BAA7-46622BB11304}"/>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E81EE00-14B2-3615-80B4-B9FD351B1CA1}"/>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258316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AD4558F-FBF1-2A3B-88C3-B3ECCEDDB185}"/>
              </a:ext>
            </a:extLst>
          </p:cNvPr>
          <p:cNvSpPr>
            <a:spLocks noGrp="1"/>
          </p:cNvSpPr>
          <p:nvPr>
            <p:ph sz="half" idx="1"/>
          </p:nvPr>
        </p:nvSpPr>
        <p:spPr>
          <a:xfrm>
            <a:off x="2389674" y="795599"/>
            <a:ext cx="6345893" cy="3721817"/>
          </a:xfrm>
        </p:spPr>
        <p:txBody>
          <a:bodyPr>
            <a:normAutofit fontScale="77500" lnSpcReduction="20000"/>
          </a:bodyPr>
          <a:lstStyle/>
          <a:p>
            <a:pPr marL="0" indent="0" algn="ctr">
              <a:buNone/>
            </a:pPr>
            <a:r>
              <a:rPr lang="en-US" sz="2600" b="1" dirty="0">
                <a:solidFill>
                  <a:schemeClr val="accent2">
                    <a:lumMod val="75000"/>
                  </a:schemeClr>
                </a:solidFill>
              </a:rPr>
              <a:t>Course Title</a:t>
            </a:r>
          </a:p>
          <a:p>
            <a:pPr marL="0" indent="0" algn="ctr">
              <a:buNone/>
            </a:pPr>
            <a:endParaRPr lang="en-US" sz="2600" b="1" dirty="0">
              <a:solidFill>
                <a:schemeClr val="accent2">
                  <a:lumMod val="75000"/>
                </a:schemeClr>
              </a:solidFill>
            </a:endParaRPr>
          </a:p>
          <a:p>
            <a:pPr marL="0" indent="0" algn="ctr">
              <a:buNone/>
            </a:pPr>
            <a:r>
              <a:rPr lang="en-US" sz="2600" dirty="0"/>
              <a:t>Entrepreneurship Development in Bangladesh</a:t>
            </a:r>
          </a:p>
          <a:p>
            <a:pPr marL="0" indent="0" algn="ctr">
              <a:buNone/>
            </a:pPr>
            <a:endParaRPr lang="en-US" sz="2600" dirty="0"/>
          </a:p>
          <a:p>
            <a:pPr marL="0" indent="0" algn="ctr">
              <a:buNone/>
            </a:pPr>
            <a:r>
              <a:rPr lang="en-US" sz="2600" b="1" dirty="0">
                <a:solidFill>
                  <a:srgbClr val="FF0000"/>
                </a:solidFill>
              </a:rPr>
              <a:t>Course Code</a:t>
            </a:r>
            <a:r>
              <a:rPr lang="en-US" sz="2600" dirty="0"/>
              <a:t>-BUS-301W</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Dr. Md Zillur Rahman</a:t>
            </a:r>
          </a:p>
          <a:p>
            <a:pPr marL="0" indent="0" algn="ctr">
              <a:buNone/>
            </a:pPr>
            <a:r>
              <a:rPr lang="en-US" dirty="0"/>
              <a:t>Associate Professor</a:t>
            </a:r>
          </a:p>
          <a:p>
            <a:pPr marL="0" indent="0" algn="ctr">
              <a:buNone/>
            </a:pPr>
            <a:r>
              <a:rPr lang="en-US" dirty="0"/>
              <a:t>Dept. of Business Administration</a:t>
            </a:r>
          </a:p>
          <a:p>
            <a:pPr marL="0" indent="0" algn="ctr">
              <a:buNone/>
            </a:pPr>
            <a:r>
              <a:rPr lang="en-US" dirty="0"/>
              <a:t>SUST, Sylhet</a:t>
            </a:r>
          </a:p>
        </p:txBody>
      </p:sp>
      <p:sp>
        <p:nvSpPr>
          <p:cNvPr id="5" name="Slide Number Placeholder 4">
            <a:extLst>
              <a:ext uri="{FF2B5EF4-FFF2-40B4-BE49-F238E27FC236}">
                <a16:creationId xmlns:a16="http://schemas.microsoft.com/office/drawing/2014/main" id="{C5F2F9BC-8DD6-0246-01CC-4F2A65705A4B}"/>
              </a:ext>
            </a:extLst>
          </p:cNvPr>
          <p:cNvSpPr>
            <a:spLocks noGrp="1"/>
          </p:cNvSpPr>
          <p:nvPr>
            <p:ph type="sldNum" sz="quarter" idx="10"/>
          </p:nvPr>
        </p:nvSpPr>
        <p:spPr/>
        <p:txBody>
          <a:bodyPr/>
          <a:lstStyle/>
          <a:p>
            <a:fld id="{48F63A3B-78C7-47BE-AE5E-E10140E04643}" type="slidenum">
              <a:rPr lang="en-US" smtClean="0"/>
              <a:pPr/>
              <a:t>1</a:t>
            </a:fld>
            <a:endParaRPr lang="en-US" dirty="0"/>
          </a:p>
        </p:txBody>
      </p:sp>
    </p:spTree>
    <p:extLst>
      <p:ext uri="{BB962C8B-B14F-4D97-AF65-F5344CB8AC3E}">
        <p14:creationId xmlns:p14="http://schemas.microsoft.com/office/powerpoint/2010/main" val="333839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404F6-E4BB-8829-08F6-2E483B294368}"/>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AB536337-7376-81D5-FD1D-041FE3978B85}"/>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3BE6062F-B002-3DBE-6224-A12A4D1E1C64}"/>
              </a:ext>
            </a:extLst>
          </p:cNvPr>
          <p:cNvSpPr>
            <a:spLocks noGrp="1"/>
          </p:cNvSpPr>
          <p:nvPr>
            <p:ph sz="half" idx="2"/>
          </p:nvPr>
        </p:nvSpPr>
        <p:spPr>
          <a:xfrm>
            <a:off x="2964014" y="905041"/>
            <a:ext cx="8882037" cy="817352"/>
          </a:xfrm>
        </p:spPr>
        <p:txBody>
          <a:bodyPr>
            <a:normAutofit/>
          </a:bodyPr>
          <a:lstStyle/>
          <a:p>
            <a:pPr marL="0" indent="0">
              <a:buNone/>
            </a:pPr>
            <a:r>
              <a:rPr lang="en-US" sz="1600" dirty="0"/>
              <a:t>Barriers to creativity are obstacles that prevent individuals or teams from generating innovative ideas or solutions. These barriers can be </a:t>
            </a:r>
            <a:r>
              <a:rPr lang="en-US" sz="1600" b="1" dirty="0"/>
              <a:t>internal</a:t>
            </a:r>
            <a:r>
              <a:rPr lang="en-US" sz="1600" dirty="0"/>
              <a:t> (mindset-related) or </a:t>
            </a:r>
            <a:r>
              <a:rPr lang="en-US" sz="1600" b="1" dirty="0"/>
              <a:t>external</a:t>
            </a:r>
            <a:r>
              <a:rPr lang="en-US" sz="1600" dirty="0"/>
              <a:t> (environmental or cultural factors).</a:t>
            </a:r>
            <a:endParaRPr lang="en-US" dirty="0"/>
          </a:p>
        </p:txBody>
      </p:sp>
      <p:sp>
        <p:nvSpPr>
          <p:cNvPr id="7" name="TextBox 6">
            <a:extLst>
              <a:ext uri="{FF2B5EF4-FFF2-40B4-BE49-F238E27FC236}">
                <a16:creationId xmlns:a16="http://schemas.microsoft.com/office/drawing/2014/main" id="{9CE9C3C6-281F-26B7-A4A7-C6BBB3E6C32F}"/>
              </a:ext>
            </a:extLst>
          </p:cNvPr>
          <p:cNvSpPr txBox="1"/>
          <p:nvPr/>
        </p:nvSpPr>
        <p:spPr>
          <a:xfrm>
            <a:off x="2679192" y="491774"/>
            <a:ext cx="8375904" cy="338554"/>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Barriers to Creativity </a:t>
            </a:r>
            <a:endParaRPr kumimoji="0" lang="en-US" sz="4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2" name="Content Placeholder 5">
            <a:extLst>
              <a:ext uri="{FF2B5EF4-FFF2-40B4-BE49-F238E27FC236}">
                <a16:creationId xmlns:a16="http://schemas.microsoft.com/office/drawing/2014/main" id="{F8538A8C-F8C7-B02B-42AB-0A987644471B}"/>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
        <p:nvSpPr>
          <p:cNvPr id="8" name="TextBox 7">
            <a:extLst>
              <a:ext uri="{FF2B5EF4-FFF2-40B4-BE49-F238E27FC236}">
                <a16:creationId xmlns:a16="http://schemas.microsoft.com/office/drawing/2014/main" id="{423AF12D-7161-FCFE-D873-6FDA807C067A}"/>
              </a:ext>
            </a:extLst>
          </p:cNvPr>
          <p:cNvSpPr txBox="1"/>
          <p:nvPr/>
        </p:nvSpPr>
        <p:spPr>
          <a:xfrm>
            <a:off x="2771988" y="1797106"/>
            <a:ext cx="9074063" cy="4154984"/>
          </a:xfrm>
          <a:prstGeom prst="rect">
            <a:avLst/>
          </a:prstGeom>
          <a:noFill/>
        </p:spPr>
        <p:txBody>
          <a:bodyPr wrap="square">
            <a:spAutoFit/>
          </a:bodyPr>
          <a:lstStyle/>
          <a:p>
            <a:r>
              <a:rPr lang="en-US" sz="2400" b="1" dirty="0"/>
              <a:t>1. Psychological Barriers</a:t>
            </a:r>
          </a:p>
          <a:p>
            <a:pPr algn="just">
              <a:buFont typeface="Arial" panose="020B0604020202020204" pitchFamily="34" charset="0"/>
              <a:buChar char="•"/>
            </a:pPr>
            <a:r>
              <a:rPr lang="en-US" sz="2400" b="1" dirty="0"/>
              <a:t>Fear of Failure:</a:t>
            </a:r>
            <a:r>
              <a:rPr lang="en-US" sz="2400" dirty="0"/>
              <a:t> Worrying about making mistakes or being judged can stifle creative risk-taking.</a:t>
            </a:r>
          </a:p>
          <a:p>
            <a:pPr algn="just">
              <a:buFont typeface="Arial" panose="020B0604020202020204" pitchFamily="34" charset="0"/>
              <a:buChar char="•"/>
            </a:pPr>
            <a:r>
              <a:rPr lang="en-US" sz="2400" b="1" dirty="0"/>
              <a:t>Self-Doubt:</a:t>
            </a:r>
            <a:r>
              <a:rPr lang="en-US" sz="2400" dirty="0"/>
              <a:t> Lack of confidence in one’s abilities reduces motivation to explore new ideas.</a:t>
            </a:r>
          </a:p>
          <a:p>
            <a:pPr algn="just">
              <a:buFont typeface="Arial" panose="020B0604020202020204" pitchFamily="34" charset="0"/>
              <a:buChar char="•"/>
            </a:pPr>
            <a:r>
              <a:rPr lang="en-US" sz="2400" b="1" dirty="0"/>
              <a:t>Perfectionism:</a:t>
            </a:r>
            <a:r>
              <a:rPr lang="en-US" sz="2400" dirty="0"/>
              <a:t> Waiting for the "perfect" idea can prevent action altogether.</a:t>
            </a:r>
          </a:p>
          <a:p>
            <a:pPr algn="just">
              <a:buFont typeface="Arial" panose="020B0604020202020204" pitchFamily="34" charset="0"/>
              <a:buChar char="•"/>
            </a:pPr>
            <a:r>
              <a:rPr lang="en-US" sz="2400" b="1" dirty="0"/>
              <a:t>Fixed Mindset:</a:t>
            </a:r>
            <a:r>
              <a:rPr lang="en-US" sz="2400" dirty="0"/>
              <a:t> Believing that creativity is an innate talent rather than a skill that can be developed.</a:t>
            </a:r>
          </a:p>
          <a:p>
            <a:pPr algn="just"/>
            <a:r>
              <a:rPr lang="en-US" sz="2400" b="1" dirty="0"/>
              <a:t>Solution:</a:t>
            </a:r>
            <a:r>
              <a:rPr lang="en-US" sz="2400" dirty="0"/>
              <a:t> Embrace failure as a learning opportunity, build confidence, and adopt a growth mindset.</a:t>
            </a:r>
          </a:p>
        </p:txBody>
      </p:sp>
    </p:spTree>
    <p:extLst>
      <p:ext uri="{BB962C8B-B14F-4D97-AF65-F5344CB8AC3E}">
        <p14:creationId xmlns:p14="http://schemas.microsoft.com/office/powerpoint/2010/main" val="20747165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452888-2539-F6CC-8C33-90C97EAE125E}"/>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D8AC1A21-B444-7865-4EAB-4CFF27200BB4}"/>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285C535D-7A46-9879-567A-79AF79AF13FC}"/>
              </a:ext>
            </a:extLst>
          </p:cNvPr>
          <p:cNvSpPr>
            <a:spLocks noGrp="1"/>
          </p:cNvSpPr>
          <p:nvPr>
            <p:ph sz="half" idx="2"/>
          </p:nvPr>
        </p:nvSpPr>
        <p:spPr>
          <a:xfrm>
            <a:off x="2868002" y="979754"/>
            <a:ext cx="8882037" cy="1242568"/>
          </a:xfrm>
        </p:spPr>
        <p:txBody>
          <a:bodyPr>
            <a:normAutofit/>
          </a:bodyPr>
          <a:lstStyle/>
          <a:p>
            <a:pPr marL="0" indent="0">
              <a:buNone/>
            </a:pPr>
            <a:r>
              <a:rPr lang="en-US" sz="1600" dirty="0"/>
              <a:t>Barriers to creativity are obstacles that prevent individuals or teams from generating innovative ideas or solutions. These barriers can be </a:t>
            </a:r>
            <a:r>
              <a:rPr lang="en-US" sz="1600" b="1" dirty="0"/>
              <a:t>internal</a:t>
            </a:r>
            <a:r>
              <a:rPr lang="en-US" sz="1600" dirty="0"/>
              <a:t> (mindset-related) or </a:t>
            </a:r>
            <a:r>
              <a:rPr lang="en-US" sz="1600" b="1" dirty="0"/>
              <a:t>external</a:t>
            </a:r>
            <a:r>
              <a:rPr lang="en-US" sz="1600" dirty="0"/>
              <a:t> (environmental or cultural factors).</a:t>
            </a:r>
            <a:endParaRPr lang="en-US" dirty="0"/>
          </a:p>
        </p:txBody>
      </p:sp>
      <p:sp>
        <p:nvSpPr>
          <p:cNvPr id="7" name="TextBox 6">
            <a:extLst>
              <a:ext uri="{FF2B5EF4-FFF2-40B4-BE49-F238E27FC236}">
                <a16:creationId xmlns:a16="http://schemas.microsoft.com/office/drawing/2014/main" id="{BA12C953-D5BB-B9B5-BC13-5754DCEE1C83}"/>
              </a:ext>
            </a:extLst>
          </p:cNvPr>
          <p:cNvSpPr txBox="1"/>
          <p:nvPr/>
        </p:nvSpPr>
        <p:spPr>
          <a:xfrm>
            <a:off x="2679192" y="491774"/>
            <a:ext cx="8375904" cy="338554"/>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Barriers to Creativity </a:t>
            </a:r>
            <a:endParaRPr kumimoji="0" lang="en-US" sz="4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2" name="Content Placeholder 5">
            <a:extLst>
              <a:ext uri="{FF2B5EF4-FFF2-40B4-BE49-F238E27FC236}">
                <a16:creationId xmlns:a16="http://schemas.microsoft.com/office/drawing/2014/main" id="{1EB5B37C-0411-B67E-0406-0BF397F95DCC}"/>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
        <p:nvSpPr>
          <p:cNvPr id="8" name="TextBox 7">
            <a:extLst>
              <a:ext uri="{FF2B5EF4-FFF2-40B4-BE49-F238E27FC236}">
                <a16:creationId xmlns:a16="http://schemas.microsoft.com/office/drawing/2014/main" id="{F60FF1CE-53C2-2911-8885-8A0837A246DC}"/>
              </a:ext>
            </a:extLst>
          </p:cNvPr>
          <p:cNvSpPr txBox="1"/>
          <p:nvPr/>
        </p:nvSpPr>
        <p:spPr>
          <a:xfrm>
            <a:off x="2771988" y="1797106"/>
            <a:ext cx="9074063" cy="4462760"/>
          </a:xfrm>
          <a:prstGeom prst="rect">
            <a:avLst/>
          </a:prstGeom>
          <a:noFill/>
        </p:spPr>
        <p:txBody>
          <a:bodyPr wrap="square">
            <a:spAutoFit/>
          </a:bodyPr>
          <a:lstStyle/>
          <a:p>
            <a:r>
              <a:rPr lang="en-US" sz="2000" b="1" dirty="0"/>
              <a:t>2. Lack of Knowledge or Skills</a:t>
            </a:r>
          </a:p>
          <a:p>
            <a:pPr>
              <a:buFont typeface="Arial" panose="020B0604020202020204" pitchFamily="34" charset="0"/>
              <a:buChar char="•"/>
            </a:pPr>
            <a:r>
              <a:rPr lang="en-US" sz="2000" b="1" dirty="0"/>
              <a:t>Limited Expertise:</a:t>
            </a:r>
            <a:r>
              <a:rPr lang="en-US" sz="2000" dirty="0"/>
              <a:t> Insufficient knowledge about a topic can restrict creative exploration.</a:t>
            </a:r>
          </a:p>
          <a:p>
            <a:pPr>
              <a:buFont typeface="Arial" panose="020B0604020202020204" pitchFamily="34" charset="0"/>
              <a:buChar char="•"/>
            </a:pPr>
            <a:r>
              <a:rPr lang="en-US" sz="2000" b="1" dirty="0"/>
              <a:t>Lack of Creative Techniques:</a:t>
            </a:r>
            <a:r>
              <a:rPr lang="en-US" sz="2000" dirty="0"/>
              <a:t> Not knowing brainstorming tools or problem-solving frameworks.</a:t>
            </a:r>
          </a:p>
          <a:p>
            <a:r>
              <a:rPr lang="en-US" sz="2000" b="1" dirty="0"/>
              <a:t>Solution:</a:t>
            </a:r>
            <a:r>
              <a:rPr lang="en-US" sz="2000" dirty="0"/>
              <a:t> Invest in continuous learning, experiment with creative exercises, and explore diverse fields.</a:t>
            </a:r>
          </a:p>
          <a:p>
            <a:endParaRPr lang="en-US" sz="2000" dirty="0"/>
          </a:p>
          <a:p>
            <a:r>
              <a:rPr lang="en-US" sz="2000" b="1" dirty="0"/>
              <a:t>3. Time Pressure</a:t>
            </a:r>
          </a:p>
          <a:p>
            <a:pPr>
              <a:buFont typeface="Arial" panose="020B0604020202020204" pitchFamily="34" charset="0"/>
              <a:buChar char="•"/>
            </a:pPr>
            <a:r>
              <a:rPr lang="en-US" sz="2000" b="1" dirty="0"/>
              <a:t>Rushing the Process:</a:t>
            </a:r>
            <a:r>
              <a:rPr lang="en-US" sz="2000" dirty="0"/>
              <a:t> Creativity often requires time for incubation and reflection.</a:t>
            </a:r>
          </a:p>
          <a:p>
            <a:pPr>
              <a:buFont typeface="Arial" panose="020B0604020202020204" pitchFamily="34" charset="0"/>
              <a:buChar char="•"/>
            </a:pPr>
            <a:r>
              <a:rPr lang="en-US" sz="2000" b="1" dirty="0"/>
              <a:t>Overcommitment:</a:t>
            </a:r>
            <a:r>
              <a:rPr lang="en-US" sz="2000" dirty="0"/>
              <a:t> Juggling too many tasks reduces focus and mental energy for creative thinking.</a:t>
            </a:r>
          </a:p>
          <a:p>
            <a:r>
              <a:rPr lang="en-US" sz="2000" b="1" dirty="0"/>
              <a:t>Solution:</a:t>
            </a:r>
            <a:r>
              <a:rPr lang="en-US" sz="2000" dirty="0"/>
              <a:t> Allocate dedicated time for creative exploration and avoid multitasking.</a:t>
            </a:r>
          </a:p>
          <a:p>
            <a:endParaRPr lang="en-US" sz="2400" dirty="0"/>
          </a:p>
        </p:txBody>
      </p:sp>
    </p:spTree>
    <p:extLst>
      <p:ext uri="{BB962C8B-B14F-4D97-AF65-F5344CB8AC3E}">
        <p14:creationId xmlns:p14="http://schemas.microsoft.com/office/powerpoint/2010/main" val="28002768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A1624D-3F15-D4F8-079E-831E937AECD1}"/>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C0FC016B-C2AB-18A5-6959-C8EBA2AF9FE9}"/>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FF9F1746-8653-E25B-40EC-93C964E57D05}"/>
              </a:ext>
            </a:extLst>
          </p:cNvPr>
          <p:cNvSpPr>
            <a:spLocks noGrp="1"/>
          </p:cNvSpPr>
          <p:nvPr>
            <p:ph sz="half" idx="2"/>
          </p:nvPr>
        </p:nvSpPr>
        <p:spPr>
          <a:xfrm>
            <a:off x="2868002" y="979754"/>
            <a:ext cx="8882037" cy="1242568"/>
          </a:xfrm>
        </p:spPr>
        <p:txBody>
          <a:bodyPr>
            <a:normAutofit/>
          </a:bodyPr>
          <a:lstStyle/>
          <a:p>
            <a:pPr marL="0" indent="0">
              <a:buNone/>
            </a:pPr>
            <a:r>
              <a:rPr lang="en-US" sz="1600" dirty="0"/>
              <a:t>Barriers to creativity are obstacles that prevent individuals or teams from generating innovative ideas or solutions. These barriers can be </a:t>
            </a:r>
            <a:r>
              <a:rPr lang="en-US" sz="1600" b="1" dirty="0"/>
              <a:t>internal</a:t>
            </a:r>
            <a:r>
              <a:rPr lang="en-US" sz="1600" dirty="0"/>
              <a:t> (mindset-related) or </a:t>
            </a:r>
            <a:r>
              <a:rPr lang="en-US" sz="1600" b="1" dirty="0"/>
              <a:t>external</a:t>
            </a:r>
            <a:r>
              <a:rPr lang="en-US" sz="1600" dirty="0"/>
              <a:t> (environmental or cultural factors).</a:t>
            </a:r>
            <a:endParaRPr lang="en-US" dirty="0"/>
          </a:p>
        </p:txBody>
      </p:sp>
      <p:sp>
        <p:nvSpPr>
          <p:cNvPr id="7" name="TextBox 6">
            <a:extLst>
              <a:ext uri="{FF2B5EF4-FFF2-40B4-BE49-F238E27FC236}">
                <a16:creationId xmlns:a16="http://schemas.microsoft.com/office/drawing/2014/main" id="{8AF3ED3B-CA4D-D5E9-B901-55DA62BC104F}"/>
              </a:ext>
            </a:extLst>
          </p:cNvPr>
          <p:cNvSpPr txBox="1"/>
          <p:nvPr/>
        </p:nvSpPr>
        <p:spPr>
          <a:xfrm>
            <a:off x="2679192" y="491774"/>
            <a:ext cx="8375904" cy="338554"/>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Barriers to Creativity </a:t>
            </a:r>
            <a:endParaRPr kumimoji="0" lang="en-US" sz="4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2" name="Content Placeholder 5">
            <a:extLst>
              <a:ext uri="{FF2B5EF4-FFF2-40B4-BE49-F238E27FC236}">
                <a16:creationId xmlns:a16="http://schemas.microsoft.com/office/drawing/2014/main" id="{5C7A9744-28CD-F2F3-A428-2EB983400868}"/>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
        <p:nvSpPr>
          <p:cNvPr id="8" name="TextBox 7">
            <a:extLst>
              <a:ext uri="{FF2B5EF4-FFF2-40B4-BE49-F238E27FC236}">
                <a16:creationId xmlns:a16="http://schemas.microsoft.com/office/drawing/2014/main" id="{01DE4AAB-825A-A8A6-3EEF-DDDAEA48C248}"/>
              </a:ext>
            </a:extLst>
          </p:cNvPr>
          <p:cNvSpPr txBox="1"/>
          <p:nvPr/>
        </p:nvSpPr>
        <p:spPr>
          <a:xfrm>
            <a:off x="2771988" y="1797106"/>
            <a:ext cx="9074063" cy="4339650"/>
          </a:xfrm>
          <a:prstGeom prst="rect">
            <a:avLst/>
          </a:prstGeom>
          <a:noFill/>
        </p:spPr>
        <p:txBody>
          <a:bodyPr wrap="square">
            <a:spAutoFit/>
          </a:bodyPr>
          <a:lstStyle/>
          <a:p>
            <a:r>
              <a:rPr lang="en-US" b="1" dirty="0"/>
              <a:t>4. Environmental Barriers</a:t>
            </a:r>
          </a:p>
          <a:p>
            <a:pPr>
              <a:buFont typeface="Arial" panose="020B0604020202020204" pitchFamily="34" charset="0"/>
              <a:buChar char="•"/>
            </a:pPr>
            <a:r>
              <a:rPr lang="en-US" b="1" dirty="0"/>
              <a:t>Lack of Support:</a:t>
            </a:r>
            <a:r>
              <a:rPr lang="en-US" dirty="0"/>
              <a:t> A discouraging or overly critical workplace culture hinders innovation.</a:t>
            </a:r>
          </a:p>
          <a:p>
            <a:pPr>
              <a:buFont typeface="Arial" panose="020B0604020202020204" pitchFamily="34" charset="0"/>
              <a:buChar char="•"/>
            </a:pPr>
            <a:r>
              <a:rPr lang="en-US" b="1" dirty="0"/>
              <a:t>Rigid Structures:</a:t>
            </a:r>
            <a:r>
              <a:rPr lang="en-US" dirty="0"/>
              <a:t> Bureaucracy and excessive rules can stifle creativity.</a:t>
            </a:r>
          </a:p>
          <a:p>
            <a:pPr>
              <a:buFont typeface="Arial" panose="020B0604020202020204" pitchFamily="34" charset="0"/>
              <a:buChar char="•"/>
            </a:pPr>
            <a:r>
              <a:rPr lang="en-US" b="1" dirty="0"/>
              <a:t>Distractions:</a:t>
            </a:r>
            <a:r>
              <a:rPr lang="en-US" dirty="0"/>
              <a:t> Noisy or chaotic environments can make it difficult to focus.</a:t>
            </a:r>
          </a:p>
          <a:p>
            <a:r>
              <a:rPr lang="en-US" b="1" dirty="0"/>
              <a:t>Solution:</a:t>
            </a:r>
            <a:r>
              <a:rPr lang="en-US" dirty="0"/>
              <a:t> Create a supportive, flexible environment that encourages idea-sharing and experimentation.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rgbClr val="000000"/>
              </a:solidFill>
              <a:effectLst/>
              <a:uLnTx/>
              <a:uFillTx/>
              <a:latin typeface="Sabon Next LT"/>
              <a:ea typeface="+mn-ea"/>
              <a:cs typeface="+mn-cs"/>
            </a:endParaRPr>
          </a:p>
          <a:p>
            <a:r>
              <a:rPr lang="en-US" b="1" dirty="0"/>
              <a:t>5. Cultural and Social Barriers</a:t>
            </a:r>
          </a:p>
          <a:p>
            <a:pPr>
              <a:buFont typeface="Arial" panose="020B0604020202020204" pitchFamily="34" charset="0"/>
              <a:buChar char="•"/>
            </a:pPr>
            <a:r>
              <a:rPr lang="en-US" b="1" dirty="0"/>
              <a:t>Conformity:</a:t>
            </a:r>
            <a:r>
              <a:rPr lang="en-US" dirty="0"/>
              <a:t> Fear of standing out or challenging societal norms.</a:t>
            </a:r>
          </a:p>
          <a:p>
            <a:pPr>
              <a:buFont typeface="Arial" panose="020B0604020202020204" pitchFamily="34" charset="0"/>
              <a:buChar char="•"/>
            </a:pPr>
            <a:r>
              <a:rPr lang="en-US" b="1" dirty="0"/>
              <a:t>Groupthink:</a:t>
            </a:r>
            <a:r>
              <a:rPr lang="en-US" dirty="0"/>
              <a:t> In teams, people may prioritize harmony over expressing unconventional ideas.</a:t>
            </a:r>
          </a:p>
          <a:p>
            <a:pPr>
              <a:buFont typeface="Arial" panose="020B0604020202020204" pitchFamily="34" charset="0"/>
              <a:buChar char="•"/>
            </a:pPr>
            <a:r>
              <a:rPr lang="en-US" b="1" dirty="0"/>
              <a:t>Cultural Expectations:</a:t>
            </a:r>
            <a:r>
              <a:rPr lang="en-US" dirty="0"/>
              <a:t> Some cultures may value routine and tradition over innovation.</a:t>
            </a:r>
          </a:p>
          <a:p>
            <a:r>
              <a:rPr lang="en-US" b="1" dirty="0"/>
              <a:t>Solution:</a:t>
            </a:r>
            <a:r>
              <a:rPr lang="en-US" dirty="0"/>
              <a:t> Encourage open dialogue, celebrate diversity of thought, and foster psychological safety in teams.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abon Next LT"/>
              <a:ea typeface="+mn-ea"/>
              <a:cs typeface="+mn-cs"/>
            </a:endParaRPr>
          </a:p>
        </p:txBody>
      </p:sp>
    </p:spTree>
    <p:extLst>
      <p:ext uri="{BB962C8B-B14F-4D97-AF65-F5344CB8AC3E}">
        <p14:creationId xmlns:p14="http://schemas.microsoft.com/office/powerpoint/2010/main" val="2917882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99912-7B79-8B07-0BD8-B093E4C536DB}"/>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F73044DE-FF9B-B648-60D0-200DA42BE23C}"/>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6" name="Content Placeholder 5">
            <a:extLst>
              <a:ext uri="{FF2B5EF4-FFF2-40B4-BE49-F238E27FC236}">
                <a16:creationId xmlns:a16="http://schemas.microsoft.com/office/drawing/2014/main" id="{D4A791FC-C765-470E-A466-3002A57D7D6A}"/>
              </a:ext>
            </a:extLst>
          </p:cNvPr>
          <p:cNvSpPr>
            <a:spLocks noGrp="1"/>
          </p:cNvSpPr>
          <p:nvPr>
            <p:ph sz="half" idx="2"/>
          </p:nvPr>
        </p:nvSpPr>
        <p:spPr>
          <a:xfrm>
            <a:off x="2868002" y="979754"/>
            <a:ext cx="8882037" cy="1242568"/>
          </a:xfrm>
        </p:spPr>
        <p:txBody>
          <a:bodyPr>
            <a:normAutofit/>
          </a:bodyPr>
          <a:lstStyle/>
          <a:p>
            <a:pPr marL="0" indent="0">
              <a:buNone/>
            </a:pPr>
            <a:r>
              <a:rPr lang="en-US" sz="1600" dirty="0"/>
              <a:t>Barriers to creativity are obstacles that prevent individuals or teams from generating innovative ideas or solutions. These barriers can be </a:t>
            </a:r>
            <a:r>
              <a:rPr lang="en-US" sz="1600" b="1" dirty="0"/>
              <a:t>internal</a:t>
            </a:r>
            <a:r>
              <a:rPr lang="en-US" sz="1600" dirty="0"/>
              <a:t> (mindset-related) or </a:t>
            </a:r>
            <a:r>
              <a:rPr lang="en-US" sz="1600" b="1" dirty="0"/>
              <a:t>external</a:t>
            </a:r>
            <a:r>
              <a:rPr lang="en-US" sz="1600" dirty="0"/>
              <a:t> (environmental or cultural factors).</a:t>
            </a:r>
            <a:endParaRPr lang="en-US" dirty="0"/>
          </a:p>
        </p:txBody>
      </p:sp>
      <p:sp>
        <p:nvSpPr>
          <p:cNvPr id="7" name="TextBox 6">
            <a:extLst>
              <a:ext uri="{FF2B5EF4-FFF2-40B4-BE49-F238E27FC236}">
                <a16:creationId xmlns:a16="http://schemas.microsoft.com/office/drawing/2014/main" id="{5ED227FD-7132-C547-C1A9-AE24EDD033E1}"/>
              </a:ext>
            </a:extLst>
          </p:cNvPr>
          <p:cNvSpPr txBox="1"/>
          <p:nvPr/>
        </p:nvSpPr>
        <p:spPr>
          <a:xfrm>
            <a:off x="2679192" y="491774"/>
            <a:ext cx="8375904" cy="338554"/>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Barriers to Creativity </a:t>
            </a:r>
            <a:endParaRPr kumimoji="0" lang="en-US" sz="4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2" name="Content Placeholder 5">
            <a:extLst>
              <a:ext uri="{FF2B5EF4-FFF2-40B4-BE49-F238E27FC236}">
                <a16:creationId xmlns:a16="http://schemas.microsoft.com/office/drawing/2014/main" id="{C6B3B2CC-D4FA-A2C2-7388-E60C236EB360}"/>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
        <p:nvSpPr>
          <p:cNvPr id="8" name="TextBox 7">
            <a:extLst>
              <a:ext uri="{FF2B5EF4-FFF2-40B4-BE49-F238E27FC236}">
                <a16:creationId xmlns:a16="http://schemas.microsoft.com/office/drawing/2014/main" id="{4BE0F5FD-E3AC-8F4F-4DF1-561241B14C05}"/>
              </a:ext>
            </a:extLst>
          </p:cNvPr>
          <p:cNvSpPr txBox="1"/>
          <p:nvPr/>
        </p:nvSpPr>
        <p:spPr>
          <a:xfrm>
            <a:off x="2771988" y="1797106"/>
            <a:ext cx="9074063" cy="4462760"/>
          </a:xfrm>
          <a:prstGeom prst="rect">
            <a:avLst/>
          </a:prstGeom>
          <a:noFill/>
        </p:spPr>
        <p:txBody>
          <a:bodyPr wrap="square">
            <a:spAutoFit/>
          </a:bodyPr>
          <a:lstStyle/>
          <a:p>
            <a:pPr algn="just"/>
            <a:r>
              <a:rPr lang="en-US" sz="2000" b="1" dirty="0"/>
              <a:t>6. Lack of Motivation or Inspiration</a:t>
            </a:r>
          </a:p>
          <a:p>
            <a:pPr algn="just">
              <a:buFont typeface="Arial" panose="020B0604020202020204" pitchFamily="34" charset="0"/>
              <a:buChar char="•"/>
            </a:pPr>
            <a:r>
              <a:rPr lang="en-US" sz="2000" b="1" dirty="0"/>
              <a:t>Burnout:</a:t>
            </a:r>
            <a:r>
              <a:rPr lang="en-US" sz="2000" dirty="0"/>
              <a:t> Chronic stress or exhaustion reduces creative energy.</a:t>
            </a:r>
          </a:p>
          <a:p>
            <a:pPr algn="just">
              <a:buFont typeface="Arial" panose="020B0604020202020204" pitchFamily="34" charset="0"/>
              <a:buChar char="•"/>
            </a:pPr>
            <a:r>
              <a:rPr lang="en-US" sz="2000" b="1" dirty="0"/>
              <a:t>No Clear Purpose:</a:t>
            </a:r>
            <a:r>
              <a:rPr lang="en-US" sz="2000" dirty="0"/>
              <a:t> Without a compelling goal, creative efforts lack direction.</a:t>
            </a:r>
          </a:p>
          <a:p>
            <a:pPr algn="just">
              <a:buFont typeface="Arial" panose="020B0604020202020204" pitchFamily="34" charset="0"/>
              <a:buChar char="•"/>
            </a:pPr>
            <a:r>
              <a:rPr lang="en-US" sz="2000" b="1" dirty="0"/>
              <a:t>Routine Overload:</a:t>
            </a:r>
            <a:r>
              <a:rPr lang="en-US" sz="2000" dirty="0"/>
              <a:t> Repetition and monotony can dull creative thinking.</a:t>
            </a:r>
          </a:p>
          <a:p>
            <a:pPr algn="just"/>
            <a:r>
              <a:rPr lang="en-US" sz="2000" b="1" dirty="0"/>
              <a:t>Solution:</a:t>
            </a:r>
            <a:r>
              <a:rPr lang="en-US" sz="2000" dirty="0"/>
              <a:t> Take breaks, find inspiration in new experiences, and reconnect with your purpose.</a:t>
            </a:r>
          </a:p>
          <a:p>
            <a:pPr marL="0" marR="0" lvl="0" indent="0" algn="just" defTabSz="4572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0000"/>
              </a:solidFill>
              <a:effectLst/>
              <a:uLnTx/>
              <a:uFillTx/>
              <a:latin typeface="Sabon Next LT"/>
              <a:ea typeface="+mn-ea"/>
              <a:cs typeface="+mn-cs"/>
            </a:endParaRPr>
          </a:p>
          <a:p>
            <a:pPr algn="just"/>
            <a:r>
              <a:rPr lang="en-US" sz="2000" b="1" dirty="0"/>
              <a:t>7. Over-Reliance on Logic and Rationality</a:t>
            </a:r>
          </a:p>
          <a:p>
            <a:pPr algn="just">
              <a:buFont typeface="Arial" panose="020B0604020202020204" pitchFamily="34" charset="0"/>
              <a:buChar char="•"/>
            </a:pPr>
            <a:r>
              <a:rPr lang="en-US" sz="2000" b="1" dirty="0"/>
              <a:t>Overthinking:</a:t>
            </a:r>
            <a:r>
              <a:rPr lang="en-US" sz="2000" dirty="0"/>
              <a:t> Excessive analysis can kill spontaneous creative sparks.</a:t>
            </a:r>
          </a:p>
          <a:p>
            <a:pPr algn="just">
              <a:buFont typeface="Arial" panose="020B0604020202020204" pitchFamily="34" charset="0"/>
              <a:buChar char="•"/>
            </a:pPr>
            <a:r>
              <a:rPr lang="en-US" sz="2000" b="1" dirty="0"/>
              <a:t>Linear Thinking:</a:t>
            </a:r>
            <a:r>
              <a:rPr lang="en-US" sz="2000" dirty="0"/>
              <a:t> Relying only on step-by-step problem-solving rather than exploring abstract connections.</a:t>
            </a:r>
          </a:p>
          <a:p>
            <a:pPr algn="just"/>
            <a:r>
              <a:rPr lang="en-US" sz="2000" b="1" dirty="0"/>
              <a:t>Solution:</a:t>
            </a:r>
            <a:r>
              <a:rPr lang="en-US" sz="2000" dirty="0"/>
              <a:t> Allow space for free thinking, daydreaming, and playful experimentation.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abon Next LT"/>
              <a:ea typeface="+mn-ea"/>
              <a:cs typeface="+mn-cs"/>
            </a:endParaRPr>
          </a:p>
        </p:txBody>
      </p:sp>
    </p:spTree>
    <p:extLst>
      <p:ext uri="{BB962C8B-B14F-4D97-AF65-F5344CB8AC3E}">
        <p14:creationId xmlns:p14="http://schemas.microsoft.com/office/powerpoint/2010/main" val="14083954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EE7C82-F81D-990A-458B-F930B90AF374}"/>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7253910B-A1E7-6B9D-9A70-C67BDB8D4CDB}"/>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22607FEE-AAC0-F30D-0455-F9BD22B3E6E7}"/>
              </a:ext>
            </a:extLst>
          </p:cNvPr>
          <p:cNvSpPr txBox="1"/>
          <p:nvPr/>
        </p:nvSpPr>
        <p:spPr>
          <a:xfrm>
            <a:off x="2679192" y="491774"/>
            <a:ext cx="8375904" cy="415498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dirty="0"/>
              <a:t>Generating ideas is the cornerstone of creativity, whether for problem-solving, innovation, or artistic expression. Here are some powerful techniques to spark your imagination: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400" dirty="0"/>
          </a:p>
          <a:p>
            <a:r>
              <a:rPr lang="en-US" b="1" dirty="0"/>
              <a:t>1. Brainstorming</a:t>
            </a:r>
          </a:p>
          <a:p>
            <a:pPr>
              <a:buFont typeface="Arial" panose="020B0604020202020204" pitchFamily="34" charset="0"/>
              <a:buChar char="•"/>
            </a:pPr>
            <a:r>
              <a:rPr lang="en-US" b="1" dirty="0"/>
              <a:t>What it is:</a:t>
            </a:r>
            <a:r>
              <a:rPr lang="en-US" dirty="0"/>
              <a:t> A group or solo activity where ideas are freely shared without judgment.</a:t>
            </a:r>
          </a:p>
          <a:p>
            <a:pPr>
              <a:buFont typeface="Arial" panose="020B0604020202020204" pitchFamily="34" charset="0"/>
              <a:buChar char="•"/>
            </a:pPr>
            <a:r>
              <a:rPr lang="en-US" b="1" dirty="0"/>
              <a:t>How to do it:</a:t>
            </a:r>
            <a:endParaRPr lang="en-US" dirty="0"/>
          </a:p>
          <a:p>
            <a:pPr marL="742950" lvl="1" indent="-285750">
              <a:buFont typeface="Arial" panose="020B0604020202020204" pitchFamily="34" charset="0"/>
              <a:buChar char="•"/>
            </a:pPr>
            <a:r>
              <a:rPr lang="en-US" dirty="0"/>
              <a:t>Set a clear goal or problem statement.</a:t>
            </a:r>
          </a:p>
          <a:p>
            <a:pPr marL="742950" lvl="1" indent="-285750">
              <a:buFont typeface="Arial" panose="020B0604020202020204" pitchFamily="34" charset="0"/>
              <a:buChar char="•"/>
            </a:pPr>
            <a:r>
              <a:rPr lang="en-US" dirty="0"/>
              <a:t>Encourage wild ideas—no filtering at this stage.</a:t>
            </a:r>
          </a:p>
          <a:p>
            <a:pPr marL="742950" lvl="1" indent="-285750">
              <a:buFont typeface="Arial" panose="020B0604020202020204" pitchFamily="34" charset="0"/>
              <a:buChar char="•"/>
            </a:pPr>
            <a:r>
              <a:rPr lang="en-US" dirty="0"/>
              <a:t>Write down everything that comes to mind.</a:t>
            </a:r>
          </a:p>
          <a:p>
            <a:pPr>
              <a:buFont typeface="Arial" panose="020B0604020202020204" pitchFamily="34" charset="0"/>
              <a:buChar char="•"/>
            </a:pPr>
            <a:r>
              <a:rPr lang="en-US" b="1" dirty="0"/>
              <a:t>Best for:</a:t>
            </a:r>
            <a:r>
              <a:rPr lang="en-US" dirty="0"/>
              <a:t> Generating a large number of ideas quickly.</a:t>
            </a:r>
          </a:p>
          <a:p>
            <a:r>
              <a:rPr lang="en-US" b="1" dirty="0"/>
              <a:t>Tip:</a:t>
            </a:r>
            <a:r>
              <a:rPr lang="en-US" dirty="0"/>
              <a:t> Use a whiteboard or sticky notes to visualize contributions.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Sabon Next LT"/>
              <a:ea typeface="+mn-ea"/>
              <a:cs typeface="+mn-cs"/>
            </a:endParaRPr>
          </a:p>
        </p:txBody>
      </p:sp>
      <p:sp>
        <p:nvSpPr>
          <p:cNvPr id="2" name="Content Placeholder 5">
            <a:extLst>
              <a:ext uri="{FF2B5EF4-FFF2-40B4-BE49-F238E27FC236}">
                <a16:creationId xmlns:a16="http://schemas.microsoft.com/office/drawing/2014/main" id="{D1725FB1-F917-173C-5628-6B63FFF0D68A}"/>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809507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D25D8C-7E71-D409-0182-F07BA7123F9B}"/>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EA1EFE62-E870-D8AA-D5A5-8896FDC89878}"/>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054BADF1-ECD6-992F-06E9-07035A3C0049}"/>
              </a:ext>
            </a:extLst>
          </p:cNvPr>
          <p:cNvSpPr txBox="1"/>
          <p:nvPr/>
        </p:nvSpPr>
        <p:spPr>
          <a:xfrm>
            <a:off x="2679192" y="491774"/>
            <a:ext cx="8375904" cy="415498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Generating ideas is the cornerstone of creativity, whether for problem-solving, innovation, or artistic expression. Here are some powerful techniques to spark your imagination: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abon Next LT"/>
              <a:ea typeface="+mn-ea"/>
              <a:cs typeface="+mn-cs"/>
            </a:endParaRPr>
          </a:p>
          <a:p>
            <a:r>
              <a:rPr lang="en-US" b="1" dirty="0"/>
              <a:t>2. Mind Mapping</a:t>
            </a:r>
          </a:p>
          <a:p>
            <a:pPr>
              <a:buFont typeface="Arial" panose="020B0604020202020204" pitchFamily="34" charset="0"/>
              <a:buChar char="•"/>
            </a:pPr>
            <a:r>
              <a:rPr lang="en-US" b="1" dirty="0"/>
              <a:t>What it is:</a:t>
            </a:r>
            <a:r>
              <a:rPr lang="en-US" dirty="0"/>
              <a:t> A visual diagram connecting ideas around a central theme.</a:t>
            </a:r>
          </a:p>
          <a:p>
            <a:pPr>
              <a:buFont typeface="Arial" panose="020B0604020202020204" pitchFamily="34" charset="0"/>
              <a:buChar char="•"/>
            </a:pPr>
            <a:r>
              <a:rPr lang="en-US" b="1" dirty="0"/>
              <a:t>How to do it:</a:t>
            </a:r>
            <a:endParaRPr lang="en-US" dirty="0"/>
          </a:p>
          <a:p>
            <a:pPr marL="742950" lvl="1" indent="-285750">
              <a:buFont typeface="Arial" panose="020B0604020202020204" pitchFamily="34" charset="0"/>
              <a:buChar char="•"/>
            </a:pPr>
            <a:r>
              <a:rPr lang="en-US" dirty="0"/>
              <a:t>Write the main idea in the center.</a:t>
            </a:r>
          </a:p>
          <a:p>
            <a:pPr marL="742950" lvl="1" indent="-285750">
              <a:buFont typeface="Arial" panose="020B0604020202020204" pitchFamily="34" charset="0"/>
              <a:buChar char="•"/>
            </a:pPr>
            <a:r>
              <a:rPr lang="en-US" dirty="0"/>
              <a:t>Branch out into sub-ideas.</a:t>
            </a:r>
          </a:p>
          <a:p>
            <a:pPr marL="742950" lvl="1" indent="-285750">
              <a:buFont typeface="Arial" panose="020B0604020202020204" pitchFamily="34" charset="0"/>
              <a:buChar char="•"/>
            </a:pPr>
            <a:r>
              <a:rPr lang="en-US" dirty="0"/>
              <a:t>Add images, keywords, and links.</a:t>
            </a:r>
          </a:p>
          <a:p>
            <a:pPr>
              <a:buFont typeface="Arial" panose="020B0604020202020204" pitchFamily="34" charset="0"/>
              <a:buChar char="•"/>
            </a:pPr>
            <a:r>
              <a:rPr lang="en-US" b="1" dirty="0"/>
              <a:t>Best for:</a:t>
            </a:r>
            <a:r>
              <a:rPr lang="en-US" dirty="0"/>
              <a:t> Organizing thoughts and exploring connections.</a:t>
            </a:r>
          </a:p>
          <a:p>
            <a:r>
              <a:rPr lang="en-US" b="1" dirty="0"/>
              <a:t>Tool:</a:t>
            </a:r>
            <a:r>
              <a:rPr lang="en-US" dirty="0"/>
              <a:t> Try apps like </a:t>
            </a:r>
            <a:r>
              <a:rPr lang="en-US" b="1" dirty="0" err="1"/>
              <a:t>MindMeister</a:t>
            </a:r>
            <a:r>
              <a:rPr lang="en-US" dirty="0"/>
              <a:t> or </a:t>
            </a:r>
            <a:r>
              <a:rPr lang="en-US" b="1" dirty="0"/>
              <a:t>Miro</a:t>
            </a:r>
            <a:r>
              <a:rPr lang="en-US" dirty="0"/>
              <a: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Sabon Next LT"/>
              <a:ea typeface="+mn-ea"/>
              <a:cs typeface="+mn-cs"/>
            </a:endParaRPr>
          </a:p>
        </p:txBody>
      </p:sp>
      <p:sp>
        <p:nvSpPr>
          <p:cNvPr id="2" name="Content Placeholder 5">
            <a:extLst>
              <a:ext uri="{FF2B5EF4-FFF2-40B4-BE49-F238E27FC236}">
                <a16:creationId xmlns:a16="http://schemas.microsoft.com/office/drawing/2014/main" id="{AEFB1EDD-3743-120C-FD67-96E223989190}"/>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2834718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4D08A-14E8-75EC-3112-62FAC548BA90}"/>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50FE657D-5141-EE01-642C-C32F1042D39D}"/>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CF2DB5A7-C255-B440-93CF-CB14659C8B79}"/>
              </a:ext>
            </a:extLst>
          </p:cNvPr>
          <p:cNvSpPr txBox="1"/>
          <p:nvPr/>
        </p:nvSpPr>
        <p:spPr>
          <a:xfrm>
            <a:off x="2679192" y="491774"/>
            <a:ext cx="8375904" cy="387798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Generating ideas is the cornerstone of creativity, whether for problem-solving, innovation, or artistic expression. Here are some powerful techniques to spark your imagination: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abon Next LT"/>
              <a:ea typeface="+mn-ea"/>
              <a:cs typeface="+mn-cs"/>
            </a:endParaRPr>
          </a:p>
          <a:p>
            <a:r>
              <a:rPr lang="en-US" b="1" dirty="0"/>
              <a:t>3. Role Storming</a:t>
            </a:r>
          </a:p>
          <a:p>
            <a:pPr>
              <a:buFont typeface="Arial" panose="020B0604020202020204" pitchFamily="34" charset="0"/>
              <a:buChar char="•"/>
            </a:pPr>
            <a:r>
              <a:rPr lang="en-US" b="1" dirty="0"/>
              <a:t>What it is:</a:t>
            </a:r>
            <a:r>
              <a:rPr lang="en-US" dirty="0"/>
              <a:t> Brainstorming from someone else’s perspective.</a:t>
            </a:r>
          </a:p>
          <a:p>
            <a:pPr>
              <a:buFont typeface="Arial" panose="020B0604020202020204" pitchFamily="34" charset="0"/>
              <a:buChar char="•"/>
            </a:pPr>
            <a:r>
              <a:rPr lang="en-US" b="1" dirty="0"/>
              <a:t>How to do it:</a:t>
            </a:r>
            <a:endParaRPr lang="en-US" dirty="0"/>
          </a:p>
          <a:p>
            <a:pPr marL="742950" lvl="1" indent="-285750">
              <a:buFont typeface="Arial" panose="020B0604020202020204" pitchFamily="34" charset="0"/>
              <a:buChar char="•"/>
            </a:pPr>
            <a:r>
              <a:rPr lang="en-US" dirty="0"/>
              <a:t>Choose a role (e.g., customer, competitor, famous innovator).</a:t>
            </a:r>
          </a:p>
          <a:p>
            <a:pPr marL="742950" lvl="1" indent="-285750">
              <a:buFont typeface="Arial" panose="020B0604020202020204" pitchFamily="34" charset="0"/>
              <a:buChar char="•"/>
            </a:pPr>
            <a:r>
              <a:rPr lang="en-US" dirty="0"/>
              <a:t>Ask, “What would they do in this situation?”</a:t>
            </a:r>
          </a:p>
          <a:p>
            <a:pPr>
              <a:buFont typeface="Arial" panose="020B0604020202020204" pitchFamily="34" charset="0"/>
              <a:buChar char="•"/>
            </a:pPr>
            <a:r>
              <a:rPr lang="en-US" b="1" dirty="0"/>
              <a:t>Best for:</a:t>
            </a:r>
            <a:r>
              <a:rPr lang="en-US" dirty="0"/>
              <a:t> Breaking free from your usual mindset.</a:t>
            </a:r>
          </a:p>
          <a:p>
            <a:r>
              <a:rPr lang="en-US" b="1" dirty="0"/>
              <a:t>Example:</a:t>
            </a:r>
            <a:r>
              <a:rPr lang="en-US" dirty="0"/>
              <a:t> “How would Steve Jobs approach this problem?”</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Sabon Next LT"/>
              <a:ea typeface="+mn-ea"/>
              <a:cs typeface="+mn-cs"/>
            </a:endParaRPr>
          </a:p>
        </p:txBody>
      </p:sp>
      <p:sp>
        <p:nvSpPr>
          <p:cNvPr id="2" name="Content Placeholder 5">
            <a:extLst>
              <a:ext uri="{FF2B5EF4-FFF2-40B4-BE49-F238E27FC236}">
                <a16:creationId xmlns:a16="http://schemas.microsoft.com/office/drawing/2014/main" id="{3156DC59-8A12-F540-1F56-8ECAC9F9931B}"/>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40136681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66D11-56C6-C3AE-CCD1-CE76E723459B}"/>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5B72389B-A2A0-6B3E-0619-C1B3D27B9D94}"/>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AAEB1F26-DC1F-CEF4-3764-FF6CEC274BD3}"/>
              </a:ext>
            </a:extLst>
          </p:cNvPr>
          <p:cNvSpPr txBox="1"/>
          <p:nvPr/>
        </p:nvSpPr>
        <p:spPr>
          <a:xfrm>
            <a:off x="2679192" y="491774"/>
            <a:ext cx="8375904" cy="4985980"/>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Generating ideas is the cornerstone of creativity, whether for problem-solving, innovation, or artistic expression. Here are some powerful techniques to spark your imagination: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abon Next LT"/>
              <a:ea typeface="+mn-ea"/>
              <a:cs typeface="+mn-cs"/>
            </a:endParaRPr>
          </a:p>
          <a:p>
            <a:r>
              <a:rPr lang="en-US" b="1" dirty="0"/>
              <a:t>4. SCAMPER Method</a:t>
            </a:r>
          </a:p>
          <a:p>
            <a:pPr>
              <a:buFont typeface="Arial" panose="020B0604020202020204" pitchFamily="34" charset="0"/>
              <a:buChar char="•"/>
            </a:pPr>
            <a:r>
              <a:rPr lang="en-US" b="1" dirty="0"/>
              <a:t>What it is:</a:t>
            </a:r>
            <a:r>
              <a:rPr lang="en-US" dirty="0"/>
              <a:t> A structured framework for idea generation using seven prompts.</a:t>
            </a:r>
          </a:p>
          <a:p>
            <a:pPr>
              <a:buFont typeface="Arial" panose="020B0604020202020204" pitchFamily="34" charset="0"/>
              <a:buChar char="•"/>
            </a:pPr>
            <a:r>
              <a:rPr lang="en-US" b="1" dirty="0"/>
              <a:t>How to do it:</a:t>
            </a:r>
            <a:r>
              <a:rPr lang="en-US" dirty="0"/>
              <a:t> Ask questions based on these categories:</a:t>
            </a:r>
          </a:p>
          <a:p>
            <a:pPr marL="742950" lvl="1" indent="-285750">
              <a:buFont typeface="Arial" panose="020B0604020202020204" pitchFamily="34" charset="0"/>
              <a:buChar char="•"/>
            </a:pPr>
            <a:r>
              <a:rPr lang="en-US" b="1" dirty="0"/>
              <a:t>S</a:t>
            </a:r>
            <a:r>
              <a:rPr lang="en-US" dirty="0"/>
              <a:t>ubstitute: What can I replace?</a:t>
            </a:r>
          </a:p>
          <a:p>
            <a:pPr marL="742950" lvl="1" indent="-285750">
              <a:buFont typeface="Arial" panose="020B0604020202020204" pitchFamily="34" charset="0"/>
              <a:buChar char="•"/>
            </a:pPr>
            <a:r>
              <a:rPr lang="en-US" b="1" dirty="0"/>
              <a:t>C</a:t>
            </a:r>
            <a:r>
              <a:rPr lang="en-US" dirty="0"/>
              <a:t>ombine: What can I merge with something else?</a:t>
            </a:r>
          </a:p>
          <a:p>
            <a:pPr marL="742950" lvl="1" indent="-285750">
              <a:buFont typeface="Arial" panose="020B0604020202020204" pitchFamily="34" charset="0"/>
              <a:buChar char="•"/>
            </a:pPr>
            <a:r>
              <a:rPr lang="en-US" b="1" dirty="0"/>
              <a:t>A</a:t>
            </a:r>
            <a:r>
              <a:rPr lang="en-US" dirty="0"/>
              <a:t>dapt: How can I adjust this for another use?</a:t>
            </a:r>
          </a:p>
          <a:p>
            <a:pPr marL="742950" lvl="1" indent="-285750">
              <a:buFont typeface="Arial" panose="020B0604020202020204" pitchFamily="34" charset="0"/>
              <a:buChar char="•"/>
            </a:pPr>
            <a:r>
              <a:rPr lang="en-US" b="1" dirty="0"/>
              <a:t>M</a:t>
            </a:r>
            <a:r>
              <a:rPr lang="en-US" dirty="0"/>
              <a:t>odify: How can I change the design?</a:t>
            </a:r>
          </a:p>
          <a:p>
            <a:pPr marL="742950" lvl="1" indent="-285750">
              <a:buFont typeface="Arial" panose="020B0604020202020204" pitchFamily="34" charset="0"/>
              <a:buChar char="•"/>
            </a:pPr>
            <a:r>
              <a:rPr lang="en-US" b="1" dirty="0"/>
              <a:t>P</a:t>
            </a:r>
            <a:r>
              <a:rPr lang="en-US" dirty="0"/>
              <a:t>ut to another use: Can this be used differently?</a:t>
            </a:r>
          </a:p>
          <a:p>
            <a:pPr marL="742950" lvl="1" indent="-285750">
              <a:buFont typeface="Arial" panose="020B0604020202020204" pitchFamily="34" charset="0"/>
              <a:buChar char="•"/>
            </a:pPr>
            <a:r>
              <a:rPr lang="en-US" b="1" dirty="0"/>
              <a:t>E</a:t>
            </a:r>
            <a:r>
              <a:rPr lang="en-US" dirty="0"/>
              <a:t>liminate: What can I remove?</a:t>
            </a:r>
          </a:p>
          <a:p>
            <a:pPr marL="742950" lvl="1" indent="-285750">
              <a:buFont typeface="Arial" panose="020B0604020202020204" pitchFamily="34" charset="0"/>
              <a:buChar char="•"/>
            </a:pPr>
            <a:r>
              <a:rPr lang="en-US" b="1" dirty="0"/>
              <a:t>R</a:t>
            </a:r>
            <a:r>
              <a:rPr lang="en-US" dirty="0"/>
              <a:t>everse: What happens if I flip it around?</a:t>
            </a:r>
          </a:p>
          <a:p>
            <a:pPr>
              <a:buFont typeface="Arial" panose="020B0604020202020204" pitchFamily="34" charset="0"/>
              <a:buChar char="•"/>
            </a:pPr>
            <a:r>
              <a:rPr lang="en-US" b="1" dirty="0"/>
              <a:t>Best for:</a:t>
            </a:r>
            <a:r>
              <a:rPr lang="en-US" dirty="0"/>
              <a:t> Innovating existing ideas or products.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Sabon Next LT"/>
              <a:ea typeface="+mn-ea"/>
              <a:cs typeface="+mn-cs"/>
            </a:endParaRPr>
          </a:p>
        </p:txBody>
      </p:sp>
      <p:sp>
        <p:nvSpPr>
          <p:cNvPr id="2" name="Content Placeholder 5">
            <a:extLst>
              <a:ext uri="{FF2B5EF4-FFF2-40B4-BE49-F238E27FC236}">
                <a16:creationId xmlns:a16="http://schemas.microsoft.com/office/drawing/2014/main" id="{D3D42017-C227-EDFA-ECFD-741E1E413E50}"/>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1152881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0C4C1-56BE-1A31-6474-0195F7A1EC8F}"/>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443736BB-F1DC-B925-C6AA-E015ED30080B}"/>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430F0582-1533-B203-345B-C39BB6978DB0}"/>
              </a:ext>
            </a:extLst>
          </p:cNvPr>
          <p:cNvSpPr txBox="1"/>
          <p:nvPr/>
        </p:nvSpPr>
        <p:spPr>
          <a:xfrm>
            <a:off x="2679192" y="491774"/>
            <a:ext cx="8375904" cy="387798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Generating ideas is the cornerstone of creativity, whether for problem-solving, innovation, or artistic expression. Here are some powerful techniques to spark your imagination: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abon Next LT"/>
              <a:ea typeface="+mn-ea"/>
              <a:cs typeface="+mn-cs"/>
            </a:endParaRPr>
          </a:p>
          <a:p>
            <a:r>
              <a:rPr lang="en-US" b="1" dirty="0"/>
              <a:t>5. Random Word Association</a:t>
            </a:r>
          </a:p>
          <a:p>
            <a:pPr>
              <a:buFont typeface="Arial" panose="020B0604020202020204" pitchFamily="34" charset="0"/>
              <a:buChar char="•"/>
            </a:pPr>
            <a:r>
              <a:rPr lang="en-US" b="1" dirty="0"/>
              <a:t>What it is:</a:t>
            </a:r>
            <a:r>
              <a:rPr lang="en-US" dirty="0"/>
              <a:t> Using unrelated words to inspire new connections.</a:t>
            </a:r>
          </a:p>
          <a:p>
            <a:pPr>
              <a:buFont typeface="Arial" panose="020B0604020202020204" pitchFamily="34" charset="0"/>
              <a:buChar char="•"/>
            </a:pPr>
            <a:r>
              <a:rPr lang="en-US" b="1" dirty="0"/>
              <a:t>How to do it:</a:t>
            </a:r>
            <a:endParaRPr lang="en-US" dirty="0"/>
          </a:p>
          <a:p>
            <a:pPr marL="742950" lvl="1" indent="-285750">
              <a:buFont typeface="Arial" panose="020B0604020202020204" pitchFamily="34" charset="0"/>
              <a:buChar char="•"/>
            </a:pPr>
            <a:r>
              <a:rPr lang="en-US" dirty="0"/>
              <a:t>Pick a random word (e.g., “umbrella”).</a:t>
            </a:r>
          </a:p>
          <a:p>
            <a:pPr marL="742950" lvl="1" indent="-285750">
              <a:buFont typeface="Arial" panose="020B0604020202020204" pitchFamily="34" charset="0"/>
              <a:buChar char="•"/>
            </a:pPr>
            <a:r>
              <a:rPr lang="en-US" dirty="0"/>
              <a:t>Relate it to your problem or goal.</a:t>
            </a:r>
          </a:p>
          <a:p>
            <a:pPr>
              <a:buFont typeface="Arial" panose="020B0604020202020204" pitchFamily="34" charset="0"/>
              <a:buChar char="•"/>
            </a:pPr>
            <a:r>
              <a:rPr lang="en-US" b="1" dirty="0"/>
              <a:t>Best for:</a:t>
            </a:r>
            <a:r>
              <a:rPr lang="en-US" dirty="0"/>
              <a:t> Breaking creative blocks.</a:t>
            </a:r>
          </a:p>
          <a:p>
            <a:r>
              <a:rPr lang="en-US" b="1" dirty="0"/>
              <a:t>Example:</a:t>
            </a:r>
            <a:r>
              <a:rPr lang="en-US" dirty="0"/>
              <a:t> “How can an umbrella inspire a new app design?”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Sabon Next LT"/>
              <a:ea typeface="+mn-ea"/>
              <a:cs typeface="+mn-cs"/>
            </a:endParaRPr>
          </a:p>
        </p:txBody>
      </p:sp>
      <p:sp>
        <p:nvSpPr>
          <p:cNvPr id="2" name="Content Placeholder 5">
            <a:extLst>
              <a:ext uri="{FF2B5EF4-FFF2-40B4-BE49-F238E27FC236}">
                <a16:creationId xmlns:a16="http://schemas.microsoft.com/office/drawing/2014/main" id="{243040C0-41E7-AD6E-B037-A2A19016BABF}"/>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2441011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4194F5-B4D8-A3AA-7F35-A76F55251708}"/>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A8D3E69F-4F63-07C7-9F22-6F3E1979A3E9}"/>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CB66DC1E-1480-8B7B-D3B1-1912267DAFDE}"/>
              </a:ext>
            </a:extLst>
          </p:cNvPr>
          <p:cNvSpPr txBox="1"/>
          <p:nvPr/>
        </p:nvSpPr>
        <p:spPr>
          <a:xfrm>
            <a:off x="2679192" y="491774"/>
            <a:ext cx="8375904" cy="650947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Generating ideas is the cornerstone of creativity, whether for problem-solving, innovation, or artistic expression. Here are some powerful techniques to spark your imagination: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abon Next LT"/>
              <a:ea typeface="+mn-ea"/>
              <a:cs typeface="+mn-cs"/>
            </a:endParaRPr>
          </a:p>
          <a:p>
            <a:pPr>
              <a:lnSpc>
                <a:spcPct val="150000"/>
              </a:lnSpc>
            </a:pPr>
            <a:r>
              <a:rPr lang="en-US" b="1" dirty="0"/>
              <a:t>6. The Six Thinking Hats</a:t>
            </a:r>
          </a:p>
          <a:p>
            <a:pPr>
              <a:lnSpc>
                <a:spcPct val="150000"/>
              </a:lnSpc>
              <a:buFont typeface="Arial" panose="020B0604020202020204" pitchFamily="34" charset="0"/>
              <a:buChar char="•"/>
            </a:pPr>
            <a:r>
              <a:rPr lang="en-US" b="1" dirty="0"/>
              <a:t>What it is:</a:t>
            </a:r>
            <a:r>
              <a:rPr lang="en-US" dirty="0"/>
              <a:t> An approach by Edward de Bono for exploring ideas from multiple angles.</a:t>
            </a:r>
          </a:p>
          <a:p>
            <a:pPr>
              <a:lnSpc>
                <a:spcPct val="150000"/>
              </a:lnSpc>
              <a:buFont typeface="Arial" panose="020B0604020202020204" pitchFamily="34" charset="0"/>
              <a:buChar char="•"/>
            </a:pPr>
            <a:r>
              <a:rPr lang="en-US" b="1" dirty="0"/>
              <a:t>How to do it:</a:t>
            </a:r>
            <a:r>
              <a:rPr lang="en-US" dirty="0"/>
              <a:t> Assign each “hat” a perspective:</a:t>
            </a:r>
          </a:p>
          <a:p>
            <a:pPr marL="742950" lvl="1" indent="-285750">
              <a:lnSpc>
                <a:spcPct val="150000"/>
              </a:lnSpc>
              <a:buFont typeface="Arial" panose="020B0604020202020204" pitchFamily="34" charset="0"/>
              <a:buChar char="•"/>
            </a:pPr>
            <a:r>
              <a:rPr lang="en-US" dirty="0"/>
              <a:t>🟦 </a:t>
            </a:r>
            <a:r>
              <a:rPr lang="en-US" b="1" dirty="0"/>
              <a:t>Blue Hat:</a:t>
            </a:r>
            <a:r>
              <a:rPr lang="en-US" dirty="0"/>
              <a:t> Process control (overview and organization).</a:t>
            </a:r>
          </a:p>
          <a:p>
            <a:pPr marL="742950" lvl="1" indent="-285750">
              <a:lnSpc>
                <a:spcPct val="150000"/>
              </a:lnSpc>
              <a:buFont typeface="Arial" panose="020B0604020202020204" pitchFamily="34" charset="0"/>
              <a:buChar char="•"/>
            </a:pPr>
            <a:r>
              <a:rPr lang="en-US" dirty="0"/>
              <a:t>⚪ </a:t>
            </a:r>
            <a:r>
              <a:rPr lang="en-US" b="1" dirty="0"/>
              <a:t>White Hat:</a:t>
            </a:r>
            <a:r>
              <a:rPr lang="en-US" dirty="0"/>
              <a:t> Facts and data.</a:t>
            </a:r>
          </a:p>
          <a:p>
            <a:pPr marL="742950" lvl="1" indent="-285750">
              <a:lnSpc>
                <a:spcPct val="150000"/>
              </a:lnSpc>
              <a:buFont typeface="Arial" panose="020B0604020202020204" pitchFamily="34" charset="0"/>
              <a:buChar char="•"/>
            </a:pPr>
            <a:r>
              <a:rPr lang="en-US" dirty="0"/>
              <a:t>🟡 </a:t>
            </a:r>
            <a:r>
              <a:rPr lang="en-US" b="1" dirty="0"/>
              <a:t>Yellow Hat:</a:t>
            </a:r>
            <a:r>
              <a:rPr lang="en-US" dirty="0"/>
              <a:t> Optimism and benefits.</a:t>
            </a:r>
          </a:p>
          <a:p>
            <a:pPr marL="742950" lvl="1" indent="-285750">
              <a:lnSpc>
                <a:spcPct val="150000"/>
              </a:lnSpc>
              <a:buFont typeface="Arial" panose="020B0604020202020204" pitchFamily="34" charset="0"/>
              <a:buChar char="•"/>
            </a:pPr>
            <a:r>
              <a:rPr lang="en-US" dirty="0"/>
              <a:t>⚫ </a:t>
            </a:r>
            <a:r>
              <a:rPr lang="en-US" b="1" dirty="0"/>
              <a:t>Black Hat:</a:t>
            </a:r>
            <a:r>
              <a:rPr lang="en-US" dirty="0"/>
              <a:t> Caution and risks.</a:t>
            </a:r>
          </a:p>
          <a:p>
            <a:pPr marL="742950" lvl="1" indent="-285750">
              <a:lnSpc>
                <a:spcPct val="150000"/>
              </a:lnSpc>
              <a:buFont typeface="Arial" panose="020B0604020202020204" pitchFamily="34" charset="0"/>
              <a:buChar char="•"/>
            </a:pPr>
            <a:r>
              <a:rPr lang="en-US" dirty="0"/>
              <a:t>🔴 </a:t>
            </a:r>
            <a:r>
              <a:rPr lang="en-US" b="1" dirty="0"/>
              <a:t>Red Hat:</a:t>
            </a:r>
            <a:r>
              <a:rPr lang="en-US" dirty="0"/>
              <a:t> Emotions and feelings.</a:t>
            </a:r>
          </a:p>
          <a:p>
            <a:pPr marL="742950" lvl="1" indent="-285750">
              <a:lnSpc>
                <a:spcPct val="150000"/>
              </a:lnSpc>
              <a:buFont typeface="Arial" panose="020B0604020202020204" pitchFamily="34" charset="0"/>
              <a:buChar char="•"/>
            </a:pPr>
            <a:r>
              <a:rPr lang="en-US" dirty="0"/>
              <a:t>🟩 </a:t>
            </a:r>
            <a:r>
              <a:rPr lang="en-US" b="1" dirty="0"/>
              <a:t>Green Hat:</a:t>
            </a:r>
            <a:r>
              <a:rPr lang="en-US" dirty="0"/>
              <a:t> Creativity and alternatives.</a:t>
            </a:r>
          </a:p>
          <a:p>
            <a:pPr>
              <a:lnSpc>
                <a:spcPct val="150000"/>
              </a:lnSpc>
              <a:buFont typeface="Arial" panose="020B0604020202020204" pitchFamily="34" charset="0"/>
              <a:buChar char="•"/>
            </a:pPr>
            <a:r>
              <a:rPr lang="en-US" b="1" dirty="0"/>
              <a:t>Best for:</a:t>
            </a:r>
            <a:r>
              <a:rPr lang="en-US" dirty="0"/>
              <a:t> Analyzing ideas systematically.</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Sabon Next LT"/>
              <a:ea typeface="+mn-ea"/>
              <a:cs typeface="+mn-cs"/>
            </a:endParaRPr>
          </a:p>
        </p:txBody>
      </p:sp>
      <p:sp>
        <p:nvSpPr>
          <p:cNvPr id="2" name="Content Placeholder 5">
            <a:extLst>
              <a:ext uri="{FF2B5EF4-FFF2-40B4-BE49-F238E27FC236}">
                <a16:creationId xmlns:a16="http://schemas.microsoft.com/office/drawing/2014/main" id="{57C63D77-7FE7-6C01-C478-2FEEE05AD409}"/>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698841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1353312" y="928688"/>
            <a:ext cx="6583680" cy="765678"/>
          </a:xfrm>
          <a:solidFill>
            <a:srgbClr val="FFC000"/>
          </a:solidFill>
          <a:effectLst>
            <a:outerShdw blurRad="50800" dist="38100" dir="2700000" algn="tl" rotWithShape="0">
              <a:prstClr val="black">
                <a:alpha val="40000"/>
              </a:prstClr>
            </a:outerShdw>
          </a:effectLst>
        </p:spPr>
        <p:txBody>
          <a:bodyPr/>
          <a:lstStyle/>
          <a:p>
            <a:pPr algn="ctr"/>
            <a:r>
              <a:rPr lang="en-US" dirty="0"/>
              <a:t>Lecture-1</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1920240"/>
            <a:ext cx="7315200" cy="4121744"/>
          </a:xfr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r>
              <a:rPr lang="en-US" b="1" dirty="0">
                <a:solidFill>
                  <a:srgbClr val="FF0000"/>
                </a:solidFill>
              </a:rPr>
              <a:t>Topics</a:t>
            </a:r>
          </a:p>
          <a:p>
            <a:pPr marL="342900" indent="-342900">
              <a:buFont typeface="Wingdings" panose="05000000000000000000" pitchFamily="2" charset="2"/>
              <a:buChar char="ü"/>
            </a:pPr>
            <a:r>
              <a:rPr lang="en-US" dirty="0"/>
              <a:t>Concept of Creativity</a:t>
            </a:r>
          </a:p>
          <a:p>
            <a:pPr marL="342900" indent="-342900">
              <a:buFont typeface="Wingdings" panose="05000000000000000000" pitchFamily="2" charset="2"/>
              <a:buChar char="ü"/>
            </a:pPr>
            <a:r>
              <a:rPr lang="en-US" dirty="0"/>
              <a:t>Types of creativity</a:t>
            </a:r>
          </a:p>
          <a:p>
            <a:pPr marL="342900" indent="-342900">
              <a:buFont typeface="Wingdings" panose="05000000000000000000" pitchFamily="2" charset="2"/>
              <a:buChar char="ü"/>
            </a:pPr>
            <a:r>
              <a:rPr lang="en-US" dirty="0"/>
              <a:t>How to enhance creativity</a:t>
            </a:r>
          </a:p>
          <a:p>
            <a:pPr marL="342900" indent="-342900">
              <a:buFont typeface="Wingdings" panose="05000000000000000000" pitchFamily="2" charset="2"/>
              <a:buChar char="ü"/>
            </a:pPr>
            <a:r>
              <a:rPr lang="en-US" dirty="0"/>
              <a:t>Creativity Process</a:t>
            </a:r>
          </a:p>
          <a:p>
            <a:pPr marL="342900" indent="-342900">
              <a:buFont typeface="Wingdings" panose="05000000000000000000" pitchFamily="2" charset="2"/>
              <a:buChar char="ü"/>
            </a:pPr>
            <a:r>
              <a:rPr lang="en-US" dirty="0">
                <a:solidFill>
                  <a:srgbClr val="FF0000"/>
                </a:solidFill>
              </a:rPr>
              <a:t>Barriers to creativity</a:t>
            </a:r>
          </a:p>
          <a:p>
            <a:pPr marL="342900" indent="-342900">
              <a:buFont typeface="Wingdings" panose="05000000000000000000" pitchFamily="2" charset="2"/>
              <a:buChar char="ü"/>
            </a:pPr>
            <a:r>
              <a:rPr lang="en-US" dirty="0">
                <a:solidFill>
                  <a:srgbClr val="FF0000"/>
                </a:solidFill>
              </a:rPr>
              <a:t>Ways to improve creativity</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893D3-B89F-8BFD-757C-35F02D6234CE}"/>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728DFB4D-6BC9-4DFF-1A0D-9E176EC19A6C}"/>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A3193742-3EAE-4406-4393-8A263308207C}"/>
              </a:ext>
            </a:extLst>
          </p:cNvPr>
          <p:cNvSpPr txBox="1"/>
          <p:nvPr/>
        </p:nvSpPr>
        <p:spPr>
          <a:xfrm>
            <a:off x="2679192" y="491774"/>
            <a:ext cx="8375904" cy="4431983"/>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Generating ideas is the cornerstone of creativity, whether for problem-solving, innovation, or artistic expression. Here are some powerful techniques to spark your imagination: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abon Next LT"/>
              <a:ea typeface="+mn-ea"/>
              <a:cs typeface="+mn-cs"/>
            </a:endParaRPr>
          </a:p>
          <a:p>
            <a:r>
              <a:rPr lang="en-US" b="1" dirty="0"/>
              <a:t>7. Design Thinking</a:t>
            </a:r>
          </a:p>
          <a:p>
            <a:pPr>
              <a:buFont typeface="Arial" panose="020B0604020202020204" pitchFamily="34" charset="0"/>
              <a:buChar char="•"/>
            </a:pPr>
            <a:r>
              <a:rPr lang="en-US" b="1" dirty="0"/>
              <a:t>What it is:</a:t>
            </a:r>
            <a:r>
              <a:rPr lang="en-US" dirty="0"/>
              <a:t> A human-centered, iterative problem-solving process.</a:t>
            </a:r>
          </a:p>
          <a:p>
            <a:pPr>
              <a:buFont typeface="Arial" panose="020B0604020202020204" pitchFamily="34" charset="0"/>
              <a:buChar char="•"/>
            </a:pPr>
            <a:r>
              <a:rPr lang="en-US" b="1" dirty="0"/>
              <a:t>How to do it:</a:t>
            </a:r>
            <a:endParaRPr lang="en-US" dirty="0"/>
          </a:p>
          <a:p>
            <a:pPr marL="742950" lvl="1" indent="-285750">
              <a:buFont typeface="Arial" panose="020B0604020202020204" pitchFamily="34" charset="0"/>
              <a:buChar char="•"/>
            </a:pPr>
            <a:r>
              <a:rPr lang="en-US" b="1" dirty="0"/>
              <a:t>Empathize:</a:t>
            </a:r>
            <a:r>
              <a:rPr lang="en-US" dirty="0"/>
              <a:t> Understand user needs.</a:t>
            </a:r>
          </a:p>
          <a:p>
            <a:pPr marL="742950" lvl="1" indent="-285750">
              <a:buFont typeface="Arial" panose="020B0604020202020204" pitchFamily="34" charset="0"/>
              <a:buChar char="•"/>
            </a:pPr>
            <a:r>
              <a:rPr lang="en-US" b="1" dirty="0"/>
              <a:t>Define:</a:t>
            </a:r>
            <a:r>
              <a:rPr lang="en-US" dirty="0"/>
              <a:t> Clearly articulate the problem.</a:t>
            </a:r>
          </a:p>
          <a:p>
            <a:pPr marL="742950" lvl="1" indent="-285750">
              <a:buFont typeface="Arial" panose="020B0604020202020204" pitchFamily="34" charset="0"/>
              <a:buChar char="•"/>
            </a:pPr>
            <a:r>
              <a:rPr lang="en-US" b="1" dirty="0"/>
              <a:t>Ideate:</a:t>
            </a:r>
            <a:r>
              <a:rPr lang="en-US" dirty="0"/>
              <a:t> Brainstorm multiple solutions.</a:t>
            </a:r>
          </a:p>
          <a:p>
            <a:pPr marL="742950" lvl="1" indent="-285750">
              <a:buFont typeface="Arial" panose="020B0604020202020204" pitchFamily="34" charset="0"/>
              <a:buChar char="•"/>
            </a:pPr>
            <a:r>
              <a:rPr lang="en-US" b="1" dirty="0"/>
              <a:t>Prototype:</a:t>
            </a:r>
            <a:r>
              <a:rPr lang="en-US" dirty="0"/>
              <a:t> Build quick, rough versions.</a:t>
            </a:r>
          </a:p>
          <a:p>
            <a:pPr marL="742950" lvl="1" indent="-285750">
              <a:buFont typeface="Arial" panose="020B0604020202020204" pitchFamily="34" charset="0"/>
              <a:buChar char="•"/>
            </a:pPr>
            <a:r>
              <a:rPr lang="en-US" b="1" dirty="0"/>
              <a:t>Test:</a:t>
            </a:r>
            <a:r>
              <a:rPr lang="en-US" dirty="0"/>
              <a:t> Gather feedback and refine.</a:t>
            </a:r>
          </a:p>
          <a:p>
            <a:pPr>
              <a:buFont typeface="Arial" panose="020B0604020202020204" pitchFamily="34" charset="0"/>
              <a:buChar char="•"/>
            </a:pPr>
            <a:r>
              <a:rPr lang="en-US" b="1" dirty="0"/>
              <a:t>Best for:</a:t>
            </a:r>
            <a:r>
              <a:rPr lang="en-US" dirty="0"/>
              <a:t> Complex, user-centered challenges.</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Sabon Next LT"/>
              <a:ea typeface="+mn-ea"/>
              <a:cs typeface="+mn-cs"/>
            </a:endParaRPr>
          </a:p>
        </p:txBody>
      </p:sp>
      <p:sp>
        <p:nvSpPr>
          <p:cNvPr id="2" name="Content Placeholder 5">
            <a:extLst>
              <a:ext uri="{FF2B5EF4-FFF2-40B4-BE49-F238E27FC236}">
                <a16:creationId xmlns:a16="http://schemas.microsoft.com/office/drawing/2014/main" id="{4C3814B0-219A-9EAA-ECBE-68215437FD7C}"/>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1302484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4B3B4-87BD-BFB3-3B6A-E03051E7D563}"/>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7B37BAAC-A8EF-1881-9DD5-F187241CE098}"/>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21</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17F7B521-7334-8E3C-4C66-C0D8A4F43F40}"/>
              </a:ext>
            </a:extLst>
          </p:cNvPr>
          <p:cNvSpPr txBox="1"/>
          <p:nvPr/>
        </p:nvSpPr>
        <p:spPr>
          <a:xfrm>
            <a:off x="2679192" y="491774"/>
            <a:ext cx="8375904" cy="387798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000000"/>
                </a:solidFill>
                <a:effectLst/>
                <a:uLnTx/>
                <a:uFillTx/>
                <a:latin typeface="Sabon Next LT"/>
                <a:ea typeface="+mn-ea"/>
                <a:cs typeface="+mn-cs"/>
              </a:rPr>
              <a:t>Generating ideas is the cornerstone of creativity, whether for problem-solving, innovation, or artistic expression. Here are some powerful techniques to spark your imagination:</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Sabon Next LT"/>
              <a:ea typeface="+mn-ea"/>
              <a:cs typeface="+mn-cs"/>
            </a:endParaRPr>
          </a:p>
          <a:p>
            <a:r>
              <a:rPr lang="en-US" b="1" dirty="0"/>
              <a:t>8. Brainwriting</a:t>
            </a:r>
          </a:p>
          <a:p>
            <a:pPr>
              <a:buFont typeface="Arial" panose="020B0604020202020204" pitchFamily="34" charset="0"/>
              <a:buChar char="•"/>
            </a:pPr>
            <a:r>
              <a:rPr lang="en-US" b="1" dirty="0"/>
              <a:t>What it is:</a:t>
            </a:r>
            <a:r>
              <a:rPr lang="en-US" dirty="0"/>
              <a:t> Silent brainstorming where participants write down ideas instead of saying them aloud.</a:t>
            </a:r>
          </a:p>
          <a:p>
            <a:pPr>
              <a:buFont typeface="Arial" panose="020B0604020202020204" pitchFamily="34" charset="0"/>
              <a:buChar char="•"/>
            </a:pPr>
            <a:r>
              <a:rPr lang="en-US" b="1" dirty="0"/>
              <a:t>How to do it:</a:t>
            </a:r>
            <a:endParaRPr lang="en-US" dirty="0"/>
          </a:p>
          <a:p>
            <a:pPr marL="742950" lvl="1" indent="-285750">
              <a:buFont typeface="Arial" panose="020B0604020202020204" pitchFamily="34" charset="0"/>
              <a:buChar char="•"/>
            </a:pPr>
            <a:r>
              <a:rPr lang="en-US" dirty="0"/>
              <a:t>Everyone writes down three ideas.</a:t>
            </a:r>
          </a:p>
          <a:p>
            <a:pPr marL="742950" lvl="1" indent="-285750">
              <a:buFont typeface="Arial" panose="020B0604020202020204" pitchFamily="34" charset="0"/>
              <a:buChar char="•"/>
            </a:pPr>
            <a:r>
              <a:rPr lang="en-US" dirty="0"/>
              <a:t>Pass them to the next person to build upon.</a:t>
            </a:r>
          </a:p>
          <a:p>
            <a:pPr>
              <a:buFont typeface="Arial" panose="020B0604020202020204" pitchFamily="34" charset="0"/>
              <a:buChar char="•"/>
            </a:pPr>
            <a:r>
              <a:rPr lang="en-US" b="1" dirty="0"/>
              <a:t>Best for:</a:t>
            </a:r>
            <a:r>
              <a:rPr lang="en-US" dirty="0"/>
              <a:t> Encouraging quieter team members to contribute.</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Sabon Next LT"/>
              <a:ea typeface="+mn-ea"/>
              <a:cs typeface="+mn-cs"/>
            </a:endParaRPr>
          </a:p>
        </p:txBody>
      </p:sp>
      <p:sp>
        <p:nvSpPr>
          <p:cNvPr id="2" name="Content Placeholder 5">
            <a:extLst>
              <a:ext uri="{FF2B5EF4-FFF2-40B4-BE49-F238E27FC236}">
                <a16:creationId xmlns:a16="http://schemas.microsoft.com/office/drawing/2014/main" id="{8CCBC1E5-3BBE-9661-5622-9A8384D079C5}"/>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3867397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53FDC-DA9F-5A6A-C86E-EB7335C61A94}"/>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ADA4C414-379A-B6C5-2390-854269A1E5B3}"/>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22</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D4735813-4469-FFC6-8182-9BB2D8FE2D52}"/>
              </a:ext>
            </a:extLst>
          </p:cNvPr>
          <p:cNvSpPr txBox="1"/>
          <p:nvPr/>
        </p:nvSpPr>
        <p:spPr>
          <a:xfrm>
            <a:off x="2679192" y="491774"/>
            <a:ext cx="8375904" cy="5586145"/>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Sabon Next LT"/>
              <a:ea typeface="+mn-ea"/>
              <a:cs typeface="+mn-cs"/>
            </a:endParaRPr>
          </a:p>
          <a:p>
            <a:pPr>
              <a:lnSpc>
                <a:spcPct val="150000"/>
              </a:lnSpc>
            </a:pPr>
            <a:r>
              <a:rPr lang="en-US" b="1" dirty="0"/>
              <a:t>9. Reverse Brainstorming</a:t>
            </a:r>
          </a:p>
          <a:p>
            <a:pPr>
              <a:lnSpc>
                <a:spcPct val="150000"/>
              </a:lnSpc>
              <a:buFont typeface="Arial" panose="020B0604020202020204" pitchFamily="34" charset="0"/>
              <a:buChar char="•"/>
            </a:pPr>
            <a:r>
              <a:rPr lang="en-US" b="1" dirty="0"/>
              <a:t>What it is:</a:t>
            </a:r>
            <a:r>
              <a:rPr lang="en-US" dirty="0"/>
              <a:t> Instead of solving the problem, think of ways to make it worse.</a:t>
            </a:r>
          </a:p>
          <a:p>
            <a:pPr>
              <a:lnSpc>
                <a:spcPct val="150000"/>
              </a:lnSpc>
              <a:buFont typeface="Arial" panose="020B0604020202020204" pitchFamily="34" charset="0"/>
              <a:buChar char="•"/>
            </a:pPr>
            <a:r>
              <a:rPr lang="en-US" b="1" dirty="0"/>
              <a:t>How to do it:</a:t>
            </a:r>
            <a:endParaRPr lang="en-US" dirty="0"/>
          </a:p>
          <a:p>
            <a:pPr marL="742950" lvl="1" indent="-285750">
              <a:lnSpc>
                <a:spcPct val="150000"/>
              </a:lnSpc>
              <a:buFont typeface="Arial" panose="020B0604020202020204" pitchFamily="34" charset="0"/>
              <a:buChar char="•"/>
            </a:pPr>
            <a:r>
              <a:rPr lang="en-US" dirty="0"/>
              <a:t>Ask, “How can we make this fail?”</a:t>
            </a:r>
          </a:p>
          <a:p>
            <a:pPr marL="742950" lvl="1" indent="-285750">
              <a:lnSpc>
                <a:spcPct val="150000"/>
              </a:lnSpc>
              <a:buFont typeface="Arial" panose="020B0604020202020204" pitchFamily="34" charset="0"/>
              <a:buChar char="•"/>
            </a:pPr>
            <a:r>
              <a:rPr lang="en-US" dirty="0"/>
              <a:t>Then, reverse those bad ideas into solutions.</a:t>
            </a:r>
          </a:p>
          <a:p>
            <a:pPr>
              <a:lnSpc>
                <a:spcPct val="150000"/>
              </a:lnSpc>
              <a:buFont typeface="Arial" panose="020B0604020202020204" pitchFamily="34" charset="0"/>
              <a:buChar char="•"/>
            </a:pPr>
            <a:r>
              <a:rPr lang="en-US" b="1" dirty="0"/>
              <a:t>Best for:</a:t>
            </a:r>
            <a:r>
              <a:rPr lang="en-US" dirty="0"/>
              <a:t> Identifying overlooked weaknesses.</a:t>
            </a:r>
          </a:p>
          <a:p>
            <a:pPr>
              <a:lnSpc>
                <a:spcPct val="150000"/>
              </a:lnSpc>
            </a:pPr>
            <a:r>
              <a:rPr lang="en-US" b="1" dirty="0"/>
              <a:t>10. Storyboarding</a:t>
            </a:r>
          </a:p>
          <a:p>
            <a:pPr>
              <a:lnSpc>
                <a:spcPct val="150000"/>
              </a:lnSpc>
              <a:buFont typeface="Arial" panose="020B0604020202020204" pitchFamily="34" charset="0"/>
              <a:buChar char="•"/>
            </a:pPr>
            <a:r>
              <a:rPr lang="en-US" b="1" dirty="0"/>
              <a:t>What it is:</a:t>
            </a:r>
            <a:r>
              <a:rPr lang="en-US" dirty="0"/>
              <a:t> Creating a visual narrative to explore ideas step by step.</a:t>
            </a:r>
          </a:p>
          <a:p>
            <a:pPr>
              <a:lnSpc>
                <a:spcPct val="150000"/>
              </a:lnSpc>
              <a:buFont typeface="Arial" panose="020B0604020202020204" pitchFamily="34" charset="0"/>
              <a:buChar char="•"/>
            </a:pPr>
            <a:r>
              <a:rPr lang="en-US" b="1" dirty="0"/>
              <a:t>How to do it:</a:t>
            </a:r>
            <a:endParaRPr lang="en-US" dirty="0"/>
          </a:p>
          <a:p>
            <a:pPr marL="742950" lvl="1" indent="-285750">
              <a:lnSpc>
                <a:spcPct val="150000"/>
              </a:lnSpc>
              <a:buFont typeface="Arial" panose="020B0604020202020204" pitchFamily="34" charset="0"/>
              <a:buChar char="•"/>
            </a:pPr>
            <a:r>
              <a:rPr lang="en-US" dirty="0"/>
              <a:t>Sketch or outline key events or stages.</a:t>
            </a:r>
          </a:p>
          <a:p>
            <a:pPr marL="742950" lvl="1" indent="-285750">
              <a:lnSpc>
                <a:spcPct val="150000"/>
              </a:lnSpc>
              <a:buFont typeface="Arial" panose="020B0604020202020204" pitchFamily="34" charset="0"/>
              <a:buChar char="•"/>
            </a:pPr>
            <a:r>
              <a:rPr lang="en-US" dirty="0"/>
              <a:t>Connect them in sequence.</a:t>
            </a:r>
          </a:p>
          <a:p>
            <a:pPr>
              <a:lnSpc>
                <a:spcPct val="150000"/>
              </a:lnSpc>
              <a:buFont typeface="Arial" panose="020B0604020202020204" pitchFamily="34" charset="0"/>
              <a:buChar char="•"/>
            </a:pPr>
            <a:r>
              <a:rPr lang="en-US" b="1" dirty="0"/>
              <a:t>Best for:</a:t>
            </a:r>
            <a:r>
              <a:rPr lang="en-US" dirty="0"/>
              <a:t> Planning creative projects, marketing campaigns, or product development.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2400" b="1" i="0" u="none" strike="noStrike" kern="1200" cap="none" spc="0" normalizeH="0" baseline="0" noProof="0" dirty="0">
              <a:ln>
                <a:noFill/>
              </a:ln>
              <a:solidFill>
                <a:srgbClr val="000000"/>
              </a:solidFill>
              <a:effectLst/>
              <a:uLnTx/>
              <a:uFillTx/>
              <a:latin typeface="Sabon Next LT"/>
              <a:ea typeface="+mn-ea"/>
              <a:cs typeface="+mn-cs"/>
            </a:endParaRPr>
          </a:p>
        </p:txBody>
      </p:sp>
      <p:sp>
        <p:nvSpPr>
          <p:cNvPr id="2" name="Content Placeholder 5">
            <a:extLst>
              <a:ext uri="{FF2B5EF4-FFF2-40B4-BE49-F238E27FC236}">
                <a16:creationId xmlns:a16="http://schemas.microsoft.com/office/drawing/2014/main" id="{127C98E7-B735-8F71-8342-E6A5A45B9D6F}"/>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Tree>
    <p:extLst>
      <p:ext uri="{BB962C8B-B14F-4D97-AF65-F5344CB8AC3E}">
        <p14:creationId xmlns:p14="http://schemas.microsoft.com/office/powerpoint/2010/main" val="1638389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
        <p:nvSpPr>
          <p:cNvPr id="6" name="Content Placeholder 5">
            <a:extLst>
              <a:ext uri="{FF2B5EF4-FFF2-40B4-BE49-F238E27FC236}">
                <a16:creationId xmlns:a16="http://schemas.microsoft.com/office/drawing/2014/main" id="{016B040D-12B9-24D4-EE32-3C08B5D0D038}"/>
              </a:ext>
            </a:extLst>
          </p:cNvPr>
          <p:cNvSpPr>
            <a:spLocks noGrp="1"/>
          </p:cNvSpPr>
          <p:nvPr>
            <p:ph sz="half" idx="2"/>
          </p:nvPr>
        </p:nvSpPr>
        <p:spPr>
          <a:xfrm>
            <a:off x="2941154" y="928688"/>
            <a:ext cx="8882037" cy="1242568"/>
          </a:xfrm>
        </p:spPr>
        <p:txBody>
          <a:bodyPr>
            <a:normAutofit/>
          </a:bodyPr>
          <a:lstStyle/>
          <a:p>
            <a:pPr marL="0" indent="0" algn="just">
              <a:buNone/>
            </a:pPr>
            <a:r>
              <a:rPr lang="en-US" sz="1600" dirty="0"/>
              <a:t>Creativity is the ability to generate, explore, or recognize ideas, alternatives, or possibilities that may be useful in solving problems, communicating with others, or entertaining ourselves and others. It involves thinking beyond conventional boundaries, connecting seemingly unrelated concepts, and expressing originality.</a:t>
            </a:r>
          </a:p>
          <a:p>
            <a:pPr marL="0" indent="0">
              <a:buNone/>
            </a:pPr>
            <a:endParaRPr lang="en-US" dirty="0"/>
          </a:p>
        </p:txBody>
      </p:sp>
      <p:sp>
        <p:nvSpPr>
          <p:cNvPr id="7" name="TextBox 6">
            <a:extLst>
              <a:ext uri="{FF2B5EF4-FFF2-40B4-BE49-F238E27FC236}">
                <a16:creationId xmlns:a16="http://schemas.microsoft.com/office/drawing/2014/main" id="{616EFD61-0F8C-6CDB-E6E8-E1884C90B4CE}"/>
              </a:ext>
            </a:extLst>
          </p:cNvPr>
          <p:cNvSpPr txBox="1"/>
          <p:nvPr/>
        </p:nvSpPr>
        <p:spPr>
          <a:xfrm>
            <a:off x="2679192" y="491774"/>
            <a:ext cx="8375904" cy="338554"/>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kumimoji="0" lang="en-US" sz="1600" b="1" i="0" u="none" strike="noStrike" kern="1200" cap="none" spc="0" normalizeH="0" baseline="0" noProof="0" dirty="0">
                <a:ln>
                  <a:noFill/>
                </a:ln>
                <a:solidFill>
                  <a:srgbClr val="1F2C8F"/>
                </a:solidFill>
                <a:effectLst/>
                <a:uLnTx/>
                <a:uFillTx/>
                <a:latin typeface="Sabon Next LT"/>
                <a:ea typeface="+mn-ea"/>
                <a:cs typeface="+mn-cs"/>
              </a:rPr>
              <a:t>Creativity</a:t>
            </a:r>
            <a:endParaRPr kumimoji="0" lang="en-US" sz="4000" b="1" i="0" u="none" strike="noStrike" kern="1200" cap="none" spc="0" normalizeH="0" baseline="0" noProof="0" dirty="0">
              <a:ln>
                <a:noFill/>
              </a:ln>
              <a:solidFill>
                <a:prstClr val="black"/>
              </a:solidFill>
              <a:effectLst/>
              <a:uLnTx/>
              <a:uFillTx/>
              <a:latin typeface="Gill Sans MT"/>
              <a:ea typeface="+mn-ea"/>
              <a:cs typeface="+mn-cs"/>
            </a:endParaRPr>
          </a:p>
        </p:txBody>
      </p:sp>
      <p:sp>
        <p:nvSpPr>
          <p:cNvPr id="2" name="Content Placeholder 5">
            <a:extLst>
              <a:ext uri="{FF2B5EF4-FFF2-40B4-BE49-F238E27FC236}">
                <a16:creationId xmlns:a16="http://schemas.microsoft.com/office/drawing/2014/main" id="{B8840F76-5A4B-FE5D-CE8A-6A8F12589BD3}"/>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Types of creativity</a:t>
            </a:r>
          </a:p>
          <a:p>
            <a:pPr marL="0" indent="0">
              <a:buFont typeface="Arial" panose="020B0604020202020204" pitchFamily="34" charset="0"/>
              <a:buNone/>
            </a:pPr>
            <a:endParaRPr lang="en-US" dirty="0"/>
          </a:p>
        </p:txBody>
      </p:sp>
      <p:sp>
        <p:nvSpPr>
          <p:cNvPr id="8" name="TextBox 7">
            <a:extLst>
              <a:ext uri="{FF2B5EF4-FFF2-40B4-BE49-F238E27FC236}">
                <a16:creationId xmlns:a16="http://schemas.microsoft.com/office/drawing/2014/main" id="{052186A3-C4A5-C342-B599-F476B31B32D8}"/>
              </a:ext>
            </a:extLst>
          </p:cNvPr>
          <p:cNvSpPr txBox="1"/>
          <p:nvPr/>
        </p:nvSpPr>
        <p:spPr>
          <a:xfrm>
            <a:off x="2868001" y="2855482"/>
            <a:ext cx="8882037" cy="230832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tabLst/>
              <a:defRPr/>
            </a:pP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1. Artistic Creativity:</a:t>
            </a: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Found in music, writing, visual arts, and performance.</a:t>
            </a:r>
          </a:p>
          <a:p>
            <a:pPr marL="0" marR="0" lvl="0" indent="0" algn="just" defTabSz="914400" rtl="0" eaLnBrk="0" fontAlgn="base" latinLnBrk="0" hangingPunct="0">
              <a:lnSpc>
                <a:spcPct val="100000"/>
              </a:lnSpc>
              <a:spcBef>
                <a:spcPct val="0"/>
              </a:spcBef>
              <a:spcAft>
                <a:spcPct val="0"/>
              </a:spcAft>
              <a:buClrTx/>
              <a:buSzTx/>
              <a:buFontTx/>
              <a:buChar char="•"/>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tabLst/>
              <a:defRPr/>
            </a:pP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2. Scientific Creativity:</a:t>
            </a: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Involves discovering new theories, methods, or inventions.</a:t>
            </a:r>
          </a:p>
          <a:p>
            <a:pPr marL="0" marR="0" lvl="0" indent="0" algn="just" defTabSz="914400" rtl="0" eaLnBrk="0" fontAlgn="base" latinLnBrk="0" hangingPunct="0">
              <a:lnSpc>
                <a:spcPct val="100000"/>
              </a:lnSpc>
              <a:spcBef>
                <a:spcPct val="0"/>
              </a:spcBef>
              <a:spcAft>
                <a:spcPct val="0"/>
              </a:spcAft>
              <a:buClrTx/>
              <a:buSzTx/>
              <a:buFontTx/>
              <a:buChar char="•"/>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tabLst/>
              <a:defRPr/>
            </a:pP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3. Everyday Creativity:</a:t>
            </a: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Problem-solving in daily life or coming up with clever ideas for routine tasks.</a:t>
            </a:r>
          </a:p>
          <a:p>
            <a:pPr marL="0" marR="0" lvl="0" indent="0" algn="just" defTabSz="914400" rtl="0" eaLnBrk="0" fontAlgn="base" latinLnBrk="0" hangingPunct="0">
              <a:lnSpc>
                <a:spcPct val="100000"/>
              </a:lnSpc>
              <a:spcBef>
                <a:spcPct val="0"/>
              </a:spcBef>
              <a:spcAft>
                <a:spcPct val="0"/>
              </a:spcAft>
              <a:buClrTx/>
              <a:buSzTx/>
              <a:buFontTx/>
              <a:buChar char="•"/>
              <a:tabLst/>
              <a:defRPr/>
            </a:pPr>
            <a:endPar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0" indent="0" algn="just" defTabSz="914400" rtl="0" eaLnBrk="0" fontAlgn="base" latinLnBrk="0" hangingPunct="0">
              <a:lnSpc>
                <a:spcPct val="100000"/>
              </a:lnSpc>
              <a:spcBef>
                <a:spcPct val="0"/>
              </a:spcBef>
              <a:spcAft>
                <a:spcPct val="0"/>
              </a:spcAft>
              <a:buClrTx/>
              <a:buSzTx/>
              <a:tabLst/>
              <a:defRPr/>
            </a:pPr>
            <a:r>
              <a:rPr kumimoji="0" lang="en-US" altLang="en-US" sz="18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4. Entrepreneurial Creativity:</a:t>
            </a:r>
            <a:r>
              <a:rPr kumimoji="0" lang="en-US" alt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Creating new business ideas, products, or services. </a:t>
            </a:r>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ABFBC5-E83F-2919-C41D-6DCD2C33BE92}"/>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01548E0D-4D62-0A8F-5C0A-08FAB72AC292}"/>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24E28B76-AB81-3FED-CFCA-F386BE64377D}"/>
              </a:ext>
            </a:extLst>
          </p:cNvPr>
          <p:cNvSpPr txBox="1"/>
          <p:nvPr/>
        </p:nvSpPr>
        <p:spPr>
          <a:xfrm>
            <a:off x="2679192" y="491774"/>
            <a:ext cx="8375904" cy="338554"/>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Creativity</a:t>
            </a:r>
            <a:endParaRPr kumimoji="0" lang="en-US" sz="4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2" name="Content Placeholder 5">
            <a:extLst>
              <a:ext uri="{FF2B5EF4-FFF2-40B4-BE49-F238E27FC236}">
                <a16:creationId xmlns:a16="http://schemas.microsoft.com/office/drawing/2014/main" id="{4A178CD6-0CF2-328E-58C1-9852C973F207}"/>
              </a:ext>
            </a:extLst>
          </p:cNvPr>
          <p:cNvSpPr txBox="1">
            <a:spLocks/>
          </p:cNvSpPr>
          <p:nvPr/>
        </p:nvSpPr>
        <p:spPr>
          <a:xfrm>
            <a:off x="2964014" y="956972"/>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t>How to Enhance Creativity:</a:t>
            </a:r>
          </a:p>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
        <p:nvSpPr>
          <p:cNvPr id="8" name="TextBox 7">
            <a:extLst>
              <a:ext uri="{FF2B5EF4-FFF2-40B4-BE49-F238E27FC236}">
                <a16:creationId xmlns:a16="http://schemas.microsoft.com/office/drawing/2014/main" id="{C7AC3395-B114-C06A-D09B-6A40FF5B51D6}"/>
              </a:ext>
            </a:extLst>
          </p:cNvPr>
          <p:cNvSpPr txBox="1"/>
          <p:nvPr/>
        </p:nvSpPr>
        <p:spPr>
          <a:xfrm>
            <a:off x="2964014" y="1538746"/>
            <a:ext cx="9074063" cy="2246769"/>
          </a:xfrm>
          <a:prstGeom prst="rect">
            <a:avLst/>
          </a:prstGeom>
          <a:noFill/>
        </p:spPr>
        <p:txBody>
          <a:bodyPr wrap="square">
            <a:spAutoFit/>
          </a:bodyPr>
          <a:lstStyle/>
          <a:p>
            <a:r>
              <a:rPr lang="en-US" sz="2800" dirty="0"/>
              <a:t>1. Engage in brainstorming sessions.</a:t>
            </a:r>
          </a:p>
          <a:p>
            <a:r>
              <a:rPr lang="en-US" sz="2800" dirty="0"/>
              <a:t>2. Explore different perspectives and viewpoints.</a:t>
            </a:r>
          </a:p>
          <a:p>
            <a:r>
              <a:rPr lang="en-US" sz="2800" dirty="0"/>
              <a:t>3. Practice mindfulness and reflection.</a:t>
            </a:r>
          </a:p>
          <a:p>
            <a:r>
              <a:rPr lang="en-US" sz="2800" dirty="0"/>
              <a:t>4. Stay curious and ask questions.</a:t>
            </a:r>
          </a:p>
          <a:p>
            <a:r>
              <a:rPr lang="en-US" sz="2800" dirty="0"/>
              <a:t>5. Embrace failure as a learning opportunity.</a:t>
            </a:r>
          </a:p>
        </p:txBody>
      </p:sp>
    </p:spTree>
    <p:extLst>
      <p:ext uri="{BB962C8B-B14F-4D97-AF65-F5344CB8AC3E}">
        <p14:creationId xmlns:p14="http://schemas.microsoft.com/office/powerpoint/2010/main" val="30959737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ABF50-F2E4-47B3-6D79-A6D88BD6BFAA}"/>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7905E69E-67BA-6838-8010-99091DA10E52}"/>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75DE8376-E4DD-A39A-7CEE-E612F41EC7B2}"/>
              </a:ext>
            </a:extLst>
          </p:cNvPr>
          <p:cNvSpPr txBox="1"/>
          <p:nvPr/>
        </p:nvSpPr>
        <p:spPr>
          <a:xfrm>
            <a:off x="2679192" y="491774"/>
            <a:ext cx="8375904" cy="338554"/>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Creativity Process</a:t>
            </a:r>
            <a:endParaRPr kumimoji="0" lang="en-US" sz="4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2" name="Content Placeholder 5">
            <a:extLst>
              <a:ext uri="{FF2B5EF4-FFF2-40B4-BE49-F238E27FC236}">
                <a16:creationId xmlns:a16="http://schemas.microsoft.com/office/drawing/2014/main" id="{DBB93B0F-5D83-6E32-1E93-A01058324CBF}"/>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
        <p:nvSpPr>
          <p:cNvPr id="8" name="TextBox 7">
            <a:extLst>
              <a:ext uri="{FF2B5EF4-FFF2-40B4-BE49-F238E27FC236}">
                <a16:creationId xmlns:a16="http://schemas.microsoft.com/office/drawing/2014/main" id="{E0692E97-FBE2-A215-4296-1CF6160BB0C1}"/>
              </a:ext>
            </a:extLst>
          </p:cNvPr>
          <p:cNvSpPr txBox="1"/>
          <p:nvPr/>
        </p:nvSpPr>
        <p:spPr>
          <a:xfrm>
            <a:off x="2973156" y="1118122"/>
            <a:ext cx="9074063" cy="4662302"/>
          </a:xfrm>
          <a:prstGeom prst="rect">
            <a:avLst/>
          </a:prstGeom>
          <a:noFill/>
        </p:spPr>
        <p:txBody>
          <a:bodyPr wrap="square">
            <a:spAutoFit/>
          </a:bodyPr>
          <a:lstStyle/>
          <a:p>
            <a:pPr marL="457200" indent="-457200">
              <a:lnSpc>
                <a:spcPct val="150000"/>
              </a:lnSpc>
              <a:buAutoNum type="arabicPeriod"/>
            </a:pPr>
            <a:r>
              <a:rPr lang="en-US" sz="2000" b="1" dirty="0"/>
              <a:t>Preparation</a:t>
            </a:r>
          </a:p>
          <a:p>
            <a:pPr>
              <a:lnSpc>
                <a:spcPct val="150000"/>
              </a:lnSpc>
              <a:buFont typeface="Arial" panose="020B0604020202020204" pitchFamily="34" charset="0"/>
              <a:buChar char="•"/>
            </a:pPr>
            <a:r>
              <a:rPr lang="en-US" sz="2000" b="1" dirty="0"/>
              <a:t> What happens:</a:t>
            </a:r>
            <a:r>
              <a:rPr lang="en-US" sz="2000" dirty="0"/>
              <a:t> Research, gather information, and immerse yourself in the problem or task.</a:t>
            </a:r>
          </a:p>
          <a:p>
            <a:pPr>
              <a:lnSpc>
                <a:spcPct val="150000"/>
              </a:lnSpc>
              <a:buFont typeface="Arial" panose="020B0604020202020204" pitchFamily="34" charset="0"/>
              <a:buChar char="•"/>
            </a:pPr>
            <a:r>
              <a:rPr lang="en-US" sz="2000" b="1" dirty="0"/>
              <a:t> Goal:</a:t>
            </a:r>
            <a:r>
              <a:rPr lang="en-US" sz="2000" dirty="0"/>
              <a:t> Build a foundation of knowledge and understanding.</a:t>
            </a:r>
          </a:p>
          <a:p>
            <a:pPr>
              <a:lnSpc>
                <a:spcPct val="150000"/>
              </a:lnSpc>
              <a:buFont typeface="Arial" panose="020B0604020202020204" pitchFamily="34" charset="0"/>
              <a:buChar char="•"/>
            </a:pPr>
            <a:r>
              <a:rPr lang="en-US" sz="2000" b="1" dirty="0"/>
              <a:t> Activities:</a:t>
            </a:r>
            <a:endParaRPr lang="en-US" sz="2000" dirty="0"/>
          </a:p>
          <a:p>
            <a:pPr marL="742950" lvl="1" indent="-285750">
              <a:lnSpc>
                <a:spcPct val="150000"/>
              </a:lnSpc>
              <a:buFont typeface="Arial" panose="020B0604020202020204" pitchFamily="34" charset="0"/>
              <a:buChar char="•"/>
            </a:pPr>
            <a:r>
              <a:rPr lang="en-US" sz="2000" dirty="0"/>
              <a:t>Read books, articles, or case studies.</a:t>
            </a:r>
          </a:p>
          <a:p>
            <a:pPr marL="742950" lvl="1" indent="-285750">
              <a:lnSpc>
                <a:spcPct val="150000"/>
              </a:lnSpc>
              <a:buFont typeface="Arial" panose="020B0604020202020204" pitchFamily="34" charset="0"/>
              <a:buChar char="•"/>
            </a:pPr>
            <a:r>
              <a:rPr lang="en-US" sz="2000" dirty="0"/>
              <a:t>Observe related work or projects.</a:t>
            </a:r>
          </a:p>
          <a:p>
            <a:pPr marL="742950" lvl="1" indent="-285750">
              <a:lnSpc>
                <a:spcPct val="150000"/>
              </a:lnSpc>
              <a:buFont typeface="Arial" panose="020B0604020202020204" pitchFamily="34" charset="0"/>
              <a:buChar char="•"/>
            </a:pPr>
            <a:r>
              <a:rPr lang="en-US" sz="2000" dirty="0"/>
              <a:t>Ask questions and brainstorm initial ideas.</a:t>
            </a:r>
          </a:p>
          <a:p>
            <a:pPr>
              <a:lnSpc>
                <a:spcPct val="150000"/>
              </a:lnSpc>
            </a:pPr>
            <a:r>
              <a:rPr lang="en-US" sz="2000" b="1" dirty="0"/>
              <a:t>Example:</a:t>
            </a:r>
            <a:r>
              <a:rPr lang="en-US" sz="2000" dirty="0"/>
              <a:t> A writer researches historical events before starting a historical fiction novel.</a:t>
            </a:r>
          </a:p>
        </p:txBody>
      </p:sp>
    </p:spTree>
    <p:extLst>
      <p:ext uri="{BB962C8B-B14F-4D97-AF65-F5344CB8AC3E}">
        <p14:creationId xmlns:p14="http://schemas.microsoft.com/office/powerpoint/2010/main" val="37421942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D1A3C-F450-A090-8DC0-4EFDA8945150}"/>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679D3DE4-F353-1B10-2998-853066D99D49}"/>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C47F3393-1158-3B72-B720-7A915ECAA3D6}"/>
              </a:ext>
            </a:extLst>
          </p:cNvPr>
          <p:cNvSpPr txBox="1"/>
          <p:nvPr/>
        </p:nvSpPr>
        <p:spPr>
          <a:xfrm>
            <a:off x="2679192" y="491774"/>
            <a:ext cx="8375904" cy="338554"/>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Creativity Process</a:t>
            </a:r>
            <a:endParaRPr kumimoji="0" lang="en-US" sz="4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2" name="Content Placeholder 5">
            <a:extLst>
              <a:ext uri="{FF2B5EF4-FFF2-40B4-BE49-F238E27FC236}">
                <a16:creationId xmlns:a16="http://schemas.microsoft.com/office/drawing/2014/main" id="{5A579032-199D-3ABC-4BA5-66BB693B1615}"/>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
        <p:nvSpPr>
          <p:cNvPr id="8" name="TextBox 7">
            <a:extLst>
              <a:ext uri="{FF2B5EF4-FFF2-40B4-BE49-F238E27FC236}">
                <a16:creationId xmlns:a16="http://schemas.microsoft.com/office/drawing/2014/main" id="{246E09FC-3CD6-381E-A4C3-545C37D759C8}"/>
              </a:ext>
            </a:extLst>
          </p:cNvPr>
          <p:cNvSpPr txBox="1"/>
          <p:nvPr/>
        </p:nvSpPr>
        <p:spPr>
          <a:xfrm>
            <a:off x="2868002" y="709325"/>
            <a:ext cx="9074063" cy="5576335"/>
          </a:xfrm>
          <a:prstGeom prst="rect">
            <a:avLst/>
          </a:prstGeom>
          <a:noFill/>
        </p:spPr>
        <p:txBody>
          <a:bodyPr wrap="square">
            <a:spAutoFit/>
          </a:bodyPr>
          <a:lstStyle/>
          <a:p>
            <a:pPr>
              <a:lnSpc>
                <a:spcPct val="150000"/>
              </a:lnSpc>
            </a:pPr>
            <a:r>
              <a:rPr lang="en-US" sz="2400" b="1" dirty="0"/>
              <a:t>2. Incubation</a:t>
            </a:r>
          </a:p>
          <a:p>
            <a:pPr>
              <a:lnSpc>
                <a:spcPct val="150000"/>
              </a:lnSpc>
              <a:buFont typeface="Arial" panose="020B0604020202020204" pitchFamily="34" charset="0"/>
              <a:buChar char="•"/>
            </a:pPr>
            <a:r>
              <a:rPr lang="en-US" sz="2400" b="1" dirty="0"/>
              <a:t>What happens:</a:t>
            </a:r>
            <a:r>
              <a:rPr lang="en-US" sz="2400" dirty="0"/>
              <a:t> Step back from the problem and let your subconscious mind work.</a:t>
            </a:r>
          </a:p>
          <a:p>
            <a:pPr>
              <a:lnSpc>
                <a:spcPct val="150000"/>
              </a:lnSpc>
              <a:buFont typeface="Arial" panose="020B0604020202020204" pitchFamily="34" charset="0"/>
              <a:buChar char="•"/>
            </a:pPr>
            <a:r>
              <a:rPr lang="en-US" sz="2400" b="1" dirty="0"/>
              <a:t>Goal:</a:t>
            </a:r>
            <a:r>
              <a:rPr lang="en-US" sz="2400" dirty="0"/>
              <a:t> Allow ideas to marinate without conscious effort.</a:t>
            </a:r>
          </a:p>
          <a:p>
            <a:pPr>
              <a:lnSpc>
                <a:spcPct val="150000"/>
              </a:lnSpc>
              <a:buFont typeface="Arial" panose="020B0604020202020204" pitchFamily="34" charset="0"/>
              <a:buChar char="•"/>
            </a:pPr>
            <a:r>
              <a:rPr lang="en-US" sz="2400" b="1" dirty="0"/>
              <a:t>Activities:</a:t>
            </a:r>
            <a:endParaRPr lang="en-US" sz="2400" dirty="0"/>
          </a:p>
          <a:p>
            <a:pPr marL="742950" lvl="1" indent="-285750">
              <a:lnSpc>
                <a:spcPct val="150000"/>
              </a:lnSpc>
              <a:buFont typeface="Arial" panose="020B0604020202020204" pitchFamily="34" charset="0"/>
              <a:buChar char="•"/>
            </a:pPr>
            <a:r>
              <a:rPr lang="en-US" sz="2400" dirty="0"/>
              <a:t>Take a break or focus on unrelated tasks.</a:t>
            </a:r>
          </a:p>
          <a:p>
            <a:pPr marL="742950" lvl="1" indent="-285750">
              <a:lnSpc>
                <a:spcPct val="150000"/>
              </a:lnSpc>
              <a:buFont typeface="Arial" panose="020B0604020202020204" pitchFamily="34" charset="0"/>
              <a:buChar char="•"/>
            </a:pPr>
            <a:r>
              <a:rPr lang="en-US" sz="2400" dirty="0"/>
              <a:t>Go for a walk, exercise, or meditate.</a:t>
            </a:r>
          </a:p>
          <a:p>
            <a:pPr marL="742950" lvl="1" indent="-285750">
              <a:lnSpc>
                <a:spcPct val="150000"/>
              </a:lnSpc>
              <a:buFont typeface="Arial" panose="020B0604020202020204" pitchFamily="34" charset="0"/>
              <a:buChar char="•"/>
            </a:pPr>
            <a:r>
              <a:rPr lang="en-US" sz="2400" dirty="0"/>
              <a:t>Sleep on it!</a:t>
            </a:r>
          </a:p>
          <a:p>
            <a:pPr>
              <a:lnSpc>
                <a:spcPct val="150000"/>
              </a:lnSpc>
            </a:pPr>
            <a:r>
              <a:rPr lang="en-US" sz="2400" b="1" dirty="0"/>
              <a:t>Example:</a:t>
            </a:r>
            <a:r>
              <a:rPr lang="en-US" sz="2400" dirty="0"/>
              <a:t> A scientist takes a break from an unsolved problem and gets an "aha" moment while showering.</a:t>
            </a:r>
          </a:p>
        </p:txBody>
      </p:sp>
    </p:spTree>
    <p:extLst>
      <p:ext uri="{BB962C8B-B14F-4D97-AF65-F5344CB8AC3E}">
        <p14:creationId xmlns:p14="http://schemas.microsoft.com/office/powerpoint/2010/main" val="4070326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FBBBA-7DC0-3C3D-7674-3EFC7C708191}"/>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B25852EC-14F2-BC72-02A9-C9313AACF62C}"/>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B20E2C80-A266-651E-1918-D76D424807E5}"/>
              </a:ext>
            </a:extLst>
          </p:cNvPr>
          <p:cNvSpPr txBox="1"/>
          <p:nvPr/>
        </p:nvSpPr>
        <p:spPr>
          <a:xfrm>
            <a:off x="2679192" y="491774"/>
            <a:ext cx="8375904" cy="338554"/>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Creativity Process</a:t>
            </a:r>
            <a:endParaRPr kumimoji="0" lang="en-US" sz="4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2" name="Content Placeholder 5">
            <a:extLst>
              <a:ext uri="{FF2B5EF4-FFF2-40B4-BE49-F238E27FC236}">
                <a16:creationId xmlns:a16="http://schemas.microsoft.com/office/drawing/2014/main" id="{4156AD6A-9750-2552-E4B7-34176FA3D375}"/>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
        <p:nvSpPr>
          <p:cNvPr id="8" name="TextBox 7">
            <a:extLst>
              <a:ext uri="{FF2B5EF4-FFF2-40B4-BE49-F238E27FC236}">
                <a16:creationId xmlns:a16="http://schemas.microsoft.com/office/drawing/2014/main" id="{0E690FFE-B816-86A6-FAE3-18D4BE677EC7}"/>
              </a:ext>
            </a:extLst>
          </p:cNvPr>
          <p:cNvSpPr txBox="1"/>
          <p:nvPr/>
        </p:nvSpPr>
        <p:spPr>
          <a:xfrm>
            <a:off x="2868002" y="949530"/>
            <a:ext cx="9074063" cy="5576335"/>
          </a:xfrm>
          <a:prstGeom prst="rect">
            <a:avLst/>
          </a:prstGeom>
          <a:noFill/>
        </p:spPr>
        <p:txBody>
          <a:bodyPr wrap="square">
            <a:spAutoFit/>
          </a:bodyPr>
          <a:lstStyle/>
          <a:p>
            <a:pPr>
              <a:lnSpc>
                <a:spcPct val="150000"/>
              </a:lnSpc>
            </a:pPr>
            <a:r>
              <a:rPr lang="en-US" sz="2400" b="1" dirty="0"/>
              <a:t>3. Illumination (Insight)</a:t>
            </a:r>
          </a:p>
          <a:p>
            <a:pPr>
              <a:lnSpc>
                <a:spcPct val="150000"/>
              </a:lnSpc>
              <a:buFont typeface="Arial" panose="020B0604020202020204" pitchFamily="34" charset="0"/>
              <a:buChar char="•"/>
            </a:pPr>
            <a:r>
              <a:rPr lang="en-US" sz="2400" b="1" dirty="0"/>
              <a:t>What happens:</a:t>
            </a:r>
            <a:r>
              <a:rPr lang="en-US" sz="2400" dirty="0"/>
              <a:t> The "eureka" or "aha!" moment occurs. The idea suddenly clicks.</a:t>
            </a:r>
          </a:p>
          <a:p>
            <a:pPr>
              <a:lnSpc>
                <a:spcPct val="150000"/>
              </a:lnSpc>
              <a:buFont typeface="Arial" panose="020B0604020202020204" pitchFamily="34" charset="0"/>
              <a:buChar char="•"/>
            </a:pPr>
            <a:r>
              <a:rPr lang="en-US" sz="2400" b="1" dirty="0"/>
              <a:t>Goal:</a:t>
            </a:r>
            <a:r>
              <a:rPr lang="en-US" sz="2400" dirty="0"/>
              <a:t> Capture the breakthrough idea or insight.</a:t>
            </a:r>
          </a:p>
          <a:p>
            <a:pPr>
              <a:lnSpc>
                <a:spcPct val="150000"/>
              </a:lnSpc>
              <a:buFont typeface="Arial" panose="020B0604020202020204" pitchFamily="34" charset="0"/>
              <a:buChar char="•"/>
            </a:pPr>
            <a:r>
              <a:rPr lang="en-US" sz="2400" b="1" dirty="0"/>
              <a:t>Activities:</a:t>
            </a:r>
            <a:endParaRPr lang="en-US" sz="2400" dirty="0"/>
          </a:p>
          <a:p>
            <a:pPr marL="742950" lvl="1" indent="-285750">
              <a:lnSpc>
                <a:spcPct val="150000"/>
              </a:lnSpc>
              <a:buFont typeface="Arial" panose="020B0604020202020204" pitchFamily="34" charset="0"/>
              <a:buChar char="•"/>
            </a:pPr>
            <a:r>
              <a:rPr lang="en-US" sz="2400" dirty="0"/>
              <a:t>Write down the idea immediately.</a:t>
            </a:r>
          </a:p>
          <a:p>
            <a:pPr marL="742950" lvl="1" indent="-285750">
              <a:lnSpc>
                <a:spcPct val="150000"/>
              </a:lnSpc>
              <a:buFont typeface="Arial" panose="020B0604020202020204" pitchFamily="34" charset="0"/>
              <a:buChar char="•"/>
            </a:pPr>
            <a:r>
              <a:rPr lang="en-US" sz="2400" dirty="0"/>
              <a:t>Sketch a concept.</a:t>
            </a:r>
          </a:p>
          <a:p>
            <a:pPr marL="742950" lvl="1" indent="-285750">
              <a:lnSpc>
                <a:spcPct val="150000"/>
              </a:lnSpc>
              <a:buFont typeface="Arial" panose="020B0604020202020204" pitchFamily="34" charset="0"/>
              <a:buChar char="•"/>
            </a:pPr>
            <a:r>
              <a:rPr lang="en-US" sz="2400" dirty="0"/>
              <a:t>Share the idea with a trusted peer.</a:t>
            </a:r>
          </a:p>
          <a:p>
            <a:pPr>
              <a:lnSpc>
                <a:spcPct val="150000"/>
              </a:lnSpc>
            </a:pPr>
            <a:r>
              <a:rPr lang="en-US" sz="2400" b="1" dirty="0"/>
              <a:t>Example:</a:t>
            </a:r>
            <a:r>
              <a:rPr lang="en-US" sz="2400" dirty="0"/>
              <a:t> An inventor suddenly visualizes how two mechanisms can fit together to solve a problem.</a:t>
            </a:r>
          </a:p>
        </p:txBody>
      </p:sp>
    </p:spTree>
    <p:extLst>
      <p:ext uri="{BB962C8B-B14F-4D97-AF65-F5344CB8AC3E}">
        <p14:creationId xmlns:p14="http://schemas.microsoft.com/office/powerpoint/2010/main" val="42290278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697F2F-E3FA-9483-DAF0-E82CB59D9D37}"/>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63C19BE4-38F5-A96B-7136-53437894AA28}"/>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D56F4841-ED0F-A054-CBE2-B6CE19A44689}"/>
              </a:ext>
            </a:extLst>
          </p:cNvPr>
          <p:cNvSpPr txBox="1"/>
          <p:nvPr/>
        </p:nvSpPr>
        <p:spPr>
          <a:xfrm>
            <a:off x="2679192" y="491774"/>
            <a:ext cx="8375904" cy="338554"/>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Creativity Process</a:t>
            </a:r>
            <a:endParaRPr kumimoji="0" lang="en-US" sz="4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2" name="Content Placeholder 5">
            <a:extLst>
              <a:ext uri="{FF2B5EF4-FFF2-40B4-BE49-F238E27FC236}">
                <a16:creationId xmlns:a16="http://schemas.microsoft.com/office/drawing/2014/main" id="{8C8C1CFE-5442-2817-EAE8-38E27A4FDD02}"/>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
        <p:nvSpPr>
          <p:cNvPr id="8" name="TextBox 7">
            <a:extLst>
              <a:ext uri="{FF2B5EF4-FFF2-40B4-BE49-F238E27FC236}">
                <a16:creationId xmlns:a16="http://schemas.microsoft.com/office/drawing/2014/main" id="{A59F79BB-5DD3-FB63-8DBE-279DC3F60819}"/>
              </a:ext>
            </a:extLst>
          </p:cNvPr>
          <p:cNvSpPr txBox="1"/>
          <p:nvPr/>
        </p:nvSpPr>
        <p:spPr>
          <a:xfrm>
            <a:off x="2868002" y="722435"/>
            <a:ext cx="9074063" cy="5843972"/>
          </a:xfrm>
          <a:prstGeom prst="rect">
            <a:avLst/>
          </a:prstGeom>
          <a:noFill/>
        </p:spPr>
        <p:txBody>
          <a:bodyPr wrap="square">
            <a:spAutoFit/>
          </a:bodyPr>
          <a:lstStyle/>
          <a:p>
            <a:pPr>
              <a:lnSpc>
                <a:spcPct val="150000"/>
              </a:lnSpc>
            </a:pPr>
            <a:r>
              <a:rPr lang="en-US" sz="2800" b="1" dirty="0"/>
              <a:t>4. Verification (Implementation)</a:t>
            </a:r>
          </a:p>
          <a:p>
            <a:pPr>
              <a:lnSpc>
                <a:spcPct val="150000"/>
              </a:lnSpc>
              <a:buFont typeface="Arial" panose="020B0604020202020204" pitchFamily="34" charset="0"/>
              <a:buChar char="•"/>
            </a:pPr>
            <a:r>
              <a:rPr lang="en-US" sz="2800" b="1" dirty="0"/>
              <a:t>What happens:</a:t>
            </a:r>
            <a:r>
              <a:rPr lang="en-US" sz="2800" dirty="0"/>
              <a:t> Test, refine, and bring the idea to life.</a:t>
            </a:r>
          </a:p>
          <a:p>
            <a:pPr>
              <a:lnSpc>
                <a:spcPct val="150000"/>
              </a:lnSpc>
              <a:buFont typeface="Arial" panose="020B0604020202020204" pitchFamily="34" charset="0"/>
              <a:buChar char="•"/>
            </a:pPr>
            <a:r>
              <a:rPr lang="en-US" sz="2800" b="1" dirty="0"/>
              <a:t>Goal:</a:t>
            </a:r>
            <a:r>
              <a:rPr lang="en-US" sz="2800" dirty="0"/>
              <a:t> Turn the idea into a practical reality.</a:t>
            </a:r>
          </a:p>
          <a:p>
            <a:pPr>
              <a:lnSpc>
                <a:spcPct val="150000"/>
              </a:lnSpc>
              <a:buFont typeface="Arial" panose="020B0604020202020204" pitchFamily="34" charset="0"/>
              <a:buChar char="•"/>
            </a:pPr>
            <a:r>
              <a:rPr lang="en-US" sz="2800" b="1" dirty="0"/>
              <a:t>Activities:</a:t>
            </a:r>
            <a:endParaRPr lang="en-US" sz="2800" dirty="0"/>
          </a:p>
          <a:p>
            <a:pPr marL="742950" lvl="1" indent="-285750">
              <a:lnSpc>
                <a:spcPct val="150000"/>
              </a:lnSpc>
              <a:buFont typeface="Arial" panose="020B0604020202020204" pitchFamily="34" charset="0"/>
              <a:buChar char="•"/>
            </a:pPr>
            <a:r>
              <a:rPr lang="en-US" sz="2800" dirty="0"/>
              <a:t>Build prototypes.</a:t>
            </a:r>
          </a:p>
          <a:p>
            <a:pPr marL="742950" lvl="1" indent="-285750">
              <a:lnSpc>
                <a:spcPct val="150000"/>
              </a:lnSpc>
              <a:buFont typeface="Arial" panose="020B0604020202020204" pitchFamily="34" charset="0"/>
              <a:buChar char="•"/>
            </a:pPr>
            <a:r>
              <a:rPr lang="en-US" sz="2800" dirty="0"/>
              <a:t>Edit drafts.</a:t>
            </a:r>
          </a:p>
          <a:p>
            <a:pPr marL="742950" lvl="1" indent="-285750">
              <a:lnSpc>
                <a:spcPct val="150000"/>
              </a:lnSpc>
              <a:buFont typeface="Arial" panose="020B0604020202020204" pitchFamily="34" charset="0"/>
              <a:buChar char="•"/>
            </a:pPr>
            <a:r>
              <a:rPr lang="en-US" sz="2800" dirty="0"/>
              <a:t>Seek feedback and make improvements.</a:t>
            </a:r>
          </a:p>
          <a:p>
            <a:pPr>
              <a:lnSpc>
                <a:spcPct val="150000"/>
              </a:lnSpc>
            </a:pPr>
            <a:r>
              <a:rPr lang="en-US" sz="2800" b="1" dirty="0"/>
              <a:t>Example:</a:t>
            </a:r>
            <a:r>
              <a:rPr lang="en-US" sz="2800" dirty="0"/>
              <a:t> A designer creates multiple drafts of a product before finalizing the prototype.</a:t>
            </a:r>
          </a:p>
        </p:txBody>
      </p:sp>
    </p:spTree>
    <p:extLst>
      <p:ext uri="{BB962C8B-B14F-4D97-AF65-F5344CB8AC3E}">
        <p14:creationId xmlns:p14="http://schemas.microsoft.com/office/powerpoint/2010/main" val="30564148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AAE390-2BD9-8CAB-7041-1174C6B172A9}"/>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BC407F4A-EAD3-7594-A94C-744F501259FB}"/>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41C7E40B-1A5E-E770-6900-326F98459669}"/>
              </a:ext>
            </a:extLst>
          </p:cNvPr>
          <p:cNvSpPr txBox="1"/>
          <p:nvPr/>
        </p:nvSpPr>
        <p:spPr>
          <a:xfrm>
            <a:off x="2679192" y="491774"/>
            <a:ext cx="8375904" cy="338554"/>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kumimoji="0" lang="en-US" sz="1600" b="0" i="0" u="none" strike="noStrike" kern="1200" cap="none" spc="0" normalizeH="0" baseline="0" noProof="0" dirty="0">
                <a:ln>
                  <a:noFill/>
                </a:ln>
                <a:solidFill>
                  <a:srgbClr val="1F2C8F"/>
                </a:solidFill>
                <a:effectLst/>
                <a:uLnTx/>
                <a:uFillTx/>
                <a:latin typeface="Sabon Next LT"/>
                <a:ea typeface="+mn-ea"/>
                <a:cs typeface="+mn-cs"/>
              </a:rPr>
              <a:t>Creativity Process</a:t>
            </a:r>
            <a:endParaRPr kumimoji="0" lang="en-US" sz="4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2" name="Content Placeholder 5">
            <a:extLst>
              <a:ext uri="{FF2B5EF4-FFF2-40B4-BE49-F238E27FC236}">
                <a16:creationId xmlns:a16="http://schemas.microsoft.com/office/drawing/2014/main" id="{CED870E0-BE28-772D-C440-FD9B2357ED6F}"/>
              </a:ext>
            </a:extLst>
          </p:cNvPr>
          <p:cNvSpPr txBox="1">
            <a:spLocks/>
          </p:cNvSpPr>
          <p:nvPr/>
        </p:nvSpPr>
        <p:spPr>
          <a:xfrm>
            <a:off x="2868002" y="2413000"/>
            <a:ext cx="8882037" cy="4153407"/>
          </a:xfrm>
          <a:prstGeom prst="rect">
            <a:avLst/>
          </a:prstGeom>
        </p:spPr>
        <p:txBody>
          <a:bodyPr vert="horz" lIns="91440" tIns="0" rIns="91440" bIns="0" rtlCol="0">
            <a:normAutofit/>
          </a:bodyPr>
          <a:lstStyle>
            <a:lvl1pPr marL="347472"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1pPr>
            <a:lvl2pPr marL="6858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2pPr>
            <a:lvl3pPr marL="11430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3pPr>
            <a:lvl4pPr marL="16002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10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endParaRPr kumimoji="0" lang="en-US" sz="1800" b="0" i="0" u="none" strike="noStrike" kern="1200" cap="none" spc="0" normalizeH="0" baseline="0" noProof="0" dirty="0">
              <a:ln>
                <a:noFill/>
              </a:ln>
              <a:solidFill>
                <a:srgbClr val="1F2C8F"/>
              </a:solidFill>
              <a:effectLst/>
              <a:uLnTx/>
              <a:uFillTx/>
              <a:latin typeface="Sabon Next LT"/>
              <a:ea typeface="+mn-ea"/>
              <a:cs typeface="+mn-cs"/>
            </a:endParaRPr>
          </a:p>
        </p:txBody>
      </p:sp>
      <p:sp>
        <p:nvSpPr>
          <p:cNvPr id="8" name="TextBox 7">
            <a:extLst>
              <a:ext uri="{FF2B5EF4-FFF2-40B4-BE49-F238E27FC236}">
                <a16:creationId xmlns:a16="http://schemas.microsoft.com/office/drawing/2014/main" id="{D8C702C5-0019-7B10-74C0-A61B4B549FEE}"/>
              </a:ext>
            </a:extLst>
          </p:cNvPr>
          <p:cNvSpPr txBox="1"/>
          <p:nvPr/>
        </p:nvSpPr>
        <p:spPr>
          <a:xfrm>
            <a:off x="2868002" y="894889"/>
            <a:ext cx="9074063" cy="5576335"/>
          </a:xfrm>
          <a:prstGeom prst="rect">
            <a:avLst/>
          </a:prstGeom>
          <a:noFill/>
        </p:spPr>
        <p:txBody>
          <a:bodyPr wrap="square">
            <a:spAutoFit/>
          </a:bodyPr>
          <a:lstStyle/>
          <a:p>
            <a:pPr>
              <a:lnSpc>
                <a:spcPct val="150000"/>
              </a:lnSpc>
            </a:pPr>
            <a:r>
              <a:rPr lang="en-US" sz="2400" b="1" dirty="0"/>
              <a:t>5. Iteration (Modern Addition)</a:t>
            </a:r>
          </a:p>
          <a:p>
            <a:pPr>
              <a:lnSpc>
                <a:spcPct val="150000"/>
              </a:lnSpc>
              <a:buFont typeface="Arial" panose="020B0604020202020204" pitchFamily="34" charset="0"/>
              <a:buChar char="•"/>
            </a:pPr>
            <a:r>
              <a:rPr lang="en-US" sz="2400" b="1" dirty="0"/>
              <a:t>What happens:</a:t>
            </a:r>
            <a:r>
              <a:rPr lang="en-US" sz="2400" dirty="0"/>
              <a:t> Review the outcome, refine it, and improve on the initial implementation.</a:t>
            </a:r>
          </a:p>
          <a:p>
            <a:pPr>
              <a:lnSpc>
                <a:spcPct val="150000"/>
              </a:lnSpc>
              <a:buFont typeface="Arial" panose="020B0604020202020204" pitchFamily="34" charset="0"/>
              <a:buChar char="•"/>
            </a:pPr>
            <a:r>
              <a:rPr lang="en-US" sz="2400" b="1" dirty="0"/>
              <a:t>Goal:</a:t>
            </a:r>
            <a:r>
              <a:rPr lang="en-US" sz="2400" dirty="0"/>
              <a:t> Optimize and perfect the creative output.</a:t>
            </a:r>
          </a:p>
          <a:p>
            <a:pPr>
              <a:lnSpc>
                <a:spcPct val="150000"/>
              </a:lnSpc>
              <a:buFont typeface="Arial" panose="020B0604020202020204" pitchFamily="34" charset="0"/>
              <a:buChar char="•"/>
            </a:pPr>
            <a:r>
              <a:rPr lang="en-US" sz="2400" b="1" dirty="0"/>
              <a:t>Activities:</a:t>
            </a:r>
            <a:endParaRPr lang="en-US" sz="2400" dirty="0"/>
          </a:p>
          <a:p>
            <a:pPr marL="742950" lvl="1" indent="-285750">
              <a:lnSpc>
                <a:spcPct val="150000"/>
              </a:lnSpc>
              <a:buFont typeface="Arial" panose="020B0604020202020204" pitchFamily="34" charset="0"/>
              <a:buChar char="•"/>
            </a:pPr>
            <a:r>
              <a:rPr lang="en-US" sz="2400" dirty="0"/>
              <a:t>Test results with an audience.</a:t>
            </a:r>
          </a:p>
          <a:p>
            <a:pPr marL="742950" lvl="1" indent="-285750">
              <a:lnSpc>
                <a:spcPct val="150000"/>
              </a:lnSpc>
              <a:buFont typeface="Arial" panose="020B0604020202020204" pitchFamily="34" charset="0"/>
              <a:buChar char="•"/>
            </a:pPr>
            <a:r>
              <a:rPr lang="en-US" sz="2400" dirty="0"/>
              <a:t>Make adjustments based on feedback.</a:t>
            </a:r>
          </a:p>
          <a:p>
            <a:pPr marL="742950" lvl="1" indent="-285750">
              <a:lnSpc>
                <a:spcPct val="150000"/>
              </a:lnSpc>
              <a:buFont typeface="Arial" panose="020B0604020202020204" pitchFamily="34" charset="0"/>
              <a:buChar char="•"/>
            </a:pPr>
            <a:r>
              <a:rPr lang="en-US" sz="2400" dirty="0"/>
              <a:t>Repeat the cycle if needed.</a:t>
            </a:r>
          </a:p>
          <a:p>
            <a:pPr>
              <a:lnSpc>
                <a:spcPct val="150000"/>
              </a:lnSpc>
            </a:pPr>
            <a:r>
              <a:rPr lang="en-US" sz="2400" b="1" dirty="0"/>
              <a:t>Example:</a:t>
            </a:r>
            <a:r>
              <a:rPr lang="en-US" sz="2400" dirty="0"/>
              <a:t> A software developer releases a beta version, collects user feedback, and updates the software.</a:t>
            </a:r>
          </a:p>
        </p:txBody>
      </p:sp>
    </p:spTree>
    <p:extLst>
      <p:ext uri="{BB962C8B-B14F-4D97-AF65-F5344CB8AC3E}">
        <p14:creationId xmlns:p14="http://schemas.microsoft.com/office/powerpoint/2010/main" val="587304228"/>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{A88F5E33-4599-4BFE-A27D-BB6E2270CE9A}tf78438558_win32</Template>
  <TotalTime>211</TotalTime>
  <Words>2035</Words>
  <Application>Microsoft Office PowerPoint</Application>
  <PresentationFormat>Widescreen</PresentationFormat>
  <Paragraphs>245</Paragraphs>
  <Slides>22</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Black</vt:lpstr>
      <vt:lpstr>Calibri</vt:lpstr>
      <vt:lpstr>Gill Sans MT</vt:lpstr>
      <vt:lpstr>Sabon Next LT</vt:lpstr>
      <vt:lpstr>Wingdings</vt:lpstr>
      <vt:lpstr>Wingdings 2</vt:lpstr>
      <vt:lpstr>Custom</vt:lpstr>
      <vt:lpstr>PowerPoint Presentation</vt:lpstr>
      <vt:lpstr>Lecture-1</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zillur</dc:creator>
  <cp:lastModifiedBy>zillur</cp:lastModifiedBy>
  <cp:revision>63</cp:revision>
  <dcterms:created xsi:type="dcterms:W3CDTF">2024-12-08T17:18:35Z</dcterms:created>
  <dcterms:modified xsi:type="dcterms:W3CDTF">2025-02-15T20:39:19Z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