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2"/>
  </p:notesMasterIdLst>
  <p:handoutMasterIdLst>
    <p:handoutMasterId r:id="rId23"/>
  </p:handoutMasterIdLst>
  <p:sldIdLst>
    <p:sldId id="331" r:id="rId5"/>
    <p:sldId id="282" r:id="rId6"/>
    <p:sldId id="375" r:id="rId7"/>
    <p:sldId id="387" r:id="rId8"/>
    <p:sldId id="376" r:id="rId9"/>
    <p:sldId id="388" r:id="rId10"/>
    <p:sldId id="389" r:id="rId11"/>
    <p:sldId id="390" r:id="rId12"/>
    <p:sldId id="391" r:id="rId13"/>
    <p:sldId id="392" r:id="rId14"/>
    <p:sldId id="393" r:id="rId15"/>
    <p:sldId id="394" r:id="rId16"/>
    <p:sldId id="395" r:id="rId17"/>
    <p:sldId id="396" r:id="rId18"/>
    <p:sldId id="397" r:id="rId19"/>
    <p:sldId id="398" r:id="rId20"/>
    <p:sldId id="399"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DF8C8C"/>
    <a:srgbClr val="202C8F"/>
    <a:srgbClr val="FDFBF6"/>
    <a:srgbClr val="AAC4E9"/>
    <a:srgbClr val="F5CDCE"/>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388" autoAdjust="0"/>
  </p:normalViewPr>
  <p:slideViewPr>
    <p:cSldViewPr snapToGrid="0" snapToObjects="1">
      <p:cViewPr varScale="1">
        <p:scale>
          <a:sx n="105" d="100"/>
          <a:sy n="105" d="100"/>
        </p:scale>
        <p:origin x="774" y="11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538F8-539A-B5BB-8F74-51B0FF4C62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ACF42B-1A08-D8FF-8687-D148CD63A43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24A6038-C4EE-5351-EF4E-B2F5D7CAB270}"/>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45974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A16E7-4714-AB67-C61A-51CFB480E7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0F1E2B-4879-6057-CDD6-50EF92FF777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FE3D31C-0148-44A9-6F5F-C2BF2151CC9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17876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5AD58-68BB-2245-42D8-8710DC1FF4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6C3F5F-9503-7EA4-7004-7E1546473DD9}"/>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FE13241-24D1-11D8-C411-37F753096BC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88448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89856-5315-CDF7-2661-1304EBD52B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9E9F21-03CD-EF89-ABE2-3BEE8F2184F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065E63C-3B74-1DCC-C333-4491CF8828B4}"/>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69765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CBBEA-D55D-70FC-8267-38DBFB47B5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61E7D8-AA2E-B08B-67EE-67C08474C50A}"/>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17B88B3-2DA8-936D-3137-163BEAA37DA9}"/>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385285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1EA07-9F3E-2C42-E0CC-B907EF70FB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92BF5E-271A-3C45-19DB-76F10B4D864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43C16DF-D201-BA92-C989-7B04D0542D0F}"/>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24405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64B24-3564-5348-8611-5F458CDD23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AD46B0-EC90-C217-A833-60016C4A40D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5F72E11D-8C9C-18E8-E82C-DFD4D978021D}"/>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54143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DF343-B32B-AF70-0EB9-D610498E9C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8CA662-FF86-879A-EC0E-3E55D088AA5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06C60D6-0EC0-C52A-4648-8DEFAFA4C27F}"/>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68361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769AC-3C06-D3AE-7265-CDAFFA5326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63969E-E306-72C6-94F4-2FEF4E8F6DD8}"/>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991212F-8F32-054E-E4E0-BBC3829D39D0}"/>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53534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A88E0-C39F-5B12-F603-FE5FFB0383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340BBB-FBD6-627D-F23D-0A6D24E7EE3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ED678B7-D6BF-9465-14F7-4F837D7EB035}"/>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4942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BCB9A-0D61-FFB3-EF92-4898871F52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0AABB1-0CBD-6A26-60CA-3199E6C3DFD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EEC1597-E8B0-8648-976F-2DDC43F9F110}"/>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76161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8467E-280D-3A50-DDEE-65042A5F20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DAC985-10AC-088C-24FA-66EF4812830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5BC72335-CB0E-1A35-DF63-3E6A193DC82D}"/>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756590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C4A4B-19D3-E521-9169-F4DA31E7C7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4D5BFF-96D4-8E22-D1A5-6ABEE6A8487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43106E4-2A39-FB03-A4AC-C90F2E4BA14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46570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51E93-E590-FEBA-4054-AA684F2FA1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3A75D4-6801-6859-00F2-F1CD8C731A09}"/>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C4CAB0E-96CF-1C0B-D08D-A75A032E5BDB}"/>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62806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0FAD9-0BF3-B0ED-197E-308DD31E41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900A6B-A96D-D25C-451B-1AE11EE40BB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9ABBC369-37D2-445C-0D5D-1B164995DA20}"/>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53594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AD4558F-FBF1-2A3B-88C3-B3ECCEDDB185}"/>
              </a:ext>
            </a:extLst>
          </p:cNvPr>
          <p:cNvSpPr>
            <a:spLocks noGrp="1"/>
          </p:cNvSpPr>
          <p:nvPr>
            <p:ph sz="half" idx="1"/>
          </p:nvPr>
        </p:nvSpPr>
        <p:spPr>
          <a:xfrm>
            <a:off x="2389674" y="795599"/>
            <a:ext cx="6345893" cy="3721817"/>
          </a:xfrm>
        </p:spPr>
        <p:txBody>
          <a:bodyPr>
            <a:normAutofit fontScale="77500" lnSpcReduction="20000"/>
          </a:bodyPr>
          <a:lstStyle/>
          <a:p>
            <a:pPr marL="0" indent="0" algn="ctr">
              <a:buNone/>
            </a:pPr>
            <a:r>
              <a:rPr lang="en-US" sz="2600" b="1" dirty="0">
                <a:solidFill>
                  <a:schemeClr val="accent2">
                    <a:lumMod val="75000"/>
                  </a:schemeClr>
                </a:solidFill>
              </a:rPr>
              <a:t>Course Title</a:t>
            </a:r>
          </a:p>
          <a:p>
            <a:pPr marL="0" indent="0" algn="ctr">
              <a:buNone/>
            </a:pPr>
            <a:endParaRPr lang="en-US" sz="2600" b="1" dirty="0">
              <a:solidFill>
                <a:schemeClr val="accent2">
                  <a:lumMod val="75000"/>
                </a:schemeClr>
              </a:solidFill>
            </a:endParaRPr>
          </a:p>
          <a:p>
            <a:pPr marL="0" indent="0" algn="ctr">
              <a:buNone/>
            </a:pPr>
            <a:r>
              <a:rPr lang="en-US" sz="2600" dirty="0"/>
              <a:t>Entrepreneurship Development in Bangladesh</a:t>
            </a:r>
          </a:p>
          <a:p>
            <a:pPr marL="0" indent="0" algn="ctr">
              <a:buNone/>
            </a:pPr>
            <a:endParaRPr lang="en-US" sz="2600" dirty="0"/>
          </a:p>
          <a:p>
            <a:pPr marL="0" indent="0" algn="ctr">
              <a:buNone/>
            </a:pPr>
            <a:r>
              <a:rPr lang="en-US" sz="2600" b="1" dirty="0">
                <a:solidFill>
                  <a:srgbClr val="FF0000"/>
                </a:solidFill>
              </a:rPr>
              <a:t>Course Code</a:t>
            </a:r>
            <a:r>
              <a:rPr lang="en-US" sz="2600" dirty="0"/>
              <a:t>-BUS-301W</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Dr. Md Zillur Rahman</a:t>
            </a:r>
          </a:p>
          <a:p>
            <a:pPr marL="0" indent="0" algn="ctr">
              <a:buNone/>
            </a:pPr>
            <a:r>
              <a:rPr lang="en-US" dirty="0"/>
              <a:t>Associate Professor</a:t>
            </a:r>
          </a:p>
          <a:p>
            <a:pPr marL="0" indent="0" algn="ctr">
              <a:buNone/>
            </a:pPr>
            <a:r>
              <a:rPr lang="en-US" dirty="0"/>
              <a:t>Dept. of Business Administration</a:t>
            </a:r>
          </a:p>
          <a:p>
            <a:pPr marL="0" indent="0" algn="ctr">
              <a:buNone/>
            </a:pPr>
            <a:r>
              <a:rPr lang="en-US" dirty="0"/>
              <a:t>SUST, Sylhet</a:t>
            </a:r>
          </a:p>
        </p:txBody>
      </p:sp>
      <p:sp>
        <p:nvSpPr>
          <p:cNvPr id="5" name="Slide Number Placeholder 4">
            <a:extLst>
              <a:ext uri="{FF2B5EF4-FFF2-40B4-BE49-F238E27FC236}">
                <a16:creationId xmlns:a16="http://schemas.microsoft.com/office/drawing/2014/main" id="{C5F2F9BC-8DD6-0246-01CC-4F2A65705A4B}"/>
              </a:ext>
            </a:extLst>
          </p:cNvPr>
          <p:cNvSpPr>
            <a:spLocks noGrp="1"/>
          </p:cNvSpPr>
          <p:nvPr>
            <p:ph type="sldNum" sz="quarter" idx="10"/>
          </p:nvPr>
        </p:nvSpPr>
        <p:spPr/>
        <p:txBody>
          <a:bodyPr/>
          <a:lstStyle/>
          <a:p>
            <a:fld id="{48F63A3B-78C7-47BE-AE5E-E10140E04643}" type="slidenum">
              <a:rPr lang="en-US" smtClean="0"/>
              <a:pPr/>
              <a:t>1</a:t>
            </a:fld>
            <a:endParaRPr lang="en-US" dirty="0"/>
          </a:p>
        </p:txBody>
      </p:sp>
    </p:spTree>
    <p:extLst>
      <p:ext uri="{BB962C8B-B14F-4D97-AF65-F5344CB8AC3E}">
        <p14:creationId xmlns:p14="http://schemas.microsoft.com/office/powerpoint/2010/main" val="333839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BB58B-7FE7-F64C-C698-9E67F91A459C}"/>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D8C4BC05-509D-9937-B291-BDA94298148E}"/>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ACB90ABD-A437-DAE9-C770-92E2E60F1454}"/>
              </a:ext>
            </a:extLst>
          </p:cNvPr>
          <p:cNvSpPr>
            <a:spLocks noGrp="1"/>
          </p:cNvSpPr>
          <p:nvPr>
            <p:ph sz="half" idx="2"/>
          </p:nvPr>
        </p:nvSpPr>
        <p:spPr>
          <a:xfrm>
            <a:off x="2868002" y="1125728"/>
            <a:ext cx="8882037" cy="4891024"/>
          </a:xfrm>
        </p:spPr>
        <p:txBody>
          <a:bodyPr>
            <a:normAutofit/>
          </a:bodyPr>
          <a:lstStyle/>
          <a:p>
            <a:r>
              <a:rPr lang="en-US" sz="2400" dirty="0"/>
              <a:t>Innovation is crucial for growth and success, yet many innovative projects and ideas fail to achieve their intended outcomes. Below are the key reasons why innovation fails:</a:t>
            </a:r>
          </a:p>
          <a:p>
            <a:r>
              <a:rPr lang="en-US" b="1" dirty="0"/>
              <a:t>3. Poor Market Research and Understanding</a:t>
            </a:r>
          </a:p>
          <a:p>
            <a:pPr>
              <a:buFont typeface="Arial" panose="020B0604020202020204" pitchFamily="34" charset="0"/>
              <a:buChar char="•"/>
            </a:pPr>
            <a:r>
              <a:rPr lang="en-US" b="1" dirty="0"/>
              <a:t>What happens:</a:t>
            </a:r>
            <a:r>
              <a:rPr lang="en-US" dirty="0"/>
              <a:t> Innovators fail to understand customer needs or market demand.</a:t>
            </a:r>
          </a:p>
          <a:p>
            <a:pPr>
              <a:buFont typeface="Arial" panose="020B0604020202020204" pitchFamily="34" charset="0"/>
              <a:buChar char="•"/>
            </a:pPr>
            <a:r>
              <a:rPr lang="en-US" b="1" dirty="0"/>
              <a:t>Why it matters:</a:t>
            </a:r>
            <a:r>
              <a:rPr lang="en-US" dirty="0"/>
              <a:t> Products or services may not address a real problem or may enter an oversaturated market.</a:t>
            </a:r>
          </a:p>
          <a:p>
            <a:pPr>
              <a:buFont typeface="Arial" panose="020B0604020202020204" pitchFamily="34" charset="0"/>
              <a:buChar char="•"/>
            </a:pPr>
            <a:r>
              <a:rPr lang="en-US" b="1" dirty="0"/>
              <a:t>Example:</a:t>
            </a:r>
            <a:r>
              <a:rPr lang="en-US" dirty="0"/>
              <a:t> Google Glass failed because it didn’t meet practical consumer needs or address privacy concerns.</a:t>
            </a:r>
          </a:p>
          <a:p>
            <a:r>
              <a:rPr lang="en-US" b="1" dirty="0"/>
              <a:t>💡Solution:</a:t>
            </a:r>
            <a:r>
              <a:rPr lang="en-US" dirty="0"/>
              <a:t> Conduct thorough market research and involve users early in the design process.</a:t>
            </a:r>
          </a:p>
          <a:p>
            <a:endParaRPr lang="en-US" sz="2400" dirty="0"/>
          </a:p>
        </p:txBody>
      </p:sp>
      <p:sp>
        <p:nvSpPr>
          <p:cNvPr id="7" name="TextBox 6">
            <a:extLst>
              <a:ext uri="{FF2B5EF4-FFF2-40B4-BE49-F238E27FC236}">
                <a16:creationId xmlns:a16="http://schemas.microsoft.com/office/drawing/2014/main" id="{73A496D6-BAEE-F21D-442C-CE6322E419E3}"/>
              </a:ext>
            </a:extLst>
          </p:cNvPr>
          <p:cNvSpPr txBox="1"/>
          <p:nvPr/>
        </p:nvSpPr>
        <p:spPr>
          <a:xfrm>
            <a:off x="2679192" y="491774"/>
            <a:ext cx="8375904" cy="461665"/>
          </a:xfrm>
          <a:prstGeom prst="rect">
            <a:avLst/>
          </a:prstGeom>
          <a:noFill/>
        </p:spPr>
        <p:txBody>
          <a:bodyPr wrap="square" rtlCol="0">
            <a:spAutoFit/>
          </a:bodyPr>
          <a:lstStyle/>
          <a:p>
            <a:pPr marL="347472" marR="0" lvl="0" indent="-347472"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1F2C8F"/>
                </a:solidFill>
                <a:effectLst/>
                <a:uLnTx/>
                <a:uFillTx/>
                <a:latin typeface="Sabon Next LT"/>
                <a:ea typeface="+mn-ea"/>
                <a:cs typeface="+mn-cs"/>
              </a:rPr>
              <a:t>Why Innovation Fails</a:t>
            </a:r>
          </a:p>
        </p:txBody>
      </p:sp>
      <p:sp>
        <p:nvSpPr>
          <p:cNvPr id="2" name="Content Placeholder 5">
            <a:extLst>
              <a:ext uri="{FF2B5EF4-FFF2-40B4-BE49-F238E27FC236}">
                <a16:creationId xmlns:a16="http://schemas.microsoft.com/office/drawing/2014/main" id="{17BB5541-A939-732E-9EDF-D4D440C6AD09}"/>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4193060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92D6A-FE21-0481-16C9-7D6D37F97705}"/>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072982E1-A675-0E7D-FFCE-0A97F8A958D1}"/>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BB176D89-9C91-3291-239F-D9EAFB065F64}"/>
              </a:ext>
            </a:extLst>
          </p:cNvPr>
          <p:cNvSpPr>
            <a:spLocks noGrp="1"/>
          </p:cNvSpPr>
          <p:nvPr>
            <p:ph sz="half" idx="2"/>
          </p:nvPr>
        </p:nvSpPr>
        <p:spPr>
          <a:xfrm>
            <a:off x="2868002" y="1125728"/>
            <a:ext cx="8882037" cy="4891024"/>
          </a:xfrm>
        </p:spPr>
        <p:txBody>
          <a:bodyPr>
            <a:normAutofit/>
          </a:bodyPr>
          <a:lstStyle/>
          <a:p>
            <a:r>
              <a:rPr lang="en-US" sz="2400" dirty="0"/>
              <a:t>Innovation is crucial for growth and success, yet many innovative projects and ideas fail to achieve their intended outcomes. Below are the key reasons why innovation fails:</a:t>
            </a:r>
          </a:p>
          <a:p>
            <a:r>
              <a:rPr lang="en-US" b="1" dirty="0"/>
              <a:t>4. Resistance to Change</a:t>
            </a:r>
          </a:p>
          <a:p>
            <a:pPr>
              <a:buFont typeface="Arial" panose="020B0604020202020204" pitchFamily="34" charset="0"/>
              <a:buChar char="•"/>
            </a:pPr>
            <a:r>
              <a:rPr lang="en-US" b="1" dirty="0"/>
              <a:t>What happens:</a:t>
            </a:r>
            <a:r>
              <a:rPr lang="en-US" dirty="0"/>
              <a:t> Employees or stakeholders resist adopting new processes, technologies, or ideas.</a:t>
            </a:r>
          </a:p>
          <a:p>
            <a:pPr>
              <a:buFont typeface="Arial" panose="020B0604020202020204" pitchFamily="34" charset="0"/>
              <a:buChar char="•"/>
            </a:pPr>
            <a:r>
              <a:rPr lang="en-US" b="1" dirty="0"/>
              <a:t>Why it matters:</a:t>
            </a:r>
            <a:r>
              <a:rPr lang="en-US" dirty="0"/>
              <a:t> Cultural resistance can prevent innovations from being implemented effectively.</a:t>
            </a:r>
          </a:p>
          <a:p>
            <a:pPr>
              <a:buFont typeface="Arial" panose="020B0604020202020204" pitchFamily="34" charset="0"/>
              <a:buChar char="•"/>
            </a:pPr>
            <a:r>
              <a:rPr lang="en-US" b="1" dirty="0"/>
              <a:t>Example:</a:t>
            </a:r>
            <a:r>
              <a:rPr lang="en-US" dirty="0"/>
              <a:t> Blockbuster had the chance to buy Netflix but resisted shifting away from their physical rental model.</a:t>
            </a:r>
          </a:p>
          <a:p>
            <a:r>
              <a:rPr lang="en-US" b="1" dirty="0"/>
              <a:t>💡Solution:</a:t>
            </a:r>
            <a:r>
              <a:rPr lang="en-US" dirty="0"/>
              <a:t> Foster a culture of openness, provide training, and communicate the benefits of innovation clearly.</a:t>
            </a:r>
          </a:p>
          <a:p>
            <a:endParaRPr lang="en-US" sz="2400" dirty="0"/>
          </a:p>
        </p:txBody>
      </p:sp>
      <p:sp>
        <p:nvSpPr>
          <p:cNvPr id="7" name="TextBox 6">
            <a:extLst>
              <a:ext uri="{FF2B5EF4-FFF2-40B4-BE49-F238E27FC236}">
                <a16:creationId xmlns:a16="http://schemas.microsoft.com/office/drawing/2014/main" id="{FFD2B007-4A18-3838-34C2-821A1126A2A8}"/>
              </a:ext>
            </a:extLst>
          </p:cNvPr>
          <p:cNvSpPr txBox="1"/>
          <p:nvPr/>
        </p:nvSpPr>
        <p:spPr>
          <a:xfrm>
            <a:off x="2679192" y="491774"/>
            <a:ext cx="8375904" cy="461665"/>
          </a:xfrm>
          <a:prstGeom prst="rect">
            <a:avLst/>
          </a:prstGeom>
          <a:noFill/>
        </p:spPr>
        <p:txBody>
          <a:bodyPr wrap="square" rtlCol="0">
            <a:spAutoFit/>
          </a:bodyPr>
          <a:lstStyle/>
          <a:p>
            <a:pPr marL="347472" marR="0" lvl="0" indent="-347472"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1F2C8F"/>
                </a:solidFill>
                <a:effectLst/>
                <a:uLnTx/>
                <a:uFillTx/>
                <a:latin typeface="Sabon Next LT"/>
                <a:ea typeface="+mn-ea"/>
                <a:cs typeface="+mn-cs"/>
              </a:rPr>
              <a:t>Why Innovation Fails</a:t>
            </a:r>
          </a:p>
        </p:txBody>
      </p:sp>
      <p:sp>
        <p:nvSpPr>
          <p:cNvPr id="2" name="Content Placeholder 5">
            <a:extLst>
              <a:ext uri="{FF2B5EF4-FFF2-40B4-BE49-F238E27FC236}">
                <a16:creationId xmlns:a16="http://schemas.microsoft.com/office/drawing/2014/main" id="{6A881059-021F-A52B-B8C9-3A22C068C6F2}"/>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246765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1E4C3-13C8-E391-2DAB-099E1A5A0487}"/>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84F56EA1-81CE-8598-0993-2D7E043FE63D}"/>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D4A3BBE3-A186-27ED-86AD-1C1DC630895A}"/>
              </a:ext>
            </a:extLst>
          </p:cNvPr>
          <p:cNvSpPr>
            <a:spLocks noGrp="1"/>
          </p:cNvSpPr>
          <p:nvPr>
            <p:ph sz="half" idx="2"/>
          </p:nvPr>
        </p:nvSpPr>
        <p:spPr>
          <a:xfrm>
            <a:off x="2868002" y="1125728"/>
            <a:ext cx="8882037" cy="4891024"/>
          </a:xfrm>
        </p:spPr>
        <p:txBody>
          <a:bodyPr>
            <a:normAutofit/>
          </a:bodyPr>
          <a:lstStyle/>
          <a:p>
            <a:r>
              <a:rPr lang="en-US" sz="2400" dirty="0"/>
              <a:t>Innovation is crucial for growth and success, yet many innovative projects and ideas fail to achieve their intended outcomes. Below are the key reasons why innovation fails:</a:t>
            </a:r>
          </a:p>
          <a:p>
            <a:r>
              <a:rPr lang="en-US" b="1" dirty="0"/>
              <a:t>5. Poor Execution</a:t>
            </a:r>
          </a:p>
          <a:p>
            <a:pPr>
              <a:buFont typeface="Arial" panose="020B0604020202020204" pitchFamily="34" charset="0"/>
              <a:buChar char="•"/>
            </a:pPr>
            <a:r>
              <a:rPr lang="en-US" b="1" dirty="0"/>
              <a:t>What happens:</a:t>
            </a:r>
            <a:r>
              <a:rPr lang="en-US" dirty="0"/>
              <a:t> Great ideas suffer from poor planning, lack of follow-through, or mismanagement.</a:t>
            </a:r>
          </a:p>
          <a:p>
            <a:pPr>
              <a:buFont typeface="Arial" panose="020B0604020202020204" pitchFamily="34" charset="0"/>
              <a:buChar char="•"/>
            </a:pPr>
            <a:r>
              <a:rPr lang="en-US" b="1" dirty="0"/>
              <a:t>Why it matters:</a:t>
            </a:r>
            <a:r>
              <a:rPr lang="en-US" dirty="0"/>
              <a:t> Execution is just as important as the idea itself.</a:t>
            </a:r>
          </a:p>
          <a:p>
            <a:pPr>
              <a:buFont typeface="Arial" panose="020B0604020202020204" pitchFamily="34" charset="0"/>
              <a:buChar char="•"/>
            </a:pPr>
            <a:r>
              <a:rPr lang="en-US" b="1" dirty="0"/>
              <a:t>Example:</a:t>
            </a:r>
            <a:r>
              <a:rPr lang="en-US" dirty="0"/>
              <a:t> Microsoft’s Zune MP3 player was a decent product but was poorly marketed and executed.</a:t>
            </a:r>
          </a:p>
          <a:p>
            <a:r>
              <a:rPr lang="en-US" b="1" dirty="0"/>
              <a:t>💡Solution:</a:t>
            </a:r>
            <a:r>
              <a:rPr lang="en-US" dirty="0"/>
              <a:t> Use project management frameworks, set milestones, and ensure accountability.</a:t>
            </a:r>
          </a:p>
          <a:p>
            <a:endParaRPr lang="en-US" sz="2400" dirty="0"/>
          </a:p>
        </p:txBody>
      </p:sp>
      <p:sp>
        <p:nvSpPr>
          <p:cNvPr id="7" name="TextBox 6">
            <a:extLst>
              <a:ext uri="{FF2B5EF4-FFF2-40B4-BE49-F238E27FC236}">
                <a16:creationId xmlns:a16="http://schemas.microsoft.com/office/drawing/2014/main" id="{5C337DC8-43C7-015E-36AF-F3AB7B47A9B5}"/>
              </a:ext>
            </a:extLst>
          </p:cNvPr>
          <p:cNvSpPr txBox="1"/>
          <p:nvPr/>
        </p:nvSpPr>
        <p:spPr>
          <a:xfrm>
            <a:off x="2679192" y="491774"/>
            <a:ext cx="8375904" cy="461665"/>
          </a:xfrm>
          <a:prstGeom prst="rect">
            <a:avLst/>
          </a:prstGeom>
          <a:noFill/>
        </p:spPr>
        <p:txBody>
          <a:bodyPr wrap="square" rtlCol="0">
            <a:spAutoFit/>
          </a:bodyPr>
          <a:lstStyle/>
          <a:p>
            <a:pPr marL="347472" marR="0" lvl="0" indent="-347472"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1F2C8F"/>
                </a:solidFill>
                <a:effectLst/>
                <a:uLnTx/>
                <a:uFillTx/>
                <a:latin typeface="Sabon Next LT"/>
                <a:ea typeface="+mn-ea"/>
                <a:cs typeface="+mn-cs"/>
              </a:rPr>
              <a:t>Why Innovation Fails</a:t>
            </a:r>
          </a:p>
        </p:txBody>
      </p:sp>
      <p:sp>
        <p:nvSpPr>
          <p:cNvPr id="2" name="Content Placeholder 5">
            <a:extLst>
              <a:ext uri="{FF2B5EF4-FFF2-40B4-BE49-F238E27FC236}">
                <a16:creationId xmlns:a16="http://schemas.microsoft.com/office/drawing/2014/main" id="{F695C6FF-1092-82C0-5D63-3C4114CED321}"/>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1791173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1CC7C-F297-2456-3BF8-FBA78B4C104D}"/>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29F054-F098-1253-D9B4-9916432962FF}"/>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93D10C47-1C31-9E67-C011-BE471576699A}"/>
              </a:ext>
            </a:extLst>
          </p:cNvPr>
          <p:cNvSpPr>
            <a:spLocks noGrp="1"/>
          </p:cNvSpPr>
          <p:nvPr>
            <p:ph sz="half" idx="2"/>
          </p:nvPr>
        </p:nvSpPr>
        <p:spPr>
          <a:xfrm>
            <a:off x="2868002" y="1125728"/>
            <a:ext cx="8882037" cy="4891024"/>
          </a:xfrm>
        </p:spPr>
        <p:txBody>
          <a:bodyPr>
            <a:normAutofit/>
          </a:bodyPr>
          <a:lstStyle/>
          <a:p>
            <a:r>
              <a:rPr lang="en-US" sz="2400" dirty="0"/>
              <a:t>Innovation is crucial for growth and success, yet many innovative projects and ideas fail to achieve their intended outcomes. Below are the key reasons why innovation fails:</a:t>
            </a:r>
          </a:p>
          <a:p>
            <a:r>
              <a:rPr lang="en-US" b="1" dirty="0"/>
              <a:t>6. Ignoring Feedback and Testing</a:t>
            </a:r>
          </a:p>
          <a:p>
            <a:pPr>
              <a:buFont typeface="Arial" panose="020B0604020202020204" pitchFamily="34" charset="0"/>
              <a:buChar char="•"/>
            </a:pPr>
            <a:r>
              <a:rPr lang="en-US" b="1" dirty="0"/>
              <a:t>What happens:</a:t>
            </a:r>
            <a:r>
              <a:rPr lang="en-US" dirty="0"/>
              <a:t> Products or services are launched without proper prototyping or user testing.</a:t>
            </a:r>
          </a:p>
          <a:p>
            <a:pPr>
              <a:buFont typeface="Arial" panose="020B0604020202020204" pitchFamily="34" charset="0"/>
              <a:buChar char="•"/>
            </a:pPr>
            <a:r>
              <a:rPr lang="en-US" b="1" dirty="0"/>
              <a:t>Why it matters:</a:t>
            </a:r>
            <a:r>
              <a:rPr lang="en-US" dirty="0"/>
              <a:t> Unrefined products often fail to meet customer expectations.</a:t>
            </a:r>
          </a:p>
          <a:p>
            <a:pPr>
              <a:buFont typeface="Arial" panose="020B0604020202020204" pitchFamily="34" charset="0"/>
              <a:buChar char="•"/>
            </a:pPr>
            <a:r>
              <a:rPr lang="en-US" b="1" dirty="0"/>
              <a:t>Example:</a:t>
            </a:r>
            <a:r>
              <a:rPr lang="en-US" dirty="0"/>
              <a:t> The Samsung Galaxy Note 7 was released without sufficient testing, leading to battery explosions.</a:t>
            </a:r>
          </a:p>
          <a:p>
            <a:r>
              <a:rPr lang="en-US" b="1" dirty="0"/>
              <a:t>💡Solution:</a:t>
            </a:r>
            <a:r>
              <a:rPr lang="en-US" dirty="0"/>
              <a:t> Conduct pilot tests, gather feedback, and iterate before full-scale launch.</a:t>
            </a:r>
          </a:p>
          <a:p>
            <a:endParaRPr lang="en-US" sz="2400" dirty="0"/>
          </a:p>
        </p:txBody>
      </p:sp>
      <p:sp>
        <p:nvSpPr>
          <p:cNvPr id="7" name="TextBox 6">
            <a:extLst>
              <a:ext uri="{FF2B5EF4-FFF2-40B4-BE49-F238E27FC236}">
                <a16:creationId xmlns:a16="http://schemas.microsoft.com/office/drawing/2014/main" id="{33FE2153-80A2-3C85-9993-722D35D43DA1}"/>
              </a:ext>
            </a:extLst>
          </p:cNvPr>
          <p:cNvSpPr txBox="1"/>
          <p:nvPr/>
        </p:nvSpPr>
        <p:spPr>
          <a:xfrm>
            <a:off x="2679192" y="491774"/>
            <a:ext cx="8375904" cy="461665"/>
          </a:xfrm>
          <a:prstGeom prst="rect">
            <a:avLst/>
          </a:prstGeom>
          <a:noFill/>
        </p:spPr>
        <p:txBody>
          <a:bodyPr wrap="square" rtlCol="0">
            <a:spAutoFit/>
          </a:bodyPr>
          <a:lstStyle/>
          <a:p>
            <a:pPr marL="347472" marR="0" lvl="0" indent="-347472"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1F2C8F"/>
                </a:solidFill>
                <a:effectLst/>
                <a:uLnTx/>
                <a:uFillTx/>
                <a:latin typeface="Sabon Next LT"/>
                <a:ea typeface="+mn-ea"/>
                <a:cs typeface="+mn-cs"/>
              </a:rPr>
              <a:t>Why Innovation Fails</a:t>
            </a:r>
          </a:p>
        </p:txBody>
      </p:sp>
      <p:sp>
        <p:nvSpPr>
          <p:cNvPr id="2" name="Content Placeholder 5">
            <a:extLst>
              <a:ext uri="{FF2B5EF4-FFF2-40B4-BE49-F238E27FC236}">
                <a16:creationId xmlns:a16="http://schemas.microsoft.com/office/drawing/2014/main" id="{0A7F43A0-B617-45BB-47CA-AC58467DBFEA}"/>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1743934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95B61-1F24-98D4-0312-11FBE66E80D5}"/>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60863271-0124-43CA-BCC6-A21C0D3FE1BB}"/>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59E76232-C4F9-AEBD-EB47-7D8F1307A280}"/>
              </a:ext>
            </a:extLst>
          </p:cNvPr>
          <p:cNvSpPr>
            <a:spLocks noGrp="1"/>
          </p:cNvSpPr>
          <p:nvPr>
            <p:ph sz="half" idx="2"/>
          </p:nvPr>
        </p:nvSpPr>
        <p:spPr>
          <a:xfrm>
            <a:off x="2868002" y="1125728"/>
            <a:ext cx="8882037" cy="4891024"/>
          </a:xfrm>
        </p:spPr>
        <p:txBody>
          <a:bodyPr>
            <a:normAutofit/>
          </a:bodyPr>
          <a:lstStyle/>
          <a:p>
            <a:r>
              <a:rPr lang="en-US" sz="2400" dirty="0"/>
              <a:t>Innovation is crucial for growth and success, yet many innovative projects and ideas fail to achieve their intended outcomes. Below are the key reasons why innovation fails:</a:t>
            </a:r>
          </a:p>
          <a:p>
            <a:r>
              <a:rPr lang="en-US" b="1" dirty="0"/>
              <a:t>7. Over-Reliance on Technology</a:t>
            </a:r>
          </a:p>
          <a:p>
            <a:pPr>
              <a:buFont typeface="Arial" panose="020B0604020202020204" pitchFamily="34" charset="0"/>
              <a:buChar char="•"/>
            </a:pPr>
            <a:r>
              <a:rPr lang="en-US" b="1" dirty="0"/>
              <a:t>What happens:</a:t>
            </a:r>
            <a:r>
              <a:rPr lang="en-US" dirty="0"/>
              <a:t> Innovators focus too heavily on technology rather than solving real problems.</a:t>
            </a:r>
          </a:p>
          <a:p>
            <a:pPr>
              <a:buFont typeface="Arial" panose="020B0604020202020204" pitchFamily="34" charset="0"/>
              <a:buChar char="•"/>
            </a:pPr>
            <a:r>
              <a:rPr lang="en-US" b="1" dirty="0"/>
              <a:t>Why it matters:</a:t>
            </a:r>
            <a:r>
              <a:rPr lang="en-US" dirty="0"/>
              <a:t> Technology without purpose rarely adds value.</a:t>
            </a:r>
          </a:p>
          <a:p>
            <a:pPr>
              <a:buFont typeface="Arial" panose="020B0604020202020204" pitchFamily="34" charset="0"/>
              <a:buChar char="•"/>
            </a:pPr>
            <a:r>
              <a:rPr lang="en-US" b="1" dirty="0"/>
              <a:t>Example:</a:t>
            </a:r>
            <a:r>
              <a:rPr lang="en-US" dirty="0"/>
              <a:t> </a:t>
            </a:r>
            <a:r>
              <a:rPr lang="en-US" dirty="0" err="1"/>
              <a:t>Juicero</a:t>
            </a:r>
            <a:r>
              <a:rPr lang="en-US" dirty="0"/>
              <a:t>, an expensive juice-squeezing machine, failed because customers realized they could squeeze juice packets by hand.</a:t>
            </a:r>
          </a:p>
          <a:p>
            <a:r>
              <a:rPr lang="en-US" b="1" dirty="0"/>
              <a:t>💡Solution:</a:t>
            </a:r>
            <a:r>
              <a:rPr lang="en-US" dirty="0"/>
              <a:t> Focus on delivering real value, not just flashy technology.</a:t>
            </a:r>
          </a:p>
          <a:p>
            <a:endParaRPr lang="en-US" sz="2400" dirty="0"/>
          </a:p>
        </p:txBody>
      </p:sp>
      <p:sp>
        <p:nvSpPr>
          <p:cNvPr id="7" name="TextBox 6">
            <a:extLst>
              <a:ext uri="{FF2B5EF4-FFF2-40B4-BE49-F238E27FC236}">
                <a16:creationId xmlns:a16="http://schemas.microsoft.com/office/drawing/2014/main" id="{9EAD6B96-4756-C810-B034-A6C3E5F6DBEE}"/>
              </a:ext>
            </a:extLst>
          </p:cNvPr>
          <p:cNvSpPr txBox="1"/>
          <p:nvPr/>
        </p:nvSpPr>
        <p:spPr>
          <a:xfrm>
            <a:off x="2679192" y="491774"/>
            <a:ext cx="8375904" cy="461665"/>
          </a:xfrm>
          <a:prstGeom prst="rect">
            <a:avLst/>
          </a:prstGeom>
          <a:noFill/>
        </p:spPr>
        <p:txBody>
          <a:bodyPr wrap="square" rtlCol="0">
            <a:spAutoFit/>
          </a:bodyPr>
          <a:lstStyle/>
          <a:p>
            <a:pPr marL="347472" marR="0" lvl="0" indent="-347472"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1F2C8F"/>
                </a:solidFill>
                <a:effectLst/>
                <a:uLnTx/>
                <a:uFillTx/>
                <a:latin typeface="Sabon Next LT"/>
                <a:ea typeface="+mn-ea"/>
                <a:cs typeface="+mn-cs"/>
              </a:rPr>
              <a:t>Why Innovation Fails</a:t>
            </a:r>
          </a:p>
        </p:txBody>
      </p:sp>
      <p:sp>
        <p:nvSpPr>
          <p:cNvPr id="2" name="Content Placeholder 5">
            <a:extLst>
              <a:ext uri="{FF2B5EF4-FFF2-40B4-BE49-F238E27FC236}">
                <a16:creationId xmlns:a16="http://schemas.microsoft.com/office/drawing/2014/main" id="{482ADB85-F237-86B1-E096-152ADEC1FB75}"/>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3460717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40AF0-EDDE-BDC9-F211-BDDE9E810628}"/>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BFDDAC94-A46A-D0C6-F595-1C23F2512C81}"/>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D86099FE-63AE-3BDF-6256-6E821DD49B52}"/>
              </a:ext>
            </a:extLst>
          </p:cNvPr>
          <p:cNvSpPr>
            <a:spLocks noGrp="1"/>
          </p:cNvSpPr>
          <p:nvPr>
            <p:ph sz="half" idx="2"/>
          </p:nvPr>
        </p:nvSpPr>
        <p:spPr>
          <a:xfrm>
            <a:off x="2868002" y="1125728"/>
            <a:ext cx="8882037" cy="4891024"/>
          </a:xfrm>
        </p:spPr>
        <p:txBody>
          <a:bodyPr>
            <a:normAutofit/>
          </a:bodyPr>
          <a:lstStyle/>
          <a:p>
            <a:r>
              <a:rPr lang="en-US" sz="1400" b="1" dirty="0">
                <a:latin typeface="Arial Black" panose="020B0A04020102020204" pitchFamily="34" charset="0"/>
              </a:rPr>
              <a:t>8. Poor Timing</a:t>
            </a:r>
          </a:p>
          <a:p>
            <a:pPr>
              <a:buFont typeface="Arial" panose="020B0604020202020204" pitchFamily="34" charset="0"/>
              <a:buChar char="•"/>
            </a:pPr>
            <a:r>
              <a:rPr lang="en-US" sz="1400" b="1" dirty="0">
                <a:latin typeface="Arial Black" panose="020B0A04020102020204" pitchFamily="34" charset="0"/>
              </a:rPr>
              <a:t>What happens:</a:t>
            </a:r>
            <a:r>
              <a:rPr lang="en-US" sz="1400" dirty="0">
                <a:latin typeface="Arial Black" panose="020B0A04020102020204" pitchFamily="34" charset="0"/>
              </a:rPr>
              <a:t> Innovations are either launched too early (market isn’t ready) or too late (competitors dominate).</a:t>
            </a:r>
          </a:p>
          <a:p>
            <a:pPr>
              <a:buFont typeface="Arial" panose="020B0604020202020204" pitchFamily="34" charset="0"/>
              <a:buChar char="•"/>
            </a:pPr>
            <a:r>
              <a:rPr lang="en-US" sz="1400" b="1" dirty="0">
                <a:latin typeface="Arial Black" panose="020B0A04020102020204" pitchFamily="34" charset="0"/>
              </a:rPr>
              <a:t>Why it matters:</a:t>
            </a:r>
            <a:r>
              <a:rPr lang="en-US" sz="1400" dirty="0">
                <a:latin typeface="Arial Black" panose="020B0A04020102020204" pitchFamily="34" charset="0"/>
              </a:rPr>
              <a:t> Timing can make or break an innovation.</a:t>
            </a:r>
          </a:p>
          <a:p>
            <a:pPr>
              <a:buFont typeface="Arial" panose="020B0604020202020204" pitchFamily="34" charset="0"/>
              <a:buChar char="•"/>
            </a:pPr>
            <a:r>
              <a:rPr lang="en-US" sz="1400" b="1" dirty="0">
                <a:latin typeface="Arial Black" panose="020B0A04020102020204" pitchFamily="34" charset="0"/>
              </a:rPr>
              <a:t>Example:</a:t>
            </a:r>
            <a:r>
              <a:rPr lang="en-US" sz="1400" dirty="0">
                <a:latin typeface="Arial Black" panose="020B0A04020102020204" pitchFamily="34" charset="0"/>
              </a:rPr>
              <a:t> Apple’s Newton PDA (1993) was ahead of its time and failed, but the iPhone succeeded years later.</a:t>
            </a:r>
          </a:p>
          <a:p>
            <a:r>
              <a:rPr lang="en-US" sz="1400" b="1" dirty="0">
                <a:latin typeface="Arial Black" panose="020B0A04020102020204" pitchFamily="34" charset="0"/>
              </a:rPr>
              <a:t>💡Solution:</a:t>
            </a:r>
            <a:r>
              <a:rPr lang="en-US" sz="1400" dirty="0">
                <a:latin typeface="Arial Black" panose="020B0A04020102020204" pitchFamily="34" charset="0"/>
              </a:rPr>
              <a:t> Understand market readiness and have a go-to-market strategy.</a:t>
            </a:r>
          </a:p>
          <a:p>
            <a:endParaRPr lang="en-US" sz="1400" dirty="0">
              <a:latin typeface="Arial Black" panose="020B0A04020102020204" pitchFamily="34" charset="0"/>
            </a:endParaRPr>
          </a:p>
          <a:p>
            <a:r>
              <a:rPr lang="en-US" sz="1400" b="1" dirty="0">
                <a:latin typeface="Arial Black" panose="020B0A04020102020204" pitchFamily="34" charset="0"/>
              </a:rPr>
              <a:t>9. Lack of Leadership Support</a:t>
            </a:r>
          </a:p>
          <a:p>
            <a:pPr>
              <a:buFont typeface="Arial" panose="020B0604020202020204" pitchFamily="34" charset="0"/>
              <a:buChar char="•"/>
            </a:pPr>
            <a:r>
              <a:rPr lang="en-US" sz="1400" b="1" dirty="0">
                <a:latin typeface="Arial Black" panose="020B0A04020102020204" pitchFamily="34" charset="0"/>
              </a:rPr>
              <a:t>What happens:</a:t>
            </a:r>
            <a:r>
              <a:rPr lang="en-US" sz="1400" dirty="0">
                <a:latin typeface="Arial Black" panose="020B0A04020102020204" pitchFamily="34" charset="0"/>
              </a:rPr>
              <a:t> Leaders don’t prioritize or champion innovation initiatives.</a:t>
            </a:r>
          </a:p>
          <a:p>
            <a:pPr>
              <a:buFont typeface="Arial" panose="020B0604020202020204" pitchFamily="34" charset="0"/>
              <a:buChar char="•"/>
            </a:pPr>
            <a:r>
              <a:rPr lang="en-US" sz="1400" b="1" dirty="0">
                <a:latin typeface="Arial Black" panose="020B0A04020102020204" pitchFamily="34" charset="0"/>
              </a:rPr>
              <a:t>Why it matters:</a:t>
            </a:r>
            <a:r>
              <a:rPr lang="en-US" sz="1400" dirty="0">
                <a:latin typeface="Arial Black" panose="020B0A04020102020204" pitchFamily="34" charset="0"/>
              </a:rPr>
              <a:t> Without executive buy-in, innovation projects lack authority and momentum.</a:t>
            </a:r>
          </a:p>
          <a:p>
            <a:pPr>
              <a:buFont typeface="Arial" panose="020B0604020202020204" pitchFamily="34" charset="0"/>
              <a:buChar char="•"/>
            </a:pPr>
            <a:r>
              <a:rPr lang="en-US" sz="1400" b="1" dirty="0">
                <a:latin typeface="Arial Black" panose="020B0A04020102020204" pitchFamily="34" charset="0"/>
              </a:rPr>
              <a:t>Example:</a:t>
            </a:r>
            <a:r>
              <a:rPr lang="en-US" sz="1400" dirty="0">
                <a:latin typeface="Arial Black" panose="020B0A04020102020204" pitchFamily="34" charset="0"/>
              </a:rPr>
              <a:t> Many large corporations shelve innovative ideas because leadership doesn’t see their value.</a:t>
            </a:r>
          </a:p>
          <a:p>
            <a:r>
              <a:rPr lang="en-US" sz="1400" b="1" dirty="0">
                <a:latin typeface="Arial Black" panose="020B0A04020102020204" pitchFamily="34" charset="0"/>
              </a:rPr>
              <a:t>💡Solution:</a:t>
            </a:r>
            <a:r>
              <a:rPr lang="en-US" sz="1400" dirty="0">
                <a:latin typeface="Arial Black" panose="020B0A04020102020204" pitchFamily="34" charset="0"/>
              </a:rPr>
              <a:t> Secure executive sponsorship and ensure leaders actively support innovation efforts.</a:t>
            </a:r>
          </a:p>
          <a:p>
            <a:endParaRPr lang="en-US" sz="2400" dirty="0"/>
          </a:p>
        </p:txBody>
      </p:sp>
      <p:sp>
        <p:nvSpPr>
          <p:cNvPr id="7" name="TextBox 6">
            <a:extLst>
              <a:ext uri="{FF2B5EF4-FFF2-40B4-BE49-F238E27FC236}">
                <a16:creationId xmlns:a16="http://schemas.microsoft.com/office/drawing/2014/main" id="{D6967550-357D-D6A3-8F9B-3A52E84415EA}"/>
              </a:ext>
            </a:extLst>
          </p:cNvPr>
          <p:cNvSpPr txBox="1"/>
          <p:nvPr/>
        </p:nvSpPr>
        <p:spPr>
          <a:xfrm>
            <a:off x="2679192" y="491774"/>
            <a:ext cx="8375904" cy="461665"/>
          </a:xfrm>
          <a:prstGeom prst="rect">
            <a:avLst/>
          </a:prstGeom>
          <a:noFill/>
        </p:spPr>
        <p:txBody>
          <a:bodyPr wrap="square" rtlCol="0">
            <a:spAutoFit/>
          </a:bodyPr>
          <a:lstStyle/>
          <a:p>
            <a:pPr marL="347472" marR="0" lvl="0" indent="-347472"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1F2C8F"/>
                </a:solidFill>
                <a:effectLst/>
                <a:uLnTx/>
                <a:uFillTx/>
                <a:latin typeface="Sabon Next LT"/>
                <a:ea typeface="+mn-ea"/>
                <a:cs typeface="+mn-cs"/>
              </a:rPr>
              <a:t>Why Innovation Fails</a:t>
            </a:r>
          </a:p>
        </p:txBody>
      </p:sp>
      <p:sp>
        <p:nvSpPr>
          <p:cNvPr id="2" name="Content Placeholder 5">
            <a:extLst>
              <a:ext uri="{FF2B5EF4-FFF2-40B4-BE49-F238E27FC236}">
                <a16:creationId xmlns:a16="http://schemas.microsoft.com/office/drawing/2014/main" id="{A7A5DC5B-0AE4-177D-6256-28FC5A62926F}"/>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2218312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38E0D-6A2C-323E-4163-56726BC95941}"/>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3DEAE415-6F64-B2E4-8C00-361E2AF124BB}"/>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C84BEA37-7BD6-CFE3-C982-2AFDDE7E54CE}"/>
              </a:ext>
            </a:extLst>
          </p:cNvPr>
          <p:cNvSpPr>
            <a:spLocks noGrp="1"/>
          </p:cNvSpPr>
          <p:nvPr>
            <p:ph sz="half" idx="2"/>
          </p:nvPr>
        </p:nvSpPr>
        <p:spPr>
          <a:xfrm>
            <a:off x="2868002" y="1125728"/>
            <a:ext cx="8882037" cy="4891024"/>
          </a:xfrm>
        </p:spPr>
        <p:txBody>
          <a:bodyPr>
            <a:normAutofit/>
          </a:bodyPr>
          <a:lstStyle/>
          <a:p>
            <a:r>
              <a:rPr lang="en-US" sz="2400" dirty="0"/>
              <a:t>Innovation is crucial for growth and success, yet many innovative projects and ideas fail to achieve their intended outcomes. Below are the key reasons why innovation fails:</a:t>
            </a:r>
          </a:p>
          <a:p>
            <a:r>
              <a:rPr lang="en-US" b="1" dirty="0"/>
              <a:t>10. Organizational Silos</a:t>
            </a:r>
          </a:p>
          <a:p>
            <a:pPr>
              <a:buFont typeface="Arial" panose="020B0604020202020204" pitchFamily="34" charset="0"/>
              <a:buChar char="•"/>
            </a:pPr>
            <a:r>
              <a:rPr lang="en-US" b="1" dirty="0"/>
              <a:t>What happens:</a:t>
            </a:r>
            <a:r>
              <a:rPr lang="en-US" dirty="0"/>
              <a:t> Departments or teams don’t collaborate effectively.</a:t>
            </a:r>
          </a:p>
          <a:p>
            <a:pPr>
              <a:buFont typeface="Arial" panose="020B0604020202020204" pitchFamily="34" charset="0"/>
              <a:buChar char="•"/>
            </a:pPr>
            <a:r>
              <a:rPr lang="en-US" b="1" dirty="0"/>
              <a:t>Why it matters:</a:t>
            </a:r>
            <a:r>
              <a:rPr lang="en-US" dirty="0"/>
              <a:t> Innovation requires cross-functional collaboration and knowledge sharing.</a:t>
            </a:r>
          </a:p>
          <a:p>
            <a:pPr>
              <a:buFont typeface="Arial" panose="020B0604020202020204" pitchFamily="34" charset="0"/>
              <a:buChar char="•"/>
            </a:pPr>
            <a:r>
              <a:rPr lang="en-US" b="1" dirty="0"/>
              <a:t>Example:</a:t>
            </a:r>
            <a:r>
              <a:rPr lang="en-US" dirty="0"/>
              <a:t> Companies with isolated R&amp;D teams often fail to integrate innovations into their core operations.</a:t>
            </a:r>
          </a:p>
          <a:p>
            <a:r>
              <a:rPr lang="en-US" b="1" dirty="0"/>
              <a:t>💡Solution:</a:t>
            </a:r>
            <a:r>
              <a:rPr lang="en-US" dirty="0"/>
              <a:t> Foster collaboration across departments and encourage knowledge sharing.</a:t>
            </a:r>
          </a:p>
          <a:p>
            <a:endParaRPr lang="en-US" sz="2400" dirty="0"/>
          </a:p>
        </p:txBody>
      </p:sp>
      <p:sp>
        <p:nvSpPr>
          <p:cNvPr id="7" name="TextBox 6">
            <a:extLst>
              <a:ext uri="{FF2B5EF4-FFF2-40B4-BE49-F238E27FC236}">
                <a16:creationId xmlns:a16="http://schemas.microsoft.com/office/drawing/2014/main" id="{74F164D9-BD71-5FB4-F679-A4086AF9098B}"/>
              </a:ext>
            </a:extLst>
          </p:cNvPr>
          <p:cNvSpPr txBox="1"/>
          <p:nvPr/>
        </p:nvSpPr>
        <p:spPr>
          <a:xfrm>
            <a:off x="2679192" y="491774"/>
            <a:ext cx="8375904" cy="461665"/>
          </a:xfrm>
          <a:prstGeom prst="rect">
            <a:avLst/>
          </a:prstGeom>
          <a:noFill/>
        </p:spPr>
        <p:txBody>
          <a:bodyPr wrap="square" rtlCol="0">
            <a:spAutoFit/>
          </a:bodyPr>
          <a:lstStyle/>
          <a:p>
            <a:pPr marL="347472" marR="0" lvl="0" indent="-347472"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1F2C8F"/>
                </a:solidFill>
                <a:effectLst/>
                <a:uLnTx/>
                <a:uFillTx/>
                <a:latin typeface="Sabon Next LT"/>
                <a:ea typeface="+mn-ea"/>
                <a:cs typeface="+mn-cs"/>
              </a:rPr>
              <a:t>Why Innovation Fails</a:t>
            </a:r>
          </a:p>
        </p:txBody>
      </p:sp>
      <p:sp>
        <p:nvSpPr>
          <p:cNvPr id="2" name="Content Placeholder 5">
            <a:extLst>
              <a:ext uri="{FF2B5EF4-FFF2-40B4-BE49-F238E27FC236}">
                <a16:creationId xmlns:a16="http://schemas.microsoft.com/office/drawing/2014/main" id="{C43456BF-6974-3890-763B-84A1EFC2D048}"/>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777731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B4EDF-038F-C610-CEDC-BA58A03A5DC3}"/>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30C4E1D1-8CD4-C3E3-7C00-73DA0C63B272}"/>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EBA2EA1D-7A56-6814-C0E2-CE0555AAD9C6}"/>
              </a:ext>
            </a:extLst>
          </p:cNvPr>
          <p:cNvSpPr>
            <a:spLocks noGrp="1"/>
          </p:cNvSpPr>
          <p:nvPr>
            <p:ph sz="half" idx="2"/>
          </p:nvPr>
        </p:nvSpPr>
        <p:spPr>
          <a:xfrm>
            <a:off x="2868002" y="1125728"/>
            <a:ext cx="8882037" cy="4891024"/>
          </a:xfrm>
        </p:spPr>
        <p:txBody>
          <a:bodyPr>
            <a:normAutofit/>
          </a:bodyPr>
          <a:lstStyle/>
          <a:p>
            <a:pPr marL="0" marR="0" lvl="0" indent="0" algn="l" defTabSz="914400" rtl="0" eaLnBrk="0" fontAlgn="base" latinLnBrk="0" hangingPunct="0">
              <a:lnSpc>
                <a:spcPct val="200000"/>
              </a:lnSpc>
              <a:spcBef>
                <a:spcPct val="0"/>
              </a:spcBef>
              <a:spcAft>
                <a:spcPct val="0"/>
              </a:spcAft>
              <a:buClrTx/>
              <a:buSzTx/>
              <a:buFontTx/>
              <a:buChar char="•"/>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Set a </a:t>
            </a: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clear vision and strategy</a:t>
            </a: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for innovation.</a:t>
            </a:r>
          </a:p>
          <a:p>
            <a:pPr marL="0" marR="0" lvl="0" indent="0" algn="l" defTabSz="914400" rtl="0" eaLnBrk="0" fontAlgn="base" latinLnBrk="0" hangingPunct="0">
              <a:lnSpc>
                <a:spcPct val="200000"/>
              </a:lnSpc>
              <a:spcBef>
                <a:spcPct val="0"/>
              </a:spcBef>
              <a:spcAft>
                <a:spcPct val="0"/>
              </a:spcAft>
              <a:buClrTx/>
              <a:buSzTx/>
              <a:buFontTx/>
              <a:buChar char="•"/>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Invest in </a:t>
            </a: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market research and user feedback</a:t>
            </a: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200000"/>
              </a:lnSpc>
              <a:spcBef>
                <a:spcPct val="0"/>
              </a:spcBef>
              <a:spcAft>
                <a:spcPct val="0"/>
              </a:spcAft>
              <a:buClrTx/>
              <a:buSzTx/>
              <a:buFontTx/>
              <a:buChar char="•"/>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Foster a </a:t>
            </a: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culture of experimentation and openness</a:t>
            </a: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200000"/>
              </a:lnSpc>
              <a:spcBef>
                <a:spcPct val="0"/>
              </a:spcBef>
              <a:spcAft>
                <a:spcPct val="0"/>
              </a:spcAft>
              <a:buClrTx/>
              <a:buSzTx/>
              <a:buFontTx/>
              <a:buChar char="•"/>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Allocate </a:t>
            </a: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sufficient resources and funding</a:t>
            </a: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200000"/>
              </a:lnSpc>
              <a:spcBef>
                <a:spcPct val="0"/>
              </a:spcBef>
              <a:spcAft>
                <a:spcPct val="0"/>
              </a:spcAft>
              <a:buClrTx/>
              <a:buSzTx/>
              <a:buFontTx/>
              <a:buChar char="•"/>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Ensure </a:t>
            </a: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strong leadership support</a:t>
            </a: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0" marR="0" lvl="0" indent="0" algn="l" defTabSz="914400" rtl="0" eaLnBrk="0" fontAlgn="base" latinLnBrk="0" hangingPunct="0">
              <a:lnSpc>
                <a:spcPct val="200000"/>
              </a:lnSpc>
              <a:spcBef>
                <a:spcPct val="0"/>
              </a:spcBef>
              <a:spcAft>
                <a:spcPct val="0"/>
              </a:spcAft>
              <a:buClrTx/>
              <a:buSzTx/>
              <a:buFontTx/>
              <a:buChar char="•"/>
              <a:tabLst/>
              <a:defRPr/>
            </a:pP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Be prepared to </a:t>
            </a: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pivot</a:t>
            </a: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based on data and feedback. </a:t>
            </a:r>
          </a:p>
          <a:p>
            <a:endParaRPr lang="en-US" sz="2400" dirty="0"/>
          </a:p>
        </p:txBody>
      </p:sp>
      <p:sp>
        <p:nvSpPr>
          <p:cNvPr id="7" name="TextBox 6">
            <a:extLst>
              <a:ext uri="{FF2B5EF4-FFF2-40B4-BE49-F238E27FC236}">
                <a16:creationId xmlns:a16="http://schemas.microsoft.com/office/drawing/2014/main" id="{9AA072BC-ECBD-B57D-522A-41ADCB8DE9DE}"/>
              </a:ext>
            </a:extLst>
          </p:cNvPr>
          <p:cNvSpPr txBox="1"/>
          <p:nvPr/>
        </p:nvSpPr>
        <p:spPr>
          <a:xfrm>
            <a:off x="2679192" y="491774"/>
            <a:ext cx="8375904" cy="461665"/>
          </a:xfrm>
          <a:prstGeom prst="rect">
            <a:avLst/>
          </a:prstGeom>
          <a:noFill/>
        </p:spPr>
        <p:txBody>
          <a:bodyPr wrap="square" rtlCol="0">
            <a:spAutoFit/>
          </a:bodyPr>
          <a:lstStyle/>
          <a:p>
            <a:pPr marL="347472" marR="0" lvl="0" indent="-347472"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1F2C8F"/>
                </a:solidFill>
                <a:effectLst/>
                <a:uLnTx/>
                <a:uFillTx/>
                <a:latin typeface="Sabon Next LT"/>
                <a:ea typeface="+mn-ea"/>
                <a:cs typeface="+mn-cs"/>
              </a:rPr>
              <a:t>Ways to overcome failure</a:t>
            </a:r>
          </a:p>
        </p:txBody>
      </p:sp>
      <p:sp>
        <p:nvSpPr>
          <p:cNvPr id="2" name="Content Placeholder 5">
            <a:extLst>
              <a:ext uri="{FF2B5EF4-FFF2-40B4-BE49-F238E27FC236}">
                <a16:creationId xmlns:a16="http://schemas.microsoft.com/office/drawing/2014/main" id="{ABBF25A5-C036-4C27-1194-EF5E7C6B2EC8}"/>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3167299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
        <p:nvSpPr>
          <p:cNvPr id="6" name="Content Placeholder 5">
            <a:extLst>
              <a:ext uri="{FF2B5EF4-FFF2-40B4-BE49-F238E27FC236}">
                <a16:creationId xmlns:a16="http://schemas.microsoft.com/office/drawing/2014/main" id="{016B040D-12B9-24D4-EE32-3C08B5D0D038}"/>
              </a:ext>
            </a:extLst>
          </p:cNvPr>
          <p:cNvSpPr>
            <a:spLocks noGrp="1"/>
          </p:cNvSpPr>
          <p:nvPr>
            <p:ph sz="half" idx="2"/>
          </p:nvPr>
        </p:nvSpPr>
        <p:spPr>
          <a:xfrm>
            <a:off x="2868002" y="1125729"/>
            <a:ext cx="8882037" cy="1242568"/>
          </a:xfrm>
        </p:spPr>
        <p:txBody>
          <a:bodyPr>
            <a:normAutofit/>
          </a:bodyPr>
          <a:lstStyle/>
          <a:p>
            <a:pPr marL="0" indent="0" algn="just">
              <a:buNone/>
            </a:pPr>
            <a:r>
              <a:rPr lang="en-US" sz="1600" b="1" dirty="0"/>
              <a:t>Innovation</a:t>
            </a:r>
            <a:r>
              <a:rPr lang="en-US" sz="1600" dirty="0"/>
              <a:t> is the process of creating, improving, or transforming ideas, products, services, or processes to generate value, solve problems, or meet new requirements. It goes beyond mere invention—it’s about implementing and delivering meaningful change that creates a positive impact.</a:t>
            </a:r>
            <a:endParaRPr lang="en-US" dirty="0"/>
          </a:p>
        </p:txBody>
      </p:sp>
      <p:sp>
        <p:nvSpPr>
          <p:cNvPr id="7" name="TextBox 6">
            <a:extLst>
              <a:ext uri="{FF2B5EF4-FFF2-40B4-BE49-F238E27FC236}">
                <a16:creationId xmlns:a16="http://schemas.microsoft.com/office/drawing/2014/main" id="{616EFD61-0F8C-6CDB-E6E8-E1884C90B4CE}"/>
              </a:ext>
            </a:extLst>
          </p:cNvPr>
          <p:cNvSpPr txBox="1"/>
          <p:nvPr/>
        </p:nvSpPr>
        <p:spPr>
          <a:xfrm>
            <a:off x="2679192" y="491774"/>
            <a:ext cx="8375904" cy="338554"/>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Innovation</a:t>
            </a:r>
            <a:endParaRPr kumimoji="0" lang="en-US" sz="4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 name="Content Placeholder 5">
            <a:extLst>
              <a:ext uri="{FF2B5EF4-FFF2-40B4-BE49-F238E27FC236}">
                <a16:creationId xmlns:a16="http://schemas.microsoft.com/office/drawing/2014/main" id="{B8840F76-5A4B-FE5D-CE8A-6A8F12589BD3}"/>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Elements of Innovation:</a:t>
            </a:r>
          </a:p>
          <a:p>
            <a:pPr marL="0" indent="0">
              <a:buFont typeface="Arial" panose="020B0604020202020204" pitchFamily="34" charset="0"/>
              <a:buNone/>
            </a:pPr>
            <a:endParaRPr lang="en-US" dirty="0"/>
          </a:p>
        </p:txBody>
      </p:sp>
      <p:sp>
        <p:nvSpPr>
          <p:cNvPr id="8" name="TextBox 7">
            <a:extLst>
              <a:ext uri="{FF2B5EF4-FFF2-40B4-BE49-F238E27FC236}">
                <a16:creationId xmlns:a16="http://schemas.microsoft.com/office/drawing/2014/main" id="{052186A3-C4A5-C342-B599-F476B31B32D8}"/>
              </a:ext>
            </a:extLst>
          </p:cNvPr>
          <p:cNvSpPr txBox="1"/>
          <p:nvPr/>
        </p:nvSpPr>
        <p:spPr>
          <a:xfrm>
            <a:off x="2868001" y="2965994"/>
            <a:ext cx="8882037" cy="2231701"/>
          </a:xfrm>
          <a:prstGeom prst="rect">
            <a:avLst/>
          </a:prstGeom>
          <a:noFill/>
        </p:spPr>
        <p:txBody>
          <a:bodyPr wrap="square">
            <a:spAutoFit/>
          </a:bodyPr>
          <a:lstStyle/>
          <a:p>
            <a:pPr>
              <a:lnSpc>
                <a:spcPct val="200000"/>
              </a:lnSpc>
              <a:buFont typeface="+mj-lt"/>
              <a:buAutoNum type="arabicPeriod"/>
            </a:pPr>
            <a:r>
              <a:rPr lang="en-US" b="1" dirty="0"/>
              <a:t> Creativity:</a:t>
            </a:r>
            <a:r>
              <a:rPr lang="en-US" dirty="0"/>
              <a:t> The ability to generate novel and valuable ideas.</a:t>
            </a:r>
          </a:p>
          <a:p>
            <a:pPr>
              <a:lnSpc>
                <a:spcPct val="200000"/>
              </a:lnSpc>
              <a:buFont typeface="+mj-lt"/>
              <a:buAutoNum type="arabicPeriod"/>
            </a:pPr>
            <a:r>
              <a:rPr lang="en-US" b="1" dirty="0"/>
              <a:t> Implementation:</a:t>
            </a:r>
            <a:r>
              <a:rPr lang="en-US" dirty="0"/>
              <a:t> Turning ideas into practical solutions.</a:t>
            </a:r>
          </a:p>
          <a:p>
            <a:pPr>
              <a:lnSpc>
                <a:spcPct val="200000"/>
              </a:lnSpc>
              <a:buFont typeface="+mj-lt"/>
              <a:buAutoNum type="arabicPeriod"/>
            </a:pPr>
            <a:r>
              <a:rPr lang="en-US" b="1" dirty="0"/>
              <a:t> Value Creation:</a:t>
            </a:r>
            <a:r>
              <a:rPr lang="en-US" dirty="0"/>
              <a:t> Providing benefits to users, businesses, or society.</a:t>
            </a:r>
          </a:p>
          <a:p>
            <a:pPr>
              <a:lnSpc>
                <a:spcPct val="200000"/>
              </a:lnSpc>
              <a:buFont typeface="+mj-lt"/>
              <a:buAutoNum type="arabicPeriod"/>
            </a:pPr>
            <a:r>
              <a:rPr lang="en-US" b="1" dirty="0"/>
              <a:t> Improvement:</a:t>
            </a:r>
            <a:r>
              <a:rPr lang="en-US" dirty="0"/>
              <a:t> Enhancing efficiency, usability, or effectiveness.</a:t>
            </a:r>
          </a:p>
        </p:txBody>
      </p:sp>
    </p:spTree>
    <p:extLst>
      <p:ext uri="{BB962C8B-B14F-4D97-AF65-F5344CB8AC3E}">
        <p14:creationId xmlns:p14="http://schemas.microsoft.com/office/powerpoint/2010/main" val="685681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BFBC5-E83F-2919-C41D-6DCD2C33BE92}"/>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01548E0D-4D62-0A8F-5C0A-08FAB72AC292}"/>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24E28B76-AB81-3FED-CFCA-F386BE64377D}"/>
              </a:ext>
            </a:extLst>
          </p:cNvPr>
          <p:cNvSpPr txBox="1"/>
          <p:nvPr/>
        </p:nvSpPr>
        <p:spPr>
          <a:xfrm>
            <a:off x="2679192" y="491774"/>
            <a:ext cx="8375904" cy="338554"/>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lang="en-US" sz="1600" dirty="0"/>
              <a:t>Types of Innovation:</a:t>
            </a:r>
            <a:endParaRPr kumimoji="0" lang="en-US" sz="4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 name="Content Placeholder 5">
            <a:extLst>
              <a:ext uri="{FF2B5EF4-FFF2-40B4-BE49-F238E27FC236}">
                <a16:creationId xmlns:a16="http://schemas.microsoft.com/office/drawing/2014/main" id="{4A178CD6-0CF2-328E-58C1-9852C973F207}"/>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8" name="TextBox 7">
            <a:extLst>
              <a:ext uri="{FF2B5EF4-FFF2-40B4-BE49-F238E27FC236}">
                <a16:creationId xmlns:a16="http://schemas.microsoft.com/office/drawing/2014/main" id="{C7AC3395-B114-C06A-D09B-6A40FF5B51D6}"/>
              </a:ext>
            </a:extLst>
          </p:cNvPr>
          <p:cNvSpPr txBox="1"/>
          <p:nvPr/>
        </p:nvSpPr>
        <p:spPr>
          <a:xfrm>
            <a:off x="2771988" y="876601"/>
            <a:ext cx="9074063" cy="4763933"/>
          </a:xfrm>
          <a:prstGeom prst="rect">
            <a:avLst/>
          </a:prstGeom>
          <a:noFill/>
        </p:spPr>
        <p:txBody>
          <a:bodyPr wrap="square">
            <a:spAutoFit/>
          </a:bodyPr>
          <a:lstStyle/>
          <a:p>
            <a:pPr algn="just">
              <a:lnSpc>
                <a:spcPct val="150000"/>
              </a:lnSpc>
            </a:pPr>
            <a:r>
              <a:rPr lang="en-US" sz="2800" b="1" dirty="0"/>
              <a:t>1️⃣     </a:t>
            </a:r>
            <a:r>
              <a:rPr lang="en-US" sz="1600" b="1" dirty="0"/>
              <a:t>Product Innovation:</a:t>
            </a:r>
          </a:p>
          <a:p>
            <a:pPr algn="just">
              <a:lnSpc>
                <a:spcPct val="150000"/>
              </a:lnSpc>
              <a:buFont typeface="Arial" panose="020B0604020202020204" pitchFamily="34" charset="0"/>
              <a:buChar char="•"/>
            </a:pPr>
            <a:r>
              <a:rPr lang="en-US" sz="1600" b="1" dirty="0"/>
              <a:t>What it is:</a:t>
            </a:r>
            <a:r>
              <a:rPr lang="en-US" sz="1600" dirty="0"/>
              <a:t> Introducing new products or significantly improving existing ones.</a:t>
            </a:r>
          </a:p>
          <a:p>
            <a:pPr algn="just">
              <a:lnSpc>
                <a:spcPct val="150000"/>
              </a:lnSpc>
              <a:buFont typeface="Arial" panose="020B0604020202020204" pitchFamily="34" charset="0"/>
              <a:buChar char="•"/>
            </a:pPr>
            <a:r>
              <a:rPr lang="en-US" sz="1600" b="1" dirty="0"/>
              <a:t>Example:</a:t>
            </a:r>
            <a:r>
              <a:rPr lang="en-US" sz="1600" dirty="0"/>
              <a:t> Apple’s iPhone revolutionized the smartphone industry.</a:t>
            </a:r>
          </a:p>
          <a:p>
            <a:pPr algn="just">
              <a:lnSpc>
                <a:spcPct val="150000"/>
              </a:lnSpc>
            </a:pPr>
            <a:r>
              <a:rPr lang="en-US" sz="1600" b="1" dirty="0"/>
              <a:t>2️⃣      Process Innovation:</a:t>
            </a:r>
          </a:p>
          <a:p>
            <a:pPr algn="just">
              <a:lnSpc>
                <a:spcPct val="150000"/>
              </a:lnSpc>
              <a:buFont typeface="Arial" panose="020B0604020202020204" pitchFamily="34" charset="0"/>
              <a:buChar char="•"/>
            </a:pPr>
            <a:r>
              <a:rPr lang="en-US" sz="1600" b="1" dirty="0"/>
              <a:t>What it is:</a:t>
            </a:r>
            <a:r>
              <a:rPr lang="en-US" sz="1600" dirty="0"/>
              <a:t> Improving internal operations, workflows, or manufacturing processes.</a:t>
            </a:r>
          </a:p>
          <a:p>
            <a:pPr algn="just">
              <a:lnSpc>
                <a:spcPct val="150000"/>
              </a:lnSpc>
              <a:buFont typeface="Arial" panose="020B0604020202020204" pitchFamily="34" charset="0"/>
              <a:buChar char="•"/>
            </a:pPr>
            <a:r>
              <a:rPr lang="en-US" sz="1600" b="1" dirty="0"/>
              <a:t>Example:</a:t>
            </a:r>
            <a:r>
              <a:rPr lang="en-US" sz="1600" dirty="0"/>
              <a:t> Toyota's lean manufacturing system optimized efficiency.</a:t>
            </a:r>
          </a:p>
          <a:p>
            <a:pPr algn="just">
              <a:lnSpc>
                <a:spcPct val="150000"/>
              </a:lnSpc>
            </a:pPr>
            <a:r>
              <a:rPr lang="en-US" sz="1600" b="1" dirty="0"/>
              <a:t>3️⃣      Business Model Innovation:</a:t>
            </a:r>
          </a:p>
          <a:p>
            <a:pPr algn="just">
              <a:lnSpc>
                <a:spcPct val="150000"/>
              </a:lnSpc>
              <a:buFont typeface="Arial" panose="020B0604020202020204" pitchFamily="34" charset="0"/>
              <a:buChar char="•"/>
            </a:pPr>
            <a:r>
              <a:rPr lang="en-US" sz="1600" b="1" dirty="0"/>
              <a:t>What it is:</a:t>
            </a:r>
            <a:r>
              <a:rPr lang="en-US" sz="1600" dirty="0"/>
              <a:t> Creating new ways of delivering value and generating revenue.</a:t>
            </a:r>
          </a:p>
          <a:p>
            <a:pPr algn="just">
              <a:lnSpc>
                <a:spcPct val="150000"/>
              </a:lnSpc>
              <a:buFont typeface="Arial" panose="020B0604020202020204" pitchFamily="34" charset="0"/>
              <a:buChar char="•"/>
            </a:pPr>
            <a:r>
              <a:rPr lang="en-US" sz="1600" b="1" dirty="0"/>
              <a:t>Example:</a:t>
            </a:r>
            <a:r>
              <a:rPr lang="en-US" sz="1600" dirty="0"/>
              <a:t> Netflix transitioned from DVD rentals to a subscription-based streaming service.</a:t>
            </a:r>
          </a:p>
          <a:p>
            <a:pPr algn="just">
              <a:lnSpc>
                <a:spcPct val="150000"/>
              </a:lnSpc>
            </a:pPr>
            <a:r>
              <a:rPr lang="en-US" sz="1600" b="1" dirty="0"/>
              <a:t>4️⃣      Service Innovation:</a:t>
            </a:r>
          </a:p>
          <a:p>
            <a:pPr algn="just">
              <a:lnSpc>
                <a:spcPct val="150000"/>
              </a:lnSpc>
              <a:buFont typeface="Arial" panose="020B0604020202020204" pitchFamily="34" charset="0"/>
              <a:buChar char="•"/>
            </a:pPr>
            <a:r>
              <a:rPr lang="en-US" sz="1600" b="1" dirty="0"/>
              <a:t>What it is:</a:t>
            </a:r>
            <a:r>
              <a:rPr lang="en-US" sz="1600" dirty="0"/>
              <a:t> Enhancing how services are delivered to customers.</a:t>
            </a:r>
          </a:p>
          <a:p>
            <a:pPr algn="just">
              <a:lnSpc>
                <a:spcPct val="150000"/>
              </a:lnSpc>
              <a:buFont typeface="Arial" panose="020B0604020202020204" pitchFamily="34" charset="0"/>
              <a:buChar char="•"/>
            </a:pPr>
            <a:r>
              <a:rPr lang="en-US" sz="1600" b="1" dirty="0"/>
              <a:t>Example:</a:t>
            </a:r>
            <a:r>
              <a:rPr lang="en-US" sz="1600" dirty="0"/>
              <a:t> Amazon Prime's same-day delivery model.</a:t>
            </a:r>
          </a:p>
        </p:txBody>
      </p:sp>
    </p:spTree>
    <p:extLst>
      <p:ext uri="{BB962C8B-B14F-4D97-AF65-F5344CB8AC3E}">
        <p14:creationId xmlns:p14="http://schemas.microsoft.com/office/powerpoint/2010/main" val="3095973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83011-CD16-2317-E1B5-8D1150FA6A07}"/>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AFE3DD41-775F-0AF2-9B5F-3B68C95D195C}"/>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EC8DC390-C8D1-E5AA-B564-D8AE88905042}"/>
              </a:ext>
            </a:extLst>
          </p:cNvPr>
          <p:cNvSpPr txBox="1"/>
          <p:nvPr/>
        </p:nvSpPr>
        <p:spPr>
          <a:xfrm>
            <a:off x="2679192" y="491774"/>
            <a:ext cx="8375904" cy="338554"/>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1600" b="0" i="0" u="none" strike="noStrike" kern="1200" cap="none" spc="0" normalizeH="0" baseline="0" noProof="0" dirty="0">
                <a:ln>
                  <a:noFill/>
                </a:ln>
                <a:solidFill>
                  <a:srgbClr val="000000"/>
                </a:solidFill>
                <a:effectLst/>
                <a:uLnTx/>
                <a:uFillTx/>
                <a:latin typeface="Sabon Next LT"/>
                <a:ea typeface="+mn-ea"/>
                <a:cs typeface="+mn-cs"/>
              </a:rPr>
              <a:t>Types of Innovation:</a:t>
            </a:r>
            <a:endParaRPr kumimoji="0" lang="en-US" sz="4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 name="Content Placeholder 5">
            <a:extLst>
              <a:ext uri="{FF2B5EF4-FFF2-40B4-BE49-F238E27FC236}">
                <a16:creationId xmlns:a16="http://schemas.microsoft.com/office/drawing/2014/main" id="{ED1852EF-A023-6B43-EAEB-BD14D2C2D7A5}"/>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8" name="TextBox 7">
            <a:extLst>
              <a:ext uri="{FF2B5EF4-FFF2-40B4-BE49-F238E27FC236}">
                <a16:creationId xmlns:a16="http://schemas.microsoft.com/office/drawing/2014/main" id="{873B91EE-FD24-65D4-2539-D58CB6B6DAA5}"/>
              </a:ext>
            </a:extLst>
          </p:cNvPr>
          <p:cNvSpPr txBox="1"/>
          <p:nvPr/>
        </p:nvSpPr>
        <p:spPr>
          <a:xfrm>
            <a:off x="2771988" y="876601"/>
            <a:ext cx="9074063" cy="4456156"/>
          </a:xfrm>
          <a:prstGeom prst="rect">
            <a:avLst/>
          </a:prstGeom>
          <a:noFill/>
        </p:spPr>
        <p:txBody>
          <a:bodyPr wrap="square">
            <a:spAutoFit/>
          </a:bodyPr>
          <a:lstStyle/>
          <a:p>
            <a:pPr marL="0" marR="0" lvl="0" indent="0" algn="just" defTabSz="457200" rtl="0" eaLnBrk="1" fontAlgn="auto" latinLnBrk="0" hangingPunct="1">
              <a:lnSpc>
                <a:spcPct val="2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abon Next LT"/>
                <a:ea typeface="+mn-ea"/>
                <a:cs typeface="+mn-cs"/>
              </a:rPr>
              <a:t>5️⃣      Incremental Innovation:</a:t>
            </a:r>
          </a:p>
          <a:p>
            <a:pPr marL="0" marR="0" lvl="0" indent="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Sabon Next LT"/>
                <a:ea typeface="+mn-ea"/>
                <a:cs typeface="+mn-cs"/>
              </a:rPr>
              <a:t>What it is:</a:t>
            </a:r>
            <a:r>
              <a:rPr kumimoji="0" lang="en-US" sz="1600" b="0" i="0" u="none" strike="noStrike" kern="1200" cap="none" spc="0" normalizeH="0" baseline="0" noProof="0" dirty="0">
                <a:ln>
                  <a:noFill/>
                </a:ln>
                <a:solidFill>
                  <a:srgbClr val="000000"/>
                </a:solidFill>
                <a:effectLst/>
                <a:uLnTx/>
                <a:uFillTx/>
                <a:latin typeface="Sabon Next LT"/>
                <a:ea typeface="+mn-ea"/>
                <a:cs typeface="+mn-cs"/>
              </a:rPr>
              <a:t> Small, continuous improvements over time.</a:t>
            </a:r>
          </a:p>
          <a:p>
            <a:pPr marL="0" marR="0" lvl="0" indent="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Sabon Next LT"/>
                <a:ea typeface="+mn-ea"/>
                <a:cs typeface="+mn-cs"/>
              </a:rPr>
              <a:t>Example:</a:t>
            </a:r>
            <a:r>
              <a:rPr kumimoji="0" lang="en-US" sz="1600" b="0" i="0" u="none" strike="noStrike" kern="1200" cap="none" spc="0" normalizeH="0" baseline="0" noProof="0" dirty="0">
                <a:ln>
                  <a:noFill/>
                </a:ln>
                <a:solidFill>
                  <a:srgbClr val="000000"/>
                </a:solidFill>
                <a:effectLst/>
                <a:uLnTx/>
                <a:uFillTx/>
                <a:latin typeface="Sabon Next LT"/>
                <a:ea typeface="+mn-ea"/>
                <a:cs typeface="+mn-cs"/>
              </a:rPr>
              <a:t> Regular updates to smartphone camera features.</a:t>
            </a:r>
          </a:p>
          <a:p>
            <a:pPr marL="0" marR="0" lvl="0" indent="0" algn="just" defTabSz="457200" rtl="0" eaLnBrk="1" fontAlgn="auto" latinLnBrk="0" hangingPunct="1">
              <a:lnSpc>
                <a:spcPct val="2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abon Next LT"/>
                <a:ea typeface="+mn-ea"/>
                <a:cs typeface="+mn-cs"/>
              </a:rPr>
              <a:t>6️⃣      Disruptive Innovation:</a:t>
            </a:r>
          </a:p>
          <a:p>
            <a:pPr marL="0" marR="0" lvl="0" indent="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Sabon Next LT"/>
                <a:ea typeface="+mn-ea"/>
                <a:cs typeface="+mn-cs"/>
              </a:rPr>
              <a:t>What it is:</a:t>
            </a:r>
            <a:r>
              <a:rPr kumimoji="0" lang="en-US" sz="1600" b="0" i="0" u="none" strike="noStrike" kern="1200" cap="none" spc="0" normalizeH="0" baseline="0" noProof="0" dirty="0">
                <a:ln>
                  <a:noFill/>
                </a:ln>
                <a:solidFill>
                  <a:srgbClr val="000000"/>
                </a:solidFill>
                <a:effectLst/>
                <a:uLnTx/>
                <a:uFillTx/>
                <a:latin typeface="Sabon Next LT"/>
                <a:ea typeface="+mn-ea"/>
                <a:cs typeface="+mn-cs"/>
              </a:rPr>
              <a:t> Innovations that create entirely new markets or disrupt existing ones.</a:t>
            </a:r>
          </a:p>
          <a:p>
            <a:pPr marL="0" marR="0" lvl="0" indent="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Sabon Next LT"/>
                <a:ea typeface="+mn-ea"/>
                <a:cs typeface="+mn-cs"/>
              </a:rPr>
              <a:t>Example:</a:t>
            </a:r>
            <a:r>
              <a:rPr kumimoji="0" lang="en-US" sz="1600" b="0" i="0" u="none" strike="noStrike" kern="1200" cap="none" spc="0" normalizeH="0" baseline="0" noProof="0" dirty="0">
                <a:ln>
                  <a:noFill/>
                </a:ln>
                <a:solidFill>
                  <a:srgbClr val="000000"/>
                </a:solidFill>
                <a:effectLst/>
                <a:uLnTx/>
                <a:uFillTx/>
                <a:latin typeface="Sabon Next LT"/>
                <a:ea typeface="+mn-ea"/>
                <a:cs typeface="+mn-cs"/>
              </a:rPr>
              <a:t> Uber disrupted the traditional taxi industry.</a:t>
            </a:r>
          </a:p>
          <a:p>
            <a:pPr marL="0" marR="0" lvl="0" indent="0" algn="just" defTabSz="457200" rtl="0" eaLnBrk="1" fontAlgn="auto" latinLnBrk="0" hangingPunct="1">
              <a:lnSpc>
                <a:spcPct val="2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Sabon Next LT"/>
                <a:ea typeface="+mn-ea"/>
                <a:cs typeface="+mn-cs"/>
              </a:rPr>
              <a:t>7️⃣      Sustainable Innovation:</a:t>
            </a:r>
          </a:p>
          <a:p>
            <a:pPr marL="0" marR="0" lvl="0" indent="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Sabon Next LT"/>
                <a:ea typeface="+mn-ea"/>
                <a:cs typeface="+mn-cs"/>
              </a:rPr>
              <a:t>What it is:</a:t>
            </a:r>
            <a:r>
              <a:rPr kumimoji="0" lang="en-US" sz="1600" b="0" i="0" u="none" strike="noStrike" kern="1200" cap="none" spc="0" normalizeH="0" baseline="0" noProof="0" dirty="0">
                <a:ln>
                  <a:noFill/>
                </a:ln>
                <a:solidFill>
                  <a:srgbClr val="000000"/>
                </a:solidFill>
                <a:effectLst/>
                <a:uLnTx/>
                <a:uFillTx/>
                <a:latin typeface="Sabon Next LT"/>
                <a:ea typeface="+mn-ea"/>
                <a:cs typeface="+mn-cs"/>
              </a:rPr>
              <a:t> Innovations aimed at environmental and social sustainability.</a:t>
            </a:r>
          </a:p>
          <a:p>
            <a:pPr marL="0" marR="0" lvl="0" indent="0" algn="just" defTabSz="4572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Sabon Next LT"/>
                <a:ea typeface="+mn-ea"/>
                <a:cs typeface="+mn-cs"/>
              </a:rPr>
              <a:t>Example:</a:t>
            </a:r>
            <a:r>
              <a:rPr kumimoji="0" lang="en-US" sz="1600" b="0" i="0" u="none" strike="noStrike" kern="1200" cap="none" spc="0" normalizeH="0" baseline="0" noProof="0" dirty="0">
                <a:ln>
                  <a:noFill/>
                </a:ln>
                <a:solidFill>
                  <a:srgbClr val="000000"/>
                </a:solidFill>
                <a:effectLst/>
                <a:uLnTx/>
                <a:uFillTx/>
                <a:latin typeface="Sabon Next LT"/>
                <a:ea typeface="+mn-ea"/>
                <a:cs typeface="+mn-cs"/>
              </a:rPr>
              <a:t> Tesla’s electric vehicles reducing carbon emissions.</a:t>
            </a:r>
          </a:p>
        </p:txBody>
      </p:sp>
    </p:spTree>
    <p:extLst>
      <p:ext uri="{BB962C8B-B14F-4D97-AF65-F5344CB8AC3E}">
        <p14:creationId xmlns:p14="http://schemas.microsoft.com/office/powerpoint/2010/main" val="2735377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ABF50-F2E4-47B3-6D79-A6D88BD6BFAA}"/>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7905E69E-67BA-6838-8010-99091DA10E52}"/>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65A8C3A1-43CB-7F34-642A-CE1DBE4892C4}"/>
              </a:ext>
            </a:extLst>
          </p:cNvPr>
          <p:cNvSpPr>
            <a:spLocks noGrp="1"/>
          </p:cNvSpPr>
          <p:nvPr>
            <p:ph sz="half" idx="2"/>
          </p:nvPr>
        </p:nvSpPr>
        <p:spPr>
          <a:xfrm>
            <a:off x="2868002" y="1125728"/>
            <a:ext cx="8882037" cy="4004055"/>
          </a:xfrm>
        </p:spPr>
        <p:txBody>
          <a:bodyPr>
            <a:normAutofit/>
          </a:bodyPr>
          <a:lstStyle/>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Idea Generation:</a:t>
            </a: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Brainstorming and identifying opportunities.</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Research and Development (R&amp;D):</a:t>
            </a: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Testing feasibility and prototyping.</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Implementation:</a:t>
            </a: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Launching the solution.</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Evaluation:</a:t>
            </a: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Assessing results and gathering feedback.</a:t>
            </a:r>
          </a:p>
          <a:p>
            <a:pPr marL="342900" marR="0" lvl="0" indent="-342900" algn="l" defTabSz="914400" rtl="0" eaLnBrk="0" fontAlgn="base" latinLnBrk="0" hangingPunct="0">
              <a:lnSpc>
                <a:spcPct val="200000"/>
              </a:lnSpc>
              <a:spcBef>
                <a:spcPct val="0"/>
              </a:spcBef>
              <a:spcAft>
                <a:spcPct val="0"/>
              </a:spcAft>
              <a:buClrTx/>
              <a:buSzTx/>
              <a:buFont typeface="+mj-lt"/>
              <a:buAutoNum type="arabicPeriod"/>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Iteration:</a:t>
            </a: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Refining the product, service, or process. </a:t>
            </a:r>
          </a:p>
        </p:txBody>
      </p:sp>
      <p:sp>
        <p:nvSpPr>
          <p:cNvPr id="7" name="TextBox 6">
            <a:extLst>
              <a:ext uri="{FF2B5EF4-FFF2-40B4-BE49-F238E27FC236}">
                <a16:creationId xmlns:a16="http://schemas.microsoft.com/office/drawing/2014/main" id="{75DE8376-E4DD-A39A-7CEE-E612F41EC7B2}"/>
              </a:ext>
            </a:extLst>
          </p:cNvPr>
          <p:cNvSpPr txBox="1"/>
          <p:nvPr/>
        </p:nvSpPr>
        <p:spPr>
          <a:xfrm>
            <a:off x="2679192" y="491774"/>
            <a:ext cx="8375904" cy="338554"/>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Innovation Process</a:t>
            </a:r>
            <a:endParaRPr kumimoji="0" lang="en-US" sz="4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 name="Content Placeholder 5">
            <a:extLst>
              <a:ext uri="{FF2B5EF4-FFF2-40B4-BE49-F238E27FC236}">
                <a16:creationId xmlns:a16="http://schemas.microsoft.com/office/drawing/2014/main" id="{DBB93B0F-5D83-6E32-1E93-A01058324CBF}"/>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3742194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C99D6-99D8-B4BC-EDD6-BFBAFE13CB68}"/>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AAA06A2-FEBA-E3CE-6309-710E7135A92F}"/>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566DE586-AB15-8C83-9C6B-303A39030B13}"/>
              </a:ext>
            </a:extLst>
          </p:cNvPr>
          <p:cNvSpPr>
            <a:spLocks noGrp="1"/>
          </p:cNvSpPr>
          <p:nvPr>
            <p:ph sz="half" idx="2"/>
          </p:nvPr>
        </p:nvSpPr>
        <p:spPr>
          <a:xfrm>
            <a:off x="2868002" y="1125728"/>
            <a:ext cx="8882037" cy="4004055"/>
          </a:xfrm>
        </p:spPr>
        <p:txBody>
          <a:bodyPr>
            <a:normAutofit/>
          </a:bodyPr>
          <a:lstStyle/>
          <a:p>
            <a:pPr>
              <a:buFont typeface="Arial" panose="020B0604020202020204" pitchFamily="34" charset="0"/>
              <a:buChar char="•"/>
            </a:pPr>
            <a:r>
              <a:rPr lang="en-US" dirty="0"/>
              <a:t>Solves complex societal and environmental problems.</a:t>
            </a:r>
          </a:p>
          <a:p>
            <a:pPr>
              <a:buFont typeface="Arial" panose="020B0604020202020204" pitchFamily="34" charset="0"/>
              <a:buChar char="•"/>
            </a:pPr>
            <a:r>
              <a:rPr lang="en-US" dirty="0"/>
              <a:t>Drives economic growth and competitiveness.</a:t>
            </a:r>
          </a:p>
          <a:p>
            <a:pPr>
              <a:buFont typeface="Arial" panose="020B0604020202020204" pitchFamily="34" charset="0"/>
              <a:buChar char="•"/>
            </a:pPr>
            <a:r>
              <a:rPr lang="en-US" dirty="0"/>
              <a:t>Enhances productivity and efficiency.</a:t>
            </a:r>
          </a:p>
          <a:p>
            <a:pPr>
              <a:buFont typeface="Arial" panose="020B0604020202020204" pitchFamily="34" charset="0"/>
              <a:buChar char="•"/>
            </a:pPr>
            <a:r>
              <a:rPr lang="en-US" dirty="0"/>
              <a:t>Meets evolving customer needs and expectations.</a:t>
            </a:r>
          </a:p>
          <a:p>
            <a:pPr>
              <a:buFont typeface="Arial" panose="020B0604020202020204" pitchFamily="34" charset="0"/>
              <a:buChar char="•"/>
            </a:pPr>
            <a:r>
              <a:rPr lang="en-US" dirty="0"/>
              <a:t>Future-proofs businesses against disruption.</a:t>
            </a:r>
          </a:p>
        </p:txBody>
      </p:sp>
      <p:sp>
        <p:nvSpPr>
          <p:cNvPr id="7" name="TextBox 6">
            <a:extLst>
              <a:ext uri="{FF2B5EF4-FFF2-40B4-BE49-F238E27FC236}">
                <a16:creationId xmlns:a16="http://schemas.microsoft.com/office/drawing/2014/main" id="{56F1886A-7C70-F005-8904-A1A92E1C68DA}"/>
              </a:ext>
            </a:extLst>
          </p:cNvPr>
          <p:cNvSpPr txBox="1"/>
          <p:nvPr/>
        </p:nvSpPr>
        <p:spPr>
          <a:xfrm>
            <a:off x="2679192" y="491774"/>
            <a:ext cx="8375904" cy="369332"/>
          </a:xfrm>
          <a:prstGeom prst="rect">
            <a:avLst/>
          </a:prstGeom>
          <a:noFill/>
        </p:spPr>
        <p:txBody>
          <a:bodyPr wrap="square" rtlCol="0">
            <a:spAutoFit/>
          </a:bodyPr>
          <a:lstStyle/>
          <a:p>
            <a:pPr marL="347472" marR="0" lvl="0" indent="-347472"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1F2C8F"/>
                </a:solidFill>
                <a:effectLst/>
                <a:uLnTx/>
                <a:uFillTx/>
                <a:latin typeface="Sabon Next LT"/>
                <a:ea typeface="+mn-ea"/>
                <a:cs typeface="+mn-cs"/>
              </a:rPr>
              <a:t>Why Innovation Matters:</a:t>
            </a:r>
          </a:p>
        </p:txBody>
      </p:sp>
      <p:sp>
        <p:nvSpPr>
          <p:cNvPr id="2" name="Content Placeholder 5">
            <a:extLst>
              <a:ext uri="{FF2B5EF4-FFF2-40B4-BE49-F238E27FC236}">
                <a16:creationId xmlns:a16="http://schemas.microsoft.com/office/drawing/2014/main" id="{1DBDB316-9B5B-C3EE-E05C-87818AB639DB}"/>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182132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F185D-B51B-90D1-058C-04294842A679}"/>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27777D1E-9FA9-E4A2-43A8-22CFF839AD47}"/>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2604A4DB-8B9B-C57E-AA70-7480364D0EAF}"/>
              </a:ext>
            </a:extLst>
          </p:cNvPr>
          <p:cNvSpPr>
            <a:spLocks noGrp="1"/>
          </p:cNvSpPr>
          <p:nvPr>
            <p:ph sz="half" idx="2"/>
          </p:nvPr>
        </p:nvSpPr>
        <p:spPr>
          <a:xfrm>
            <a:off x="2868002" y="1125728"/>
            <a:ext cx="8882037" cy="4891024"/>
          </a:xfrm>
        </p:spPr>
        <p:txBody>
          <a:bodyPr>
            <a:normAutofit/>
          </a:bodyPr>
          <a:lstStyle/>
          <a:p>
            <a:pPr>
              <a:buFont typeface="Arial" panose="020B0604020202020204" pitchFamily="34" charset="0"/>
              <a:buChar char="•"/>
            </a:pPr>
            <a:r>
              <a:rPr lang="en-US" sz="2400" dirty="0"/>
              <a:t>Resistance to change.</a:t>
            </a:r>
          </a:p>
          <a:p>
            <a:pPr>
              <a:buFont typeface="Arial" panose="020B0604020202020204" pitchFamily="34" charset="0"/>
              <a:buChar char="•"/>
            </a:pPr>
            <a:r>
              <a:rPr lang="en-US" sz="2400" dirty="0"/>
              <a:t>Lack of resources or funding.</a:t>
            </a:r>
          </a:p>
          <a:p>
            <a:pPr>
              <a:buFont typeface="Arial" panose="020B0604020202020204" pitchFamily="34" charset="0"/>
              <a:buChar char="•"/>
            </a:pPr>
            <a:r>
              <a:rPr lang="en-US" sz="2400" dirty="0"/>
              <a:t>Fear of failure.</a:t>
            </a:r>
          </a:p>
          <a:p>
            <a:pPr>
              <a:buFont typeface="Arial" panose="020B0604020202020204" pitchFamily="34" charset="0"/>
              <a:buChar char="•"/>
            </a:pPr>
            <a:r>
              <a:rPr lang="en-US" sz="2400" dirty="0"/>
              <a:t>Rigid organizational structures.</a:t>
            </a:r>
          </a:p>
          <a:p>
            <a:pPr>
              <a:buFont typeface="Arial" panose="020B0604020202020204" pitchFamily="34" charset="0"/>
              <a:buChar char="•"/>
            </a:pPr>
            <a:r>
              <a:rPr lang="en-US" sz="2400" dirty="0"/>
              <a:t>Poor collaboration and communication.</a:t>
            </a:r>
          </a:p>
        </p:txBody>
      </p:sp>
      <p:sp>
        <p:nvSpPr>
          <p:cNvPr id="7" name="TextBox 6">
            <a:extLst>
              <a:ext uri="{FF2B5EF4-FFF2-40B4-BE49-F238E27FC236}">
                <a16:creationId xmlns:a16="http://schemas.microsoft.com/office/drawing/2014/main" id="{ACB8EAAB-3390-BF8E-A639-A45E20D39BC5}"/>
              </a:ext>
            </a:extLst>
          </p:cNvPr>
          <p:cNvSpPr txBox="1"/>
          <p:nvPr/>
        </p:nvSpPr>
        <p:spPr>
          <a:xfrm>
            <a:off x="2679192" y="491774"/>
            <a:ext cx="8375904" cy="369332"/>
          </a:xfrm>
          <a:prstGeom prst="rect">
            <a:avLst/>
          </a:prstGeom>
          <a:noFill/>
        </p:spPr>
        <p:txBody>
          <a:bodyPr wrap="square" rtlCol="0">
            <a:spAutoFit/>
          </a:bodyPr>
          <a:lstStyle/>
          <a:p>
            <a:pPr marL="347472" marR="0" lvl="0" indent="-347472"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1F2C8F"/>
                </a:solidFill>
                <a:effectLst/>
                <a:uLnTx/>
                <a:uFillTx/>
                <a:latin typeface="Sabon Next LT"/>
                <a:ea typeface="+mn-ea"/>
                <a:cs typeface="+mn-cs"/>
              </a:rPr>
              <a:t>Barriers to Innovation:</a:t>
            </a:r>
          </a:p>
        </p:txBody>
      </p:sp>
      <p:sp>
        <p:nvSpPr>
          <p:cNvPr id="2" name="Content Placeholder 5">
            <a:extLst>
              <a:ext uri="{FF2B5EF4-FFF2-40B4-BE49-F238E27FC236}">
                <a16:creationId xmlns:a16="http://schemas.microsoft.com/office/drawing/2014/main" id="{F92EC3D3-BB97-ED1E-BC91-F722670F0913}"/>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3590419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97E09-3EB3-B487-B348-7B6D73B8F9B2}"/>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777A354F-9186-D80E-2DA1-8FA762E61ED1}"/>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495DCEEF-75FB-33A6-9C13-8D569DB004A6}"/>
              </a:ext>
            </a:extLst>
          </p:cNvPr>
          <p:cNvSpPr>
            <a:spLocks noGrp="1"/>
          </p:cNvSpPr>
          <p:nvPr>
            <p:ph sz="half" idx="2"/>
          </p:nvPr>
        </p:nvSpPr>
        <p:spPr>
          <a:xfrm>
            <a:off x="2868002" y="1125728"/>
            <a:ext cx="8882037" cy="4891024"/>
          </a:xfrm>
        </p:spPr>
        <p:txBody>
          <a:bodyPr>
            <a:normAutofit/>
          </a:bodyPr>
          <a:lstStyle/>
          <a:p>
            <a:r>
              <a:rPr lang="en-US" sz="2400" dirty="0"/>
              <a:t>Innovation is crucial for growth and success, yet many innovative projects and ideas fail to achieve their intended outcomes. Below are the key reasons why innovation fails:</a:t>
            </a:r>
          </a:p>
          <a:p>
            <a:r>
              <a:rPr lang="en-US" b="1" dirty="0">
                <a:solidFill>
                  <a:srgbClr val="FF0000"/>
                </a:solidFill>
              </a:rPr>
              <a:t>1. Lack of Clear Vision and Strategy</a:t>
            </a:r>
          </a:p>
          <a:p>
            <a:pPr>
              <a:buFont typeface="Arial" panose="020B0604020202020204" pitchFamily="34" charset="0"/>
              <a:buChar char="•"/>
            </a:pPr>
            <a:r>
              <a:rPr lang="en-US" b="1" dirty="0"/>
              <a:t>What happens:</a:t>
            </a:r>
            <a:r>
              <a:rPr lang="en-US" dirty="0"/>
              <a:t> Organizations pursue innovation without a clear goal or strategic alignment.</a:t>
            </a:r>
          </a:p>
          <a:p>
            <a:pPr>
              <a:buFont typeface="Arial" panose="020B0604020202020204" pitchFamily="34" charset="0"/>
              <a:buChar char="•"/>
            </a:pPr>
            <a:r>
              <a:rPr lang="en-US" b="1" dirty="0"/>
              <a:t>Why it matters:</a:t>
            </a:r>
            <a:r>
              <a:rPr lang="en-US" dirty="0"/>
              <a:t> Without a shared vision, teams lack direction, and resources may be wasted on irrelevant projects.</a:t>
            </a:r>
          </a:p>
          <a:p>
            <a:pPr>
              <a:buFont typeface="Arial" panose="020B0604020202020204" pitchFamily="34" charset="0"/>
              <a:buChar char="•"/>
            </a:pPr>
            <a:r>
              <a:rPr lang="en-US" b="1" dirty="0"/>
              <a:t>Example:</a:t>
            </a:r>
            <a:r>
              <a:rPr lang="en-US" dirty="0"/>
              <a:t> Kodak invented the digital camera but failed to align it with their business strategy, fearing it would cannibalize their film business.</a:t>
            </a:r>
          </a:p>
          <a:p>
            <a:r>
              <a:rPr lang="en-US" b="1" dirty="0"/>
              <a:t>Solution:</a:t>
            </a:r>
            <a:r>
              <a:rPr lang="en-US" dirty="0"/>
              <a:t> Develop a well-defined innovation strategy that aligns with organizational goals.</a:t>
            </a:r>
          </a:p>
          <a:p>
            <a:endParaRPr lang="en-US" sz="2400" dirty="0"/>
          </a:p>
        </p:txBody>
      </p:sp>
      <p:sp>
        <p:nvSpPr>
          <p:cNvPr id="7" name="TextBox 6">
            <a:extLst>
              <a:ext uri="{FF2B5EF4-FFF2-40B4-BE49-F238E27FC236}">
                <a16:creationId xmlns:a16="http://schemas.microsoft.com/office/drawing/2014/main" id="{A769B6DE-4FA0-343B-3999-DC707B298925}"/>
              </a:ext>
            </a:extLst>
          </p:cNvPr>
          <p:cNvSpPr txBox="1"/>
          <p:nvPr/>
        </p:nvSpPr>
        <p:spPr>
          <a:xfrm>
            <a:off x="2679192" y="491774"/>
            <a:ext cx="8375904" cy="461665"/>
          </a:xfrm>
          <a:prstGeom prst="rect">
            <a:avLst/>
          </a:prstGeom>
          <a:noFill/>
        </p:spPr>
        <p:txBody>
          <a:bodyPr wrap="square" rtlCol="0">
            <a:spAutoFit/>
          </a:bodyPr>
          <a:lstStyle/>
          <a:p>
            <a:pPr marL="347472" marR="0" lvl="0" indent="-347472"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1F2C8F"/>
                </a:solidFill>
                <a:effectLst/>
                <a:uLnTx/>
                <a:uFillTx/>
                <a:latin typeface="Sabon Next LT"/>
                <a:ea typeface="+mn-ea"/>
                <a:cs typeface="+mn-cs"/>
              </a:rPr>
              <a:t>Why Innovation Fails</a:t>
            </a:r>
          </a:p>
        </p:txBody>
      </p:sp>
      <p:sp>
        <p:nvSpPr>
          <p:cNvPr id="2" name="Content Placeholder 5">
            <a:extLst>
              <a:ext uri="{FF2B5EF4-FFF2-40B4-BE49-F238E27FC236}">
                <a16:creationId xmlns:a16="http://schemas.microsoft.com/office/drawing/2014/main" id="{0619514A-558F-F082-54D3-E6192A6CFF75}"/>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2460203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67A94-E9D6-05B7-FCA7-B4F2B14E6BFD}"/>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0461A8DE-9444-2FD2-7633-D9231B06C2FA}"/>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2715932E-9DE2-B442-B85D-EA666A12EA96}"/>
              </a:ext>
            </a:extLst>
          </p:cNvPr>
          <p:cNvSpPr>
            <a:spLocks noGrp="1"/>
          </p:cNvSpPr>
          <p:nvPr>
            <p:ph sz="half" idx="2"/>
          </p:nvPr>
        </p:nvSpPr>
        <p:spPr>
          <a:xfrm>
            <a:off x="2868002" y="1125728"/>
            <a:ext cx="8882037" cy="4891024"/>
          </a:xfrm>
        </p:spPr>
        <p:txBody>
          <a:bodyPr>
            <a:normAutofit/>
          </a:bodyPr>
          <a:lstStyle/>
          <a:p>
            <a:r>
              <a:rPr lang="en-US" sz="2400" dirty="0"/>
              <a:t>Innovation is crucial for growth and success, yet many innovative projects and ideas fail to achieve their intended outcomes. Below are the key reasons why innovation fails:</a:t>
            </a:r>
          </a:p>
          <a:p>
            <a:r>
              <a:rPr lang="en-US" b="1" dirty="0"/>
              <a:t>2. Insufficient Funding and Resources</a:t>
            </a:r>
          </a:p>
          <a:p>
            <a:pPr>
              <a:buFont typeface="Arial" panose="020B0604020202020204" pitchFamily="34" charset="0"/>
              <a:buChar char="•"/>
            </a:pPr>
            <a:r>
              <a:rPr lang="en-US" b="1" dirty="0"/>
              <a:t>What happens:</a:t>
            </a:r>
            <a:r>
              <a:rPr lang="en-US" dirty="0"/>
              <a:t> Innovation projects are often underfunded or lack skilled personnel.</a:t>
            </a:r>
          </a:p>
          <a:p>
            <a:pPr>
              <a:buFont typeface="Arial" panose="020B0604020202020204" pitchFamily="34" charset="0"/>
              <a:buChar char="•"/>
            </a:pPr>
            <a:r>
              <a:rPr lang="en-US" b="1" dirty="0"/>
              <a:t>Why it matters:</a:t>
            </a:r>
            <a:r>
              <a:rPr lang="en-US" dirty="0"/>
              <a:t> Without adequate resources, projects stall or fail to scale.</a:t>
            </a:r>
          </a:p>
          <a:p>
            <a:pPr>
              <a:buFont typeface="Arial" panose="020B0604020202020204" pitchFamily="34" charset="0"/>
              <a:buChar char="•"/>
            </a:pPr>
            <a:r>
              <a:rPr lang="en-US" b="1" dirty="0"/>
              <a:t>Example:</a:t>
            </a:r>
            <a:r>
              <a:rPr lang="en-US" dirty="0"/>
              <a:t> Startups often face cash flow issues that prevent them from bringing a product to market.</a:t>
            </a:r>
          </a:p>
          <a:p>
            <a:r>
              <a:rPr lang="en-US" b="1" dirty="0"/>
              <a:t>💡Solution:</a:t>
            </a:r>
            <a:r>
              <a:rPr lang="en-US" dirty="0"/>
              <a:t> Secure proper funding, allocate skilled teams, and ensure long-term commitment.</a:t>
            </a:r>
          </a:p>
          <a:p>
            <a:endParaRPr lang="en-US" sz="2400" dirty="0"/>
          </a:p>
        </p:txBody>
      </p:sp>
      <p:sp>
        <p:nvSpPr>
          <p:cNvPr id="7" name="TextBox 6">
            <a:extLst>
              <a:ext uri="{FF2B5EF4-FFF2-40B4-BE49-F238E27FC236}">
                <a16:creationId xmlns:a16="http://schemas.microsoft.com/office/drawing/2014/main" id="{5DD42F7B-ACC5-94DA-1089-D5B2F2E669AC}"/>
              </a:ext>
            </a:extLst>
          </p:cNvPr>
          <p:cNvSpPr txBox="1"/>
          <p:nvPr/>
        </p:nvSpPr>
        <p:spPr>
          <a:xfrm>
            <a:off x="2679192" y="491774"/>
            <a:ext cx="8375904" cy="461665"/>
          </a:xfrm>
          <a:prstGeom prst="rect">
            <a:avLst/>
          </a:prstGeom>
          <a:noFill/>
        </p:spPr>
        <p:txBody>
          <a:bodyPr wrap="square" rtlCol="0">
            <a:spAutoFit/>
          </a:bodyPr>
          <a:lstStyle/>
          <a:p>
            <a:pPr marL="347472" marR="0" lvl="0" indent="-347472"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US" sz="2400" b="1" i="0" u="none" strike="noStrike" kern="1200" cap="none" spc="0" normalizeH="0" baseline="0" noProof="0" dirty="0">
                <a:ln>
                  <a:noFill/>
                </a:ln>
                <a:solidFill>
                  <a:srgbClr val="1F2C8F"/>
                </a:solidFill>
                <a:effectLst/>
                <a:uLnTx/>
                <a:uFillTx/>
                <a:latin typeface="Sabon Next LT"/>
                <a:ea typeface="+mn-ea"/>
                <a:cs typeface="+mn-cs"/>
              </a:rPr>
              <a:t>Why Innovation Fails</a:t>
            </a:r>
          </a:p>
        </p:txBody>
      </p:sp>
      <p:sp>
        <p:nvSpPr>
          <p:cNvPr id="2" name="Content Placeholder 5">
            <a:extLst>
              <a:ext uri="{FF2B5EF4-FFF2-40B4-BE49-F238E27FC236}">
                <a16:creationId xmlns:a16="http://schemas.microsoft.com/office/drawing/2014/main" id="{C164AA7A-0983-B4FF-2C62-5A6D7C822406}"/>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320558626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{A88F5E33-4599-4BFE-A27D-BB6E2270CE9A}tf78438558_win32</Template>
  <TotalTime>205</TotalTime>
  <Words>1449</Words>
  <Application>Microsoft Office PowerPoint</Application>
  <PresentationFormat>Widescreen</PresentationFormat>
  <Paragraphs>154</Paragraphs>
  <Slides>17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Gill Sans MT</vt:lpstr>
      <vt:lpstr>Sabon Next LT</vt:lpstr>
      <vt:lpstr>Wingdings 2</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zillur</dc:creator>
  <cp:lastModifiedBy>zillur</cp:lastModifiedBy>
  <cp:revision>62</cp:revision>
  <dcterms:created xsi:type="dcterms:W3CDTF">2024-12-08T17:18:35Z</dcterms:created>
  <dcterms:modified xsi:type="dcterms:W3CDTF">2025-03-15T05:39:20Z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