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5"/>
  </p:notesMasterIdLst>
  <p:handoutMasterIdLst>
    <p:handoutMasterId r:id="rId26"/>
  </p:handoutMasterIdLst>
  <p:sldIdLst>
    <p:sldId id="331" r:id="rId5"/>
    <p:sldId id="304" r:id="rId6"/>
    <p:sldId id="282" r:id="rId7"/>
    <p:sldId id="384" r:id="rId8"/>
    <p:sldId id="365" r:id="rId9"/>
    <p:sldId id="372" r:id="rId10"/>
    <p:sldId id="373" r:id="rId11"/>
    <p:sldId id="374" r:id="rId12"/>
    <p:sldId id="375" r:id="rId13"/>
    <p:sldId id="376" r:id="rId14"/>
    <p:sldId id="377" r:id="rId15"/>
    <p:sldId id="378" r:id="rId16"/>
    <p:sldId id="379" r:id="rId17"/>
    <p:sldId id="380" r:id="rId18"/>
    <p:sldId id="381" r:id="rId19"/>
    <p:sldId id="382" r:id="rId20"/>
    <p:sldId id="383" r:id="rId21"/>
    <p:sldId id="385" r:id="rId22"/>
    <p:sldId id="386" r:id="rId23"/>
    <p:sldId id="387" r:id="rId24"/>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FF33"/>
    <a:srgbClr val="DF8C8C"/>
    <a:srgbClr val="202C8F"/>
    <a:srgbClr val="FDFBF6"/>
    <a:srgbClr val="AAC4E9"/>
    <a:srgbClr val="F5CDCE"/>
    <a:srgbClr val="D4D593"/>
    <a:srgbClr val="E6F0FE"/>
    <a:srgbClr val="CDBE8A"/>
    <a:srgbClr val="FFEFE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5388" autoAdjust="0"/>
  </p:normalViewPr>
  <p:slideViewPr>
    <p:cSldViewPr snapToGrid="0" snapToObjects="1">
      <p:cViewPr varScale="1">
        <p:scale>
          <a:sx n="105" d="100"/>
          <a:sy n="105" d="100"/>
        </p:scale>
        <p:origin x="774" y="11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2945659" cy="497624"/>
          </a:xfrm>
          <a:prstGeom prst="rect">
            <a:avLst/>
          </a:prstGeom>
        </p:spPr>
        <p:txBody>
          <a:bodyPr vert="horz" lIns="40133" tIns="20067" rIns="40133" bIns="20067" rtlCol="0"/>
          <a:lstStyle>
            <a:lvl1pPr algn="l">
              <a:defRPr sz="5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3850442" y="0"/>
            <a:ext cx="2945659" cy="497624"/>
          </a:xfrm>
          <a:prstGeom prst="rect">
            <a:avLst/>
          </a:prstGeom>
        </p:spPr>
        <p:txBody>
          <a:bodyPr vert="horz" lIns="40133" tIns="20067" rIns="40133" bIns="20067" rtlCol="0"/>
          <a:lstStyle>
            <a:lvl1pPr algn="r">
              <a:defRPr sz="5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9429014"/>
            <a:ext cx="2945659" cy="497624"/>
          </a:xfrm>
          <a:prstGeom prst="rect">
            <a:avLst/>
          </a:prstGeom>
        </p:spPr>
        <p:txBody>
          <a:bodyPr vert="horz" lIns="40133" tIns="20067" rIns="40133" bIns="20067" rtlCol="0" anchor="b"/>
          <a:lstStyle>
            <a:lvl1pPr algn="l">
              <a:defRPr sz="5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3850442" y="9429014"/>
            <a:ext cx="2945659" cy="497624"/>
          </a:xfrm>
          <a:prstGeom prst="rect">
            <a:avLst/>
          </a:prstGeom>
        </p:spPr>
        <p:txBody>
          <a:bodyPr vert="horz" lIns="40133" tIns="20067" rIns="40133" bIns="20067" rtlCol="0" anchor="b"/>
          <a:lstStyle>
            <a:lvl1pPr algn="r">
              <a:defRPr sz="5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DE1B0-7422-987B-AEDD-C0472A8260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F70C89-2EE6-1FB1-9739-A775CD6AAEC8}"/>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E34D15F-E341-F2FA-9FEA-E2E271A97F64}"/>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933904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283F35-ECA6-C190-DAC0-04A8F5AA81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D6F934-FA8B-87CB-7947-50FA9776BAAF}"/>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8B6F412-F218-BC71-2431-DDBF90685DC9}"/>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2048549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F47BA-E797-556B-6651-237A9B46E6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2E43FF-3F8A-0DC3-86D7-1AD2AD5AEECD}"/>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B0DED06-954E-4837-23FF-4A312E84CA21}"/>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628033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09DD5-44B5-BD02-DBA7-1F834262A6D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752C84-3AC3-BCA9-886C-C5CAFC106C68}"/>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7C095BF-2878-75A7-01E9-8455E3A986E3}"/>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1673907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207058-EE15-A7B0-9068-ACB8C8655C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DC695-F975-6F04-E423-27B14BB12E03}"/>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7BE6917-6CE5-EDE9-D5FB-9AC8F161494A}"/>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768732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20E37-55FF-78E0-7837-CFC718B0B7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B59D9F-D168-A998-E5DF-B5BE4C82C77A}"/>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981CDA63-5DF9-2197-E77B-08381B2DEF6F}"/>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9628390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682017-28D3-E464-C721-2441E39E77D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04DD72-F1B9-3800-9B00-54A874D190CB}"/>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F4FFB20-169A-2FB7-9F41-8E678FF26EB5}"/>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7681315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19BEFA-9CF8-4341-48CE-BBD7267254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BB4B98-B274-D657-E772-641AB0227A34}"/>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BD3F7F85-C65D-F68B-499B-B2B9813C5309}"/>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3342408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1C6B5-7CA2-92F1-1169-09969A7CD5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E4735B-6479-5D33-682D-D09F289658B4}"/>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27DD4041-8475-4C3D-DFD6-0FE8210E3BF9}"/>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442822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A5B635-D449-7A5F-6676-A439760366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3B4262-5DBE-586A-21A1-F17CD31F73A3}"/>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0F58627-EA57-443B-4263-261420D693CD}"/>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96087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4A2631-CEBD-A7D9-742A-04D1EB3333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FE65D6-D850-5334-11C1-CFBFE8E513A9}"/>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A85831C-0F17-C58A-8857-F5D3200E88FD}"/>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5223245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F7E249-28F4-29A6-3E2F-09FC2036B9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4EFAE1-D8EB-6CBD-DE49-14DA0A50A985}"/>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D036D52-DD7A-0B26-25FC-16A9F96DC6F8}"/>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327763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5ED1B-F652-914A-C805-CD9414C17D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3E303-D3BA-3706-7501-2D59AD085287}"/>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B2B99EF-0A97-34DF-F2A8-C024B88C49FD}"/>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925673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48DA2-FEF9-7DBA-6C2E-391D902B99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7E7E9E-616D-DF5C-B42B-59BBF3FA9574}"/>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867515B2-5F39-3333-D064-1AB193C60653}"/>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2409114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5B139D-B36B-F4DA-96A0-E1917EFF98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49F6EF-FE97-9472-2343-6D70C7E4EDF0}"/>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EC29937D-7CA5-AB03-2285-E72F75EE71B2}"/>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32572361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2DACD-10F0-9BCB-A07D-4763C62510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1F74A5-844E-95A5-1DF1-C77FE426A0D4}"/>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707643D3-3A21-6EC7-FC75-4DA54FB36390}"/>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27455778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45D1F1-B61E-3FAE-5278-1B5CDEF835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09E79C-FC3E-A974-BD17-B04C1B76FAAC}"/>
              </a:ext>
            </a:extLst>
          </p:cNvPr>
          <p:cNvSpPr>
            <a:spLocks noGrp="1" noRot="1" noChangeAspect="1"/>
          </p:cNvSpPr>
          <p:nvPr>
            <p:ph type="sldImg"/>
          </p:nvPr>
        </p:nvSpPr>
        <p:spPr>
          <a:xfrm>
            <a:off x="420688" y="1241425"/>
            <a:ext cx="5956300" cy="3349625"/>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F395DE5B-C56A-6E0C-AE6A-8F04EF167644}"/>
              </a:ext>
            </a:extLst>
          </p:cNvPr>
          <p:cNvSpPr>
            <a:spLocks noGrp="1"/>
          </p:cNvSpPr>
          <p:nvPr>
            <p:ph type="body" idx="1"/>
          </p:nvPr>
        </p:nvSpPr>
        <p:spPr>
          <a:xfrm>
            <a:off x="679768" y="4777194"/>
            <a:ext cx="5438140" cy="3908614"/>
          </a:xfrm>
          <a:prstGeom prst="rect">
            <a:avLst/>
          </a:prstGeom>
        </p:spPr>
        <p:txBody>
          <a:bodyPr lIns="40133" tIns="20067" rIns="40133" bIns="20067"/>
          <a:lstStyle/>
          <a:p>
            <a:endParaRPr lang="en-US" dirty="0"/>
          </a:p>
        </p:txBody>
      </p:sp>
    </p:spTree>
    <p:extLst>
      <p:ext uri="{BB962C8B-B14F-4D97-AF65-F5344CB8AC3E}">
        <p14:creationId xmlns:p14="http://schemas.microsoft.com/office/powerpoint/2010/main" val="40683950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hishabpati.com/en/how-to-start-fashion-business-in-bangladesh/" TargetMode="External"/><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AD4558F-FBF1-2A3B-88C3-B3ECCEDDB185}"/>
              </a:ext>
            </a:extLst>
          </p:cNvPr>
          <p:cNvSpPr>
            <a:spLocks noGrp="1"/>
          </p:cNvSpPr>
          <p:nvPr>
            <p:ph sz="half" idx="1"/>
          </p:nvPr>
        </p:nvSpPr>
        <p:spPr>
          <a:xfrm>
            <a:off x="2389674" y="795599"/>
            <a:ext cx="6345893" cy="3721817"/>
          </a:xfrm>
        </p:spPr>
        <p:txBody>
          <a:bodyPr>
            <a:normAutofit fontScale="77500" lnSpcReduction="20000"/>
          </a:bodyPr>
          <a:lstStyle/>
          <a:p>
            <a:pPr marL="0" indent="0" algn="ctr">
              <a:buNone/>
            </a:pPr>
            <a:r>
              <a:rPr lang="en-US" sz="2600" b="1" dirty="0">
                <a:solidFill>
                  <a:schemeClr val="accent2">
                    <a:lumMod val="75000"/>
                  </a:schemeClr>
                </a:solidFill>
              </a:rPr>
              <a:t>Course Title</a:t>
            </a:r>
          </a:p>
          <a:p>
            <a:pPr marL="0" indent="0" algn="ctr">
              <a:buNone/>
            </a:pPr>
            <a:endParaRPr lang="en-US" sz="2600" b="1" dirty="0">
              <a:solidFill>
                <a:schemeClr val="accent2">
                  <a:lumMod val="75000"/>
                </a:schemeClr>
              </a:solidFill>
            </a:endParaRPr>
          </a:p>
          <a:p>
            <a:pPr marL="0" indent="0" algn="ctr">
              <a:buNone/>
            </a:pPr>
            <a:r>
              <a:rPr lang="en-US" sz="2600" dirty="0"/>
              <a:t>Entrepreneurship Development in Bangladesh</a:t>
            </a:r>
          </a:p>
          <a:p>
            <a:pPr marL="0" indent="0" algn="ctr">
              <a:buNone/>
            </a:pPr>
            <a:endParaRPr lang="en-US" sz="2600" dirty="0"/>
          </a:p>
          <a:p>
            <a:pPr marL="0" indent="0" algn="ctr">
              <a:buNone/>
            </a:pPr>
            <a:r>
              <a:rPr lang="en-US" sz="2600" b="1" dirty="0">
                <a:solidFill>
                  <a:srgbClr val="FF0000"/>
                </a:solidFill>
              </a:rPr>
              <a:t>Course Code</a:t>
            </a:r>
            <a:r>
              <a:rPr lang="en-US" sz="2600" dirty="0"/>
              <a:t>-BUS-301w</a:t>
            </a:r>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endParaRPr lang="en-US" dirty="0"/>
          </a:p>
          <a:p>
            <a:pPr marL="0" indent="0" algn="ctr">
              <a:buNone/>
            </a:pPr>
            <a:r>
              <a:rPr lang="en-US" dirty="0"/>
              <a:t>Dr. Md Zillur Rahman</a:t>
            </a:r>
          </a:p>
          <a:p>
            <a:pPr marL="0" indent="0" algn="ctr">
              <a:buNone/>
            </a:pPr>
            <a:r>
              <a:rPr lang="en-US" dirty="0"/>
              <a:t>Associate Professor</a:t>
            </a:r>
          </a:p>
          <a:p>
            <a:pPr marL="0" indent="0" algn="ctr">
              <a:buNone/>
            </a:pPr>
            <a:r>
              <a:rPr lang="en-US" dirty="0"/>
              <a:t>Dept. of Business Administration</a:t>
            </a:r>
          </a:p>
          <a:p>
            <a:pPr marL="0" indent="0" algn="ctr">
              <a:buNone/>
            </a:pPr>
            <a:r>
              <a:rPr lang="en-US" dirty="0"/>
              <a:t>SUST, Sylhet</a:t>
            </a:r>
          </a:p>
        </p:txBody>
      </p:sp>
      <p:sp>
        <p:nvSpPr>
          <p:cNvPr id="5" name="Slide Number Placeholder 4">
            <a:extLst>
              <a:ext uri="{FF2B5EF4-FFF2-40B4-BE49-F238E27FC236}">
                <a16:creationId xmlns:a16="http://schemas.microsoft.com/office/drawing/2014/main" id="{C5F2F9BC-8DD6-0246-01CC-4F2A65705A4B}"/>
              </a:ext>
            </a:extLst>
          </p:cNvPr>
          <p:cNvSpPr>
            <a:spLocks noGrp="1"/>
          </p:cNvSpPr>
          <p:nvPr>
            <p:ph type="sldNum" sz="quarter" idx="10"/>
          </p:nvPr>
        </p:nvSpPr>
        <p:spPr/>
        <p:txBody>
          <a:bodyPr/>
          <a:lstStyle/>
          <a:p>
            <a:fld id="{48F63A3B-78C7-47BE-AE5E-E10140E04643}" type="slidenum">
              <a:rPr lang="en-US" smtClean="0"/>
              <a:pPr/>
              <a:t>1</a:t>
            </a:fld>
            <a:endParaRPr lang="en-US" dirty="0"/>
          </a:p>
        </p:txBody>
      </p:sp>
    </p:spTree>
    <p:extLst>
      <p:ext uri="{BB962C8B-B14F-4D97-AF65-F5344CB8AC3E}">
        <p14:creationId xmlns:p14="http://schemas.microsoft.com/office/powerpoint/2010/main" val="33383978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6DE9B-45C5-0A15-A4AE-6EEAE9C3B916}"/>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7DF49B40-29B4-A994-7420-DA93A3E5D260}"/>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776DF872-26B2-14F8-5140-9E575129F8D6}"/>
              </a:ext>
            </a:extLst>
          </p:cNvPr>
          <p:cNvSpPr txBox="1"/>
          <p:nvPr/>
        </p:nvSpPr>
        <p:spPr>
          <a:xfrm>
            <a:off x="267919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f84bb2c-font-family )"/>
              </a:rPr>
              <a:t>5. Toy Shop</a:t>
            </a:r>
          </a:p>
        </p:txBody>
      </p:sp>
      <p:sp>
        <p:nvSpPr>
          <p:cNvPr id="4" name="TextBox 3">
            <a:extLst>
              <a:ext uri="{FF2B5EF4-FFF2-40B4-BE49-F238E27FC236}">
                <a16:creationId xmlns:a16="http://schemas.microsoft.com/office/drawing/2014/main" id="{D5F046C6-52A0-C3D5-0B6C-3A057623B5DD}"/>
              </a:ext>
            </a:extLst>
          </p:cNvPr>
          <p:cNvSpPr txBox="1"/>
          <p:nvPr/>
        </p:nvSpPr>
        <p:spPr>
          <a:xfrm>
            <a:off x="2679192" y="928688"/>
            <a:ext cx="8375904" cy="5324535"/>
          </a:xfrm>
          <a:prstGeom prst="rect">
            <a:avLst/>
          </a:prstGeom>
          <a:noFill/>
        </p:spPr>
        <p:txBody>
          <a:bodyPr wrap="square" rtlCol="0">
            <a:spAutoFit/>
          </a:bodyPr>
          <a:lstStyle/>
          <a:p>
            <a:pPr algn="just"/>
            <a:r>
              <a:rPr lang="en-US" sz="2000" b="0" i="0" dirty="0">
                <a:solidFill>
                  <a:srgbClr val="000000"/>
                </a:solidFill>
                <a:effectLst/>
                <a:latin typeface="Nunito" pitchFamily="2" charset="0"/>
              </a:rPr>
              <a:t>Toy shops can be a moderately profitable business in Bangladesh. Our country didn’t have any toy industry before 2010. Mostly, the toys come from China. China can Produce a large scale of toys at quite an affordable rate. Now, our country is producing certain types of toys and this industry takes a large portion of the local market. As your investment is low, consider buying toys from the wholesale markets of Dhaka and Chittagong because from there you can buy the toys at a cheaper rate. Again, you also have the option to import toys from China on a large scale because then your average price can be moderate, and you will enjoy a higher profit margin. Research the market in an exact manner before you completely delve into the business. Here, your target customers are children. So, consider their preferences. Nowadays, children don’t prefer outdated toys, rather they like the latest and uncommon toys that you can get at an affordable rate. Choose a location from where the parents can easily get the desired toys for their children easily. Decorate the store aesthetically so that people get attracted to your shop.</a:t>
            </a:r>
          </a:p>
        </p:txBody>
      </p:sp>
    </p:spTree>
    <p:extLst>
      <p:ext uri="{BB962C8B-B14F-4D97-AF65-F5344CB8AC3E}">
        <p14:creationId xmlns:p14="http://schemas.microsoft.com/office/powerpoint/2010/main" val="26580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DA12D-C6F9-4FD8-5C62-841C822DE6B4}"/>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2615E1A5-A0C8-C147-0EEE-BA9CBEFADF89}"/>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5603308A-04C5-4011-9B4F-C3B08E63EDF2}"/>
              </a:ext>
            </a:extLst>
          </p:cNvPr>
          <p:cNvSpPr txBox="1"/>
          <p:nvPr/>
        </p:nvSpPr>
        <p:spPr>
          <a:xfrm>
            <a:off x="267919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f84bb2c-font-family )"/>
              </a:rPr>
              <a:t>5. Toy Shop</a:t>
            </a:r>
          </a:p>
        </p:txBody>
      </p:sp>
      <p:sp>
        <p:nvSpPr>
          <p:cNvPr id="4" name="TextBox 3">
            <a:extLst>
              <a:ext uri="{FF2B5EF4-FFF2-40B4-BE49-F238E27FC236}">
                <a16:creationId xmlns:a16="http://schemas.microsoft.com/office/drawing/2014/main" id="{98382F6D-1921-F3FF-476F-F10F24BA8245}"/>
              </a:ext>
            </a:extLst>
          </p:cNvPr>
          <p:cNvSpPr txBox="1"/>
          <p:nvPr/>
        </p:nvSpPr>
        <p:spPr>
          <a:xfrm>
            <a:off x="2679192" y="928688"/>
            <a:ext cx="8375904" cy="1323439"/>
          </a:xfrm>
          <a:prstGeom prst="rect">
            <a:avLst/>
          </a:prstGeom>
          <a:noFill/>
        </p:spPr>
        <p:txBody>
          <a:bodyPr wrap="square" rtlCol="0">
            <a:spAutoFit/>
          </a:bodyPr>
          <a:lstStyle/>
          <a:p>
            <a:pPr algn="l"/>
            <a:r>
              <a:rPr lang="en-US" sz="2000" b="0" i="0" dirty="0">
                <a:solidFill>
                  <a:srgbClr val="000000"/>
                </a:solidFill>
                <a:effectLst/>
                <a:latin typeface="Nunito" pitchFamily="2" charset="0"/>
              </a:rPr>
              <a:t>Required Skills: Knowledge regarding product import and market research.</a:t>
            </a:r>
          </a:p>
          <a:p>
            <a:pPr algn="l"/>
            <a:r>
              <a:rPr lang="en-US" sz="2000" b="0" i="0" dirty="0">
                <a:solidFill>
                  <a:srgbClr val="000000"/>
                </a:solidFill>
                <a:effectLst/>
                <a:latin typeface="Nunito" pitchFamily="2" charset="0"/>
              </a:rPr>
              <a:t>Approximate Investment: BDT 1 to 2 lacs</a:t>
            </a:r>
          </a:p>
          <a:p>
            <a:pPr algn="l"/>
            <a:r>
              <a:rPr lang="en-US" sz="2000" b="0" i="0" dirty="0">
                <a:solidFill>
                  <a:srgbClr val="000000"/>
                </a:solidFill>
                <a:effectLst/>
                <a:latin typeface="Nunito" pitchFamily="2" charset="0"/>
              </a:rPr>
              <a:t>Approximate profit: 23.3% to 25.9% per toy</a:t>
            </a:r>
          </a:p>
        </p:txBody>
      </p:sp>
    </p:spTree>
    <p:extLst>
      <p:ext uri="{BB962C8B-B14F-4D97-AF65-F5344CB8AC3E}">
        <p14:creationId xmlns:p14="http://schemas.microsoft.com/office/powerpoint/2010/main" val="27528703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87F7A-E3E0-2D5B-B098-EEF133A13823}"/>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380500D5-9184-4C20-753A-B03D79A97638}"/>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12</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D239A2CD-81C7-E10D-D83C-BEB182CB538F}"/>
              </a:ext>
            </a:extLst>
          </p:cNvPr>
          <p:cNvSpPr txBox="1"/>
          <p:nvPr/>
        </p:nvSpPr>
        <p:spPr>
          <a:xfrm>
            <a:off x="267919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f84bb2c-font-family )"/>
              </a:rPr>
              <a:t>6. Fashion House</a:t>
            </a:r>
          </a:p>
        </p:txBody>
      </p:sp>
      <p:sp>
        <p:nvSpPr>
          <p:cNvPr id="4" name="TextBox 3">
            <a:extLst>
              <a:ext uri="{FF2B5EF4-FFF2-40B4-BE49-F238E27FC236}">
                <a16:creationId xmlns:a16="http://schemas.microsoft.com/office/drawing/2014/main" id="{887B3C9B-8168-25EA-AE92-CC4E1455EC08}"/>
              </a:ext>
            </a:extLst>
          </p:cNvPr>
          <p:cNvSpPr txBox="1"/>
          <p:nvPr/>
        </p:nvSpPr>
        <p:spPr>
          <a:xfrm>
            <a:off x="2679192" y="928688"/>
            <a:ext cx="8375904" cy="5632311"/>
          </a:xfrm>
          <a:prstGeom prst="rect">
            <a:avLst/>
          </a:prstGeom>
          <a:noFill/>
        </p:spPr>
        <p:txBody>
          <a:bodyPr wrap="square" rtlCol="0">
            <a:spAutoFit/>
          </a:bodyPr>
          <a:lstStyle/>
          <a:p>
            <a:pPr algn="just"/>
            <a:r>
              <a:rPr lang="en-US" sz="2000" b="0" i="0" dirty="0">
                <a:solidFill>
                  <a:srgbClr val="000000"/>
                </a:solidFill>
                <a:effectLst/>
                <a:latin typeface="Nunito" pitchFamily="2" charset="0"/>
              </a:rPr>
              <a:t>Fashion is not only making a difference but also showing the difference. People are followers of the latest fashion trends. That’s why </a:t>
            </a:r>
            <a:r>
              <a:rPr lang="en-US" sz="2000" b="0" i="0" u="none" strike="noStrike" dirty="0">
                <a:effectLst/>
                <a:latin typeface="Nunito" pitchFamily="2" charset="0"/>
                <a:hlinkClick r:id="rId3"/>
              </a:rPr>
              <a:t>fashion houses have always been a popular business</a:t>
            </a:r>
            <a:r>
              <a:rPr lang="en-US" sz="2000" b="0" i="0" dirty="0">
                <a:solidFill>
                  <a:srgbClr val="000000"/>
                </a:solidFill>
                <a:effectLst/>
                <a:latin typeface="Nunito" pitchFamily="2" charset="0"/>
              </a:rPr>
              <a:t> idea and the fashion houses in our country are doing quite well. You will see various fashion houses in your locality and they are making good business. If you are thinking of a physical fashion house choose a suitable location like residential areas, commercial areas, and the like. Again, you don’t always need a location because your investment is low, consider running an online fashion house. Just open a Facebook page, and promote your business through boosting. Communicate with your clients through regular posts, and messenger. Your customers will order online through messenger, and they can also contact you on your given contact number on social media. Just arrange for a delivery person and make arrangements of payment through merchant banking such as </a:t>
            </a:r>
            <a:r>
              <a:rPr lang="en-US" sz="2000" b="0" i="0" dirty="0" err="1">
                <a:solidFill>
                  <a:srgbClr val="000000"/>
                </a:solidFill>
                <a:effectLst/>
                <a:latin typeface="Nunito" pitchFamily="2" charset="0"/>
              </a:rPr>
              <a:t>Bkash</a:t>
            </a:r>
            <a:r>
              <a:rPr lang="en-US" sz="2000" b="0" i="0" dirty="0">
                <a:solidFill>
                  <a:srgbClr val="000000"/>
                </a:solidFill>
                <a:effectLst/>
                <a:latin typeface="Nunito" pitchFamily="2" charset="0"/>
              </a:rPr>
              <a:t>, </a:t>
            </a:r>
            <a:r>
              <a:rPr lang="en-US" sz="2000" b="0" i="0" dirty="0" err="1">
                <a:solidFill>
                  <a:srgbClr val="000000"/>
                </a:solidFill>
                <a:effectLst/>
                <a:latin typeface="Nunito" pitchFamily="2" charset="0"/>
              </a:rPr>
              <a:t>Nagad</a:t>
            </a:r>
            <a:r>
              <a:rPr lang="en-US" sz="2000" b="0" i="0" dirty="0">
                <a:solidFill>
                  <a:srgbClr val="000000"/>
                </a:solidFill>
                <a:effectLst/>
                <a:latin typeface="Nunito" pitchFamily="2" charset="0"/>
              </a:rPr>
              <a:t>, Rocket, and the like. The most important thing is to research the market well and develop a business plan before starting your business. Exact market research, a proper business plan, and the right execution of that plan can get you the desired success.</a:t>
            </a:r>
          </a:p>
        </p:txBody>
      </p:sp>
    </p:spTree>
    <p:extLst>
      <p:ext uri="{BB962C8B-B14F-4D97-AF65-F5344CB8AC3E}">
        <p14:creationId xmlns:p14="http://schemas.microsoft.com/office/powerpoint/2010/main" val="2528233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29246-FA36-5A8C-B23A-AC4B5549A20A}"/>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15617990-C0A0-6D3F-9A6D-1F38A8D6B391}"/>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13</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080A3A97-0370-2A0F-24E7-AFD0D1007A99}"/>
              </a:ext>
            </a:extLst>
          </p:cNvPr>
          <p:cNvSpPr txBox="1"/>
          <p:nvPr/>
        </p:nvSpPr>
        <p:spPr>
          <a:xfrm>
            <a:off x="267919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f84bb2c-font-family )"/>
              </a:rPr>
              <a:t>6. Fashion House</a:t>
            </a:r>
          </a:p>
        </p:txBody>
      </p:sp>
      <p:sp>
        <p:nvSpPr>
          <p:cNvPr id="4" name="TextBox 3">
            <a:extLst>
              <a:ext uri="{FF2B5EF4-FFF2-40B4-BE49-F238E27FC236}">
                <a16:creationId xmlns:a16="http://schemas.microsoft.com/office/drawing/2014/main" id="{D6585743-4274-B2F3-E838-879DE72A17A7}"/>
              </a:ext>
            </a:extLst>
          </p:cNvPr>
          <p:cNvSpPr txBox="1"/>
          <p:nvPr/>
        </p:nvSpPr>
        <p:spPr>
          <a:xfrm>
            <a:off x="2679192" y="928688"/>
            <a:ext cx="8375904" cy="1323439"/>
          </a:xfrm>
          <a:prstGeom prst="rect">
            <a:avLst/>
          </a:prstGeom>
          <a:noFill/>
        </p:spPr>
        <p:txBody>
          <a:bodyPr wrap="square" rtlCol="0">
            <a:spAutoFit/>
          </a:bodyPr>
          <a:lstStyle/>
          <a:p>
            <a:pPr algn="l"/>
            <a:r>
              <a:rPr lang="en-US" sz="2000" b="0" i="0" dirty="0">
                <a:solidFill>
                  <a:srgbClr val="000000"/>
                </a:solidFill>
                <a:effectLst/>
                <a:latin typeface="Nunito" pitchFamily="2" charset="0"/>
              </a:rPr>
              <a:t>Required Skills: Design skills and good ability to communicate with people on Facebook.</a:t>
            </a:r>
          </a:p>
          <a:p>
            <a:pPr algn="l"/>
            <a:r>
              <a:rPr lang="en-US" sz="2000" b="0" i="0" dirty="0">
                <a:solidFill>
                  <a:srgbClr val="000000"/>
                </a:solidFill>
                <a:effectLst/>
                <a:latin typeface="Nunito" pitchFamily="2" charset="0"/>
              </a:rPr>
              <a:t>Approximate Investment: BDT 1 lac.</a:t>
            </a:r>
          </a:p>
          <a:p>
            <a:pPr algn="l"/>
            <a:r>
              <a:rPr lang="en-US" sz="2000" b="0" i="0" dirty="0">
                <a:solidFill>
                  <a:srgbClr val="000000"/>
                </a:solidFill>
                <a:effectLst/>
                <a:latin typeface="Nunito" pitchFamily="2" charset="0"/>
              </a:rPr>
              <a:t>Approximate profit: 18% to 30%</a:t>
            </a:r>
          </a:p>
        </p:txBody>
      </p:sp>
    </p:spTree>
    <p:extLst>
      <p:ext uri="{BB962C8B-B14F-4D97-AF65-F5344CB8AC3E}">
        <p14:creationId xmlns:p14="http://schemas.microsoft.com/office/powerpoint/2010/main" val="2850204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3667A-0B4B-4E0C-0F2C-14B577C301FB}"/>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58D9CE84-0394-F054-F6A0-C996737135F3}"/>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14</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F671DBE2-91F3-741B-5A96-7A3ACE287C60}"/>
              </a:ext>
            </a:extLst>
          </p:cNvPr>
          <p:cNvSpPr txBox="1"/>
          <p:nvPr/>
        </p:nvSpPr>
        <p:spPr>
          <a:xfrm>
            <a:off x="267919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f84bb2c-font-family )"/>
              </a:rPr>
              <a:t>7. Mother and Baby’s Products’ Shop</a:t>
            </a:r>
          </a:p>
        </p:txBody>
      </p:sp>
      <p:sp>
        <p:nvSpPr>
          <p:cNvPr id="4" name="TextBox 3">
            <a:extLst>
              <a:ext uri="{FF2B5EF4-FFF2-40B4-BE49-F238E27FC236}">
                <a16:creationId xmlns:a16="http://schemas.microsoft.com/office/drawing/2014/main" id="{96D65A1D-2A15-770A-05BF-09B4142D89D6}"/>
              </a:ext>
            </a:extLst>
          </p:cNvPr>
          <p:cNvSpPr txBox="1"/>
          <p:nvPr/>
        </p:nvSpPr>
        <p:spPr>
          <a:xfrm>
            <a:off x="2679192" y="928688"/>
            <a:ext cx="8375904" cy="4093428"/>
          </a:xfrm>
          <a:prstGeom prst="rect">
            <a:avLst/>
          </a:prstGeom>
          <a:noFill/>
        </p:spPr>
        <p:txBody>
          <a:bodyPr wrap="square" rtlCol="0">
            <a:spAutoFit/>
          </a:bodyPr>
          <a:lstStyle/>
          <a:p>
            <a:pPr algn="l"/>
            <a:r>
              <a:rPr lang="en-US" sz="2000" b="0" i="0" dirty="0">
                <a:solidFill>
                  <a:srgbClr val="000000"/>
                </a:solidFill>
                <a:effectLst/>
                <a:latin typeface="Nunito" pitchFamily="2" charset="0"/>
              </a:rPr>
              <a:t>Mother and Baby’s Products’ shop has gained quite a popularity in recent years. But this idea won’t be an easy one for you. You need to have exact market research before starting. Because you need to understand your target customers i.e. mothers and babies. Here, the products are quite sensitive. Choose a nice location in a residential area or close to hospitals because this will be the most suitable location for this business. Collect quality products for both mothers and babies. Decorate the shop in a pleasant way so that you can easily attract customers.</a:t>
            </a:r>
          </a:p>
          <a:p>
            <a:pPr algn="l"/>
            <a:r>
              <a:rPr lang="en-US" sz="2000" b="0" i="0" dirty="0">
                <a:solidFill>
                  <a:srgbClr val="000000"/>
                </a:solidFill>
                <a:effectLst/>
                <a:latin typeface="Nunito" pitchFamily="2" charset="0"/>
              </a:rPr>
              <a:t>Required Skills: Market research and knowledge of target customer needs.</a:t>
            </a:r>
          </a:p>
          <a:p>
            <a:pPr algn="l"/>
            <a:r>
              <a:rPr lang="en-US" sz="2000" b="0" i="0" dirty="0">
                <a:solidFill>
                  <a:srgbClr val="000000"/>
                </a:solidFill>
                <a:effectLst/>
                <a:latin typeface="Nunito" pitchFamily="2" charset="0"/>
              </a:rPr>
              <a:t>Approximate Investment: BDT 2 to 3 lacs.</a:t>
            </a:r>
          </a:p>
          <a:p>
            <a:pPr algn="l"/>
            <a:r>
              <a:rPr lang="en-US" sz="2000" b="0" i="0" dirty="0">
                <a:solidFill>
                  <a:srgbClr val="000000"/>
                </a:solidFill>
                <a:effectLst/>
                <a:latin typeface="Nunito" pitchFamily="2" charset="0"/>
              </a:rPr>
              <a:t>Approximate profit: 40%</a:t>
            </a:r>
          </a:p>
        </p:txBody>
      </p:sp>
    </p:spTree>
    <p:extLst>
      <p:ext uri="{BB962C8B-B14F-4D97-AF65-F5344CB8AC3E}">
        <p14:creationId xmlns:p14="http://schemas.microsoft.com/office/powerpoint/2010/main" val="14659117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5CF0E-ABFF-096E-DE55-92C392D7EC19}"/>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D7F1E133-6437-D633-0D46-7C85EB7A6611}"/>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15</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B13405EF-57D0-F5E1-F23C-FC2B08A29592}"/>
              </a:ext>
            </a:extLst>
          </p:cNvPr>
          <p:cNvSpPr txBox="1"/>
          <p:nvPr/>
        </p:nvSpPr>
        <p:spPr>
          <a:xfrm>
            <a:off x="267919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f84bb2c-font-family )"/>
              </a:rPr>
              <a:t>8. Photography Business</a:t>
            </a:r>
          </a:p>
        </p:txBody>
      </p:sp>
      <p:sp>
        <p:nvSpPr>
          <p:cNvPr id="4" name="TextBox 3">
            <a:extLst>
              <a:ext uri="{FF2B5EF4-FFF2-40B4-BE49-F238E27FC236}">
                <a16:creationId xmlns:a16="http://schemas.microsoft.com/office/drawing/2014/main" id="{9034CA2F-A84E-E5F9-2568-3554813CC5B8}"/>
              </a:ext>
            </a:extLst>
          </p:cNvPr>
          <p:cNvSpPr txBox="1"/>
          <p:nvPr/>
        </p:nvSpPr>
        <p:spPr>
          <a:xfrm>
            <a:off x="2679192" y="928688"/>
            <a:ext cx="8375904" cy="5324535"/>
          </a:xfrm>
          <a:prstGeom prst="rect">
            <a:avLst/>
          </a:prstGeom>
          <a:noFill/>
        </p:spPr>
        <p:txBody>
          <a:bodyPr wrap="square" rtlCol="0">
            <a:spAutoFit/>
          </a:bodyPr>
          <a:lstStyle/>
          <a:p>
            <a:pPr algn="just"/>
            <a:r>
              <a:rPr lang="en-US" sz="2000" b="0" i="0" dirty="0">
                <a:solidFill>
                  <a:srgbClr val="000000"/>
                </a:solidFill>
                <a:effectLst/>
                <a:latin typeface="Nunito" pitchFamily="2" charset="0"/>
              </a:rPr>
              <a:t>In a densely populated country like ours where people love to take pictures on different occasions, a photography business can be an awesome business idea, of course, if you are passionate about photography. If you already have a DSLR camera, you are golden. Otherwise, a DSLR camera will cost you less than BDT 1 lac in Bangladesh. So, within this investment, you can start the business. If you have good networking skills, you can easily get photography offers from your friends, family, and colleagues to cover their special events. You can smoothly promote your business on your social media accounts such as Facebook, Instagram, LinkedIn, and the like. You just need to regularly post photos and posts to showcase your photography skills. You can also solely concentrate on wedding photography. Otherwise, covering different types of events can make your source of income diversified.</a:t>
            </a:r>
          </a:p>
          <a:p>
            <a:pPr algn="l"/>
            <a:r>
              <a:rPr lang="en-US" sz="2000" b="0" i="0" dirty="0">
                <a:solidFill>
                  <a:srgbClr val="000000"/>
                </a:solidFill>
                <a:effectLst/>
                <a:latin typeface="Nunito" pitchFamily="2" charset="0"/>
              </a:rPr>
              <a:t>Required Skills: Photography skills.</a:t>
            </a:r>
          </a:p>
          <a:p>
            <a:pPr algn="l"/>
            <a:r>
              <a:rPr lang="en-US" sz="2000" b="0" i="0" dirty="0">
                <a:solidFill>
                  <a:srgbClr val="000000"/>
                </a:solidFill>
                <a:effectLst/>
                <a:latin typeface="Nunito" pitchFamily="2" charset="0"/>
              </a:rPr>
              <a:t>Approximate Investment: BDT 1 lac.</a:t>
            </a:r>
          </a:p>
          <a:p>
            <a:pPr algn="l"/>
            <a:r>
              <a:rPr lang="en-US" sz="2000" b="0" i="0" dirty="0">
                <a:solidFill>
                  <a:srgbClr val="000000"/>
                </a:solidFill>
                <a:effectLst/>
                <a:latin typeface="Nunito" pitchFamily="2" charset="0"/>
              </a:rPr>
              <a:t>Approximate profit: BDT 50,000 per month.</a:t>
            </a:r>
          </a:p>
        </p:txBody>
      </p:sp>
    </p:spTree>
    <p:extLst>
      <p:ext uri="{BB962C8B-B14F-4D97-AF65-F5344CB8AC3E}">
        <p14:creationId xmlns:p14="http://schemas.microsoft.com/office/powerpoint/2010/main" val="2658903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91EC90-A21B-724A-EB6D-C07A8BCAED35}"/>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BE596657-4992-7515-B2E1-F2A5A2BAC0CD}"/>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16</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F1A06013-530A-C96E-C4A0-E997B929C265}"/>
              </a:ext>
            </a:extLst>
          </p:cNvPr>
          <p:cNvSpPr txBox="1"/>
          <p:nvPr/>
        </p:nvSpPr>
        <p:spPr>
          <a:xfrm>
            <a:off x="267919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f84bb2c-font-family )"/>
              </a:rPr>
              <a:t>9. Furniture Shop</a:t>
            </a:r>
          </a:p>
        </p:txBody>
      </p:sp>
      <p:sp>
        <p:nvSpPr>
          <p:cNvPr id="4" name="TextBox 3">
            <a:extLst>
              <a:ext uri="{FF2B5EF4-FFF2-40B4-BE49-F238E27FC236}">
                <a16:creationId xmlns:a16="http://schemas.microsoft.com/office/drawing/2014/main" id="{D1518D30-E0FF-D8C8-6E14-0674BD3D32B0}"/>
              </a:ext>
            </a:extLst>
          </p:cNvPr>
          <p:cNvSpPr txBox="1"/>
          <p:nvPr/>
        </p:nvSpPr>
        <p:spPr>
          <a:xfrm>
            <a:off x="2679192" y="928688"/>
            <a:ext cx="8375904" cy="3785652"/>
          </a:xfrm>
          <a:prstGeom prst="rect">
            <a:avLst/>
          </a:prstGeom>
          <a:noFill/>
        </p:spPr>
        <p:txBody>
          <a:bodyPr wrap="square" rtlCol="0">
            <a:spAutoFit/>
          </a:bodyPr>
          <a:lstStyle/>
          <a:p>
            <a:pPr algn="just"/>
            <a:r>
              <a:rPr lang="en-US" sz="2000" b="0" i="0" dirty="0">
                <a:solidFill>
                  <a:srgbClr val="000000"/>
                </a:solidFill>
                <a:effectLst/>
                <a:latin typeface="Nunito" pitchFamily="2" charset="0"/>
              </a:rPr>
              <a:t>Furniture, mainly wooden furniture, have a good demand in Bangladesh because in houses, furnished apartments, outlets, offices, or any other institutions or organizations you need furniture. So, furniture shops can be a profitable business idea here. You need to research the market well, find out the weaknesses of your competitors, and try to fill up that gap with your unique and customized design. If you are able to make furniture, that will be a plus point, but if you can’t you need to have at least good taste and knowledge about furniture.</a:t>
            </a:r>
          </a:p>
          <a:p>
            <a:pPr algn="l"/>
            <a:r>
              <a:rPr lang="en-US" sz="2000" b="0" i="0" dirty="0">
                <a:solidFill>
                  <a:srgbClr val="000000"/>
                </a:solidFill>
                <a:effectLst/>
                <a:latin typeface="Nunito" pitchFamily="2" charset="0"/>
              </a:rPr>
              <a:t>Required Skills: Market research and good taste and knowledge about furniture.</a:t>
            </a:r>
          </a:p>
          <a:p>
            <a:pPr algn="l"/>
            <a:r>
              <a:rPr lang="en-US" sz="2000" b="0" i="0" dirty="0">
                <a:solidFill>
                  <a:srgbClr val="000000"/>
                </a:solidFill>
                <a:effectLst/>
                <a:latin typeface="Nunito" pitchFamily="2" charset="0"/>
              </a:rPr>
              <a:t>Approximate Investment: BDT 5 to10 lac.</a:t>
            </a:r>
          </a:p>
          <a:p>
            <a:pPr algn="l"/>
            <a:r>
              <a:rPr lang="en-US" sz="2000" b="0" i="0" dirty="0">
                <a:solidFill>
                  <a:srgbClr val="000000"/>
                </a:solidFill>
                <a:effectLst/>
                <a:latin typeface="Nunito" pitchFamily="2" charset="0"/>
              </a:rPr>
              <a:t>Approximate profit: 40% TO 60%</a:t>
            </a:r>
          </a:p>
        </p:txBody>
      </p:sp>
    </p:spTree>
    <p:extLst>
      <p:ext uri="{BB962C8B-B14F-4D97-AF65-F5344CB8AC3E}">
        <p14:creationId xmlns:p14="http://schemas.microsoft.com/office/powerpoint/2010/main" val="1591855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5E6D96-640B-B0F5-FAB3-49624AE17F56}"/>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DDD289C-9CA5-7463-CD5E-E66C3D722923}"/>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17</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58CCC7A0-C86F-935E-9915-7157903AF6DB}"/>
              </a:ext>
            </a:extLst>
          </p:cNvPr>
          <p:cNvSpPr txBox="1"/>
          <p:nvPr/>
        </p:nvSpPr>
        <p:spPr>
          <a:xfrm>
            <a:off x="2679192" y="263830"/>
            <a:ext cx="8375904" cy="830997"/>
          </a:xfrm>
          <a:prstGeom prst="rect">
            <a:avLst/>
          </a:prstGeom>
          <a:noFill/>
        </p:spPr>
        <p:txBody>
          <a:bodyPr wrap="square" rtlCol="0">
            <a:spAutoFit/>
          </a:bodyPr>
          <a:lstStyle/>
          <a:p>
            <a:r>
              <a:rPr lang="en-US" sz="2400" b="1" dirty="0">
                <a:solidFill>
                  <a:srgbClr val="000000"/>
                </a:solidFill>
                <a:latin typeface="var( --e-global-typography-f84bb2c-font-family )"/>
              </a:rPr>
              <a:t>10. Juice Bar</a:t>
            </a:r>
          </a:p>
          <a:p>
            <a:pPr algn="l"/>
            <a:endParaRPr lang="en-US" sz="2400" b="1" i="0" dirty="0">
              <a:solidFill>
                <a:srgbClr val="000000"/>
              </a:solidFill>
              <a:effectLst/>
              <a:latin typeface="var( --e-global-typography-f84bb2c-font-family )"/>
            </a:endParaRPr>
          </a:p>
        </p:txBody>
      </p:sp>
      <p:sp>
        <p:nvSpPr>
          <p:cNvPr id="4" name="TextBox 3">
            <a:extLst>
              <a:ext uri="{FF2B5EF4-FFF2-40B4-BE49-F238E27FC236}">
                <a16:creationId xmlns:a16="http://schemas.microsoft.com/office/drawing/2014/main" id="{AB8F34E8-8A6D-ED26-14A4-C315187D5DB2}"/>
              </a:ext>
            </a:extLst>
          </p:cNvPr>
          <p:cNvSpPr txBox="1"/>
          <p:nvPr/>
        </p:nvSpPr>
        <p:spPr>
          <a:xfrm>
            <a:off x="2679192" y="928688"/>
            <a:ext cx="8375904" cy="4339650"/>
          </a:xfrm>
          <a:prstGeom prst="rect">
            <a:avLst/>
          </a:prstGeom>
          <a:noFill/>
        </p:spPr>
        <p:txBody>
          <a:bodyPr wrap="square" rtlCol="0">
            <a:spAutoFit/>
          </a:bodyPr>
          <a:lstStyle/>
          <a:p>
            <a:pPr algn="just">
              <a:spcAft>
                <a:spcPts val="750"/>
              </a:spcAft>
            </a:pPr>
            <a:r>
              <a:rPr lang="en-US" sz="1600" b="0" i="0" dirty="0">
                <a:solidFill>
                  <a:srgbClr val="000000"/>
                </a:solidFill>
                <a:effectLst/>
                <a:latin typeface="Nunito" pitchFamily="2" charset="0"/>
              </a:rPr>
              <a:t>Nowadays, juice bars have become a quite popular business idea in Bangladesh. Because this country is a tropical one and people love to have juice. Especially, in hot summer weather, a glass of juice will quench your thirst and also give you a soothing feeling. If you make juices from various fruits, your juice bar will become popular. You need to have special items that will make your juice bar different from others. If you have different types of juice with some special types, customers will come to your juice shop from distant places. You can start your juice bar in a small space. Just find a suitable location and environment for your shop. This business is ideal to start with a small investment because you will spend most of the investment on buying blending machines, and packaging materials. Use one-time-use glasses to deliver juices and keep the environment good, and juice serving style cool because your target customers will be elite and middle-class people.</a:t>
            </a:r>
          </a:p>
          <a:p>
            <a:pPr algn="just">
              <a:spcAft>
                <a:spcPts val="750"/>
              </a:spcAft>
            </a:pPr>
            <a:r>
              <a:rPr lang="en-US" sz="1600" b="0" i="0" dirty="0">
                <a:solidFill>
                  <a:srgbClr val="000000"/>
                </a:solidFill>
                <a:effectLst/>
                <a:latin typeface="Nunito" pitchFamily="2" charset="0"/>
              </a:rPr>
              <a:t>Requirements: A suitable location, well-designed and environment-friendly glasses, and juice preparation instruments.</a:t>
            </a:r>
          </a:p>
          <a:p>
            <a:pPr algn="just">
              <a:spcAft>
                <a:spcPts val="750"/>
              </a:spcAft>
            </a:pPr>
            <a:r>
              <a:rPr lang="en-US" sz="1600" b="0" i="0" dirty="0">
                <a:solidFill>
                  <a:srgbClr val="000000"/>
                </a:solidFill>
                <a:effectLst/>
                <a:latin typeface="Nunito" pitchFamily="2" charset="0"/>
              </a:rPr>
              <a:t>Approximate Investment: BDT 3 to 5 lacs.</a:t>
            </a:r>
          </a:p>
          <a:p>
            <a:pPr algn="just">
              <a:spcAft>
                <a:spcPts val="750"/>
              </a:spcAft>
            </a:pPr>
            <a:r>
              <a:rPr lang="en-US" sz="1600" b="0" i="0" dirty="0">
                <a:solidFill>
                  <a:srgbClr val="000000"/>
                </a:solidFill>
                <a:effectLst/>
                <a:latin typeface="Nunito" pitchFamily="2" charset="0"/>
              </a:rPr>
              <a:t>Approximate profit: More than BDT 1 lac.</a:t>
            </a:r>
          </a:p>
        </p:txBody>
      </p:sp>
    </p:spTree>
    <p:extLst>
      <p:ext uri="{BB962C8B-B14F-4D97-AF65-F5344CB8AC3E}">
        <p14:creationId xmlns:p14="http://schemas.microsoft.com/office/powerpoint/2010/main" val="38721085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56EF0-A48E-A08C-8267-BABFF38633D5}"/>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6FE9C60F-36B1-6FC9-F0AB-905B3A6472B4}"/>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18</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C8A0FE77-0E3B-318B-2BDE-13EC46C34E32}"/>
              </a:ext>
            </a:extLst>
          </p:cNvPr>
          <p:cNvSpPr txBox="1"/>
          <p:nvPr/>
        </p:nvSpPr>
        <p:spPr>
          <a:xfrm>
            <a:off x="2679192" y="263830"/>
            <a:ext cx="8375904" cy="1569660"/>
          </a:xfrm>
          <a:prstGeom prst="rect">
            <a:avLst/>
          </a:prstGeom>
          <a:noFill/>
        </p:spPr>
        <p:txBody>
          <a:bodyPr wrap="square" rtlCol="0">
            <a:spAutoFit/>
          </a:bodyPr>
          <a:lstStyle/>
          <a:p>
            <a:r>
              <a:rPr lang="en-US" sz="2400" b="1" dirty="0"/>
              <a:t>Seed capital</a:t>
            </a:r>
            <a:r>
              <a:rPr lang="en-US" sz="2400" dirty="0"/>
              <a:t> and </a:t>
            </a:r>
            <a:r>
              <a:rPr lang="en-US" sz="2400" b="1" dirty="0"/>
              <a:t>venture capital</a:t>
            </a:r>
            <a:r>
              <a:rPr lang="en-US" sz="2400" dirty="0"/>
              <a:t> are both forms of financing for startups, but they differ significantly in terms of the stage of the business, the amount of investment, and the purpose of funding. Here's a breakdown:</a:t>
            </a:r>
            <a:endParaRPr lang="en-US" sz="2400" b="1" i="0" dirty="0">
              <a:solidFill>
                <a:srgbClr val="000000"/>
              </a:solidFill>
              <a:effectLst/>
              <a:latin typeface="var( --e-global-typography-f84bb2c-font-family )"/>
            </a:endParaRPr>
          </a:p>
        </p:txBody>
      </p:sp>
      <p:sp>
        <p:nvSpPr>
          <p:cNvPr id="4" name="TextBox 3">
            <a:extLst>
              <a:ext uri="{FF2B5EF4-FFF2-40B4-BE49-F238E27FC236}">
                <a16:creationId xmlns:a16="http://schemas.microsoft.com/office/drawing/2014/main" id="{EE9F9628-0574-3B30-66C8-1A6C2E8A4AB5}"/>
              </a:ext>
            </a:extLst>
          </p:cNvPr>
          <p:cNvSpPr txBox="1"/>
          <p:nvPr/>
        </p:nvSpPr>
        <p:spPr>
          <a:xfrm>
            <a:off x="2679192" y="1853172"/>
            <a:ext cx="8375904" cy="3539430"/>
          </a:xfrm>
          <a:prstGeom prst="rect">
            <a:avLst/>
          </a:prstGeom>
          <a:noFill/>
        </p:spPr>
        <p:txBody>
          <a:bodyPr wrap="square" rtlCol="0">
            <a:spAutoFit/>
          </a:bodyPr>
          <a:lstStyle/>
          <a:p>
            <a:r>
              <a:rPr lang="en-US" sz="1600" b="1" dirty="0"/>
              <a:t>Seed Capital</a:t>
            </a:r>
          </a:p>
          <a:p>
            <a:pPr algn="just">
              <a:buFont typeface="Arial" panose="020B0604020202020204" pitchFamily="34" charset="0"/>
              <a:buChar char="•"/>
            </a:pPr>
            <a:r>
              <a:rPr lang="en-US" sz="1600" b="1" dirty="0"/>
              <a:t>Stage</a:t>
            </a:r>
            <a:r>
              <a:rPr lang="en-US" sz="1600" dirty="0"/>
              <a:t>: Early-stage funding; often the first formal investment in a startup.</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Purpose</a:t>
            </a:r>
            <a:r>
              <a:rPr lang="en-US" sz="1600" dirty="0"/>
              <a:t>: Used to develop an idea into a viable product or service, conduct market research, build prototypes, or cover initial operating expenses.</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Sources</a:t>
            </a:r>
            <a:r>
              <a:rPr lang="en-US" sz="1600" dirty="0"/>
              <a:t>: Typically comes from angel investors, founders, friends, family, or seed funding firms.</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Amount</a:t>
            </a:r>
            <a:r>
              <a:rPr lang="en-US" sz="1600" dirty="0"/>
              <a:t>: Smaller amounts of capital (typically $10,000 to $2 million, depending on the industry).</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Risk</a:t>
            </a:r>
            <a:r>
              <a:rPr lang="en-US" sz="1600" dirty="0"/>
              <a:t>: High risk, as the business is often in the idea or pre-revenue stage.</a:t>
            </a:r>
          </a:p>
          <a:p>
            <a:pPr algn="just">
              <a:buFont typeface="Arial" panose="020B0604020202020204" pitchFamily="34" charset="0"/>
              <a:buChar char="•"/>
            </a:pPr>
            <a:endParaRPr lang="en-US" sz="1600" dirty="0"/>
          </a:p>
          <a:p>
            <a:pPr algn="just">
              <a:buFont typeface="Arial" panose="020B0604020202020204" pitchFamily="34" charset="0"/>
              <a:buChar char="•"/>
            </a:pPr>
            <a:r>
              <a:rPr lang="en-US" sz="1600" b="1" dirty="0"/>
              <a:t>Equity</a:t>
            </a:r>
            <a:r>
              <a:rPr lang="en-US" sz="1600" dirty="0"/>
              <a:t>: Investors typically take a small equity stake in the company.</a:t>
            </a:r>
          </a:p>
        </p:txBody>
      </p:sp>
    </p:spTree>
    <p:extLst>
      <p:ext uri="{BB962C8B-B14F-4D97-AF65-F5344CB8AC3E}">
        <p14:creationId xmlns:p14="http://schemas.microsoft.com/office/powerpoint/2010/main" val="21863408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B15A43-D339-E53B-35B2-9C8569E3209C}"/>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868EF173-D136-E9B1-0930-7B1D500E3E65}"/>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19</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A669FE23-D904-9E3B-E277-4A861BD96611}"/>
              </a:ext>
            </a:extLst>
          </p:cNvPr>
          <p:cNvSpPr txBox="1"/>
          <p:nvPr/>
        </p:nvSpPr>
        <p:spPr>
          <a:xfrm>
            <a:off x="2679192" y="263830"/>
            <a:ext cx="8375904" cy="461665"/>
          </a:xfrm>
          <a:prstGeom prst="rect">
            <a:avLst/>
          </a:prstGeom>
          <a:noFill/>
        </p:spPr>
        <p:txBody>
          <a:bodyPr wrap="square" rtlCol="0">
            <a:spAutoFit/>
          </a:bodyPr>
          <a:lstStyle/>
          <a:p>
            <a:r>
              <a:rPr lang="en-US" sz="2400" b="1" dirty="0"/>
              <a:t>Seed capital</a:t>
            </a:r>
            <a:r>
              <a:rPr lang="en-US" sz="2400" dirty="0"/>
              <a:t> and </a:t>
            </a:r>
            <a:r>
              <a:rPr lang="en-US" sz="2400" b="1" dirty="0"/>
              <a:t>venture capital</a:t>
            </a:r>
            <a:endParaRPr lang="en-US" sz="2400" b="1" i="0" dirty="0">
              <a:solidFill>
                <a:srgbClr val="000000"/>
              </a:solidFill>
              <a:effectLst/>
              <a:latin typeface="var( --e-global-typography-f84bb2c-font-family )"/>
            </a:endParaRPr>
          </a:p>
        </p:txBody>
      </p:sp>
      <p:sp>
        <p:nvSpPr>
          <p:cNvPr id="4" name="TextBox 3">
            <a:extLst>
              <a:ext uri="{FF2B5EF4-FFF2-40B4-BE49-F238E27FC236}">
                <a16:creationId xmlns:a16="http://schemas.microsoft.com/office/drawing/2014/main" id="{0B9511AB-BF2C-3F6F-1828-09310307794B}"/>
              </a:ext>
            </a:extLst>
          </p:cNvPr>
          <p:cNvSpPr txBox="1"/>
          <p:nvPr/>
        </p:nvSpPr>
        <p:spPr>
          <a:xfrm>
            <a:off x="2679192" y="1122057"/>
            <a:ext cx="8375904" cy="4524315"/>
          </a:xfrm>
          <a:prstGeom prst="rect">
            <a:avLst/>
          </a:prstGeom>
          <a:noFill/>
        </p:spPr>
        <p:txBody>
          <a:bodyPr wrap="square" rtlCol="0">
            <a:spAutoFit/>
          </a:bodyPr>
          <a:lstStyle/>
          <a:p>
            <a:r>
              <a:rPr lang="en-US" sz="1600" b="1" dirty="0"/>
              <a:t>Venture Capital</a:t>
            </a:r>
          </a:p>
          <a:p>
            <a:pPr lvl="1" algn="just">
              <a:buFont typeface="Arial" panose="020B0604020202020204" pitchFamily="34" charset="0"/>
              <a:buChar char="•"/>
            </a:pPr>
            <a:r>
              <a:rPr lang="en-US" sz="1600" b="1" dirty="0"/>
              <a:t> Stage</a:t>
            </a:r>
            <a:r>
              <a:rPr lang="en-US" sz="1600" dirty="0"/>
              <a:t>: Later stages of a startup's growth, typically after the company has achieved some level of product-market fit or revenue generation.</a:t>
            </a:r>
          </a:p>
          <a:p>
            <a:pPr lvl="1" algn="just">
              <a:buFont typeface="Arial" panose="020B0604020202020204" pitchFamily="34" charset="0"/>
              <a:buChar char="•"/>
            </a:pPr>
            <a:endParaRPr lang="en-US" sz="1600" dirty="0"/>
          </a:p>
          <a:p>
            <a:pPr lvl="1" algn="just">
              <a:buFont typeface="Arial" panose="020B0604020202020204" pitchFamily="34" charset="0"/>
              <a:buChar char="•"/>
            </a:pPr>
            <a:r>
              <a:rPr lang="en-US" sz="1600" b="1" dirty="0"/>
              <a:t> Purpose</a:t>
            </a:r>
            <a:r>
              <a:rPr lang="en-US" sz="1600" dirty="0"/>
              <a:t>: Used to scale operations, expand into new markets, enhance product offerings, or invest in sales and marketing.</a:t>
            </a:r>
          </a:p>
          <a:p>
            <a:pPr lvl="1" algn="just">
              <a:buFont typeface="Arial" panose="020B0604020202020204" pitchFamily="34" charset="0"/>
              <a:buChar char="•"/>
            </a:pPr>
            <a:endParaRPr lang="en-US" sz="1600" dirty="0"/>
          </a:p>
          <a:p>
            <a:pPr lvl="1" algn="just">
              <a:buFont typeface="Arial" panose="020B0604020202020204" pitchFamily="34" charset="0"/>
              <a:buChar char="•"/>
            </a:pPr>
            <a:r>
              <a:rPr lang="en-US" sz="1600" b="1" dirty="0"/>
              <a:t> Sources</a:t>
            </a:r>
            <a:r>
              <a:rPr lang="en-US" sz="1600" dirty="0"/>
              <a:t>: Venture capital (VC) firms, which manage pooled investments from institutional investors or high-net-worth individuals.</a:t>
            </a:r>
          </a:p>
          <a:p>
            <a:pPr lvl="1" algn="just">
              <a:buFont typeface="Arial" panose="020B0604020202020204" pitchFamily="34" charset="0"/>
              <a:buChar char="•"/>
            </a:pPr>
            <a:endParaRPr lang="en-US" sz="1600" dirty="0"/>
          </a:p>
          <a:p>
            <a:pPr lvl="1" algn="just">
              <a:buFont typeface="Arial" panose="020B0604020202020204" pitchFamily="34" charset="0"/>
              <a:buChar char="•"/>
            </a:pPr>
            <a:r>
              <a:rPr lang="en-US" sz="1600" b="1" dirty="0"/>
              <a:t> Amount</a:t>
            </a:r>
            <a:r>
              <a:rPr lang="en-US" sz="1600" dirty="0"/>
              <a:t>: Larger amounts of capital (ranging from $2 million to hundreds of millions, depending on the stage and industry).</a:t>
            </a:r>
          </a:p>
          <a:p>
            <a:pPr lvl="1" algn="just">
              <a:buFont typeface="Arial" panose="020B0604020202020204" pitchFamily="34" charset="0"/>
              <a:buChar char="•"/>
            </a:pPr>
            <a:endParaRPr lang="en-US" sz="1600" dirty="0"/>
          </a:p>
          <a:p>
            <a:pPr lvl="1" algn="just">
              <a:buFont typeface="Arial" panose="020B0604020202020204" pitchFamily="34" charset="0"/>
              <a:buChar char="•"/>
            </a:pPr>
            <a:r>
              <a:rPr lang="en-US" sz="1600" b="1" dirty="0"/>
              <a:t> Risk</a:t>
            </a:r>
            <a:r>
              <a:rPr lang="en-US" sz="1600" dirty="0"/>
              <a:t>: Still risky but less so compared to seed funding; VCs invest in businesses with proven potential.</a:t>
            </a:r>
          </a:p>
          <a:p>
            <a:pPr lvl="1" algn="just">
              <a:buFont typeface="Arial" panose="020B0604020202020204" pitchFamily="34" charset="0"/>
              <a:buChar char="•"/>
            </a:pPr>
            <a:endParaRPr lang="en-US" sz="1600" dirty="0"/>
          </a:p>
          <a:p>
            <a:pPr lvl="1" algn="just">
              <a:buFont typeface="Arial" panose="020B0604020202020204" pitchFamily="34" charset="0"/>
              <a:buChar char="•"/>
            </a:pPr>
            <a:r>
              <a:rPr lang="en-US" sz="1600" b="1" dirty="0"/>
              <a:t> Equity</a:t>
            </a:r>
            <a:r>
              <a:rPr lang="en-US" sz="1600" dirty="0"/>
              <a:t>: Venture capitalists usually take a significant equity stake and may seek board seats to influence company decisions.</a:t>
            </a:r>
          </a:p>
        </p:txBody>
      </p:sp>
    </p:spTree>
    <p:extLst>
      <p:ext uri="{BB962C8B-B14F-4D97-AF65-F5344CB8AC3E}">
        <p14:creationId xmlns:p14="http://schemas.microsoft.com/office/powerpoint/2010/main" val="1528226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1353312" y="928688"/>
            <a:ext cx="6583680" cy="765678"/>
          </a:xfrm>
          <a:solidFill>
            <a:srgbClr val="FFC000"/>
          </a:solidFill>
          <a:effectLst>
            <a:outerShdw blurRad="50800" dist="38100" dir="2700000" algn="tl" rotWithShape="0">
              <a:prstClr val="black">
                <a:alpha val="40000"/>
              </a:prstClr>
            </a:outerShdw>
          </a:effectLst>
        </p:spPr>
        <p:txBody>
          <a:bodyPr/>
          <a:lstStyle/>
          <a:p>
            <a:pPr algn="ctr"/>
            <a:r>
              <a:rPr lang="en-US" dirty="0"/>
              <a:t>Lecture-2</a:t>
            </a:r>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
        <p:nvSpPr>
          <p:cNvPr id="6" name="Content Placeholder 5">
            <a:extLst>
              <a:ext uri="{FF2B5EF4-FFF2-40B4-BE49-F238E27FC236}">
                <a16:creationId xmlns:a16="http://schemas.microsoft.com/office/drawing/2014/main" id="{5DDFBE94-4D66-6BF0-7083-05FD88F808A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9132197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62721-6566-CE6E-205D-312DE079AB1E}"/>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3A67790F-1546-BADD-D030-33983302B797}"/>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20</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CBAFDD38-B8A5-D17D-57B0-D19C111AB666}"/>
              </a:ext>
            </a:extLst>
          </p:cNvPr>
          <p:cNvSpPr txBox="1"/>
          <p:nvPr/>
        </p:nvSpPr>
        <p:spPr>
          <a:xfrm>
            <a:off x="2679192" y="263830"/>
            <a:ext cx="8375904" cy="461665"/>
          </a:xfrm>
          <a:prstGeom prst="rect">
            <a:avLst/>
          </a:prstGeom>
          <a:noFill/>
        </p:spPr>
        <p:txBody>
          <a:bodyPr wrap="square" rtlCol="0">
            <a:spAutoFit/>
          </a:bodyPr>
          <a:lstStyle/>
          <a:p>
            <a:r>
              <a:rPr lang="en-US" sz="2400" b="1" dirty="0"/>
              <a:t>Seed capital</a:t>
            </a:r>
            <a:r>
              <a:rPr lang="en-US" sz="2400" dirty="0"/>
              <a:t> and </a:t>
            </a:r>
            <a:r>
              <a:rPr lang="en-US" sz="2400" b="1" dirty="0"/>
              <a:t>venture capital</a:t>
            </a:r>
            <a:endParaRPr lang="en-US" sz="2400" b="1" i="0" dirty="0">
              <a:solidFill>
                <a:srgbClr val="000000"/>
              </a:solidFill>
              <a:effectLst/>
              <a:latin typeface="var( --e-global-typography-f84bb2c-font-family )"/>
            </a:endParaRPr>
          </a:p>
        </p:txBody>
      </p:sp>
      <p:graphicFrame>
        <p:nvGraphicFramePr>
          <p:cNvPr id="2" name="Table 1">
            <a:extLst>
              <a:ext uri="{FF2B5EF4-FFF2-40B4-BE49-F238E27FC236}">
                <a16:creationId xmlns:a16="http://schemas.microsoft.com/office/drawing/2014/main" id="{822EDEA5-E630-648F-9E4A-054B85AB77FE}"/>
              </a:ext>
            </a:extLst>
          </p:cNvPr>
          <p:cNvGraphicFramePr>
            <a:graphicFrameLocks noGrp="1"/>
          </p:cNvGraphicFramePr>
          <p:nvPr>
            <p:extLst>
              <p:ext uri="{D42A27DB-BD31-4B8C-83A1-F6EECF244321}">
                <p14:modId xmlns:p14="http://schemas.microsoft.com/office/powerpoint/2010/main" val="122473510"/>
              </p:ext>
            </p:extLst>
          </p:nvPr>
        </p:nvGraphicFramePr>
        <p:xfrm>
          <a:off x="2682367" y="1737360"/>
          <a:ext cx="8750808" cy="2560320"/>
        </p:xfrm>
        <a:graphic>
          <a:graphicData uri="http://schemas.openxmlformats.org/drawingml/2006/table">
            <a:tbl>
              <a:tblPr/>
              <a:tblGrid>
                <a:gridCol w="1267841">
                  <a:extLst>
                    <a:ext uri="{9D8B030D-6E8A-4147-A177-3AD203B41FA5}">
                      <a16:colId xmlns:a16="http://schemas.microsoft.com/office/drawing/2014/main" val="3835529569"/>
                    </a:ext>
                  </a:extLst>
                </a:gridCol>
                <a:gridCol w="3575304">
                  <a:extLst>
                    <a:ext uri="{9D8B030D-6E8A-4147-A177-3AD203B41FA5}">
                      <a16:colId xmlns:a16="http://schemas.microsoft.com/office/drawing/2014/main" val="600210425"/>
                    </a:ext>
                  </a:extLst>
                </a:gridCol>
                <a:gridCol w="3907663">
                  <a:extLst>
                    <a:ext uri="{9D8B030D-6E8A-4147-A177-3AD203B41FA5}">
                      <a16:colId xmlns:a16="http://schemas.microsoft.com/office/drawing/2014/main" val="3355072897"/>
                    </a:ext>
                  </a:extLst>
                </a:gridCol>
              </a:tblGrid>
              <a:tr h="0">
                <a:tc>
                  <a:txBody>
                    <a:bodyPr/>
                    <a:lstStyle/>
                    <a:p>
                      <a:r>
                        <a:rPr lang="en-US" b="1" dirty="0"/>
                        <a:t>Aspect</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a:t>Seed Capital</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b="1"/>
                        <a:t>Venture Capital</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5523124"/>
                  </a:ext>
                </a:extLst>
              </a:tr>
              <a:tr h="0">
                <a:tc>
                  <a:txBody>
                    <a:bodyPr/>
                    <a:lstStyle/>
                    <a:p>
                      <a:r>
                        <a:rPr lang="en-US" b="1"/>
                        <a:t>Stage</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Idea/early stage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Growth/scaling stage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35800267"/>
                  </a:ext>
                </a:extLst>
              </a:tr>
              <a:tr h="0">
                <a:tc>
                  <a:txBody>
                    <a:bodyPr/>
                    <a:lstStyle/>
                    <a:p>
                      <a:r>
                        <a:rPr lang="en-US" b="1" dirty="0"/>
                        <a:t>Purpose</a:t>
                      </a:r>
                      <a:endParaRPr lang="en-US"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Prototyping, market validation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Scaling, market expansion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43837098"/>
                  </a:ext>
                </a:extLst>
              </a:tr>
              <a:tr h="0">
                <a:tc>
                  <a:txBody>
                    <a:bodyPr/>
                    <a:lstStyle/>
                    <a:p>
                      <a:r>
                        <a:rPr lang="en-US" b="1"/>
                        <a:t>Sources</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Angels, family, friends, founders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VC firms, institutional investors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21659132"/>
                  </a:ext>
                </a:extLst>
              </a:tr>
              <a:tr h="0">
                <a:tc>
                  <a:txBody>
                    <a:bodyPr/>
                    <a:lstStyle/>
                    <a:p>
                      <a:r>
                        <a:rPr lang="en-US" b="1"/>
                        <a:t>Amount</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Smaller ($10k–$2M)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Larger ($2M–$100M+)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08624815"/>
                  </a:ext>
                </a:extLst>
              </a:tr>
              <a:tr h="0">
                <a:tc>
                  <a:txBody>
                    <a:bodyPr/>
                    <a:lstStyle/>
                    <a:p>
                      <a:r>
                        <a:rPr lang="en-US" b="1"/>
                        <a:t>Risk</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Very high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a:t>Moderate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3421767"/>
                  </a:ext>
                </a:extLst>
              </a:tr>
              <a:tr h="0">
                <a:tc>
                  <a:txBody>
                    <a:bodyPr/>
                    <a:lstStyle/>
                    <a:p>
                      <a:r>
                        <a:rPr lang="en-US" b="1"/>
                        <a:t>Control</a:t>
                      </a:r>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t>Limited investor involvement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r>
                        <a:rPr lang="en-US" dirty="0"/>
                        <a:t>High investor involvement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2087657"/>
                  </a:ext>
                </a:extLst>
              </a:tr>
            </a:tbl>
          </a:graphicData>
        </a:graphic>
      </p:graphicFrame>
      <p:sp>
        <p:nvSpPr>
          <p:cNvPr id="3" name="Rectangle 1">
            <a:extLst>
              <a:ext uri="{FF2B5EF4-FFF2-40B4-BE49-F238E27FC236}">
                <a16:creationId xmlns:a16="http://schemas.microsoft.com/office/drawing/2014/main" id="{D8936FE1-A844-D595-0837-82432D923642}"/>
              </a:ext>
            </a:extLst>
          </p:cNvPr>
          <p:cNvSpPr>
            <a:spLocks noChangeArrowheads="1"/>
          </p:cNvSpPr>
          <p:nvPr/>
        </p:nvSpPr>
        <p:spPr bwMode="auto">
          <a:xfrm>
            <a:off x="758825" y="2998788"/>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a:ln>
                  <a:noFill/>
                </a:ln>
                <a:solidFill>
                  <a:schemeClr val="tx1"/>
                </a:solidFill>
                <a:effectLst/>
                <a:latin typeface="Arial" panose="020B0604020202020204" pitchFamily="34" charset="0"/>
              </a:rPr>
              <a:t>Key Differences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8207333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3</a:t>
            </a:fld>
            <a:endParaRPr lang="en-US" dirty="0"/>
          </a:p>
        </p:txBody>
      </p:sp>
      <p:sp>
        <p:nvSpPr>
          <p:cNvPr id="7" name="TextBox 6">
            <a:extLst>
              <a:ext uri="{FF2B5EF4-FFF2-40B4-BE49-F238E27FC236}">
                <a16:creationId xmlns:a16="http://schemas.microsoft.com/office/drawing/2014/main" id="{616EFD61-0F8C-6CDB-E6E8-E1884C90B4CE}"/>
              </a:ext>
            </a:extLst>
          </p:cNvPr>
          <p:cNvSpPr txBox="1"/>
          <p:nvPr/>
        </p:nvSpPr>
        <p:spPr>
          <a:xfrm>
            <a:off x="267919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4683819-font-family )"/>
              </a:rPr>
              <a:t>Small Business Ideas in Bangladesh with Low Investment</a:t>
            </a:r>
          </a:p>
        </p:txBody>
      </p:sp>
      <p:sp>
        <p:nvSpPr>
          <p:cNvPr id="4" name="TextBox 3">
            <a:extLst>
              <a:ext uri="{FF2B5EF4-FFF2-40B4-BE49-F238E27FC236}">
                <a16:creationId xmlns:a16="http://schemas.microsoft.com/office/drawing/2014/main" id="{7A4E6D70-5FCE-4D79-F76B-C7CB10113509}"/>
              </a:ext>
            </a:extLst>
          </p:cNvPr>
          <p:cNvSpPr txBox="1"/>
          <p:nvPr/>
        </p:nvSpPr>
        <p:spPr>
          <a:xfrm>
            <a:off x="2791884" y="996417"/>
            <a:ext cx="8375904" cy="3170099"/>
          </a:xfrm>
          <a:prstGeom prst="rect">
            <a:avLst/>
          </a:prstGeom>
          <a:noFill/>
        </p:spPr>
        <p:txBody>
          <a:bodyPr wrap="square" rtlCol="0">
            <a:spAutoFit/>
          </a:bodyPr>
          <a:lstStyle/>
          <a:p>
            <a:pPr algn="l">
              <a:buFont typeface="+mj-lt"/>
              <a:buAutoNum type="arabicPeriod"/>
            </a:pPr>
            <a:r>
              <a:rPr lang="en-US" sz="2000" b="0" i="0" dirty="0">
                <a:solidFill>
                  <a:srgbClr val="000000"/>
                </a:solidFill>
                <a:effectLst/>
                <a:latin typeface="Nunito" panose="020F0502020204030204" pitchFamily="2" charset="0"/>
              </a:rPr>
              <a:t>Coffee Shop</a:t>
            </a:r>
          </a:p>
          <a:p>
            <a:pPr algn="l">
              <a:buFont typeface="+mj-lt"/>
              <a:buAutoNum type="arabicPeriod"/>
            </a:pPr>
            <a:r>
              <a:rPr lang="en-US" sz="2000" b="0" i="0" dirty="0">
                <a:solidFill>
                  <a:srgbClr val="000000"/>
                </a:solidFill>
                <a:effectLst/>
                <a:latin typeface="Nunito" panose="020F0502020204030204" pitchFamily="2" charset="0"/>
              </a:rPr>
              <a:t>Fast Food Corner/Small Restaurant</a:t>
            </a:r>
          </a:p>
          <a:p>
            <a:pPr algn="l">
              <a:buFont typeface="+mj-lt"/>
              <a:buAutoNum type="arabicPeriod"/>
            </a:pPr>
            <a:r>
              <a:rPr lang="en-US" sz="2000" b="0" i="0" dirty="0">
                <a:solidFill>
                  <a:srgbClr val="000000"/>
                </a:solidFill>
                <a:effectLst/>
                <a:latin typeface="Nunito" panose="020F0502020204030204" pitchFamily="2" charset="0"/>
              </a:rPr>
              <a:t>Cosmetics Shop</a:t>
            </a:r>
          </a:p>
          <a:p>
            <a:pPr algn="l">
              <a:buFont typeface="+mj-lt"/>
              <a:buAutoNum type="arabicPeriod"/>
            </a:pPr>
            <a:r>
              <a:rPr lang="en-US" sz="2000" b="0" i="0" dirty="0">
                <a:solidFill>
                  <a:srgbClr val="000000"/>
                </a:solidFill>
                <a:effectLst/>
                <a:latin typeface="Nunito" panose="020F0502020204030204" pitchFamily="2" charset="0"/>
              </a:rPr>
              <a:t>Stationery Shop</a:t>
            </a:r>
          </a:p>
          <a:p>
            <a:pPr algn="l">
              <a:buFont typeface="+mj-lt"/>
              <a:buAutoNum type="arabicPeriod"/>
            </a:pPr>
            <a:r>
              <a:rPr lang="en-US" sz="2000" b="0" i="0" dirty="0">
                <a:solidFill>
                  <a:srgbClr val="000000"/>
                </a:solidFill>
                <a:effectLst/>
                <a:latin typeface="Nunito" panose="020F0502020204030204" pitchFamily="2" charset="0"/>
              </a:rPr>
              <a:t>Toy Shop</a:t>
            </a:r>
          </a:p>
          <a:p>
            <a:pPr algn="l">
              <a:buFont typeface="+mj-lt"/>
              <a:buAutoNum type="arabicPeriod"/>
            </a:pPr>
            <a:r>
              <a:rPr lang="en-US" sz="2000" b="0" i="0" dirty="0">
                <a:solidFill>
                  <a:srgbClr val="000000"/>
                </a:solidFill>
                <a:effectLst/>
                <a:latin typeface="Nunito" panose="020F0502020204030204" pitchFamily="2" charset="0"/>
              </a:rPr>
              <a:t>Fashion House</a:t>
            </a:r>
          </a:p>
          <a:p>
            <a:pPr algn="l">
              <a:buFont typeface="+mj-lt"/>
              <a:buAutoNum type="arabicPeriod"/>
            </a:pPr>
            <a:r>
              <a:rPr lang="en-US" sz="2000" b="0" i="0" dirty="0">
                <a:solidFill>
                  <a:srgbClr val="000000"/>
                </a:solidFill>
                <a:effectLst/>
                <a:latin typeface="Nunito" panose="020F0502020204030204" pitchFamily="2" charset="0"/>
              </a:rPr>
              <a:t>Mother and Baby’s Products’ Shop</a:t>
            </a:r>
          </a:p>
          <a:p>
            <a:pPr algn="l">
              <a:buFont typeface="+mj-lt"/>
              <a:buAutoNum type="arabicPeriod"/>
            </a:pPr>
            <a:r>
              <a:rPr lang="en-US" sz="2000" b="0" i="0" dirty="0">
                <a:solidFill>
                  <a:srgbClr val="000000"/>
                </a:solidFill>
                <a:effectLst/>
                <a:latin typeface="Nunito" panose="020F0502020204030204" pitchFamily="2" charset="0"/>
              </a:rPr>
              <a:t>Photography Business</a:t>
            </a:r>
          </a:p>
          <a:p>
            <a:pPr algn="l">
              <a:buFont typeface="+mj-lt"/>
              <a:buAutoNum type="arabicPeriod"/>
            </a:pPr>
            <a:r>
              <a:rPr lang="en-US" sz="2000" b="0" i="0" dirty="0">
                <a:solidFill>
                  <a:srgbClr val="000000"/>
                </a:solidFill>
                <a:effectLst/>
                <a:latin typeface="Nunito" panose="020F0502020204030204" pitchFamily="2" charset="0"/>
              </a:rPr>
              <a:t>Furniture Shop</a:t>
            </a:r>
          </a:p>
          <a:p>
            <a:pPr algn="l">
              <a:buFont typeface="+mj-lt"/>
              <a:buAutoNum type="arabicPeriod"/>
            </a:pPr>
            <a:r>
              <a:rPr lang="en-US" sz="2000" b="0" i="0" dirty="0">
                <a:solidFill>
                  <a:srgbClr val="000000"/>
                </a:solidFill>
                <a:effectLst/>
                <a:latin typeface="Nunito" panose="020F0502020204030204" pitchFamily="2" charset="0"/>
              </a:rPr>
              <a:t>Juice Bar</a:t>
            </a:r>
          </a:p>
        </p:txBody>
      </p:sp>
    </p:spTree>
    <p:extLst>
      <p:ext uri="{BB962C8B-B14F-4D97-AF65-F5344CB8AC3E}">
        <p14:creationId xmlns:p14="http://schemas.microsoft.com/office/powerpoint/2010/main" val="685681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F391C-3BE8-1F13-0F00-1F23240FADA1}"/>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DA9D7CD0-2081-E06F-EA2B-BAE051A93173}"/>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4</a:t>
            </a:fld>
            <a:endParaRPr lang="en-US" dirty="0"/>
          </a:p>
        </p:txBody>
      </p:sp>
      <p:sp>
        <p:nvSpPr>
          <p:cNvPr id="7" name="TextBox 6">
            <a:extLst>
              <a:ext uri="{FF2B5EF4-FFF2-40B4-BE49-F238E27FC236}">
                <a16:creationId xmlns:a16="http://schemas.microsoft.com/office/drawing/2014/main" id="{37EB8321-3C53-67E3-BE32-4E73387A78EE}"/>
              </a:ext>
            </a:extLst>
          </p:cNvPr>
          <p:cNvSpPr txBox="1"/>
          <p:nvPr/>
        </p:nvSpPr>
        <p:spPr>
          <a:xfrm>
            <a:off x="2679192" y="263830"/>
            <a:ext cx="1892808" cy="461665"/>
          </a:xfrm>
          <a:prstGeom prst="rect">
            <a:avLst/>
          </a:prstGeom>
          <a:noFill/>
        </p:spPr>
        <p:txBody>
          <a:bodyPr wrap="square" rtlCol="0">
            <a:spAutoFit/>
          </a:bodyPr>
          <a:lstStyle/>
          <a:p>
            <a:pPr algn="l" fontAlgn="auto"/>
            <a:r>
              <a:rPr lang="en-US" sz="2400" b="1" i="0" dirty="0">
                <a:solidFill>
                  <a:srgbClr val="FF0000"/>
                </a:solidFill>
                <a:effectLst/>
                <a:latin typeface="-apple-system"/>
              </a:rPr>
              <a:t>Agribusiness</a:t>
            </a:r>
          </a:p>
        </p:txBody>
      </p:sp>
      <p:sp>
        <p:nvSpPr>
          <p:cNvPr id="4" name="TextBox 3">
            <a:extLst>
              <a:ext uri="{FF2B5EF4-FFF2-40B4-BE49-F238E27FC236}">
                <a16:creationId xmlns:a16="http://schemas.microsoft.com/office/drawing/2014/main" id="{319BBB1C-150C-C6CD-3A8D-5ED4776B37C6}"/>
              </a:ext>
            </a:extLst>
          </p:cNvPr>
          <p:cNvSpPr txBox="1"/>
          <p:nvPr/>
        </p:nvSpPr>
        <p:spPr>
          <a:xfrm>
            <a:off x="2791884" y="996417"/>
            <a:ext cx="3371172" cy="2708434"/>
          </a:xfrm>
          <a:prstGeom prst="rect">
            <a:avLst/>
          </a:prstGeom>
          <a:noFill/>
        </p:spPr>
        <p:txBody>
          <a:bodyPr wrap="square" rtlCol="0">
            <a:spAutoFit/>
          </a:bodyPr>
          <a:lstStyle/>
          <a:p>
            <a:pPr algn="l">
              <a:lnSpc>
                <a:spcPct val="150000"/>
              </a:lnSpc>
              <a:buFont typeface="+mj-lt"/>
              <a:buAutoNum type="arabicPeriod"/>
            </a:pPr>
            <a:r>
              <a:rPr lang="en-US" sz="2000" b="1" i="0" dirty="0">
                <a:effectLst/>
                <a:latin typeface="-apple-system"/>
              </a:rPr>
              <a:t>Fish Farming:</a:t>
            </a:r>
          </a:p>
          <a:p>
            <a:pPr algn="l">
              <a:lnSpc>
                <a:spcPct val="150000"/>
              </a:lnSpc>
              <a:buFont typeface="+mj-lt"/>
              <a:buAutoNum type="arabicPeriod"/>
            </a:pPr>
            <a:r>
              <a:rPr lang="en-US" sz="2000" b="1" i="0" dirty="0">
                <a:effectLst/>
                <a:latin typeface="-apple-system"/>
              </a:rPr>
              <a:t>Poultry Farming:</a:t>
            </a:r>
          </a:p>
          <a:p>
            <a:pPr algn="l">
              <a:lnSpc>
                <a:spcPct val="150000"/>
              </a:lnSpc>
              <a:buFont typeface="+mj-lt"/>
              <a:buAutoNum type="arabicPeriod"/>
            </a:pPr>
            <a:r>
              <a:rPr lang="en-US" sz="2000" b="1" i="0" dirty="0">
                <a:effectLst/>
                <a:latin typeface="-apple-system"/>
              </a:rPr>
              <a:t>Vegetable Cultivation:</a:t>
            </a:r>
          </a:p>
          <a:p>
            <a:pPr algn="l">
              <a:lnSpc>
                <a:spcPct val="150000"/>
              </a:lnSpc>
              <a:buFont typeface="+mj-lt"/>
              <a:buAutoNum type="arabicPeriod"/>
            </a:pPr>
            <a:r>
              <a:rPr lang="en-US" sz="2000" b="1" i="0" dirty="0">
                <a:effectLst/>
                <a:latin typeface="-apple-system"/>
              </a:rPr>
              <a:t>Fruit Cultivation:</a:t>
            </a:r>
            <a:r>
              <a:rPr lang="en-US" sz="2000" b="0" i="0" dirty="0">
                <a:effectLst/>
                <a:latin typeface="-apple-system"/>
              </a:rPr>
              <a:t> </a:t>
            </a:r>
          </a:p>
          <a:p>
            <a:pPr algn="l">
              <a:lnSpc>
                <a:spcPct val="150000"/>
              </a:lnSpc>
              <a:buFont typeface="+mj-lt"/>
              <a:buAutoNum type="arabicPeriod"/>
            </a:pPr>
            <a:r>
              <a:rPr lang="en-US" sz="2000" b="1" i="0" dirty="0">
                <a:effectLst/>
                <a:latin typeface="-apple-system"/>
              </a:rPr>
              <a:t>Dairy Production:</a:t>
            </a:r>
          </a:p>
          <a:p>
            <a:pPr algn="l">
              <a:buFont typeface="+mj-lt"/>
              <a:buAutoNum type="arabicPeriod"/>
            </a:pPr>
            <a:endParaRPr lang="en-US" sz="2000" b="0" i="0" dirty="0">
              <a:solidFill>
                <a:srgbClr val="000000"/>
              </a:solidFill>
              <a:effectLst/>
              <a:latin typeface="Nunito" panose="020F0502020204030204" pitchFamily="2" charset="0"/>
            </a:endParaRPr>
          </a:p>
        </p:txBody>
      </p:sp>
      <p:sp>
        <p:nvSpPr>
          <p:cNvPr id="2" name="TextBox 1">
            <a:extLst>
              <a:ext uri="{FF2B5EF4-FFF2-40B4-BE49-F238E27FC236}">
                <a16:creationId xmlns:a16="http://schemas.microsoft.com/office/drawing/2014/main" id="{F6A46B9B-FF91-1751-3D7E-DE549C1861D6}"/>
              </a:ext>
            </a:extLst>
          </p:cNvPr>
          <p:cNvSpPr txBox="1"/>
          <p:nvPr/>
        </p:nvSpPr>
        <p:spPr>
          <a:xfrm>
            <a:off x="6394620" y="793743"/>
            <a:ext cx="4431876" cy="5940088"/>
          </a:xfrm>
          <a:prstGeom prst="rect">
            <a:avLst/>
          </a:prstGeom>
          <a:noFill/>
        </p:spPr>
        <p:txBody>
          <a:bodyPr wrap="square" rtlCol="0">
            <a:spAutoFit/>
          </a:bodyPr>
          <a:lstStyle/>
          <a:p>
            <a:pPr algn="l">
              <a:lnSpc>
                <a:spcPct val="150000"/>
              </a:lnSpc>
              <a:buFont typeface="+mj-lt"/>
              <a:buAutoNum type="arabicPeriod"/>
            </a:pPr>
            <a:r>
              <a:rPr lang="en-US" sz="2000" b="1" i="0" dirty="0">
                <a:effectLst/>
                <a:latin typeface="-apple-system"/>
              </a:rPr>
              <a:t>YouTube Content Creation:</a:t>
            </a:r>
          </a:p>
          <a:p>
            <a:pPr algn="l">
              <a:lnSpc>
                <a:spcPct val="150000"/>
              </a:lnSpc>
              <a:buFont typeface="+mj-lt"/>
              <a:buAutoNum type="arabicPeriod"/>
            </a:pPr>
            <a:r>
              <a:rPr lang="en-US" sz="2000" b="1" i="0" dirty="0">
                <a:effectLst/>
                <a:latin typeface="-apple-system"/>
              </a:rPr>
              <a:t>E-commerce or F-commerce Business:</a:t>
            </a:r>
          </a:p>
          <a:p>
            <a:pPr algn="l">
              <a:lnSpc>
                <a:spcPct val="150000"/>
              </a:lnSpc>
              <a:buFont typeface="+mj-lt"/>
              <a:buAutoNum type="arabicPeriod"/>
            </a:pPr>
            <a:r>
              <a:rPr lang="en-US" sz="2000" b="1" i="0" dirty="0">
                <a:effectLst/>
                <a:latin typeface="-apple-system"/>
              </a:rPr>
              <a:t>Affiliate Marketing:</a:t>
            </a:r>
          </a:p>
          <a:p>
            <a:pPr algn="l">
              <a:lnSpc>
                <a:spcPct val="150000"/>
              </a:lnSpc>
              <a:buFont typeface="+mj-lt"/>
              <a:buAutoNum type="arabicPeriod"/>
            </a:pPr>
            <a:r>
              <a:rPr lang="en-US" sz="2000" b="1" i="0" dirty="0">
                <a:effectLst/>
                <a:latin typeface="-apple-system"/>
              </a:rPr>
              <a:t>Blogging:</a:t>
            </a:r>
          </a:p>
          <a:p>
            <a:pPr algn="l">
              <a:lnSpc>
                <a:spcPct val="150000"/>
              </a:lnSpc>
              <a:buFont typeface="+mj-lt"/>
              <a:buAutoNum type="arabicPeriod"/>
            </a:pPr>
            <a:r>
              <a:rPr lang="en-US" sz="2000" b="1" i="0" dirty="0">
                <a:effectLst/>
                <a:latin typeface="-apple-system"/>
              </a:rPr>
              <a:t>Freelancing Training and Coaching:</a:t>
            </a:r>
          </a:p>
          <a:p>
            <a:pPr>
              <a:lnSpc>
                <a:spcPct val="150000"/>
              </a:lnSpc>
              <a:buFont typeface="+mj-lt"/>
              <a:buAutoNum type="arabicPeriod"/>
            </a:pPr>
            <a:r>
              <a:rPr lang="en-US" sz="2000" b="1" i="0" dirty="0">
                <a:effectLst/>
                <a:latin typeface="-apple-system"/>
              </a:rPr>
              <a:t>Coaching business</a:t>
            </a:r>
          </a:p>
          <a:p>
            <a:pPr>
              <a:lnSpc>
                <a:spcPct val="150000"/>
              </a:lnSpc>
              <a:buFont typeface="+mj-lt"/>
              <a:buAutoNum type="arabicPeriod"/>
            </a:pPr>
            <a:r>
              <a:rPr lang="en-US" sz="2000" b="1" i="0" dirty="0">
                <a:effectLst/>
                <a:latin typeface="-apple-system"/>
              </a:rPr>
              <a:t>Tuition Media Agency</a:t>
            </a:r>
          </a:p>
          <a:p>
            <a:pPr>
              <a:lnSpc>
                <a:spcPct val="150000"/>
              </a:lnSpc>
              <a:buFont typeface="+mj-lt"/>
              <a:buAutoNum type="arabicPeriod"/>
            </a:pPr>
            <a:r>
              <a:rPr lang="en-US" sz="2000" b="1" i="0" dirty="0">
                <a:effectLst/>
                <a:latin typeface="-apple-system"/>
              </a:rPr>
              <a:t>Flower shop</a:t>
            </a:r>
          </a:p>
          <a:p>
            <a:pPr>
              <a:lnSpc>
                <a:spcPct val="150000"/>
              </a:lnSpc>
              <a:buFont typeface="+mj-lt"/>
              <a:buAutoNum type="arabicPeriod"/>
            </a:pPr>
            <a:r>
              <a:rPr lang="en-US" sz="2000" b="1" i="0" dirty="0">
                <a:effectLst/>
                <a:latin typeface="-apple-system"/>
              </a:rPr>
              <a:t>Event Management</a:t>
            </a:r>
          </a:p>
          <a:p>
            <a:pPr>
              <a:lnSpc>
                <a:spcPct val="150000"/>
              </a:lnSpc>
              <a:buFont typeface="+mj-lt"/>
              <a:buAutoNum type="arabicPeriod"/>
            </a:pPr>
            <a:r>
              <a:rPr lang="en-US" sz="2000" b="1" i="0" dirty="0">
                <a:effectLst/>
                <a:latin typeface="-apple-system"/>
              </a:rPr>
              <a:t>Photography &amp; Videography</a:t>
            </a:r>
          </a:p>
          <a:p>
            <a:pPr>
              <a:lnSpc>
                <a:spcPct val="150000"/>
              </a:lnSpc>
              <a:buFont typeface="+mj-lt"/>
              <a:buAutoNum type="arabicPeriod"/>
            </a:pPr>
            <a:r>
              <a:rPr lang="en-US" sz="2000" b="1" i="0" dirty="0">
                <a:effectLst/>
                <a:latin typeface="-apple-system"/>
              </a:rPr>
              <a:t>Mobile and electronic accessories</a:t>
            </a:r>
          </a:p>
          <a:p>
            <a:pPr>
              <a:lnSpc>
                <a:spcPct val="150000"/>
              </a:lnSpc>
              <a:buFont typeface="+mj-lt"/>
              <a:buAutoNum type="arabicPeriod"/>
            </a:pPr>
            <a:r>
              <a:rPr lang="en-US" sz="2000" b="1" i="0" dirty="0">
                <a:effectLst/>
                <a:latin typeface="-apple-system"/>
              </a:rPr>
              <a:t>Gift shop</a:t>
            </a:r>
          </a:p>
          <a:p>
            <a:pPr algn="l">
              <a:buFont typeface="+mj-lt"/>
              <a:buAutoNum type="arabicPeriod"/>
            </a:pPr>
            <a:endParaRPr lang="en-US" sz="2000" b="0" i="0" dirty="0">
              <a:solidFill>
                <a:srgbClr val="000000"/>
              </a:solidFill>
              <a:effectLst/>
              <a:latin typeface="Nunito" panose="020F0502020204030204" pitchFamily="2" charset="0"/>
            </a:endParaRPr>
          </a:p>
        </p:txBody>
      </p:sp>
    </p:spTree>
    <p:extLst>
      <p:ext uri="{BB962C8B-B14F-4D97-AF65-F5344CB8AC3E}">
        <p14:creationId xmlns:p14="http://schemas.microsoft.com/office/powerpoint/2010/main" val="3774539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0696A-7B48-5089-7149-7A6A84AD0B13}"/>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CF97B786-95FB-EF21-4DF8-409F9249E26E}"/>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5</a:t>
            </a:fld>
            <a:endParaRPr lang="en-US" dirty="0"/>
          </a:p>
        </p:txBody>
      </p:sp>
      <p:sp>
        <p:nvSpPr>
          <p:cNvPr id="7" name="TextBox 6">
            <a:extLst>
              <a:ext uri="{FF2B5EF4-FFF2-40B4-BE49-F238E27FC236}">
                <a16:creationId xmlns:a16="http://schemas.microsoft.com/office/drawing/2014/main" id="{94C35390-2099-AC6C-C1A5-7FFDE99B8895}"/>
              </a:ext>
            </a:extLst>
          </p:cNvPr>
          <p:cNvSpPr txBox="1"/>
          <p:nvPr/>
        </p:nvSpPr>
        <p:spPr>
          <a:xfrm>
            <a:off x="267919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f84bb2c-font-family )"/>
              </a:rPr>
              <a:t>1. Coffee Shop</a:t>
            </a:r>
          </a:p>
        </p:txBody>
      </p:sp>
      <p:sp>
        <p:nvSpPr>
          <p:cNvPr id="4" name="TextBox 3">
            <a:extLst>
              <a:ext uri="{FF2B5EF4-FFF2-40B4-BE49-F238E27FC236}">
                <a16:creationId xmlns:a16="http://schemas.microsoft.com/office/drawing/2014/main" id="{E665864D-76A6-C0A6-4385-99541F8EAF94}"/>
              </a:ext>
            </a:extLst>
          </p:cNvPr>
          <p:cNvSpPr txBox="1"/>
          <p:nvPr/>
        </p:nvSpPr>
        <p:spPr>
          <a:xfrm>
            <a:off x="2679192" y="769609"/>
            <a:ext cx="8375904" cy="4047262"/>
          </a:xfrm>
          <a:prstGeom prst="rect">
            <a:avLst/>
          </a:prstGeom>
          <a:noFill/>
        </p:spPr>
        <p:txBody>
          <a:bodyPr wrap="square" rtlCol="0">
            <a:spAutoFit/>
          </a:bodyPr>
          <a:lstStyle/>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r>
              <a:rPr lang="en-US" b="0" i="0" dirty="0">
                <a:solidFill>
                  <a:srgbClr val="000000"/>
                </a:solidFill>
                <a:effectLst/>
                <a:latin typeface="Nunito" pitchFamily="2" charset="0"/>
              </a:rPr>
              <a:t>In our country, the popularity of coffee is increasing day by day. Whether you are at a business meeting, hanging out with friends, or simply feeling tired, coffee has become a popular choice in all of these places. This growing preference for coffee is a reflection of globalization. In this scenario, a coffee shop can be a suitable business idea.</a:t>
            </a:r>
          </a:p>
          <a:p>
            <a:pPr algn="l"/>
            <a:endParaRPr lang="en-US" b="0" i="0" dirty="0">
              <a:solidFill>
                <a:srgbClr val="000000"/>
              </a:solidFill>
              <a:effectLst/>
              <a:latin typeface="Nunito" pitchFamily="2" charset="0"/>
            </a:endParaRPr>
          </a:p>
          <a:p>
            <a:pPr algn="l"/>
            <a:endParaRPr lang="en-US" dirty="0">
              <a:solidFill>
                <a:srgbClr val="000000"/>
              </a:solidFill>
              <a:latin typeface="Nunito" pitchFamily="2" charset="0"/>
            </a:endParaRPr>
          </a:p>
          <a:p>
            <a:pPr algn="l"/>
            <a:r>
              <a:rPr lang="en-US" b="0" i="0" dirty="0">
                <a:solidFill>
                  <a:srgbClr val="000000"/>
                </a:solidFill>
                <a:effectLst/>
                <a:latin typeface="Nunito" pitchFamily="2" charset="0"/>
              </a:rPr>
              <a:t>Required Skills: Coffee preparation skills (If you already have, you are golden. Or learn it swiftly)</a:t>
            </a:r>
          </a:p>
          <a:p>
            <a:pPr algn="l"/>
            <a:endParaRPr lang="en-US" b="0" i="0" dirty="0">
              <a:solidFill>
                <a:srgbClr val="000000"/>
              </a:solidFill>
              <a:effectLst/>
              <a:latin typeface="Nunito" pitchFamily="2" charset="0"/>
            </a:endParaRPr>
          </a:p>
          <a:p>
            <a:pPr algn="l"/>
            <a:r>
              <a:rPr lang="en-US" b="0" i="0" dirty="0">
                <a:solidFill>
                  <a:srgbClr val="000000"/>
                </a:solidFill>
                <a:effectLst/>
                <a:latin typeface="Nunito" pitchFamily="2" charset="0"/>
              </a:rPr>
              <a:t>Approximate Investment: BDT 1.5 lacs to 2 lacs for a small coffee shop.</a:t>
            </a:r>
          </a:p>
          <a:p>
            <a:pPr algn="l"/>
            <a:endParaRPr lang="en-US" b="0" i="0" dirty="0">
              <a:solidFill>
                <a:srgbClr val="000000"/>
              </a:solidFill>
              <a:effectLst/>
              <a:latin typeface="Nunito" pitchFamily="2" charset="0"/>
            </a:endParaRPr>
          </a:p>
          <a:p>
            <a:pPr algn="l"/>
            <a:r>
              <a:rPr lang="en-US" b="0" i="0" dirty="0">
                <a:solidFill>
                  <a:srgbClr val="000000"/>
                </a:solidFill>
                <a:effectLst/>
                <a:latin typeface="Nunito" pitchFamily="2" charset="0"/>
              </a:rPr>
              <a:t>Approximate monthly profit: BDT 40 thousand to 50 thousand per month.</a:t>
            </a:r>
          </a:p>
          <a:p>
            <a:pPr marL="365760" marR="0" lvl="0" indent="-283464" algn="just" defTabSz="914400" rtl="0" eaLnBrk="1" fontAlgn="auto" latinLnBrk="0" hangingPunct="1">
              <a:lnSpc>
                <a:spcPct val="100000"/>
              </a:lnSpc>
              <a:spcBef>
                <a:spcPts val="600"/>
              </a:spcBef>
              <a:spcAft>
                <a:spcPts val="0"/>
              </a:spcAft>
              <a:buClr>
                <a:srgbClr val="3891A7"/>
              </a:buClr>
              <a:buSzPct val="80000"/>
              <a:buFont typeface="Wingdings 2"/>
              <a:buChar char=""/>
              <a:tabLst/>
              <a:defRPr/>
            </a:pPr>
            <a:endParaRPr kumimoji="0" lang="en-US" b="0" i="0" u="none" strike="noStrike" kern="1200" cap="none" spc="0" normalizeH="0" baseline="0" noProof="0" dirty="0">
              <a:ln>
                <a:noFill/>
              </a:ln>
              <a:solidFill>
                <a:prstClr val="black"/>
              </a:solidFill>
              <a:effectLst/>
              <a:uLnTx/>
              <a:uFillTx/>
              <a:latin typeface="Gill Sans MT"/>
              <a:ea typeface="+mn-ea"/>
              <a:cs typeface="+mn-cs"/>
            </a:endParaRPr>
          </a:p>
        </p:txBody>
      </p:sp>
    </p:spTree>
    <p:extLst>
      <p:ext uri="{BB962C8B-B14F-4D97-AF65-F5344CB8AC3E}">
        <p14:creationId xmlns:p14="http://schemas.microsoft.com/office/powerpoint/2010/main" val="463921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55E62-3699-A1E5-FEA1-48996CC75CCD}"/>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7DEC9ECB-B40C-C9D7-000E-8E85470D2F4C}"/>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5C42B9CA-73DC-15DF-13C7-1D84B8FFE3A7}"/>
              </a:ext>
            </a:extLst>
          </p:cNvPr>
          <p:cNvSpPr txBox="1"/>
          <p:nvPr/>
        </p:nvSpPr>
        <p:spPr>
          <a:xfrm>
            <a:off x="267919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f84bb2c-font-family )"/>
              </a:rPr>
              <a:t>2. Fast Food Corner/ Small Restaurant</a:t>
            </a:r>
          </a:p>
        </p:txBody>
      </p:sp>
      <p:sp>
        <p:nvSpPr>
          <p:cNvPr id="4" name="TextBox 3">
            <a:extLst>
              <a:ext uri="{FF2B5EF4-FFF2-40B4-BE49-F238E27FC236}">
                <a16:creationId xmlns:a16="http://schemas.microsoft.com/office/drawing/2014/main" id="{28FCA553-8747-86C4-24C4-5A78B46C6AD1}"/>
              </a:ext>
            </a:extLst>
          </p:cNvPr>
          <p:cNvSpPr txBox="1"/>
          <p:nvPr/>
        </p:nvSpPr>
        <p:spPr>
          <a:xfrm>
            <a:off x="2791884" y="734360"/>
            <a:ext cx="8375904" cy="2862322"/>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tabLst/>
              <a:defRPr/>
            </a:pPr>
            <a:r>
              <a:rPr lang="en-US" sz="2000" b="0" i="0" dirty="0">
                <a:solidFill>
                  <a:srgbClr val="000000"/>
                </a:solidFill>
                <a:effectLst/>
                <a:latin typeface="Nunito" pitchFamily="2" charset="0"/>
              </a:rPr>
              <a:t>You can start either a fast food corner or a small restaurant or a mixture of both. This sort of business is almost always a good one because the people of this country are foodies. Whether any occasion, celebration, or festival, food is the main point of attraction.</a:t>
            </a:r>
            <a:br>
              <a:rPr lang="en-US" sz="2000" b="0" i="0" dirty="0">
                <a:solidFill>
                  <a:srgbClr val="000000"/>
                </a:solidFill>
                <a:effectLst/>
                <a:latin typeface="Nunito" pitchFamily="2" charset="0"/>
              </a:rPr>
            </a:br>
            <a:r>
              <a:rPr lang="en-US" sz="2000" b="0" i="0" dirty="0">
                <a:solidFill>
                  <a:srgbClr val="000000"/>
                </a:solidFill>
                <a:effectLst/>
                <a:latin typeface="Nunito" pitchFamily="2" charset="0"/>
              </a:rPr>
              <a:t>The young generation loves to hang out with friends and try different tastes to fulfill their enjoyment. Again, middle-class people love to have food outside occasionally. Fast food and different varieties of rich food and snacks like pizza, burgers, biryani, fried rice, chicken fry, and the like are quite popular in big cities like Dhaka, and Chittagong.</a:t>
            </a:r>
            <a:endParaRPr kumimoji="0" lang="en-US" sz="2000" b="0" i="0" u="none" strike="noStrike" kern="1200" cap="none" spc="0" normalizeH="0" baseline="0" noProof="0" dirty="0">
              <a:ln>
                <a:noFill/>
              </a:ln>
              <a:solidFill>
                <a:srgbClr val="000000"/>
              </a:solidFill>
              <a:effectLst/>
              <a:uLnTx/>
              <a:uFillTx/>
              <a:latin typeface="Nunito" panose="020F0502020204030204" pitchFamily="2" charset="0"/>
              <a:ea typeface="+mn-ea"/>
              <a:cs typeface="+mn-cs"/>
            </a:endParaRPr>
          </a:p>
        </p:txBody>
      </p:sp>
      <p:sp>
        <p:nvSpPr>
          <p:cNvPr id="2" name="TextBox 1">
            <a:extLst>
              <a:ext uri="{FF2B5EF4-FFF2-40B4-BE49-F238E27FC236}">
                <a16:creationId xmlns:a16="http://schemas.microsoft.com/office/drawing/2014/main" id="{D3D273F0-2EC8-4278-CF26-2A0B93012C80}"/>
              </a:ext>
            </a:extLst>
          </p:cNvPr>
          <p:cNvSpPr txBox="1"/>
          <p:nvPr/>
        </p:nvSpPr>
        <p:spPr>
          <a:xfrm>
            <a:off x="2791884" y="3642444"/>
            <a:ext cx="8375904" cy="1323439"/>
          </a:xfrm>
          <a:prstGeom prst="rect">
            <a:avLst/>
          </a:prstGeom>
          <a:noFill/>
        </p:spPr>
        <p:txBody>
          <a:bodyPr wrap="square" rtlCol="0">
            <a:spAutoFit/>
          </a:bodyPr>
          <a:lstStyle/>
          <a:p>
            <a:pPr algn="l"/>
            <a:r>
              <a:rPr lang="en-US" sz="2000" b="0" i="0" dirty="0">
                <a:solidFill>
                  <a:srgbClr val="000000"/>
                </a:solidFill>
                <a:effectLst/>
                <a:latin typeface="Nunito" pitchFamily="2" charset="0"/>
              </a:rPr>
              <a:t>Requirements: Good chef for tasty foods, and nice ambiance and location.</a:t>
            </a:r>
          </a:p>
          <a:p>
            <a:pPr algn="l"/>
            <a:r>
              <a:rPr lang="en-US" sz="2000" b="0" i="0" dirty="0">
                <a:solidFill>
                  <a:srgbClr val="000000"/>
                </a:solidFill>
                <a:effectLst/>
                <a:latin typeface="Nunito" pitchFamily="2" charset="0"/>
              </a:rPr>
              <a:t>Approximate Investment: BDT 2 to 3 lacs.</a:t>
            </a:r>
          </a:p>
          <a:p>
            <a:pPr algn="l"/>
            <a:r>
              <a:rPr lang="en-US" sz="2000" b="0" i="0" dirty="0">
                <a:solidFill>
                  <a:srgbClr val="000000"/>
                </a:solidFill>
                <a:effectLst/>
                <a:latin typeface="Nunito" pitchFamily="2" charset="0"/>
              </a:rPr>
              <a:t>Approximate profit: BDT 50,000 to 1 lac.</a:t>
            </a:r>
          </a:p>
        </p:txBody>
      </p:sp>
    </p:spTree>
    <p:extLst>
      <p:ext uri="{BB962C8B-B14F-4D97-AF65-F5344CB8AC3E}">
        <p14:creationId xmlns:p14="http://schemas.microsoft.com/office/powerpoint/2010/main" val="587656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D376C-EF21-CD52-8197-21ECB3304231}"/>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EC7EE7F0-932B-814C-C0FA-B6B32148C283}"/>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4F9944DD-A424-6EBD-303B-81E1F190D415}"/>
              </a:ext>
            </a:extLst>
          </p:cNvPr>
          <p:cNvSpPr txBox="1"/>
          <p:nvPr/>
        </p:nvSpPr>
        <p:spPr>
          <a:xfrm>
            <a:off x="258775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f84bb2c-font-family )"/>
              </a:rPr>
              <a:t>3. Cosmetics Shop:</a:t>
            </a:r>
          </a:p>
        </p:txBody>
      </p:sp>
      <p:sp>
        <p:nvSpPr>
          <p:cNvPr id="4" name="TextBox 3">
            <a:extLst>
              <a:ext uri="{FF2B5EF4-FFF2-40B4-BE49-F238E27FC236}">
                <a16:creationId xmlns:a16="http://schemas.microsoft.com/office/drawing/2014/main" id="{B8EC42F7-7FFD-D66B-9625-A3F947EC7EBF}"/>
              </a:ext>
            </a:extLst>
          </p:cNvPr>
          <p:cNvSpPr txBox="1"/>
          <p:nvPr/>
        </p:nvSpPr>
        <p:spPr>
          <a:xfrm>
            <a:off x="2791884" y="734360"/>
            <a:ext cx="8375904" cy="4708981"/>
          </a:xfrm>
          <a:prstGeom prst="rect">
            <a:avLst/>
          </a:prstGeom>
          <a:noFill/>
        </p:spPr>
        <p:txBody>
          <a:bodyPr wrap="square" rtlCol="0">
            <a:spAutoFit/>
          </a:bodyPr>
          <a:lstStyle/>
          <a:p>
            <a:pPr marL="0" marR="0" lvl="0" indent="0" algn="just" defTabSz="457200" rtl="0" eaLnBrk="1" fontAlgn="auto" latinLnBrk="0" hangingPunct="1">
              <a:lnSpc>
                <a:spcPct val="100000"/>
              </a:lnSpc>
              <a:spcBef>
                <a:spcPts val="0"/>
              </a:spcBef>
              <a:spcAft>
                <a:spcPts val="0"/>
              </a:spcAft>
              <a:buClrTx/>
              <a:buSzTx/>
              <a:tabLst/>
              <a:defRPr/>
            </a:pPr>
            <a:r>
              <a:rPr lang="en-US" sz="2000" b="0" i="0" dirty="0">
                <a:solidFill>
                  <a:srgbClr val="000000"/>
                </a:solidFill>
                <a:effectLst/>
                <a:latin typeface="Nunito" pitchFamily="2" charset="0"/>
              </a:rPr>
              <a:t>Almost all girls love cosmetics especially, urban girls. Again, Bangladesh is a densely populated country. If you can target your exact audience in an appropriate way, you can make a good profit. That’s why this business idea is getting extremely popular in Bangladesh nowadays, especially among girls. You don’t need to have a huge investment for this business, just buy quality cosmetics from a reliable company, and try to sell those to your target customers. </a:t>
            </a:r>
          </a:p>
          <a:p>
            <a:pPr marL="0" marR="0" lvl="0" indent="0" algn="just" defTabSz="457200" rtl="0" eaLnBrk="1" fontAlgn="auto" latinLnBrk="0" hangingPunct="1">
              <a:lnSpc>
                <a:spcPct val="100000"/>
              </a:lnSpc>
              <a:spcBef>
                <a:spcPts val="0"/>
              </a:spcBef>
              <a:spcAft>
                <a:spcPts val="0"/>
              </a:spcAft>
              <a:buClrTx/>
              <a:buSzTx/>
              <a:tabLst/>
              <a:defRPr/>
            </a:pPr>
            <a:endParaRPr lang="en-US" sz="2000" dirty="0">
              <a:solidFill>
                <a:srgbClr val="000000"/>
              </a:solidFill>
              <a:latin typeface="Nunito" pitchFamily="2" charset="0"/>
            </a:endParaRPr>
          </a:p>
          <a:p>
            <a:pPr marL="0" marR="0" lvl="0" indent="0" algn="just" defTabSz="457200" rtl="0" eaLnBrk="1" fontAlgn="auto" latinLnBrk="0" hangingPunct="1">
              <a:lnSpc>
                <a:spcPct val="100000"/>
              </a:lnSpc>
              <a:spcBef>
                <a:spcPts val="0"/>
              </a:spcBef>
              <a:spcAft>
                <a:spcPts val="0"/>
              </a:spcAft>
              <a:buClrTx/>
              <a:buSzTx/>
              <a:tabLst/>
              <a:defRPr/>
            </a:pPr>
            <a:r>
              <a:rPr lang="en-US" sz="2000" b="0" i="0" dirty="0">
                <a:solidFill>
                  <a:srgbClr val="000000"/>
                </a:solidFill>
                <a:effectLst/>
                <a:latin typeface="Nunito" pitchFamily="2" charset="0"/>
              </a:rPr>
              <a:t>Cosmetics are quite sensitive things because girls apply them on their skins, hair, and lips. So, quality is a must here. You have the option to buy both local and international brands. Obviously, international brands will cost you more but have high demand among urban girls. Again, you don’t need any location because you can start your business online. You can sell the products just by opening a Facebook page and getting engaged with your customers through posts, and messenger.</a:t>
            </a:r>
            <a:endParaRPr kumimoji="0" lang="en-US" sz="2000" b="0" i="0" u="none" strike="noStrike" kern="1200" cap="none" spc="0" normalizeH="0" baseline="0" noProof="0" dirty="0">
              <a:ln>
                <a:noFill/>
              </a:ln>
              <a:solidFill>
                <a:srgbClr val="000000"/>
              </a:solidFill>
              <a:effectLst/>
              <a:uLnTx/>
              <a:uFillTx/>
              <a:latin typeface="Nunito" panose="020F0502020204030204" pitchFamily="2" charset="0"/>
              <a:ea typeface="+mn-ea"/>
              <a:cs typeface="+mn-cs"/>
            </a:endParaRPr>
          </a:p>
        </p:txBody>
      </p:sp>
    </p:spTree>
    <p:extLst>
      <p:ext uri="{BB962C8B-B14F-4D97-AF65-F5344CB8AC3E}">
        <p14:creationId xmlns:p14="http://schemas.microsoft.com/office/powerpoint/2010/main" val="3571610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8DE20-17A7-B5EC-12B4-BCD56E7D351D}"/>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08545CD8-A6C6-98B5-C753-911745F673BE}"/>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4390CFA4-7359-58A2-2064-6E630900DC71}"/>
              </a:ext>
            </a:extLst>
          </p:cNvPr>
          <p:cNvSpPr txBox="1"/>
          <p:nvPr/>
        </p:nvSpPr>
        <p:spPr>
          <a:xfrm>
            <a:off x="267919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f84bb2c-font-family )"/>
              </a:rPr>
              <a:t>Cosmetics Shop:</a:t>
            </a:r>
          </a:p>
        </p:txBody>
      </p:sp>
      <p:sp>
        <p:nvSpPr>
          <p:cNvPr id="4" name="TextBox 3">
            <a:extLst>
              <a:ext uri="{FF2B5EF4-FFF2-40B4-BE49-F238E27FC236}">
                <a16:creationId xmlns:a16="http://schemas.microsoft.com/office/drawing/2014/main" id="{3467FC0C-46AC-7929-4B43-657DB50EFD1E}"/>
              </a:ext>
            </a:extLst>
          </p:cNvPr>
          <p:cNvSpPr txBox="1"/>
          <p:nvPr/>
        </p:nvSpPr>
        <p:spPr>
          <a:xfrm>
            <a:off x="2679192" y="1383584"/>
            <a:ext cx="8375904" cy="2554545"/>
          </a:xfrm>
          <a:prstGeom prst="rect">
            <a:avLst/>
          </a:prstGeom>
          <a:noFill/>
        </p:spPr>
        <p:txBody>
          <a:bodyPr wrap="square" rtlCol="0">
            <a:spAutoFit/>
          </a:bodyPr>
          <a:lstStyle/>
          <a:p>
            <a:pPr algn="just"/>
            <a:r>
              <a:rPr lang="en-US" sz="2000" b="0" i="0" dirty="0">
                <a:solidFill>
                  <a:srgbClr val="000000"/>
                </a:solidFill>
                <a:effectLst/>
                <a:latin typeface="Nunito" pitchFamily="2" charset="0"/>
              </a:rPr>
              <a:t>Required Skills: Extrovert, beautiful girls with good sales skills can do well.</a:t>
            </a:r>
          </a:p>
          <a:p>
            <a:pPr algn="just"/>
            <a:endParaRPr lang="en-US" sz="2000" b="0" i="0" dirty="0">
              <a:solidFill>
                <a:srgbClr val="000000"/>
              </a:solidFill>
              <a:effectLst/>
              <a:latin typeface="Nunito" pitchFamily="2" charset="0"/>
            </a:endParaRPr>
          </a:p>
          <a:p>
            <a:pPr algn="just"/>
            <a:r>
              <a:rPr lang="en-US" sz="2000" b="0" i="0" dirty="0">
                <a:solidFill>
                  <a:srgbClr val="000000"/>
                </a:solidFill>
                <a:effectLst/>
                <a:latin typeface="Nunito" pitchFamily="2" charset="0"/>
              </a:rPr>
              <a:t>Approximate Investment: BDT 1 lac.</a:t>
            </a:r>
          </a:p>
          <a:p>
            <a:pPr algn="just"/>
            <a:endParaRPr lang="en-US" sz="2000" b="0" i="0" dirty="0">
              <a:solidFill>
                <a:srgbClr val="000000"/>
              </a:solidFill>
              <a:effectLst/>
              <a:latin typeface="Nunito" pitchFamily="2" charset="0"/>
            </a:endParaRPr>
          </a:p>
          <a:p>
            <a:pPr algn="just"/>
            <a:r>
              <a:rPr lang="en-US" sz="2000" b="0" i="0" dirty="0">
                <a:solidFill>
                  <a:srgbClr val="000000"/>
                </a:solidFill>
                <a:effectLst/>
                <a:latin typeface="Nunito" pitchFamily="2" charset="0"/>
              </a:rPr>
              <a:t>Approximate profit: You can have the possibility to earn around 50% profit i.e. if your investment is BDT 1 lac, you can earn a profit of BDT 50,000.</a:t>
            </a:r>
          </a:p>
        </p:txBody>
      </p:sp>
    </p:spTree>
    <p:extLst>
      <p:ext uri="{BB962C8B-B14F-4D97-AF65-F5344CB8AC3E}">
        <p14:creationId xmlns:p14="http://schemas.microsoft.com/office/powerpoint/2010/main" val="22587200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DEDB26-2807-6632-7861-3F79B9F588E8}"/>
            </a:ext>
          </a:extLst>
        </p:cNvPr>
        <p:cNvGrpSpPr/>
        <p:nvPr/>
      </p:nvGrpSpPr>
      <p:grpSpPr>
        <a:xfrm>
          <a:off x="0" y="0"/>
          <a:ext cx="0" cy="0"/>
          <a:chOff x="0" y="0"/>
          <a:chExt cx="0" cy="0"/>
        </a:xfrm>
      </p:grpSpPr>
      <p:sp>
        <p:nvSpPr>
          <p:cNvPr id="23" name="Slide Number Placeholder 22">
            <a:extLst>
              <a:ext uri="{FF2B5EF4-FFF2-40B4-BE49-F238E27FC236}">
                <a16:creationId xmlns:a16="http://schemas.microsoft.com/office/drawing/2014/main" id="{8E3FD8BB-31E8-2A76-3AF4-7679CDD89FCB}"/>
              </a:ext>
            </a:extLst>
          </p:cNvPr>
          <p:cNvSpPr>
            <a:spLocks noGrp="1"/>
          </p:cNvSpPr>
          <p:nvPr>
            <p:ph type="sldNum" sz="quarter" idx="10"/>
          </p:nvPr>
        </p:nvSpPr>
        <p:spPr>
          <a:xfrm>
            <a:off x="10358437" y="457199"/>
            <a:ext cx="1067589" cy="471489"/>
          </a:xfrm>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48F63A3B-78C7-47BE-AE5E-E10140E04643}" type="slidenum">
              <a:rPr kumimoji="0" lang="en-US" sz="1600" b="0" i="0" u="none" strike="noStrike" kern="1200" cap="none" spc="0" normalizeH="0" baseline="0" noProof="0" smtClean="0">
                <a:ln>
                  <a:noFill/>
                </a:ln>
                <a:solidFill>
                  <a:srgbClr val="1F2C8F"/>
                </a:solidFill>
                <a:effectLst/>
                <a:uLnTx/>
                <a:uFillTx/>
                <a:latin typeface="Arial Black"/>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600" b="0" i="0" u="none" strike="noStrike" kern="1200" cap="none" spc="0" normalizeH="0" baseline="0" noProof="0" dirty="0">
              <a:ln>
                <a:noFill/>
              </a:ln>
              <a:solidFill>
                <a:srgbClr val="1F2C8F"/>
              </a:solidFill>
              <a:effectLst/>
              <a:uLnTx/>
              <a:uFillTx/>
              <a:latin typeface="Arial Black"/>
              <a:ea typeface="+mn-ea"/>
              <a:cs typeface="Arial" panose="020B0604020202020204" pitchFamily="34" charset="0"/>
            </a:endParaRPr>
          </a:p>
        </p:txBody>
      </p:sp>
      <p:sp>
        <p:nvSpPr>
          <p:cNvPr id="7" name="TextBox 6">
            <a:extLst>
              <a:ext uri="{FF2B5EF4-FFF2-40B4-BE49-F238E27FC236}">
                <a16:creationId xmlns:a16="http://schemas.microsoft.com/office/drawing/2014/main" id="{D437BB58-529B-301D-6649-38C27C067455}"/>
              </a:ext>
            </a:extLst>
          </p:cNvPr>
          <p:cNvSpPr txBox="1"/>
          <p:nvPr/>
        </p:nvSpPr>
        <p:spPr>
          <a:xfrm>
            <a:off x="2679192" y="263830"/>
            <a:ext cx="8375904" cy="461665"/>
          </a:xfrm>
          <a:prstGeom prst="rect">
            <a:avLst/>
          </a:prstGeom>
          <a:noFill/>
        </p:spPr>
        <p:txBody>
          <a:bodyPr wrap="square" rtlCol="0">
            <a:spAutoFit/>
          </a:bodyPr>
          <a:lstStyle/>
          <a:p>
            <a:pPr algn="l"/>
            <a:r>
              <a:rPr lang="en-US" sz="2400" b="1" i="0" dirty="0">
                <a:solidFill>
                  <a:srgbClr val="000000"/>
                </a:solidFill>
                <a:effectLst/>
                <a:latin typeface="var( --e-global-typography-f84bb2c-font-family )"/>
              </a:rPr>
              <a:t>4. Stationery Shop</a:t>
            </a:r>
          </a:p>
        </p:txBody>
      </p:sp>
      <p:sp>
        <p:nvSpPr>
          <p:cNvPr id="4" name="TextBox 3">
            <a:extLst>
              <a:ext uri="{FF2B5EF4-FFF2-40B4-BE49-F238E27FC236}">
                <a16:creationId xmlns:a16="http://schemas.microsoft.com/office/drawing/2014/main" id="{842A39D0-CE40-040E-0DDC-A16D5EAF541A}"/>
              </a:ext>
            </a:extLst>
          </p:cNvPr>
          <p:cNvSpPr txBox="1"/>
          <p:nvPr/>
        </p:nvSpPr>
        <p:spPr>
          <a:xfrm>
            <a:off x="2679192" y="928688"/>
            <a:ext cx="8375904" cy="2862322"/>
          </a:xfrm>
          <a:prstGeom prst="rect">
            <a:avLst/>
          </a:prstGeom>
          <a:noFill/>
        </p:spPr>
        <p:txBody>
          <a:bodyPr wrap="square" rtlCol="0">
            <a:spAutoFit/>
          </a:bodyPr>
          <a:lstStyle/>
          <a:p>
            <a:pPr algn="just"/>
            <a:r>
              <a:rPr lang="en-US" sz="2000" b="0" i="0" dirty="0">
                <a:solidFill>
                  <a:srgbClr val="000000"/>
                </a:solidFill>
                <a:effectLst/>
                <a:latin typeface="Nunito" pitchFamily="2" charset="0"/>
              </a:rPr>
              <a:t>You can also start your stationary shop and earn money. This business is almost always profitable because students need stationery items all year round. Not only students but also schools, colleges, universities, different institutions, and offices also need stationery goods. So, running this business in this country is a profitable idea. This business faced a little loss during the pandemic but now the business is coming back to its form. When your investment is low, this will be a profitable idea for you. Start this business locally, and choose an area adjacent to a school, college, university, or residential area for the shop.</a:t>
            </a:r>
          </a:p>
        </p:txBody>
      </p:sp>
      <p:sp>
        <p:nvSpPr>
          <p:cNvPr id="2" name="TextBox 1">
            <a:extLst>
              <a:ext uri="{FF2B5EF4-FFF2-40B4-BE49-F238E27FC236}">
                <a16:creationId xmlns:a16="http://schemas.microsoft.com/office/drawing/2014/main" id="{F6DF6604-508F-CD4A-0658-9A92CEBEFACD}"/>
              </a:ext>
            </a:extLst>
          </p:cNvPr>
          <p:cNvSpPr txBox="1"/>
          <p:nvPr/>
        </p:nvSpPr>
        <p:spPr>
          <a:xfrm>
            <a:off x="2679192" y="3791010"/>
            <a:ext cx="8375904" cy="1323439"/>
          </a:xfrm>
          <a:prstGeom prst="rect">
            <a:avLst/>
          </a:prstGeom>
          <a:noFill/>
        </p:spPr>
        <p:txBody>
          <a:bodyPr wrap="square" rtlCol="0">
            <a:spAutoFit/>
          </a:bodyPr>
          <a:lstStyle/>
          <a:p>
            <a:pPr algn="l"/>
            <a:r>
              <a:rPr lang="en-US" sz="2000" b="0" i="0" dirty="0">
                <a:solidFill>
                  <a:srgbClr val="000000"/>
                </a:solidFill>
                <a:effectLst/>
                <a:latin typeface="Nunito" pitchFamily="2" charset="0"/>
              </a:rPr>
              <a:t>Requirements: A suitable location and ability to run a shop and sell things.</a:t>
            </a:r>
          </a:p>
          <a:p>
            <a:pPr algn="l"/>
            <a:r>
              <a:rPr lang="en-US" sz="2000" b="0" i="0" dirty="0">
                <a:solidFill>
                  <a:srgbClr val="000000"/>
                </a:solidFill>
                <a:effectLst/>
                <a:latin typeface="Nunito" pitchFamily="2" charset="0"/>
              </a:rPr>
              <a:t>Approximate Investment: BDT 2 to 3 lacs.</a:t>
            </a:r>
          </a:p>
          <a:p>
            <a:pPr algn="l"/>
            <a:r>
              <a:rPr lang="en-US" sz="2000" b="0" i="0" dirty="0">
                <a:solidFill>
                  <a:srgbClr val="000000"/>
                </a:solidFill>
                <a:effectLst/>
                <a:latin typeface="Nunito" pitchFamily="2" charset="0"/>
              </a:rPr>
              <a:t>Approximate profit: 25% to 35%</a:t>
            </a:r>
          </a:p>
        </p:txBody>
      </p:sp>
    </p:spTree>
    <p:extLst>
      <p:ext uri="{BB962C8B-B14F-4D97-AF65-F5344CB8AC3E}">
        <p14:creationId xmlns:p14="http://schemas.microsoft.com/office/powerpoint/2010/main" val="2935051797"/>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16c05727-aa75-4e4a-9b5f-8a80a1165891"/>
    <ds:schemaRef ds:uri="http://purl.org/dc/terms/"/>
    <ds:schemaRef ds:uri="http://schemas.microsoft.com/office/2006/documentManagement/types"/>
    <ds:schemaRef ds:uri="http://schemas.microsoft.com/office/2006/metadata/properties"/>
    <ds:schemaRef ds:uri="http://schemas.microsoft.com/office/infopath/2007/PartnerControls"/>
    <ds:schemaRef ds:uri="http://purl.org/dc/elements/1.1/"/>
    <ds:schemaRef ds:uri="230e9df3-be65-4c73-a93b-d1236ebd677e"/>
    <ds:schemaRef ds:uri="http://schemas.openxmlformats.org/package/2006/metadata/core-properties"/>
    <ds:schemaRef ds:uri="71af3243-3dd4-4a8d-8c0d-dd76da1f02a5"/>
    <ds:schemaRef ds:uri="http://schemas.microsoft.com/sharepoint/v3"/>
    <ds:schemaRef ds:uri="http://www.w3.org/XML/1998/namespace"/>
    <ds:schemaRef ds:uri="http://purl.org/dc/dcmityp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{A88F5E33-4599-4BFE-A27D-BB6E2270CE9A}tf78438558_win32</Template>
  <TotalTime>387</TotalTime>
  <Words>2384</Words>
  <Application>Microsoft Office PowerPoint</Application>
  <PresentationFormat>Widescreen</PresentationFormat>
  <Paragraphs>174</Paragraphs>
  <Slides>20</Slides>
  <Notes>19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-apple-system</vt:lpstr>
      <vt:lpstr>Arial</vt:lpstr>
      <vt:lpstr>Arial Black</vt:lpstr>
      <vt:lpstr>Calibri</vt:lpstr>
      <vt:lpstr>Gill Sans MT</vt:lpstr>
      <vt:lpstr>Nunito</vt:lpstr>
      <vt:lpstr>Sabon Next LT</vt:lpstr>
      <vt:lpstr>var( --e-global-typography-4683819-font-family )</vt:lpstr>
      <vt:lpstr>var( --e-global-typography-f84bb2c-font-family )</vt:lpstr>
      <vt:lpstr>Wingdings 2</vt:lpstr>
      <vt:lpstr>Custom</vt:lpstr>
      <vt:lpstr>PowerPoint Presentation</vt:lpstr>
      <vt:lpstr>Lecture-2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zillur</dc:creator>
  <cp:lastModifiedBy>zillur</cp:lastModifiedBy>
  <cp:revision>112</cp:revision>
  <cp:lastPrinted>2025-01-05T02:40:23Z</cp:lastPrinted>
  <dcterms:created xsi:type="dcterms:W3CDTF">2024-12-08T17:18:35Z</dcterms:created>
  <dcterms:modified xsi:type="dcterms:W3CDTF">2025-01-27T04:21:14Z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