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5"/>
  </p:notesMasterIdLst>
  <p:handoutMasterIdLst>
    <p:handoutMasterId r:id="rId16"/>
  </p:handoutMasterIdLst>
  <p:sldIdLst>
    <p:sldId id="331" r:id="rId5"/>
    <p:sldId id="304" r:id="rId6"/>
    <p:sldId id="282" r:id="rId7"/>
    <p:sldId id="379" r:id="rId8"/>
    <p:sldId id="380" r:id="rId9"/>
    <p:sldId id="381" r:id="rId10"/>
    <p:sldId id="382" r:id="rId11"/>
    <p:sldId id="383" r:id="rId12"/>
    <p:sldId id="384" r:id="rId13"/>
    <p:sldId id="385" r:id="rId14"/>
  </p:sldIdLst>
  <p:sldSz cx="12192000" cy="6858000"/>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FF33"/>
    <a:srgbClr val="DF8C8C"/>
    <a:srgbClr val="202C8F"/>
    <a:srgbClr val="FDFBF6"/>
    <a:srgbClr val="AAC4E9"/>
    <a:srgbClr val="F5CDCE"/>
    <a:srgbClr val="D4D593"/>
    <a:srgbClr val="E6F0FE"/>
    <a:srgbClr val="CDBE8A"/>
    <a:srgbClr val="FFEF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5388" autoAdjust="0"/>
  </p:normalViewPr>
  <p:slideViewPr>
    <p:cSldViewPr snapToGrid="0" snapToObjects="1">
      <p:cViewPr varScale="1">
        <p:scale>
          <a:sx n="105" d="100"/>
          <a:sy n="105" d="100"/>
        </p:scale>
        <p:origin x="774" y="114"/>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2945659" cy="497624"/>
          </a:xfrm>
          <a:prstGeom prst="rect">
            <a:avLst/>
          </a:prstGeom>
        </p:spPr>
        <p:txBody>
          <a:bodyPr vert="horz" lIns="40133" tIns="20067" rIns="40133" bIns="20067" rtlCol="0"/>
          <a:lstStyle>
            <a:lvl1pPr algn="l">
              <a:defRPr sz="5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3850442" y="0"/>
            <a:ext cx="2945659" cy="497624"/>
          </a:xfrm>
          <a:prstGeom prst="rect">
            <a:avLst/>
          </a:prstGeom>
        </p:spPr>
        <p:txBody>
          <a:bodyPr vert="horz" lIns="40133" tIns="20067" rIns="40133" bIns="20067" rtlCol="0"/>
          <a:lstStyle>
            <a:lvl1pPr algn="r">
              <a:defRPr sz="500"/>
            </a:lvl1pPr>
          </a:lstStyle>
          <a:p>
            <a:fld id="{AA970FB6-164E-0840-A35B-09E9F3D45F76}" type="datetimeyyyy">
              <a:rPr lang="en-US" smtClean="0"/>
              <a:t>2025</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9429014"/>
            <a:ext cx="2945659" cy="497624"/>
          </a:xfrm>
          <a:prstGeom prst="rect">
            <a:avLst/>
          </a:prstGeom>
        </p:spPr>
        <p:txBody>
          <a:bodyPr vert="horz" lIns="40133" tIns="20067" rIns="40133" bIns="20067" rtlCol="0" anchor="b"/>
          <a:lstStyle>
            <a:lvl1pPr algn="l">
              <a:defRPr sz="5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3850442" y="9429014"/>
            <a:ext cx="2945659" cy="497624"/>
          </a:xfrm>
          <a:prstGeom prst="rect">
            <a:avLst/>
          </a:prstGeom>
        </p:spPr>
        <p:txBody>
          <a:bodyPr vert="horz" lIns="40133" tIns="20067" rIns="40133" bIns="20067" rtlCol="0" anchor="b"/>
          <a:lstStyle>
            <a:lvl1pPr algn="r">
              <a:defRPr sz="5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0688" y="1241425"/>
            <a:ext cx="5956300" cy="3349625"/>
          </a:xfrm>
          <a:prstGeom prst="rect">
            <a:avLst/>
          </a:prstGeom>
          <a:noFill/>
          <a:ln w="12700">
            <a:solidFill>
              <a:prstClr val="black"/>
            </a:solidFill>
          </a:ln>
        </p:spPr>
      </p:sp>
      <p:sp>
        <p:nvSpPr>
          <p:cNvPr id="3" name="Notes Placeholder 2"/>
          <p:cNvSpPr>
            <a:spLocks noGrp="1"/>
          </p:cNvSpPr>
          <p:nvPr>
            <p:ph type="body" idx="1"/>
          </p:nvPr>
        </p:nvSpPr>
        <p:spPr>
          <a:xfrm>
            <a:off x="679768" y="4777194"/>
            <a:ext cx="5438140" cy="3908614"/>
          </a:xfrm>
          <a:prstGeom prst="rect">
            <a:avLst/>
          </a:prstGeom>
        </p:spPr>
        <p:txBody>
          <a:bodyPr lIns="40133" tIns="20067" rIns="40133" bIns="20067"/>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0688" y="1241425"/>
            <a:ext cx="5956300" cy="3349625"/>
          </a:xfrm>
          <a:prstGeom prst="rect">
            <a:avLst/>
          </a:prstGeom>
          <a:noFill/>
          <a:ln w="12700">
            <a:solidFill>
              <a:prstClr val="black"/>
            </a:solidFill>
          </a:ln>
        </p:spPr>
      </p:sp>
      <p:sp>
        <p:nvSpPr>
          <p:cNvPr id="3" name="Notes Placeholder 2"/>
          <p:cNvSpPr>
            <a:spLocks noGrp="1"/>
          </p:cNvSpPr>
          <p:nvPr>
            <p:ph type="body" idx="1"/>
          </p:nvPr>
        </p:nvSpPr>
        <p:spPr>
          <a:xfrm>
            <a:off x="679768" y="4777194"/>
            <a:ext cx="5438140" cy="3908614"/>
          </a:xfrm>
          <a:prstGeom prst="rect">
            <a:avLst/>
          </a:prstGeom>
        </p:spPr>
        <p:txBody>
          <a:bodyPr lIns="40133" tIns="20067" rIns="40133" bIns="20067"/>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A57199-88F8-691B-1359-7E4BE073293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25B5BB7-20C2-77B8-11E2-B878CF3C697B}"/>
              </a:ext>
            </a:extLst>
          </p:cNvPr>
          <p:cNvSpPr>
            <a:spLocks noGrp="1" noRot="1" noChangeAspect="1"/>
          </p:cNvSpPr>
          <p:nvPr>
            <p:ph type="sldImg"/>
          </p:nvPr>
        </p:nvSpPr>
        <p:spPr>
          <a:xfrm>
            <a:off x="420688" y="1241425"/>
            <a:ext cx="5956300" cy="3349625"/>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3C0BDD36-306C-D74A-A457-F9D8639ABF9D}"/>
              </a:ext>
            </a:extLst>
          </p:cNvPr>
          <p:cNvSpPr>
            <a:spLocks noGrp="1"/>
          </p:cNvSpPr>
          <p:nvPr>
            <p:ph type="body" idx="1"/>
          </p:nvPr>
        </p:nvSpPr>
        <p:spPr>
          <a:xfrm>
            <a:off x="679768" y="4777194"/>
            <a:ext cx="5438140" cy="3908614"/>
          </a:xfrm>
          <a:prstGeom prst="rect">
            <a:avLst/>
          </a:prstGeom>
        </p:spPr>
        <p:txBody>
          <a:bodyPr lIns="40133" tIns="20067" rIns="40133" bIns="20067"/>
          <a:lstStyle/>
          <a:p>
            <a:endParaRPr lang="en-US" dirty="0"/>
          </a:p>
        </p:txBody>
      </p:sp>
    </p:spTree>
    <p:extLst>
      <p:ext uri="{BB962C8B-B14F-4D97-AF65-F5344CB8AC3E}">
        <p14:creationId xmlns:p14="http://schemas.microsoft.com/office/powerpoint/2010/main" val="15353232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79DF80-C0F4-86DF-AB9F-A92BD3BAB5E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4B6D04F-A399-091E-3D37-8A0048E99697}"/>
              </a:ext>
            </a:extLst>
          </p:cNvPr>
          <p:cNvSpPr>
            <a:spLocks noGrp="1" noRot="1" noChangeAspect="1"/>
          </p:cNvSpPr>
          <p:nvPr>
            <p:ph type="sldImg"/>
          </p:nvPr>
        </p:nvSpPr>
        <p:spPr>
          <a:xfrm>
            <a:off x="420688" y="1241425"/>
            <a:ext cx="5956300" cy="3349625"/>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0084C1AF-76F0-4793-8DE5-DE665D725E8C}"/>
              </a:ext>
            </a:extLst>
          </p:cNvPr>
          <p:cNvSpPr>
            <a:spLocks noGrp="1"/>
          </p:cNvSpPr>
          <p:nvPr>
            <p:ph type="body" idx="1"/>
          </p:nvPr>
        </p:nvSpPr>
        <p:spPr>
          <a:xfrm>
            <a:off x="679768" y="4777194"/>
            <a:ext cx="5438140" cy="3908614"/>
          </a:xfrm>
          <a:prstGeom prst="rect">
            <a:avLst/>
          </a:prstGeom>
        </p:spPr>
        <p:txBody>
          <a:bodyPr lIns="40133" tIns="20067" rIns="40133" bIns="20067"/>
          <a:lstStyle/>
          <a:p>
            <a:endParaRPr lang="en-US" dirty="0"/>
          </a:p>
        </p:txBody>
      </p:sp>
    </p:spTree>
    <p:extLst>
      <p:ext uri="{BB962C8B-B14F-4D97-AF65-F5344CB8AC3E}">
        <p14:creationId xmlns:p14="http://schemas.microsoft.com/office/powerpoint/2010/main" val="42339684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706063-33D0-4B9E-C206-B68D792E073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96E39A5-F4AD-D793-A570-BCD41B714091}"/>
              </a:ext>
            </a:extLst>
          </p:cNvPr>
          <p:cNvSpPr>
            <a:spLocks noGrp="1" noRot="1" noChangeAspect="1"/>
          </p:cNvSpPr>
          <p:nvPr>
            <p:ph type="sldImg"/>
          </p:nvPr>
        </p:nvSpPr>
        <p:spPr>
          <a:xfrm>
            <a:off x="420688" y="1241425"/>
            <a:ext cx="5956300" cy="3349625"/>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CFFEF3F5-85AA-A640-2154-C6C2C1503231}"/>
              </a:ext>
            </a:extLst>
          </p:cNvPr>
          <p:cNvSpPr>
            <a:spLocks noGrp="1"/>
          </p:cNvSpPr>
          <p:nvPr>
            <p:ph type="body" idx="1"/>
          </p:nvPr>
        </p:nvSpPr>
        <p:spPr>
          <a:xfrm>
            <a:off x="679768" y="4777194"/>
            <a:ext cx="5438140" cy="3908614"/>
          </a:xfrm>
          <a:prstGeom prst="rect">
            <a:avLst/>
          </a:prstGeom>
        </p:spPr>
        <p:txBody>
          <a:bodyPr lIns="40133" tIns="20067" rIns="40133" bIns="20067"/>
          <a:lstStyle/>
          <a:p>
            <a:endParaRPr lang="en-US" dirty="0"/>
          </a:p>
        </p:txBody>
      </p:sp>
    </p:spTree>
    <p:extLst>
      <p:ext uri="{BB962C8B-B14F-4D97-AF65-F5344CB8AC3E}">
        <p14:creationId xmlns:p14="http://schemas.microsoft.com/office/powerpoint/2010/main" val="5286499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D1B3E4-EDB8-3CF0-78CF-19A62DC73C2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3EC85A2-7C75-92C0-721B-45692901D40F}"/>
              </a:ext>
            </a:extLst>
          </p:cNvPr>
          <p:cNvSpPr>
            <a:spLocks noGrp="1" noRot="1" noChangeAspect="1"/>
          </p:cNvSpPr>
          <p:nvPr>
            <p:ph type="sldImg"/>
          </p:nvPr>
        </p:nvSpPr>
        <p:spPr>
          <a:xfrm>
            <a:off x="420688" y="1241425"/>
            <a:ext cx="5956300" cy="3349625"/>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FA994472-735B-1676-B614-3F6E5285AB5B}"/>
              </a:ext>
            </a:extLst>
          </p:cNvPr>
          <p:cNvSpPr>
            <a:spLocks noGrp="1"/>
          </p:cNvSpPr>
          <p:nvPr>
            <p:ph type="body" idx="1"/>
          </p:nvPr>
        </p:nvSpPr>
        <p:spPr>
          <a:xfrm>
            <a:off x="679768" y="4777194"/>
            <a:ext cx="5438140" cy="3908614"/>
          </a:xfrm>
          <a:prstGeom prst="rect">
            <a:avLst/>
          </a:prstGeom>
        </p:spPr>
        <p:txBody>
          <a:bodyPr lIns="40133" tIns="20067" rIns="40133" bIns="20067"/>
          <a:lstStyle/>
          <a:p>
            <a:endParaRPr lang="en-US" dirty="0"/>
          </a:p>
        </p:txBody>
      </p:sp>
    </p:spTree>
    <p:extLst>
      <p:ext uri="{BB962C8B-B14F-4D97-AF65-F5344CB8AC3E}">
        <p14:creationId xmlns:p14="http://schemas.microsoft.com/office/powerpoint/2010/main" val="24246792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218C8A-673C-F8DB-AE7C-66A0A2A42DA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F222456-B203-D711-44C8-F0D6EEAC87BE}"/>
              </a:ext>
            </a:extLst>
          </p:cNvPr>
          <p:cNvSpPr>
            <a:spLocks noGrp="1" noRot="1" noChangeAspect="1"/>
          </p:cNvSpPr>
          <p:nvPr>
            <p:ph type="sldImg"/>
          </p:nvPr>
        </p:nvSpPr>
        <p:spPr>
          <a:xfrm>
            <a:off x="420688" y="1241425"/>
            <a:ext cx="5956300" cy="3349625"/>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5E1A4889-D4D4-85C2-E4D8-4746BEB49A44}"/>
              </a:ext>
            </a:extLst>
          </p:cNvPr>
          <p:cNvSpPr>
            <a:spLocks noGrp="1"/>
          </p:cNvSpPr>
          <p:nvPr>
            <p:ph type="body" idx="1"/>
          </p:nvPr>
        </p:nvSpPr>
        <p:spPr>
          <a:xfrm>
            <a:off x="679768" y="4777194"/>
            <a:ext cx="5438140" cy="3908614"/>
          </a:xfrm>
          <a:prstGeom prst="rect">
            <a:avLst/>
          </a:prstGeom>
        </p:spPr>
        <p:txBody>
          <a:bodyPr lIns="40133" tIns="20067" rIns="40133" bIns="20067"/>
          <a:lstStyle/>
          <a:p>
            <a:endParaRPr lang="en-US" dirty="0"/>
          </a:p>
        </p:txBody>
      </p:sp>
    </p:spTree>
    <p:extLst>
      <p:ext uri="{BB962C8B-B14F-4D97-AF65-F5344CB8AC3E}">
        <p14:creationId xmlns:p14="http://schemas.microsoft.com/office/powerpoint/2010/main" val="35796192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77ABE7-3681-2746-D487-A895F3971A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2981B5C-30CA-D049-73BA-95B4CD21C30B}"/>
              </a:ext>
            </a:extLst>
          </p:cNvPr>
          <p:cNvSpPr>
            <a:spLocks noGrp="1" noRot="1" noChangeAspect="1"/>
          </p:cNvSpPr>
          <p:nvPr>
            <p:ph type="sldImg"/>
          </p:nvPr>
        </p:nvSpPr>
        <p:spPr>
          <a:xfrm>
            <a:off x="420688" y="1241425"/>
            <a:ext cx="5956300" cy="3349625"/>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C12EEEA2-89AC-759E-D278-5B77DD31B901}"/>
              </a:ext>
            </a:extLst>
          </p:cNvPr>
          <p:cNvSpPr>
            <a:spLocks noGrp="1"/>
          </p:cNvSpPr>
          <p:nvPr>
            <p:ph type="body" idx="1"/>
          </p:nvPr>
        </p:nvSpPr>
        <p:spPr>
          <a:xfrm>
            <a:off x="679768" y="4777194"/>
            <a:ext cx="5438140" cy="3908614"/>
          </a:xfrm>
          <a:prstGeom prst="rect">
            <a:avLst/>
          </a:prstGeom>
        </p:spPr>
        <p:txBody>
          <a:bodyPr lIns="40133" tIns="20067" rIns="40133" bIns="20067"/>
          <a:lstStyle/>
          <a:p>
            <a:endParaRPr lang="en-US" dirty="0"/>
          </a:p>
        </p:txBody>
      </p:sp>
    </p:spTree>
    <p:extLst>
      <p:ext uri="{BB962C8B-B14F-4D97-AF65-F5344CB8AC3E}">
        <p14:creationId xmlns:p14="http://schemas.microsoft.com/office/powerpoint/2010/main" val="39874387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9C268B-5327-2246-323F-4AD75733132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17AAC2C-4E17-BBB7-1F83-337CB7CED2E6}"/>
              </a:ext>
            </a:extLst>
          </p:cNvPr>
          <p:cNvSpPr>
            <a:spLocks noGrp="1" noRot="1" noChangeAspect="1"/>
          </p:cNvSpPr>
          <p:nvPr>
            <p:ph type="sldImg"/>
          </p:nvPr>
        </p:nvSpPr>
        <p:spPr>
          <a:xfrm>
            <a:off x="420688" y="1241425"/>
            <a:ext cx="5956300" cy="3349625"/>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7CB718A3-83F4-8E52-6A4A-32806BEBCE33}"/>
              </a:ext>
            </a:extLst>
          </p:cNvPr>
          <p:cNvSpPr>
            <a:spLocks noGrp="1"/>
          </p:cNvSpPr>
          <p:nvPr>
            <p:ph type="body" idx="1"/>
          </p:nvPr>
        </p:nvSpPr>
        <p:spPr>
          <a:xfrm>
            <a:off x="679768" y="4777194"/>
            <a:ext cx="5438140" cy="3908614"/>
          </a:xfrm>
          <a:prstGeom prst="rect">
            <a:avLst/>
          </a:prstGeom>
        </p:spPr>
        <p:txBody>
          <a:bodyPr lIns="40133" tIns="20067" rIns="40133" bIns="20067"/>
          <a:lstStyle/>
          <a:p>
            <a:endParaRPr lang="en-US" dirty="0"/>
          </a:p>
        </p:txBody>
      </p:sp>
    </p:spTree>
    <p:extLst>
      <p:ext uri="{BB962C8B-B14F-4D97-AF65-F5344CB8AC3E}">
        <p14:creationId xmlns:p14="http://schemas.microsoft.com/office/powerpoint/2010/main" val="2157438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AD4558F-FBF1-2A3B-88C3-B3ECCEDDB185}"/>
              </a:ext>
            </a:extLst>
          </p:cNvPr>
          <p:cNvSpPr>
            <a:spLocks noGrp="1"/>
          </p:cNvSpPr>
          <p:nvPr>
            <p:ph sz="half" idx="1"/>
          </p:nvPr>
        </p:nvSpPr>
        <p:spPr>
          <a:xfrm>
            <a:off x="2389674" y="795599"/>
            <a:ext cx="6345893" cy="3721817"/>
          </a:xfrm>
        </p:spPr>
        <p:txBody>
          <a:bodyPr>
            <a:normAutofit fontScale="77500" lnSpcReduction="20000"/>
          </a:bodyPr>
          <a:lstStyle/>
          <a:p>
            <a:pPr marL="0" indent="0" algn="ctr">
              <a:buNone/>
            </a:pPr>
            <a:r>
              <a:rPr lang="en-US" sz="2600" b="1" dirty="0">
                <a:solidFill>
                  <a:schemeClr val="accent2">
                    <a:lumMod val="75000"/>
                  </a:schemeClr>
                </a:solidFill>
              </a:rPr>
              <a:t>Course Title</a:t>
            </a:r>
          </a:p>
          <a:p>
            <a:pPr marL="0" indent="0" algn="ctr">
              <a:buNone/>
            </a:pPr>
            <a:endParaRPr lang="en-US" sz="2600" b="1" dirty="0">
              <a:solidFill>
                <a:schemeClr val="accent2">
                  <a:lumMod val="75000"/>
                </a:schemeClr>
              </a:solidFill>
            </a:endParaRPr>
          </a:p>
          <a:p>
            <a:pPr marL="0" indent="0" algn="ctr">
              <a:buNone/>
            </a:pPr>
            <a:r>
              <a:rPr lang="en-US" sz="2600" dirty="0"/>
              <a:t>Entrepreneurship Development in Bangladesh</a:t>
            </a:r>
          </a:p>
          <a:p>
            <a:pPr marL="0" indent="0" algn="ctr">
              <a:buNone/>
            </a:pPr>
            <a:endParaRPr lang="en-US" sz="2600" dirty="0"/>
          </a:p>
          <a:p>
            <a:pPr marL="0" indent="0" algn="ctr">
              <a:buNone/>
            </a:pPr>
            <a:r>
              <a:rPr lang="en-US" sz="2600" b="1" dirty="0">
                <a:solidFill>
                  <a:srgbClr val="FF0000"/>
                </a:solidFill>
              </a:rPr>
              <a:t>Course Code</a:t>
            </a:r>
            <a:r>
              <a:rPr lang="en-US" sz="2600" dirty="0"/>
              <a:t>-BUS-341</a:t>
            </a:r>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r>
              <a:rPr lang="en-US" dirty="0"/>
              <a:t>Dr. Md Zillur Rahman</a:t>
            </a:r>
          </a:p>
          <a:p>
            <a:pPr marL="0" indent="0" algn="ctr">
              <a:buNone/>
            </a:pPr>
            <a:r>
              <a:rPr lang="en-US" dirty="0"/>
              <a:t>Associate Professor</a:t>
            </a:r>
          </a:p>
          <a:p>
            <a:pPr marL="0" indent="0" algn="ctr">
              <a:buNone/>
            </a:pPr>
            <a:r>
              <a:rPr lang="en-US" dirty="0"/>
              <a:t>Dept. of Business Administration</a:t>
            </a:r>
          </a:p>
          <a:p>
            <a:pPr marL="0" indent="0" algn="ctr">
              <a:buNone/>
            </a:pPr>
            <a:r>
              <a:rPr lang="en-US" dirty="0"/>
              <a:t>SUST, Sylhet</a:t>
            </a:r>
          </a:p>
        </p:txBody>
      </p:sp>
      <p:sp>
        <p:nvSpPr>
          <p:cNvPr id="5" name="Slide Number Placeholder 4">
            <a:extLst>
              <a:ext uri="{FF2B5EF4-FFF2-40B4-BE49-F238E27FC236}">
                <a16:creationId xmlns:a16="http://schemas.microsoft.com/office/drawing/2014/main" id="{C5F2F9BC-8DD6-0246-01CC-4F2A65705A4B}"/>
              </a:ext>
            </a:extLst>
          </p:cNvPr>
          <p:cNvSpPr>
            <a:spLocks noGrp="1"/>
          </p:cNvSpPr>
          <p:nvPr>
            <p:ph type="sldNum" sz="quarter" idx="10"/>
          </p:nvPr>
        </p:nvSpPr>
        <p:spPr/>
        <p:txBody>
          <a:bodyPr/>
          <a:lstStyle/>
          <a:p>
            <a:fld id="{48F63A3B-78C7-47BE-AE5E-E10140E04643}" type="slidenum">
              <a:rPr lang="en-US" smtClean="0"/>
              <a:pPr/>
              <a:t>1</a:t>
            </a:fld>
            <a:endParaRPr lang="en-US" dirty="0"/>
          </a:p>
        </p:txBody>
      </p:sp>
    </p:spTree>
    <p:extLst>
      <p:ext uri="{BB962C8B-B14F-4D97-AF65-F5344CB8AC3E}">
        <p14:creationId xmlns:p14="http://schemas.microsoft.com/office/powerpoint/2010/main" val="3338397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84FBBF-1F73-4571-95DB-68876CC4160B}"/>
            </a:ext>
          </a:extLst>
        </p:cNvPr>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990D3A95-36D4-9F52-03D2-4912919EFD26}"/>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10</a:t>
            </a:fld>
            <a:endParaRPr lang="en-US" dirty="0"/>
          </a:p>
        </p:txBody>
      </p:sp>
      <p:sp>
        <p:nvSpPr>
          <p:cNvPr id="2" name="TextBox 1">
            <a:extLst>
              <a:ext uri="{FF2B5EF4-FFF2-40B4-BE49-F238E27FC236}">
                <a16:creationId xmlns:a16="http://schemas.microsoft.com/office/drawing/2014/main" id="{147EDA3A-EA1A-54A7-C0C4-B0D20DF5D07E}"/>
              </a:ext>
            </a:extLst>
          </p:cNvPr>
          <p:cNvSpPr txBox="1"/>
          <p:nvPr/>
        </p:nvSpPr>
        <p:spPr>
          <a:xfrm>
            <a:off x="2679192" y="299773"/>
            <a:ext cx="8375904" cy="2308324"/>
          </a:xfrm>
          <a:prstGeom prst="rect">
            <a:avLst/>
          </a:prstGeom>
          <a:noFill/>
        </p:spPr>
        <p:txBody>
          <a:bodyPr wrap="square" rtlCol="0">
            <a:spAutoFit/>
          </a:bodyPr>
          <a:lstStyle/>
          <a:p>
            <a:r>
              <a:rPr lang="en-US" sz="2400" b="1" dirty="0"/>
              <a:t>Competitor Analysis</a:t>
            </a:r>
          </a:p>
          <a:p>
            <a:pPr algn="just"/>
            <a:r>
              <a:rPr lang="en-US" sz="2400" b="1" dirty="0"/>
              <a:t>Competitor analysis</a:t>
            </a:r>
            <a:r>
              <a:rPr lang="en-US" sz="2400" dirty="0"/>
              <a:t> is the process of evaluating your competitors to understand their strengths, weaknesses, strategies, and market position. It helps businesses identify opportunities to differentiate themselves, refine their strategy, and stay ahead in the market.</a:t>
            </a:r>
          </a:p>
        </p:txBody>
      </p:sp>
      <p:sp>
        <p:nvSpPr>
          <p:cNvPr id="4" name="TextBox 3">
            <a:extLst>
              <a:ext uri="{FF2B5EF4-FFF2-40B4-BE49-F238E27FC236}">
                <a16:creationId xmlns:a16="http://schemas.microsoft.com/office/drawing/2014/main" id="{78D36255-3E6F-2021-3BAF-7FBAE5F571DD}"/>
              </a:ext>
            </a:extLst>
          </p:cNvPr>
          <p:cNvSpPr txBox="1"/>
          <p:nvPr/>
        </p:nvSpPr>
        <p:spPr>
          <a:xfrm>
            <a:off x="2679192" y="2744266"/>
            <a:ext cx="8970264" cy="3416320"/>
          </a:xfrm>
          <a:prstGeom prst="rect">
            <a:avLst/>
          </a:prstGeom>
          <a:noFill/>
        </p:spPr>
        <p:txBody>
          <a:bodyPr wrap="square" rtlCol="0">
            <a:spAutoFit/>
          </a:bodyPr>
          <a:lstStyle/>
          <a:p>
            <a:pPr algn="just"/>
            <a:r>
              <a:rPr lang="en-US" sz="2400" b="1" dirty="0">
                <a:solidFill>
                  <a:srgbClr val="FF0000"/>
                </a:solidFill>
              </a:rPr>
              <a:t>Objectives of Competitor Analysis</a:t>
            </a:r>
          </a:p>
          <a:p>
            <a:pPr algn="just">
              <a:buFont typeface="+mj-lt"/>
              <a:buAutoNum type="arabicPeriod"/>
            </a:pPr>
            <a:r>
              <a:rPr lang="en-US" sz="2400" b="1" dirty="0"/>
              <a:t>Understand the competitive landscape</a:t>
            </a:r>
            <a:r>
              <a:rPr lang="en-US" sz="2400" dirty="0"/>
              <a:t>: Identify who your direct and indirect competitors are.</a:t>
            </a:r>
          </a:p>
          <a:p>
            <a:pPr algn="just">
              <a:buFont typeface="+mj-lt"/>
              <a:buAutoNum type="arabicPeriod"/>
            </a:pPr>
            <a:r>
              <a:rPr lang="en-US" sz="2400" b="1" dirty="0"/>
              <a:t>Evaluate strengths and weaknesses</a:t>
            </a:r>
            <a:r>
              <a:rPr lang="en-US" sz="2400" dirty="0"/>
              <a:t>: Compare competitors' products, services, and strategies to your own.</a:t>
            </a:r>
          </a:p>
          <a:p>
            <a:pPr algn="just">
              <a:buFont typeface="+mj-lt"/>
              <a:buAutoNum type="arabicPeriod"/>
            </a:pPr>
            <a:r>
              <a:rPr lang="en-US" sz="2400" b="1" dirty="0"/>
              <a:t>Identify opportunities</a:t>
            </a:r>
            <a:r>
              <a:rPr lang="en-US" sz="2400" dirty="0"/>
              <a:t>: Spot gaps in the market or areas where you can outperform competitors.</a:t>
            </a:r>
          </a:p>
          <a:p>
            <a:pPr algn="just">
              <a:buFont typeface="+mj-lt"/>
              <a:buAutoNum type="arabicPeriod"/>
            </a:pPr>
            <a:r>
              <a:rPr lang="en-US" sz="2400" b="1" dirty="0"/>
              <a:t>Anticipate threats</a:t>
            </a:r>
            <a:r>
              <a:rPr lang="en-US" sz="2400" dirty="0"/>
              <a:t>: Predict competitors' moves and respond proactively.</a:t>
            </a:r>
          </a:p>
        </p:txBody>
      </p:sp>
    </p:spTree>
    <p:extLst>
      <p:ext uri="{BB962C8B-B14F-4D97-AF65-F5344CB8AC3E}">
        <p14:creationId xmlns:p14="http://schemas.microsoft.com/office/powerpoint/2010/main" val="3122812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1353312" y="928688"/>
            <a:ext cx="6583680" cy="765678"/>
          </a:xfrm>
          <a:solidFill>
            <a:srgbClr val="FFC000"/>
          </a:solidFill>
          <a:effectLst>
            <a:outerShdw blurRad="50800" dist="38100" dir="2700000" algn="tl" rotWithShape="0">
              <a:prstClr val="black">
                <a:alpha val="40000"/>
              </a:prstClr>
            </a:outerShdw>
          </a:effectLst>
        </p:spPr>
        <p:txBody>
          <a:bodyPr/>
          <a:lstStyle/>
          <a:p>
            <a:pPr algn="ctr"/>
            <a:r>
              <a:rPr lang="en-US" dirty="0"/>
              <a:t>Lecture-2</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749808" y="1920240"/>
            <a:ext cx="7936992" cy="4121744"/>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b="1" dirty="0">
                <a:solidFill>
                  <a:srgbClr val="FF0000"/>
                </a:solidFill>
              </a:rPr>
              <a:t>Topics</a:t>
            </a:r>
          </a:p>
          <a:p>
            <a:r>
              <a:rPr lang="en-US" sz="2400" b="1" dirty="0"/>
              <a:t>Competitive Advantage</a:t>
            </a:r>
          </a:p>
          <a:p>
            <a:pPr marL="342900" indent="-342900">
              <a:buFont typeface="Wingdings" panose="05000000000000000000" pitchFamily="2" charset="2"/>
              <a:buChar char="ü"/>
            </a:pPr>
            <a:r>
              <a:rPr lang="en-US" sz="2400" b="1" dirty="0"/>
              <a:t>Industry analysis</a:t>
            </a:r>
            <a:r>
              <a:rPr lang="en-US" sz="2400" dirty="0"/>
              <a:t> and </a:t>
            </a:r>
            <a:r>
              <a:rPr lang="en-US" sz="2400" b="1" dirty="0"/>
              <a:t>competitive analysis</a:t>
            </a:r>
            <a:endParaRPr lang="en-US" dirty="0"/>
          </a:p>
          <a:p>
            <a:pPr marL="342900" indent="-342900">
              <a:buFont typeface="Wingdings" panose="05000000000000000000" pitchFamily="2" charset="2"/>
              <a:buChar char="ü"/>
            </a:pPr>
            <a:endParaRPr lang="en-US" dirty="0"/>
          </a:p>
          <a:p>
            <a:pPr marL="342900" indent="-342900">
              <a:buFont typeface="Wingdings" panose="05000000000000000000" pitchFamily="2" charset="2"/>
              <a:buChar char="ü"/>
            </a:pPr>
            <a:endParaRPr lang="en-US" dirty="0"/>
          </a:p>
          <a:p>
            <a:pPr marL="342900" indent="-342900">
              <a:buFont typeface="Wingdings" panose="05000000000000000000" pitchFamily="2" charset="2"/>
              <a:buChar char="ü"/>
            </a:pPr>
            <a:endParaRPr lang="en-US" dirty="0"/>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3</a:t>
            </a:fld>
            <a:endParaRPr lang="en-US" dirty="0"/>
          </a:p>
        </p:txBody>
      </p:sp>
      <p:sp>
        <p:nvSpPr>
          <p:cNvPr id="2" name="TextBox 1">
            <a:extLst>
              <a:ext uri="{FF2B5EF4-FFF2-40B4-BE49-F238E27FC236}">
                <a16:creationId xmlns:a16="http://schemas.microsoft.com/office/drawing/2014/main" id="{CE3B9E79-98E4-119B-9FEF-EC3095EDF511}"/>
              </a:ext>
            </a:extLst>
          </p:cNvPr>
          <p:cNvSpPr txBox="1"/>
          <p:nvPr/>
        </p:nvSpPr>
        <p:spPr>
          <a:xfrm>
            <a:off x="2679192" y="729542"/>
            <a:ext cx="8375904" cy="461665"/>
          </a:xfrm>
          <a:prstGeom prst="rect">
            <a:avLst/>
          </a:prstGeom>
          <a:noFill/>
        </p:spPr>
        <p:txBody>
          <a:bodyPr wrap="square" rtlCol="0">
            <a:spAutoFit/>
          </a:bodyPr>
          <a:lstStyle/>
          <a:p>
            <a:r>
              <a:rPr lang="en-US" sz="2400" b="1" dirty="0"/>
              <a:t>Competitive Advantage</a:t>
            </a:r>
          </a:p>
        </p:txBody>
      </p:sp>
      <p:sp>
        <p:nvSpPr>
          <p:cNvPr id="4" name="TextBox 3">
            <a:extLst>
              <a:ext uri="{FF2B5EF4-FFF2-40B4-BE49-F238E27FC236}">
                <a16:creationId xmlns:a16="http://schemas.microsoft.com/office/drawing/2014/main" id="{7A4E6D70-5FCE-4D79-F76B-C7CB10113509}"/>
              </a:ext>
            </a:extLst>
          </p:cNvPr>
          <p:cNvSpPr txBox="1"/>
          <p:nvPr/>
        </p:nvSpPr>
        <p:spPr>
          <a:xfrm>
            <a:off x="2679192" y="1360850"/>
            <a:ext cx="8375904" cy="2862322"/>
          </a:xfrm>
          <a:prstGeom prst="rect">
            <a:avLst/>
          </a:prstGeom>
          <a:noFill/>
        </p:spPr>
        <p:txBody>
          <a:bodyPr wrap="square" rtlCol="0">
            <a:spAutoFit/>
          </a:bodyPr>
          <a:lstStyle/>
          <a:p>
            <a:pPr>
              <a:buFont typeface="Arial" panose="020B0604020202020204" pitchFamily="34" charset="0"/>
              <a:buChar char="•"/>
            </a:pPr>
            <a:r>
              <a:rPr lang="en-US" b="1" dirty="0"/>
              <a:t>Definition</a:t>
            </a:r>
            <a:r>
              <a:rPr lang="en-US" dirty="0"/>
              <a:t>: A </a:t>
            </a:r>
            <a:r>
              <a:rPr lang="en-US" b="1" dirty="0"/>
              <a:t>sustainable, long-term strength</a:t>
            </a:r>
            <a:r>
              <a:rPr lang="en-US" dirty="0"/>
              <a:t> or capability that enables a company to outperform its competitors.</a:t>
            </a:r>
          </a:p>
          <a:p>
            <a:pPr>
              <a:buFont typeface="Arial" panose="020B0604020202020204" pitchFamily="34" charset="0"/>
              <a:buChar char="•"/>
            </a:pPr>
            <a:r>
              <a:rPr lang="en-US" b="1" dirty="0"/>
              <a:t>Scope</a:t>
            </a:r>
            <a:r>
              <a:rPr lang="en-US" dirty="0"/>
              <a:t>: Broad and strategic.</a:t>
            </a:r>
          </a:p>
          <a:p>
            <a:pPr>
              <a:buFont typeface="Arial" panose="020B0604020202020204" pitchFamily="34" charset="0"/>
              <a:buChar char="•"/>
            </a:pPr>
            <a:r>
              <a:rPr lang="en-US" b="1" dirty="0"/>
              <a:t>Duration</a:t>
            </a:r>
            <a:r>
              <a:rPr lang="en-US" dirty="0"/>
              <a:t>: Typically more enduring, requiring significant effort and investment to establish.</a:t>
            </a:r>
          </a:p>
          <a:p>
            <a:pPr>
              <a:buFont typeface="Arial" panose="020B0604020202020204" pitchFamily="34" charset="0"/>
              <a:buChar char="•"/>
            </a:pPr>
            <a:r>
              <a:rPr lang="en-US" b="1" dirty="0"/>
              <a:t>Examples</a:t>
            </a:r>
            <a:r>
              <a:rPr lang="en-US" dirty="0"/>
              <a:t>:</a:t>
            </a:r>
          </a:p>
          <a:p>
            <a:pPr marL="742950" lvl="1" indent="-285750">
              <a:buFont typeface="Arial" panose="020B0604020202020204" pitchFamily="34" charset="0"/>
              <a:buChar char="•"/>
            </a:pPr>
            <a:r>
              <a:rPr lang="en-US" dirty="0"/>
              <a:t>Unique products or patents (e.g., Apple's design and ecosystem).</a:t>
            </a:r>
          </a:p>
          <a:p>
            <a:pPr marL="742950" lvl="1" indent="-285750">
              <a:buFont typeface="Arial" panose="020B0604020202020204" pitchFamily="34" charset="0"/>
              <a:buChar char="•"/>
            </a:pPr>
            <a:r>
              <a:rPr lang="en-US" dirty="0"/>
              <a:t>Cost leadership (e.g., Walmart's efficient supply chain).</a:t>
            </a:r>
          </a:p>
          <a:p>
            <a:pPr marL="742950" lvl="1" indent="-285750">
              <a:buFont typeface="Arial" panose="020B0604020202020204" pitchFamily="34" charset="0"/>
              <a:buChar char="•"/>
            </a:pPr>
            <a:r>
              <a:rPr lang="en-US" dirty="0"/>
              <a:t>Brand reputation (e.g., Coca-Cola's global recognition).</a:t>
            </a:r>
          </a:p>
          <a:p>
            <a:pPr>
              <a:buFont typeface="Arial" panose="020B0604020202020204" pitchFamily="34" charset="0"/>
              <a:buChar char="•"/>
            </a:pPr>
            <a:r>
              <a:rPr lang="en-US" b="1" dirty="0"/>
              <a:t>Purpose</a:t>
            </a:r>
            <a:r>
              <a:rPr lang="en-US" dirty="0"/>
              <a:t>: Provides a </a:t>
            </a:r>
            <a:r>
              <a:rPr lang="en-US" b="1" dirty="0"/>
              <a:t>foundation</a:t>
            </a:r>
            <a:r>
              <a:rPr lang="en-US" dirty="0"/>
              <a:t> for maintaining market leadership over time.</a:t>
            </a:r>
          </a:p>
        </p:txBody>
      </p:sp>
    </p:spTree>
    <p:extLst>
      <p:ext uri="{BB962C8B-B14F-4D97-AF65-F5344CB8AC3E}">
        <p14:creationId xmlns:p14="http://schemas.microsoft.com/office/powerpoint/2010/main" val="685681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36D7D5-E769-C2E6-2B0C-BFB0ADCCE734}"/>
            </a:ext>
          </a:extLst>
        </p:cNvPr>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C37981BE-9B4F-BB4A-EA78-EA8A2C9DE8A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4</a:t>
            </a:fld>
            <a:endParaRPr lang="en-US" dirty="0"/>
          </a:p>
        </p:txBody>
      </p:sp>
      <p:sp>
        <p:nvSpPr>
          <p:cNvPr id="2" name="TextBox 1">
            <a:extLst>
              <a:ext uri="{FF2B5EF4-FFF2-40B4-BE49-F238E27FC236}">
                <a16:creationId xmlns:a16="http://schemas.microsoft.com/office/drawing/2014/main" id="{794F098E-9D7E-DE86-DE83-0AB3D317A359}"/>
              </a:ext>
            </a:extLst>
          </p:cNvPr>
          <p:cNvSpPr txBox="1"/>
          <p:nvPr/>
        </p:nvSpPr>
        <p:spPr>
          <a:xfrm>
            <a:off x="2679192" y="729542"/>
            <a:ext cx="8375904" cy="461665"/>
          </a:xfrm>
          <a:prstGeom prst="rect">
            <a:avLst/>
          </a:prstGeom>
          <a:noFill/>
        </p:spPr>
        <p:txBody>
          <a:bodyPr wrap="square" rtlCol="0">
            <a:spAutoFit/>
          </a:bodyPr>
          <a:lstStyle/>
          <a:p>
            <a:r>
              <a:rPr lang="en-US" sz="2400" b="1" dirty="0"/>
              <a:t>Competitive Edge</a:t>
            </a:r>
          </a:p>
        </p:txBody>
      </p:sp>
      <p:sp>
        <p:nvSpPr>
          <p:cNvPr id="4" name="TextBox 3">
            <a:extLst>
              <a:ext uri="{FF2B5EF4-FFF2-40B4-BE49-F238E27FC236}">
                <a16:creationId xmlns:a16="http://schemas.microsoft.com/office/drawing/2014/main" id="{BC35BC69-9C14-0F8E-26F9-DBA10D1F9B5A}"/>
              </a:ext>
            </a:extLst>
          </p:cNvPr>
          <p:cNvSpPr txBox="1"/>
          <p:nvPr/>
        </p:nvSpPr>
        <p:spPr>
          <a:xfrm>
            <a:off x="2679192" y="1360850"/>
            <a:ext cx="8375904" cy="2862322"/>
          </a:xfrm>
          <a:prstGeom prst="rect">
            <a:avLst/>
          </a:prstGeom>
          <a:noFill/>
        </p:spPr>
        <p:txBody>
          <a:bodyPr wrap="square" rtlCol="0">
            <a:spAutoFit/>
          </a:bodyPr>
          <a:lstStyle/>
          <a:p>
            <a:pPr>
              <a:buFont typeface="Arial" panose="020B0604020202020204" pitchFamily="34" charset="0"/>
              <a:buChar char="•"/>
            </a:pPr>
            <a:r>
              <a:rPr lang="en-US" b="1" dirty="0"/>
              <a:t>Definition</a:t>
            </a:r>
            <a:r>
              <a:rPr lang="en-US" dirty="0"/>
              <a:t>: A </a:t>
            </a:r>
            <a:r>
              <a:rPr lang="en-US" b="1" dirty="0"/>
              <a:t>short-term, specific advantage</a:t>
            </a:r>
            <a:r>
              <a:rPr lang="en-US" dirty="0"/>
              <a:t> that helps a company gain an upper hand in a particular situation or market.</a:t>
            </a:r>
          </a:p>
          <a:p>
            <a:pPr>
              <a:buFont typeface="Arial" panose="020B0604020202020204" pitchFamily="34" charset="0"/>
              <a:buChar char="•"/>
            </a:pPr>
            <a:r>
              <a:rPr lang="en-US" b="1" dirty="0"/>
              <a:t>Scope</a:t>
            </a:r>
            <a:r>
              <a:rPr lang="en-US" dirty="0"/>
              <a:t>: Narrow and tactical.</a:t>
            </a:r>
          </a:p>
          <a:p>
            <a:pPr>
              <a:buFont typeface="Arial" panose="020B0604020202020204" pitchFamily="34" charset="0"/>
              <a:buChar char="•"/>
            </a:pPr>
            <a:r>
              <a:rPr lang="en-US" b="1" dirty="0"/>
              <a:t>Duration</a:t>
            </a:r>
            <a:r>
              <a:rPr lang="en-US" dirty="0"/>
              <a:t>: Often temporary and situational, as competitors can quickly adapt.</a:t>
            </a:r>
          </a:p>
          <a:p>
            <a:pPr>
              <a:buFont typeface="Arial" panose="020B0604020202020204" pitchFamily="34" charset="0"/>
              <a:buChar char="•"/>
            </a:pPr>
            <a:r>
              <a:rPr lang="en-US" b="1" dirty="0"/>
              <a:t>Examples</a:t>
            </a:r>
            <a:r>
              <a:rPr lang="en-US" dirty="0"/>
              <a:t>:</a:t>
            </a:r>
          </a:p>
          <a:p>
            <a:pPr marL="742950" lvl="1" indent="-285750">
              <a:buFont typeface="Arial" panose="020B0604020202020204" pitchFamily="34" charset="0"/>
              <a:buChar char="•"/>
            </a:pPr>
            <a:r>
              <a:rPr lang="en-US" dirty="0"/>
              <a:t>A marketing campaign that outshines competitors.</a:t>
            </a:r>
          </a:p>
          <a:p>
            <a:pPr marL="742950" lvl="1" indent="-285750">
              <a:buFont typeface="Arial" panose="020B0604020202020204" pitchFamily="34" charset="0"/>
              <a:buChar char="•"/>
            </a:pPr>
            <a:r>
              <a:rPr lang="en-US" dirty="0"/>
              <a:t>A limited-time technological feature.</a:t>
            </a:r>
          </a:p>
          <a:p>
            <a:pPr marL="742950" lvl="1" indent="-285750">
              <a:buFont typeface="Arial" panose="020B0604020202020204" pitchFamily="34" charset="0"/>
              <a:buChar char="•"/>
            </a:pPr>
            <a:r>
              <a:rPr lang="en-US" dirty="0"/>
              <a:t>Faster delivery times than competitors.</a:t>
            </a:r>
          </a:p>
          <a:p>
            <a:pPr>
              <a:buFont typeface="Arial" panose="020B0604020202020204" pitchFamily="34" charset="0"/>
              <a:buChar char="•"/>
            </a:pPr>
            <a:r>
              <a:rPr lang="en-US" b="1" dirty="0"/>
              <a:t>Purpose</a:t>
            </a:r>
            <a:r>
              <a:rPr lang="en-US" dirty="0"/>
              <a:t>: Gives an </a:t>
            </a:r>
            <a:r>
              <a:rPr lang="en-US" b="1" dirty="0"/>
              <a:t>immediate advantage</a:t>
            </a:r>
            <a:r>
              <a:rPr lang="en-US" dirty="0"/>
              <a:t>, often to respond to competitive pressures or seize market opportunities.</a:t>
            </a:r>
          </a:p>
        </p:txBody>
      </p:sp>
    </p:spTree>
    <p:extLst>
      <p:ext uri="{BB962C8B-B14F-4D97-AF65-F5344CB8AC3E}">
        <p14:creationId xmlns:p14="http://schemas.microsoft.com/office/powerpoint/2010/main" val="1439683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17EF84-BE81-AF76-E71B-59F4BDF7E8FB}"/>
            </a:ext>
          </a:extLst>
        </p:cNvPr>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37250F89-86A7-3A38-9EF3-71F77C136161}"/>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5</a:t>
            </a:fld>
            <a:endParaRPr lang="en-US" dirty="0"/>
          </a:p>
        </p:txBody>
      </p:sp>
      <p:sp>
        <p:nvSpPr>
          <p:cNvPr id="2" name="TextBox 1">
            <a:extLst>
              <a:ext uri="{FF2B5EF4-FFF2-40B4-BE49-F238E27FC236}">
                <a16:creationId xmlns:a16="http://schemas.microsoft.com/office/drawing/2014/main" id="{92B25A45-5B13-9256-B48A-29B66AEE36F2}"/>
              </a:ext>
            </a:extLst>
          </p:cNvPr>
          <p:cNvSpPr txBox="1"/>
          <p:nvPr/>
        </p:nvSpPr>
        <p:spPr>
          <a:xfrm>
            <a:off x="2679192" y="729542"/>
            <a:ext cx="8375904" cy="461665"/>
          </a:xfrm>
          <a:prstGeom prst="rect">
            <a:avLst/>
          </a:prstGeom>
          <a:noFill/>
        </p:spPr>
        <p:txBody>
          <a:bodyPr wrap="square" rtlCol="0">
            <a:spAutoFit/>
          </a:bodyPr>
          <a:lstStyle/>
          <a:p>
            <a:r>
              <a:rPr lang="en-US" sz="2400" b="1" dirty="0"/>
              <a:t>Competitive Edge</a:t>
            </a:r>
          </a:p>
        </p:txBody>
      </p:sp>
      <p:sp>
        <p:nvSpPr>
          <p:cNvPr id="4" name="TextBox 3">
            <a:extLst>
              <a:ext uri="{FF2B5EF4-FFF2-40B4-BE49-F238E27FC236}">
                <a16:creationId xmlns:a16="http://schemas.microsoft.com/office/drawing/2014/main" id="{3F04F84A-311F-BD6E-67DB-3AFB93E0869D}"/>
              </a:ext>
            </a:extLst>
          </p:cNvPr>
          <p:cNvSpPr txBox="1"/>
          <p:nvPr/>
        </p:nvSpPr>
        <p:spPr>
          <a:xfrm>
            <a:off x="2679192" y="1360850"/>
            <a:ext cx="8375904" cy="1938992"/>
          </a:xfrm>
          <a:prstGeom prst="rect">
            <a:avLst/>
          </a:prstGeom>
          <a:noFill/>
        </p:spPr>
        <p:txBody>
          <a:bodyPr wrap="square" rtlCol="0">
            <a:spAutoFit/>
          </a:bodyPr>
          <a:lstStyle/>
          <a:p>
            <a:r>
              <a:rPr lang="en-US" sz="2400" dirty="0"/>
              <a:t>The primary distinction lies in </a:t>
            </a:r>
            <a:r>
              <a:rPr lang="en-US" sz="2400" b="1" dirty="0"/>
              <a:t>time horizon and scope</a:t>
            </a:r>
            <a:r>
              <a:rPr lang="en-US" sz="2400" dirty="0"/>
              <a:t>:</a:t>
            </a:r>
          </a:p>
          <a:p>
            <a:endParaRPr lang="en-US" sz="2400" dirty="0"/>
          </a:p>
          <a:p>
            <a:pPr>
              <a:buFont typeface="Arial" panose="020B0604020202020204" pitchFamily="34" charset="0"/>
              <a:buChar char="•"/>
            </a:pPr>
            <a:r>
              <a:rPr lang="en-US" sz="2400" b="1" dirty="0"/>
              <a:t>Competitive advantage</a:t>
            </a:r>
            <a:r>
              <a:rPr lang="en-US" sz="2400" dirty="0"/>
              <a:t> is strategic and long-term.</a:t>
            </a:r>
          </a:p>
          <a:p>
            <a:pPr>
              <a:buFont typeface="Arial" panose="020B0604020202020204" pitchFamily="34" charset="0"/>
              <a:buChar char="•"/>
            </a:pPr>
            <a:endParaRPr lang="en-US" sz="2400" dirty="0"/>
          </a:p>
          <a:p>
            <a:pPr>
              <a:buFont typeface="Arial" panose="020B0604020202020204" pitchFamily="34" charset="0"/>
              <a:buChar char="•"/>
            </a:pPr>
            <a:r>
              <a:rPr lang="en-US" sz="2400" b="1" dirty="0"/>
              <a:t>Competitive edge</a:t>
            </a:r>
            <a:r>
              <a:rPr lang="en-US" sz="2400" dirty="0"/>
              <a:t> is tactical and short-term.</a:t>
            </a:r>
          </a:p>
        </p:txBody>
      </p:sp>
    </p:spTree>
    <p:extLst>
      <p:ext uri="{BB962C8B-B14F-4D97-AF65-F5344CB8AC3E}">
        <p14:creationId xmlns:p14="http://schemas.microsoft.com/office/powerpoint/2010/main" val="293734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A06E0A-4900-EADD-1780-D8ED5CBA370E}"/>
            </a:ext>
          </a:extLst>
        </p:cNvPr>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36AD6BCE-7905-6B18-66E2-B77364AA5056}"/>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6</a:t>
            </a:fld>
            <a:endParaRPr lang="en-US" dirty="0"/>
          </a:p>
        </p:txBody>
      </p:sp>
      <p:sp>
        <p:nvSpPr>
          <p:cNvPr id="2" name="TextBox 1">
            <a:extLst>
              <a:ext uri="{FF2B5EF4-FFF2-40B4-BE49-F238E27FC236}">
                <a16:creationId xmlns:a16="http://schemas.microsoft.com/office/drawing/2014/main" id="{6A279850-A0E5-C17D-A73F-BBA67012453F}"/>
              </a:ext>
            </a:extLst>
          </p:cNvPr>
          <p:cNvSpPr txBox="1"/>
          <p:nvPr/>
        </p:nvSpPr>
        <p:spPr>
          <a:xfrm>
            <a:off x="2679192" y="446077"/>
            <a:ext cx="8375904" cy="1569660"/>
          </a:xfrm>
          <a:prstGeom prst="rect">
            <a:avLst/>
          </a:prstGeom>
          <a:noFill/>
        </p:spPr>
        <p:txBody>
          <a:bodyPr wrap="square" rtlCol="0">
            <a:spAutoFit/>
          </a:bodyPr>
          <a:lstStyle/>
          <a:p>
            <a:pPr algn="just"/>
            <a:r>
              <a:rPr lang="en-US" sz="2400" b="1" dirty="0"/>
              <a:t>Industry analysis</a:t>
            </a:r>
            <a:r>
              <a:rPr lang="en-US" sz="2400" dirty="0"/>
              <a:t> and </a:t>
            </a:r>
            <a:r>
              <a:rPr lang="en-US" sz="2400" b="1" dirty="0"/>
              <a:t>competitive analysis</a:t>
            </a:r>
            <a:r>
              <a:rPr lang="en-US" sz="2400" dirty="0"/>
              <a:t> are both tools used in strategic planning, but they focus on different aspects of the business environment. Here's a breakdown of the differences:</a:t>
            </a:r>
            <a:endParaRPr lang="en-US" sz="2400" b="1" dirty="0"/>
          </a:p>
        </p:txBody>
      </p:sp>
      <p:sp>
        <p:nvSpPr>
          <p:cNvPr id="3" name="TextBox 2">
            <a:extLst>
              <a:ext uri="{FF2B5EF4-FFF2-40B4-BE49-F238E27FC236}">
                <a16:creationId xmlns:a16="http://schemas.microsoft.com/office/drawing/2014/main" id="{F4F05E64-7C95-F214-DD7F-6DBF60DDB04E}"/>
              </a:ext>
            </a:extLst>
          </p:cNvPr>
          <p:cNvSpPr txBox="1"/>
          <p:nvPr/>
        </p:nvSpPr>
        <p:spPr>
          <a:xfrm>
            <a:off x="2679192" y="2015737"/>
            <a:ext cx="8997696" cy="4801314"/>
          </a:xfrm>
          <a:prstGeom prst="rect">
            <a:avLst/>
          </a:prstGeom>
          <a:noFill/>
        </p:spPr>
        <p:txBody>
          <a:bodyPr wrap="square" rtlCol="0">
            <a:spAutoFit/>
          </a:bodyPr>
          <a:lstStyle/>
          <a:p>
            <a:r>
              <a:rPr lang="en-US" b="1" dirty="0"/>
              <a:t>Industry Analysis</a:t>
            </a:r>
          </a:p>
          <a:p>
            <a:pPr>
              <a:buFont typeface="Arial" panose="020B0604020202020204" pitchFamily="34" charset="0"/>
              <a:buChar char="•"/>
            </a:pPr>
            <a:r>
              <a:rPr lang="en-US" b="1" dirty="0"/>
              <a:t>Definition</a:t>
            </a:r>
            <a:r>
              <a:rPr lang="en-US" dirty="0"/>
              <a:t>: The study of the overall industry in which a company operates, focusing on market dynamics, trends, and external forces.</a:t>
            </a:r>
          </a:p>
          <a:p>
            <a:pPr>
              <a:buFont typeface="Arial" panose="020B0604020202020204" pitchFamily="34" charset="0"/>
              <a:buChar char="•"/>
            </a:pPr>
            <a:r>
              <a:rPr lang="en-US" b="1" dirty="0"/>
              <a:t>Purpose</a:t>
            </a:r>
            <a:r>
              <a:rPr lang="en-US" dirty="0"/>
              <a:t>: To understand the broader market environment and identify opportunities, threats, and challenges within the industry.</a:t>
            </a:r>
          </a:p>
          <a:p>
            <a:pPr>
              <a:buFont typeface="Arial" panose="020B0604020202020204" pitchFamily="34" charset="0"/>
              <a:buChar char="•"/>
            </a:pPr>
            <a:r>
              <a:rPr lang="en-US" b="1" dirty="0"/>
              <a:t>Focus</a:t>
            </a:r>
            <a:r>
              <a:rPr lang="en-US" dirty="0"/>
              <a:t>: Macro-level analysis of:</a:t>
            </a:r>
          </a:p>
          <a:p>
            <a:pPr marL="742950" lvl="1" indent="-285750">
              <a:buFont typeface="Arial" panose="020B0604020202020204" pitchFamily="34" charset="0"/>
              <a:buChar char="•"/>
            </a:pPr>
            <a:r>
              <a:rPr lang="en-US" dirty="0"/>
              <a:t>Market size and growth.</a:t>
            </a:r>
          </a:p>
          <a:p>
            <a:pPr marL="742950" lvl="1" indent="-285750">
              <a:buFont typeface="Arial" panose="020B0604020202020204" pitchFamily="34" charset="0"/>
              <a:buChar char="•"/>
            </a:pPr>
            <a:r>
              <a:rPr lang="en-US" dirty="0"/>
              <a:t>Industry trends and lifecycle (e.g., emerging, mature, declining).</a:t>
            </a:r>
          </a:p>
          <a:p>
            <a:pPr marL="742950" lvl="1" indent="-285750">
              <a:buFont typeface="Arial" panose="020B0604020202020204" pitchFamily="34" charset="0"/>
              <a:buChar char="•"/>
            </a:pPr>
            <a:r>
              <a:rPr lang="en-US" dirty="0"/>
              <a:t>Regulatory environment and barriers to entry.</a:t>
            </a:r>
          </a:p>
          <a:p>
            <a:pPr marL="742950" lvl="1" indent="-285750">
              <a:buFont typeface="Arial" panose="020B0604020202020204" pitchFamily="34" charset="0"/>
              <a:buChar char="•"/>
            </a:pPr>
            <a:r>
              <a:rPr lang="en-US" dirty="0"/>
              <a:t>Key drivers of success and risks.</a:t>
            </a:r>
          </a:p>
          <a:p>
            <a:pPr>
              <a:buFont typeface="Arial" panose="020B0604020202020204" pitchFamily="34" charset="0"/>
              <a:buChar char="•"/>
            </a:pPr>
            <a:r>
              <a:rPr lang="en-US" b="1" dirty="0"/>
              <a:t>Frameworks Used</a:t>
            </a:r>
            <a:r>
              <a:rPr lang="en-US" dirty="0"/>
              <a:t>:</a:t>
            </a:r>
          </a:p>
          <a:p>
            <a:pPr marL="742950" lvl="1" indent="-285750">
              <a:buFont typeface="Arial" panose="020B0604020202020204" pitchFamily="34" charset="0"/>
              <a:buChar char="•"/>
            </a:pPr>
            <a:r>
              <a:rPr lang="en-US" b="1" dirty="0"/>
              <a:t>Porter’s Five Forces</a:t>
            </a:r>
            <a:r>
              <a:rPr lang="en-US" dirty="0"/>
              <a:t> (analyzing competition, buyer/supplier power, threat of substitutes, and barriers to entry).</a:t>
            </a:r>
          </a:p>
          <a:p>
            <a:pPr marL="742950" lvl="1" indent="-285750">
              <a:buFont typeface="Arial" panose="020B0604020202020204" pitchFamily="34" charset="0"/>
              <a:buChar char="•"/>
            </a:pPr>
            <a:r>
              <a:rPr lang="en-US" dirty="0"/>
              <a:t>PESTEL Analysis (Political, Economic, Social, Technological, Environmental, Legal factors).</a:t>
            </a:r>
          </a:p>
          <a:p>
            <a:pPr algn="just">
              <a:buFont typeface="Arial" panose="020B0604020202020204" pitchFamily="34" charset="0"/>
              <a:buChar char="•"/>
            </a:pPr>
            <a:r>
              <a:rPr lang="en-US" b="1" dirty="0"/>
              <a:t>Example</a:t>
            </a:r>
            <a:r>
              <a:rPr lang="en-US" dirty="0"/>
              <a:t>: A study of the renewable energy industry to determine market potential, government incentives, and emerging technologies.</a:t>
            </a:r>
          </a:p>
        </p:txBody>
      </p:sp>
    </p:spTree>
    <p:extLst>
      <p:ext uri="{BB962C8B-B14F-4D97-AF65-F5344CB8AC3E}">
        <p14:creationId xmlns:p14="http://schemas.microsoft.com/office/powerpoint/2010/main" val="482979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FCBC44-F2FE-BA5C-F528-2B1C6E7FCCD9}"/>
            </a:ext>
          </a:extLst>
        </p:cNvPr>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D4A3342A-CB38-DE21-9C33-A63DF4ADC7FC}"/>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7</a:t>
            </a:fld>
            <a:endParaRPr lang="en-US" dirty="0"/>
          </a:p>
        </p:txBody>
      </p:sp>
      <p:sp>
        <p:nvSpPr>
          <p:cNvPr id="2" name="TextBox 1">
            <a:extLst>
              <a:ext uri="{FF2B5EF4-FFF2-40B4-BE49-F238E27FC236}">
                <a16:creationId xmlns:a16="http://schemas.microsoft.com/office/drawing/2014/main" id="{47203584-316C-FD61-DA26-A1FCFD95B421}"/>
              </a:ext>
            </a:extLst>
          </p:cNvPr>
          <p:cNvSpPr txBox="1"/>
          <p:nvPr/>
        </p:nvSpPr>
        <p:spPr>
          <a:xfrm>
            <a:off x="2679192" y="446077"/>
            <a:ext cx="8375904" cy="461665"/>
          </a:xfrm>
          <a:prstGeom prst="rect">
            <a:avLst/>
          </a:prstGeom>
          <a:noFill/>
        </p:spPr>
        <p:txBody>
          <a:bodyPr wrap="square" rtlCol="0">
            <a:spAutoFit/>
          </a:bodyPr>
          <a:lstStyle/>
          <a:p>
            <a:r>
              <a:rPr lang="en-US" sz="2400" b="1" dirty="0"/>
              <a:t>Competitive Analysis</a:t>
            </a:r>
          </a:p>
        </p:txBody>
      </p:sp>
      <p:sp>
        <p:nvSpPr>
          <p:cNvPr id="3" name="TextBox 2">
            <a:extLst>
              <a:ext uri="{FF2B5EF4-FFF2-40B4-BE49-F238E27FC236}">
                <a16:creationId xmlns:a16="http://schemas.microsoft.com/office/drawing/2014/main" id="{6D327E85-0BD8-F03E-B265-FF33A36FFC41}"/>
              </a:ext>
            </a:extLst>
          </p:cNvPr>
          <p:cNvSpPr txBox="1"/>
          <p:nvPr/>
        </p:nvSpPr>
        <p:spPr>
          <a:xfrm>
            <a:off x="2679192" y="928688"/>
            <a:ext cx="8997696" cy="4524315"/>
          </a:xfrm>
          <a:prstGeom prst="rect">
            <a:avLst/>
          </a:prstGeom>
          <a:noFill/>
        </p:spPr>
        <p:txBody>
          <a:bodyPr wrap="square" rtlCol="0">
            <a:spAutoFit/>
          </a:bodyPr>
          <a:lstStyle/>
          <a:p>
            <a:pPr algn="just">
              <a:buFont typeface="Arial" panose="020B0604020202020204" pitchFamily="34" charset="0"/>
              <a:buChar char="•"/>
            </a:pPr>
            <a:r>
              <a:rPr lang="en-US" b="1" dirty="0"/>
              <a:t>Definition</a:t>
            </a:r>
            <a:r>
              <a:rPr lang="en-US" dirty="0"/>
              <a:t>: The assessment of specific competitors to understand their strengths, weaknesses, strategies, and market positioning.</a:t>
            </a:r>
          </a:p>
          <a:p>
            <a:pPr algn="just">
              <a:buFont typeface="Arial" panose="020B0604020202020204" pitchFamily="34" charset="0"/>
              <a:buChar char="•"/>
            </a:pPr>
            <a:r>
              <a:rPr lang="en-US" b="1" dirty="0"/>
              <a:t>Purpose</a:t>
            </a:r>
            <a:r>
              <a:rPr lang="en-US" dirty="0"/>
              <a:t>: To gain insights into the direct competition and develop strategies to differentiate and outperform rivals.</a:t>
            </a:r>
          </a:p>
          <a:p>
            <a:pPr algn="just">
              <a:buFont typeface="Arial" panose="020B0604020202020204" pitchFamily="34" charset="0"/>
              <a:buChar char="•"/>
            </a:pPr>
            <a:r>
              <a:rPr lang="en-US" b="1" dirty="0"/>
              <a:t>Focus</a:t>
            </a:r>
            <a:r>
              <a:rPr lang="en-US" dirty="0"/>
              <a:t>: Micro-level analysis of:</a:t>
            </a:r>
          </a:p>
          <a:p>
            <a:pPr marL="742950" lvl="1" indent="-285750" algn="just">
              <a:buFont typeface="Arial" panose="020B0604020202020204" pitchFamily="34" charset="0"/>
              <a:buChar char="•"/>
            </a:pPr>
            <a:r>
              <a:rPr lang="en-US" dirty="0"/>
              <a:t>Competitors’ products/services.</a:t>
            </a:r>
          </a:p>
          <a:p>
            <a:pPr marL="742950" lvl="1" indent="-285750" algn="just">
              <a:buFont typeface="Arial" panose="020B0604020202020204" pitchFamily="34" charset="0"/>
              <a:buChar char="•"/>
            </a:pPr>
            <a:r>
              <a:rPr lang="en-US" dirty="0"/>
              <a:t>Pricing, marketing, and sales strategies.</a:t>
            </a:r>
          </a:p>
          <a:p>
            <a:pPr marL="742950" lvl="1" indent="-285750" algn="just">
              <a:buFont typeface="Arial" panose="020B0604020202020204" pitchFamily="34" charset="0"/>
              <a:buChar char="•"/>
            </a:pPr>
            <a:r>
              <a:rPr lang="en-US" dirty="0"/>
              <a:t>Market share and customer base.</a:t>
            </a:r>
          </a:p>
          <a:p>
            <a:pPr marL="742950" lvl="1" indent="-285750" algn="just">
              <a:buFont typeface="Arial" panose="020B0604020202020204" pitchFamily="34" charset="0"/>
              <a:buChar char="•"/>
            </a:pPr>
            <a:r>
              <a:rPr lang="en-US" dirty="0"/>
              <a:t>Strengths, weaknesses, opportunities, and threats (SWOT analysis).</a:t>
            </a:r>
          </a:p>
          <a:p>
            <a:pPr marL="742950" lvl="1" indent="-285750" algn="just">
              <a:buFont typeface="Arial" panose="020B0604020202020204" pitchFamily="34" charset="0"/>
              <a:buChar char="•"/>
            </a:pPr>
            <a:r>
              <a:rPr lang="en-US" dirty="0"/>
              <a:t>Unique Selling Propositions (USPs) of competitors.</a:t>
            </a:r>
          </a:p>
          <a:p>
            <a:pPr algn="just">
              <a:buFont typeface="Arial" panose="020B0604020202020204" pitchFamily="34" charset="0"/>
              <a:buChar char="•"/>
            </a:pPr>
            <a:r>
              <a:rPr lang="en-US" b="1" dirty="0"/>
              <a:t>Frameworks Used</a:t>
            </a:r>
            <a:r>
              <a:rPr lang="en-US" dirty="0"/>
              <a:t>:</a:t>
            </a:r>
          </a:p>
          <a:p>
            <a:pPr marL="742950" lvl="1" indent="-285750" algn="just">
              <a:buFont typeface="Arial" panose="020B0604020202020204" pitchFamily="34" charset="0"/>
              <a:buChar char="•"/>
            </a:pPr>
            <a:r>
              <a:rPr lang="en-US" dirty="0"/>
              <a:t>SWOT Analysis.</a:t>
            </a:r>
          </a:p>
          <a:p>
            <a:pPr marL="742950" lvl="1" indent="-285750" algn="just">
              <a:buFont typeface="Arial" panose="020B0604020202020204" pitchFamily="34" charset="0"/>
              <a:buChar char="•"/>
            </a:pPr>
            <a:r>
              <a:rPr lang="en-US" dirty="0"/>
              <a:t>Benchmarking.</a:t>
            </a:r>
          </a:p>
          <a:p>
            <a:pPr marL="742950" lvl="1" indent="-285750" algn="just">
              <a:buFont typeface="Arial" panose="020B0604020202020204" pitchFamily="34" charset="0"/>
              <a:buChar char="•"/>
            </a:pPr>
            <a:r>
              <a:rPr lang="en-US" dirty="0"/>
              <a:t>Competitor profiling.</a:t>
            </a:r>
          </a:p>
          <a:p>
            <a:pPr algn="just">
              <a:buFont typeface="Arial" panose="020B0604020202020204" pitchFamily="34" charset="0"/>
              <a:buChar char="•"/>
            </a:pPr>
            <a:r>
              <a:rPr lang="en-US" b="1" dirty="0"/>
              <a:t>Example</a:t>
            </a:r>
            <a:r>
              <a:rPr lang="en-US" dirty="0"/>
              <a:t>: Analyzing Tesla’s market strategy to better compete with its electric vehicle offerings.</a:t>
            </a:r>
          </a:p>
        </p:txBody>
      </p:sp>
    </p:spTree>
    <p:extLst>
      <p:ext uri="{BB962C8B-B14F-4D97-AF65-F5344CB8AC3E}">
        <p14:creationId xmlns:p14="http://schemas.microsoft.com/office/powerpoint/2010/main" val="2168451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94C660-17FC-786C-294B-02F834D86948}"/>
            </a:ext>
          </a:extLst>
        </p:cNvPr>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9077916A-CE59-05CA-B745-25E35A8F4E68}"/>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8</a:t>
            </a:fld>
            <a:endParaRPr lang="en-US" dirty="0"/>
          </a:p>
        </p:txBody>
      </p:sp>
      <p:sp>
        <p:nvSpPr>
          <p:cNvPr id="2" name="TextBox 1">
            <a:extLst>
              <a:ext uri="{FF2B5EF4-FFF2-40B4-BE49-F238E27FC236}">
                <a16:creationId xmlns:a16="http://schemas.microsoft.com/office/drawing/2014/main" id="{33CA22B3-55C5-09FC-A1EC-3E1C7C5F2237}"/>
              </a:ext>
            </a:extLst>
          </p:cNvPr>
          <p:cNvSpPr txBox="1"/>
          <p:nvPr/>
        </p:nvSpPr>
        <p:spPr>
          <a:xfrm>
            <a:off x="2679192" y="446077"/>
            <a:ext cx="8375904" cy="461665"/>
          </a:xfrm>
          <a:prstGeom prst="rect">
            <a:avLst/>
          </a:prstGeom>
          <a:noFill/>
        </p:spPr>
        <p:txBody>
          <a:bodyPr wrap="square" rtlCol="0">
            <a:spAutoFit/>
          </a:bodyPr>
          <a:lstStyle/>
          <a:p>
            <a:r>
              <a:rPr lang="en-US" sz="2400" b="1" dirty="0"/>
              <a:t>Competitive Analysis</a:t>
            </a:r>
          </a:p>
        </p:txBody>
      </p:sp>
      <p:graphicFrame>
        <p:nvGraphicFramePr>
          <p:cNvPr id="4" name="Table 3">
            <a:extLst>
              <a:ext uri="{FF2B5EF4-FFF2-40B4-BE49-F238E27FC236}">
                <a16:creationId xmlns:a16="http://schemas.microsoft.com/office/drawing/2014/main" id="{93BBE66C-BECC-1961-1A1A-939920732451}"/>
              </a:ext>
            </a:extLst>
          </p:cNvPr>
          <p:cNvGraphicFramePr>
            <a:graphicFrameLocks noGrp="1"/>
          </p:cNvGraphicFramePr>
          <p:nvPr>
            <p:extLst>
              <p:ext uri="{D42A27DB-BD31-4B8C-83A1-F6EECF244321}">
                <p14:modId xmlns:p14="http://schemas.microsoft.com/office/powerpoint/2010/main" val="381135505"/>
              </p:ext>
            </p:extLst>
          </p:nvPr>
        </p:nvGraphicFramePr>
        <p:xfrm>
          <a:off x="2675218" y="1444308"/>
          <a:ext cx="8750808" cy="3291840"/>
        </p:xfrm>
        <a:graphic>
          <a:graphicData uri="http://schemas.openxmlformats.org/drawingml/2006/table">
            <a:tbl>
              <a:tblPr/>
              <a:tblGrid>
                <a:gridCol w="2143670">
                  <a:extLst>
                    <a:ext uri="{9D8B030D-6E8A-4147-A177-3AD203B41FA5}">
                      <a16:colId xmlns:a16="http://schemas.microsoft.com/office/drawing/2014/main" val="2509924663"/>
                    </a:ext>
                  </a:extLst>
                </a:gridCol>
                <a:gridCol w="3072384">
                  <a:extLst>
                    <a:ext uri="{9D8B030D-6E8A-4147-A177-3AD203B41FA5}">
                      <a16:colId xmlns:a16="http://schemas.microsoft.com/office/drawing/2014/main" val="1857055990"/>
                    </a:ext>
                  </a:extLst>
                </a:gridCol>
                <a:gridCol w="3534754">
                  <a:extLst>
                    <a:ext uri="{9D8B030D-6E8A-4147-A177-3AD203B41FA5}">
                      <a16:colId xmlns:a16="http://schemas.microsoft.com/office/drawing/2014/main" val="3384307538"/>
                    </a:ext>
                  </a:extLst>
                </a:gridCol>
              </a:tblGrid>
              <a:tr h="0">
                <a:tc>
                  <a:txBody>
                    <a:bodyPr/>
                    <a:lstStyle/>
                    <a:p>
                      <a:r>
                        <a:rPr lang="en-US"/>
                        <a:t>Aspect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a:t>Industry Analysis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a:t>Competitive Analysis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86868729"/>
                  </a:ext>
                </a:extLst>
              </a:tr>
              <a:tr h="0">
                <a:tc>
                  <a:txBody>
                    <a:bodyPr/>
                    <a:lstStyle/>
                    <a:p>
                      <a:r>
                        <a:rPr lang="en-US" b="1" dirty="0"/>
                        <a:t>Scope</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US"/>
                        <a:t>Broad (entire industry)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US"/>
                        <a:t>Narrow (specific competitors)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53357495"/>
                  </a:ext>
                </a:extLst>
              </a:tr>
              <a:tr h="0">
                <a:tc>
                  <a:txBody>
                    <a:bodyPr/>
                    <a:lstStyle/>
                    <a:p>
                      <a:r>
                        <a:rPr lang="en-US" b="1" dirty="0"/>
                        <a:t>Focus</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US"/>
                        <a:t>Market trends, forces, and dynamics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US"/>
                        <a:t>Rival strategies and positioning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28778996"/>
                  </a:ext>
                </a:extLst>
              </a:tr>
              <a:tr h="0">
                <a:tc>
                  <a:txBody>
                    <a:bodyPr/>
                    <a:lstStyle/>
                    <a:p>
                      <a:r>
                        <a:rPr lang="en-US" b="1"/>
                        <a:t>Purpose</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US"/>
                        <a:t>Strategic, long-term understanding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US"/>
                        <a:t>Tactical, action-oriented insights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10911756"/>
                  </a:ext>
                </a:extLst>
              </a:tr>
              <a:tr h="0">
                <a:tc>
                  <a:txBody>
                    <a:bodyPr/>
                    <a:lstStyle/>
                    <a:p>
                      <a:r>
                        <a:rPr lang="en-US" b="1"/>
                        <a:t>Tools/Frameworks</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US" dirty="0"/>
                        <a:t>Porter’s Five Forces, PESTEL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US"/>
                        <a:t>SWOT, Benchmarking, Competitor Profiling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22148977"/>
                  </a:ext>
                </a:extLst>
              </a:tr>
              <a:tr h="0">
                <a:tc>
                  <a:txBody>
                    <a:bodyPr/>
                    <a:lstStyle/>
                    <a:p>
                      <a:r>
                        <a:rPr lang="en-US" b="1"/>
                        <a:t>Example Question</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US"/>
                        <a:t>"Is this industry growing?"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US" dirty="0"/>
                        <a:t>"How is Company X capturing market share?”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46261079"/>
                  </a:ext>
                </a:extLst>
              </a:tr>
            </a:tbl>
          </a:graphicData>
        </a:graphic>
      </p:graphicFrame>
      <p:sp>
        <p:nvSpPr>
          <p:cNvPr id="5" name="Rectangle 1">
            <a:extLst>
              <a:ext uri="{FF2B5EF4-FFF2-40B4-BE49-F238E27FC236}">
                <a16:creationId xmlns:a16="http://schemas.microsoft.com/office/drawing/2014/main" id="{FE6AD61C-7498-A5DE-131D-3ED8EC2A3416}"/>
              </a:ext>
            </a:extLst>
          </p:cNvPr>
          <p:cNvSpPr>
            <a:spLocks noChangeArrowheads="1"/>
          </p:cNvSpPr>
          <p:nvPr/>
        </p:nvSpPr>
        <p:spPr bwMode="auto">
          <a:xfrm>
            <a:off x="758825" y="27701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chemeClr val="tx1"/>
                </a:solidFill>
                <a:effectLst/>
                <a:latin typeface="Arial" panose="020B0604020202020204" pitchFamily="34" charset="0"/>
              </a:rPr>
              <a:t>Key Differences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20832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57E58E-2FD2-B4E1-AF7F-45F14A01FCD9}"/>
            </a:ext>
          </a:extLst>
        </p:cNvPr>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90081777-ED32-444D-F0C9-09708EE93C7E}"/>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9</a:t>
            </a:fld>
            <a:endParaRPr lang="en-US" dirty="0"/>
          </a:p>
        </p:txBody>
      </p:sp>
      <p:sp>
        <p:nvSpPr>
          <p:cNvPr id="2" name="TextBox 1">
            <a:extLst>
              <a:ext uri="{FF2B5EF4-FFF2-40B4-BE49-F238E27FC236}">
                <a16:creationId xmlns:a16="http://schemas.microsoft.com/office/drawing/2014/main" id="{7BBD23A2-3B97-EF2B-4788-5D3927CF024F}"/>
              </a:ext>
            </a:extLst>
          </p:cNvPr>
          <p:cNvSpPr txBox="1"/>
          <p:nvPr/>
        </p:nvSpPr>
        <p:spPr>
          <a:xfrm>
            <a:off x="2679192" y="299773"/>
            <a:ext cx="8375904" cy="2308324"/>
          </a:xfrm>
          <a:prstGeom prst="rect">
            <a:avLst/>
          </a:prstGeom>
          <a:noFill/>
        </p:spPr>
        <p:txBody>
          <a:bodyPr wrap="square" rtlCol="0">
            <a:spAutoFit/>
          </a:bodyPr>
          <a:lstStyle/>
          <a:p>
            <a:r>
              <a:rPr lang="en-US" sz="2400" b="1" dirty="0"/>
              <a:t>Competitor Analysis</a:t>
            </a:r>
          </a:p>
          <a:p>
            <a:pPr algn="just"/>
            <a:r>
              <a:rPr lang="en-US" sz="2400" b="1" dirty="0"/>
              <a:t>Competitor analysis</a:t>
            </a:r>
            <a:r>
              <a:rPr lang="en-US" sz="2400" dirty="0"/>
              <a:t> is the process of evaluating your competitors to understand their strengths, weaknesses, strategies, and market position. It helps businesses identify opportunities to differentiate themselves, refine their strategy, and stay ahead in the market.</a:t>
            </a:r>
          </a:p>
        </p:txBody>
      </p:sp>
      <p:sp>
        <p:nvSpPr>
          <p:cNvPr id="4" name="TextBox 3">
            <a:extLst>
              <a:ext uri="{FF2B5EF4-FFF2-40B4-BE49-F238E27FC236}">
                <a16:creationId xmlns:a16="http://schemas.microsoft.com/office/drawing/2014/main" id="{6D4C25A2-FCAA-06ED-0349-0D36C26FD1BF}"/>
              </a:ext>
            </a:extLst>
          </p:cNvPr>
          <p:cNvSpPr txBox="1"/>
          <p:nvPr/>
        </p:nvSpPr>
        <p:spPr>
          <a:xfrm>
            <a:off x="2679192" y="2744266"/>
            <a:ext cx="8970264" cy="3416320"/>
          </a:xfrm>
          <a:prstGeom prst="rect">
            <a:avLst/>
          </a:prstGeom>
          <a:noFill/>
        </p:spPr>
        <p:txBody>
          <a:bodyPr wrap="square" rtlCol="0">
            <a:spAutoFit/>
          </a:bodyPr>
          <a:lstStyle/>
          <a:p>
            <a:pPr algn="just"/>
            <a:r>
              <a:rPr lang="en-US" sz="2400" b="1" dirty="0">
                <a:solidFill>
                  <a:srgbClr val="FF0000"/>
                </a:solidFill>
              </a:rPr>
              <a:t>Objectives of Competitor Analysis</a:t>
            </a:r>
          </a:p>
          <a:p>
            <a:pPr algn="just">
              <a:buFont typeface="+mj-lt"/>
              <a:buAutoNum type="arabicPeriod"/>
            </a:pPr>
            <a:r>
              <a:rPr lang="en-US" sz="2400" b="1" dirty="0"/>
              <a:t>Understand the competitive landscape</a:t>
            </a:r>
            <a:r>
              <a:rPr lang="en-US" sz="2400" dirty="0"/>
              <a:t>: Identify who your direct and indirect competitors are.</a:t>
            </a:r>
          </a:p>
          <a:p>
            <a:pPr algn="just">
              <a:buFont typeface="+mj-lt"/>
              <a:buAutoNum type="arabicPeriod"/>
            </a:pPr>
            <a:r>
              <a:rPr lang="en-US" sz="2400" b="1" dirty="0"/>
              <a:t>Evaluate strengths and weaknesses</a:t>
            </a:r>
            <a:r>
              <a:rPr lang="en-US" sz="2400" dirty="0"/>
              <a:t>: Compare competitors' products, services, and strategies to your own.</a:t>
            </a:r>
          </a:p>
          <a:p>
            <a:pPr algn="just">
              <a:buFont typeface="+mj-lt"/>
              <a:buAutoNum type="arabicPeriod"/>
            </a:pPr>
            <a:r>
              <a:rPr lang="en-US" sz="2400" b="1" dirty="0"/>
              <a:t>Identify opportunities</a:t>
            </a:r>
            <a:r>
              <a:rPr lang="en-US" sz="2400" dirty="0"/>
              <a:t>: Spot gaps in the market or areas where you can outperform competitors.</a:t>
            </a:r>
          </a:p>
          <a:p>
            <a:pPr algn="just">
              <a:buFont typeface="+mj-lt"/>
              <a:buAutoNum type="arabicPeriod"/>
            </a:pPr>
            <a:r>
              <a:rPr lang="en-US" sz="2400" b="1" dirty="0"/>
              <a:t>Anticipate threats</a:t>
            </a:r>
            <a:r>
              <a:rPr lang="en-US" sz="2400" dirty="0"/>
              <a:t>: Predict competitors' moves and respond proactively.</a:t>
            </a:r>
          </a:p>
        </p:txBody>
      </p:sp>
    </p:spTree>
    <p:extLst>
      <p:ext uri="{BB962C8B-B14F-4D97-AF65-F5344CB8AC3E}">
        <p14:creationId xmlns:p14="http://schemas.microsoft.com/office/powerpoint/2010/main" val="169364448"/>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2.xml><?xml version="1.0" encoding="utf-8"?>
<ds:datastoreItem xmlns:ds="http://schemas.openxmlformats.org/officeDocument/2006/customXml" ds:itemID="{BA719FA4-954C-4FA8-82CB-206659C3B826}">
  <ds:schemaRefs>
    <ds:schemaRef ds:uri="16c05727-aa75-4e4a-9b5f-8a80a1165891"/>
    <ds:schemaRef ds:uri="http://purl.org/dc/terms/"/>
    <ds:schemaRef ds:uri="http://schemas.microsoft.com/office/2006/documentManagement/types"/>
    <ds:schemaRef ds:uri="http://schemas.microsoft.com/office/2006/metadata/properties"/>
    <ds:schemaRef ds:uri="http://schemas.microsoft.com/office/infopath/2007/PartnerControls"/>
    <ds:schemaRef ds:uri="http://purl.org/dc/elements/1.1/"/>
    <ds:schemaRef ds:uri="230e9df3-be65-4c73-a93b-d1236ebd677e"/>
    <ds:schemaRef ds:uri="http://schemas.openxmlformats.org/package/2006/metadata/core-properties"/>
    <ds:schemaRef ds:uri="71af3243-3dd4-4a8d-8c0d-dd76da1f02a5"/>
    <ds:schemaRef ds:uri="http://schemas.microsoft.com/sharepoint/v3"/>
    <ds:schemaRef ds:uri="http://www.w3.org/XML/1998/namespace"/>
    <ds:schemaRef ds:uri="http://purl.org/dc/dcmitype/"/>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{A88F5E33-4599-4BFE-A27D-BB6E2270CE9A}tf78438558_win32</Template>
  <TotalTime>385</TotalTime>
  <Words>818</Words>
  <Application>Microsoft Office PowerPoint</Application>
  <PresentationFormat>Widescreen</PresentationFormat>
  <Paragraphs>114</Paragraphs>
  <Slides>10</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Black</vt:lpstr>
      <vt:lpstr>Calibri</vt:lpstr>
      <vt:lpstr>Sabon Next LT</vt:lpstr>
      <vt:lpstr>Wingdings</vt:lpstr>
      <vt:lpstr>Custom</vt:lpstr>
      <vt:lpstr>PowerPoint Presentation</vt:lpstr>
      <vt:lpstr>Lecture-2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zillur</dc:creator>
  <cp:lastModifiedBy>zillur</cp:lastModifiedBy>
  <cp:revision>113</cp:revision>
  <cp:lastPrinted>2025-01-05T02:40:23Z</cp:lastPrinted>
  <dcterms:created xsi:type="dcterms:W3CDTF">2024-12-08T17:18:35Z</dcterms:created>
  <dcterms:modified xsi:type="dcterms:W3CDTF">2025-02-09T18:13:42Z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