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31" r:id="rId5"/>
    <p:sldId id="304" r:id="rId6"/>
    <p:sldId id="282" r:id="rId7"/>
    <p:sldId id="373" r:id="rId8"/>
    <p:sldId id="372" r:id="rId9"/>
    <p:sldId id="374" r:id="rId10"/>
    <p:sldId id="375" r:id="rId11"/>
    <p:sldId id="376" r:id="rId12"/>
    <p:sldId id="377" r:id="rId13"/>
    <p:sldId id="378" r:id="rId1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DF8C8C"/>
    <a:srgbClr val="202C8F"/>
    <a:srgbClr val="FDFBF6"/>
    <a:srgbClr val="AAC4E9"/>
    <a:srgbClr val="F5CDCE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>
      <p:cViewPr varScale="1">
        <p:scale>
          <a:sx n="105" d="100"/>
          <a:sy n="105" d="100"/>
        </p:scale>
        <p:origin x="774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624"/>
          </a:xfrm>
          <a:prstGeom prst="rect">
            <a:avLst/>
          </a:prstGeom>
        </p:spPr>
        <p:txBody>
          <a:bodyPr vert="horz" lIns="40133" tIns="20067" rIns="40133" bIns="20067" rtlCol="0"/>
          <a:lstStyle>
            <a:lvl1pPr algn="l">
              <a:defRPr sz="5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59" cy="497624"/>
          </a:xfrm>
          <a:prstGeom prst="rect">
            <a:avLst/>
          </a:prstGeom>
        </p:spPr>
        <p:txBody>
          <a:bodyPr vert="horz" lIns="40133" tIns="20067" rIns="40133" bIns="20067" rtlCol="0"/>
          <a:lstStyle>
            <a:lvl1pPr algn="r">
              <a:defRPr sz="5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014"/>
            <a:ext cx="2945659" cy="497624"/>
          </a:xfrm>
          <a:prstGeom prst="rect">
            <a:avLst/>
          </a:prstGeom>
        </p:spPr>
        <p:txBody>
          <a:bodyPr vert="horz" lIns="40133" tIns="20067" rIns="40133" bIns="20067" rtlCol="0" anchor="b"/>
          <a:lstStyle>
            <a:lvl1pPr algn="l">
              <a:defRPr sz="5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2" y="9429014"/>
            <a:ext cx="2945659" cy="497624"/>
          </a:xfrm>
          <a:prstGeom prst="rect">
            <a:avLst/>
          </a:prstGeom>
        </p:spPr>
        <p:txBody>
          <a:bodyPr vert="horz" lIns="40133" tIns="20067" rIns="40133" bIns="20067" rtlCol="0" anchor="b"/>
          <a:lstStyle>
            <a:lvl1pPr algn="r">
              <a:defRPr sz="5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lIns="40133" tIns="20067" rIns="40133" bIns="2006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lIns="40133" tIns="20067" rIns="40133" bIns="2006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10628-75F8-366D-941F-42906F013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1198D-D9EB-1A18-EA0D-7352D83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C2A14-ADAD-20E9-B90E-2EF3453E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lIns="40133" tIns="20067" rIns="40133" bIns="2006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34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4A5EE-A30F-C768-5BFF-102CD6BDF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DFBE80-1450-E025-C1BE-BA4DDA9779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832311-B481-550D-B398-AA2E61BBC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lIns="40133" tIns="20067" rIns="40133" bIns="2006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4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8BAF3-8E1C-F845-A4BF-0CE399F41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996DBC-4C69-3D4D-3C66-7888B54E25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08699F-7DD4-1ABD-FAC0-D77AEBB7F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lIns="40133" tIns="20067" rIns="40133" bIns="2006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6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1653-00AF-FA28-D697-F0A74EADA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60AF8E-0C71-EFB1-4349-571DF6F2C1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609071-18E5-1058-0C3A-4F4385704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lIns="40133" tIns="20067" rIns="40133" bIns="2006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77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2EF8C-3FA5-8314-4EC3-B8710B248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A21ADE-8AD5-BC61-FA6E-89D222939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9D11A-D1B3-70F8-81DA-A844316A9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lIns="40133" tIns="20067" rIns="40133" bIns="2006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83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EAB05-D481-E0EE-43D2-7233E8B3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202BE0-60E7-EF53-B890-DF84B48BC7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FF017F-3E11-BDCC-D523-247CAA43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lIns="40133" tIns="20067" rIns="40133" bIns="2006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37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1F728-9EBB-E6F5-64E0-7350E437C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59967-B124-CD33-4100-20610D5B31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64AD24-6271-DA5C-02BD-BF0C44A8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lIns="40133" tIns="20067" rIns="40133" bIns="2006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1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4558F-FBF1-2A3B-88C3-B3ECCEDDB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9674" y="795599"/>
            <a:ext cx="6345893" cy="372181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Course Title</a:t>
            </a:r>
          </a:p>
          <a:p>
            <a:pPr marL="0" indent="0" algn="ctr">
              <a:buNone/>
            </a:pP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Entrepreneurship Development in Bangladesh</a:t>
            </a:r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FF0000"/>
                </a:solidFill>
              </a:rPr>
              <a:t>Course Code</a:t>
            </a:r>
            <a:r>
              <a:rPr lang="en-US" sz="2600" dirty="0"/>
              <a:t>-BUS-341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Dr. Md Zillur Rahman</a:t>
            </a:r>
          </a:p>
          <a:p>
            <a:pPr marL="0" indent="0" algn="ctr">
              <a:buNone/>
            </a:pPr>
            <a:r>
              <a:rPr lang="en-US" dirty="0"/>
              <a:t>Associate Professor</a:t>
            </a:r>
          </a:p>
          <a:p>
            <a:pPr marL="0" indent="0" algn="ctr">
              <a:buNone/>
            </a:pPr>
            <a:r>
              <a:rPr lang="en-US" dirty="0"/>
              <a:t>Dept. of Business Administration</a:t>
            </a:r>
          </a:p>
          <a:p>
            <a:pPr marL="0" indent="0" algn="ctr">
              <a:buNone/>
            </a:pPr>
            <a:r>
              <a:rPr lang="en-US" dirty="0"/>
              <a:t>SUST, Sylhet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F9BC-8DD6-0246-01CC-4F2A65705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9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CD5D6-B3C9-7BA6-4B05-A293CF322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E08BF2D-DFE9-A984-BF7D-A6D631271F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5D538-D61A-EE59-5808-F8954D2A9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010" y="1726678"/>
            <a:ext cx="8882037" cy="49941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66468-2B10-386E-FDEF-A20A1C6C15B1}"/>
              </a:ext>
            </a:extLst>
          </p:cNvPr>
          <p:cNvSpPr txBox="1"/>
          <p:nvPr/>
        </p:nvSpPr>
        <p:spPr>
          <a:xfrm>
            <a:off x="2679192" y="263830"/>
            <a:ext cx="837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b="1" dirty="0"/>
              <a:t>Weaknesses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0F608-DCCD-48DC-1EE5-7BE680E523B7}"/>
              </a:ext>
            </a:extLst>
          </p:cNvPr>
          <p:cNvSpPr txBox="1"/>
          <p:nvPr/>
        </p:nvSpPr>
        <p:spPr>
          <a:xfrm>
            <a:off x="2932010" y="956558"/>
            <a:ext cx="8375904" cy="558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Customer-Oriented Weaknesses</a:t>
            </a:r>
          </a:p>
          <a:p>
            <a:pPr algn="just">
              <a:lnSpc>
                <a:spcPct val="130000"/>
              </a:lnSpc>
              <a:buFont typeface="+mj-lt"/>
              <a:buAutoNum type="arabicPeriod"/>
            </a:pPr>
            <a:r>
              <a:rPr lang="en-US" b="1" dirty="0"/>
              <a:t>Poor Customer Service</a:t>
            </a:r>
            <a:r>
              <a:rPr lang="en-US" dirty="0"/>
              <a:t>: Low customer satisfaction due to inadequate support.</a:t>
            </a:r>
          </a:p>
          <a:p>
            <a:pPr algn="just">
              <a:lnSpc>
                <a:spcPct val="130000"/>
              </a:lnSpc>
              <a:buFont typeface="+mj-lt"/>
              <a:buAutoNum type="arabicPeriod"/>
            </a:pPr>
            <a:r>
              <a:rPr lang="en-US" b="1" dirty="0"/>
              <a:t>Weak Market Research</a:t>
            </a:r>
            <a:r>
              <a:rPr lang="en-US" dirty="0"/>
              <a:t>: Insufficient understanding of customer needs or market trends.</a:t>
            </a:r>
          </a:p>
          <a:p>
            <a:pPr algn="just">
              <a:lnSpc>
                <a:spcPct val="130000"/>
              </a:lnSpc>
              <a:buFont typeface="+mj-lt"/>
              <a:buAutoNum type="arabicPeriod"/>
            </a:pPr>
            <a:r>
              <a:rPr lang="en-US" b="1" dirty="0"/>
              <a:t>Limited Product Portfolio</a:t>
            </a:r>
            <a:r>
              <a:rPr lang="en-US" dirty="0"/>
              <a:t>: Failure to address diverse customer preferences.</a:t>
            </a:r>
          </a:p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000000"/>
              </a:solidFill>
              <a:latin typeface="Sabon Next LT"/>
            </a:endParaRPr>
          </a:p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>
              <a:lnSpc>
                <a:spcPct val="130000"/>
              </a:lnSpc>
            </a:pPr>
            <a:r>
              <a:rPr lang="en-US" b="1" dirty="0"/>
              <a:t>Industry-Specific Examples</a:t>
            </a:r>
          </a:p>
          <a:p>
            <a:pPr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Ready-Made Garment (RMG) Sector</a:t>
            </a:r>
            <a:r>
              <a:rPr lang="en-US" dirty="0"/>
              <a:t>: Overdependence on cheap labor and exports, poor worker safety, and limited value addition.</a:t>
            </a:r>
          </a:p>
          <a:p>
            <a:pPr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Banking Sector</a:t>
            </a:r>
            <a:r>
              <a:rPr lang="en-US" dirty="0"/>
              <a:t>: High levels of non-performing loans (NPLs), lack of transparency, and weak governance.</a:t>
            </a:r>
          </a:p>
          <a:p>
            <a:pPr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IT Sector</a:t>
            </a:r>
            <a:r>
              <a:rPr lang="en-US" dirty="0"/>
              <a:t>: Skill shortages, lack of government support, and insufficient global recognition.</a:t>
            </a:r>
          </a:p>
          <a:p>
            <a:pPr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Agricultural Sector</a:t>
            </a:r>
            <a:r>
              <a:rPr lang="en-US" dirty="0"/>
              <a:t>: Poor supply chain, inadequate storage facilities, and reliance on traditional farming methods.</a:t>
            </a:r>
          </a:p>
        </p:txBody>
      </p:sp>
    </p:spTree>
    <p:extLst>
      <p:ext uri="{BB962C8B-B14F-4D97-AF65-F5344CB8AC3E}">
        <p14:creationId xmlns:p14="http://schemas.microsoft.com/office/powerpoint/2010/main" val="412557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312" y="928688"/>
            <a:ext cx="6583680" cy="765678"/>
          </a:xfr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20240"/>
            <a:ext cx="7936992" cy="412174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Topics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SWOT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B040D-12B9-24D4-EE32-3C08B5D0D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60610" y="1600008"/>
            <a:ext cx="8882037" cy="49941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EFD61-0F8C-6CDB-E6E8-E1884C90B4CE}"/>
              </a:ext>
            </a:extLst>
          </p:cNvPr>
          <p:cNvSpPr txBox="1"/>
          <p:nvPr/>
        </p:nvSpPr>
        <p:spPr>
          <a:xfrm>
            <a:off x="2679192" y="263830"/>
            <a:ext cx="837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b="1" dirty="0"/>
              <a:t>Strengths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B9E79-98E4-119B-9FEF-EC3095EDF511}"/>
              </a:ext>
            </a:extLst>
          </p:cNvPr>
          <p:cNvSpPr txBox="1"/>
          <p:nvPr/>
        </p:nvSpPr>
        <p:spPr>
          <a:xfrm>
            <a:off x="2679192" y="729542"/>
            <a:ext cx="8375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lang="en-US" dirty="0"/>
              <a:t>The </a:t>
            </a:r>
            <a:r>
              <a:rPr lang="en-US" b="1" dirty="0"/>
              <a:t>strengths</a:t>
            </a:r>
            <a:r>
              <a:rPr lang="en-US" dirty="0"/>
              <a:t> of a firm are the internal factors that give it a competitive advantage in the marketplace. These are typically assessed as part of a SWOT analysis. Examples include: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E6D70-5FCE-4D79-F76B-C7CB10113509}"/>
              </a:ext>
            </a:extLst>
          </p:cNvPr>
          <p:cNvSpPr txBox="1"/>
          <p:nvPr/>
        </p:nvSpPr>
        <p:spPr>
          <a:xfrm>
            <a:off x="3050122" y="1543730"/>
            <a:ext cx="8375904" cy="4662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Operational Strengths</a:t>
            </a:r>
          </a:p>
          <a:p>
            <a:pPr algn="just">
              <a:lnSpc>
                <a:spcPct val="130000"/>
              </a:lnSpc>
              <a:buFont typeface="+mj-lt"/>
              <a:buAutoNum type="arabicPeriod"/>
            </a:pPr>
            <a:r>
              <a:rPr lang="en-US" sz="2000" b="1" dirty="0"/>
              <a:t>Efficient Production Processes</a:t>
            </a:r>
            <a:r>
              <a:rPr lang="en-US" sz="2000" dirty="0"/>
              <a:t>: High productivity or cost-effective manufacturing.</a:t>
            </a:r>
          </a:p>
          <a:p>
            <a:pPr algn="just">
              <a:lnSpc>
                <a:spcPct val="130000"/>
              </a:lnSpc>
              <a:buFont typeface="+mj-lt"/>
              <a:buAutoNum type="arabicPeriod"/>
            </a:pPr>
            <a:r>
              <a:rPr lang="en-US" sz="2000" b="1" dirty="0"/>
              <a:t>Strong Supply Chain</a:t>
            </a:r>
            <a:r>
              <a:rPr lang="en-US" sz="2000" dirty="0"/>
              <a:t>: Reliable and optimized logistics and supplier relationships.</a:t>
            </a:r>
          </a:p>
          <a:p>
            <a:pPr algn="just">
              <a:lnSpc>
                <a:spcPct val="130000"/>
              </a:lnSpc>
              <a:buFont typeface="+mj-lt"/>
              <a:buAutoNum type="arabicPeriod"/>
            </a:pPr>
            <a:r>
              <a:rPr lang="en-US" sz="2000" b="1" dirty="0"/>
              <a:t>Technological Capabilities</a:t>
            </a:r>
            <a:r>
              <a:rPr lang="en-US" sz="2000" dirty="0"/>
              <a:t>: Advanced technology or proprietary systems.</a:t>
            </a:r>
          </a:p>
          <a:p>
            <a:pPr algn="just">
              <a:lnSpc>
                <a:spcPct val="130000"/>
              </a:lnSpc>
            </a:pPr>
            <a:endParaRPr lang="en-US" sz="1000" b="1" dirty="0"/>
          </a:p>
          <a:p>
            <a:pPr algn="just">
              <a:lnSpc>
                <a:spcPct val="13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Financial Strengths</a:t>
            </a:r>
          </a:p>
          <a:p>
            <a:pPr algn="just">
              <a:lnSpc>
                <a:spcPct val="130000"/>
              </a:lnSpc>
              <a:buFont typeface="+mj-lt"/>
              <a:buAutoNum type="arabicPeriod"/>
            </a:pPr>
            <a:r>
              <a:rPr lang="en-US" sz="2000" b="1" dirty="0"/>
              <a:t>Strong Cash Flow</a:t>
            </a:r>
            <a:r>
              <a:rPr lang="en-US" sz="2000" dirty="0"/>
              <a:t>: Consistent revenue and profit generation.</a:t>
            </a:r>
          </a:p>
          <a:p>
            <a:pPr algn="just">
              <a:lnSpc>
                <a:spcPct val="130000"/>
              </a:lnSpc>
              <a:buFont typeface="+mj-lt"/>
              <a:buAutoNum type="arabicPeriod"/>
            </a:pPr>
            <a:r>
              <a:rPr lang="en-US" sz="2000" b="1" dirty="0"/>
              <a:t>Low Debt Levels</a:t>
            </a:r>
            <a:r>
              <a:rPr lang="en-US" sz="2000" dirty="0"/>
              <a:t>: Financial stability and the ability to secure additional funding.</a:t>
            </a:r>
          </a:p>
          <a:p>
            <a:pPr algn="just">
              <a:lnSpc>
                <a:spcPct val="130000"/>
              </a:lnSpc>
              <a:buFont typeface="+mj-lt"/>
              <a:buAutoNum type="arabicPeriod"/>
            </a:pPr>
            <a:r>
              <a:rPr lang="en-US" sz="2000" b="1" dirty="0"/>
              <a:t>High Profit Margins</a:t>
            </a:r>
            <a:r>
              <a:rPr lang="en-US" sz="2000" dirty="0"/>
              <a:t>: Efficient operations that lead to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1E383-0EFA-AEAD-7876-6AE9A1307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1993CD4-5F44-FAFF-AA12-D8C3001A0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232E9-F5F1-3138-1392-62CFA498716A}"/>
              </a:ext>
            </a:extLst>
          </p:cNvPr>
          <p:cNvSpPr txBox="1"/>
          <p:nvPr/>
        </p:nvSpPr>
        <p:spPr>
          <a:xfrm>
            <a:off x="2679192" y="263830"/>
            <a:ext cx="837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Strengths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FD2DB-6708-26DB-A8F7-0D1D604F52F2}"/>
              </a:ext>
            </a:extLst>
          </p:cNvPr>
          <p:cNvSpPr txBox="1"/>
          <p:nvPr/>
        </p:nvSpPr>
        <p:spPr>
          <a:xfrm>
            <a:off x="2864657" y="725495"/>
            <a:ext cx="8375904" cy="462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Human Resource Strengths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Skilled Workforce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Highly trained and experienced employees.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Strong Leadership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Visionary executives or a well-functioning management team.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Positive Workplace Culture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High employee satisfaction and retention rates.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000000"/>
              </a:solidFill>
              <a:latin typeface="Sabon Next LT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Market and Brand Strengths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Strong Brand Recognition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Well-known and trusted by customers.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Customer Loyalty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A dedicated customer base that repeatedly chooses the firm's products/services.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 Market Share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Dominance in a specific industry or geographic region.</a:t>
            </a:r>
          </a:p>
        </p:txBody>
      </p:sp>
    </p:spTree>
    <p:extLst>
      <p:ext uri="{BB962C8B-B14F-4D97-AF65-F5344CB8AC3E}">
        <p14:creationId xmlns:p14="http://schemas.microsoft.com/office/powerpoint/2010/main" val="296889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3B273-4AEC-DC51-0267-EB1CDCF02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D6078C5-776A-DF28-9BFC-437CA90C94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ED836-2820-E7FC-20F3-8C84CEE68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010" y="1726678"/>
            <a:ext cx="8882037" cy="49941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3A317-9A11-B3EF-995C-B186782E7B9A}"/>
              </a:ext>
            </a:extLst>
          </p:cNvPr>
          <p:cNvSpPr txBox="1"/>
          <p:nvPr/>
        </p:nvSpPr>
        <p:spPr>
          <a:xfrm>
            <a:off x="2679192" y="263830"/>
            <a:ext cx="837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Strengths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1F223-1711-7F51-83BD-B6329D0F6E9D}"/>
              </a:ext>
            </a:extLst>
          </p:cNvPr>
          <p:cNvSpPr txBox="1"/>
          <p:nvPr/>
        </p:nvSpPr>
        <p:spPr>
          <a:xfrm>
            <a:off x="2932010" y="1135735"/>
            <a:ext cx="8375904" cy="462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Innovative Strengths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R&amp;D Capabilities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Commitment to innovation and new product development.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Patents and Intellectual Property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Ownership of proprietary technologies or processes.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Agility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Ability to adapt quickly to market changes.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000000"/>
              </a:solidFill>
              <a:latin typeface="Sabon Next LT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Strategic Strengths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Unique Value Proposition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Clear differentiation from competitors.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Strategic Partnerships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Alliances that enhance market reach or capabilities.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Geographic 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Presence in multiple markets or strategic locations.</a:t>
            </a:r>
          </a:p>
        </p:txBody>
      </p:sp>
    </p:spTree>
    <p:extLst>
      <p:ext uri="{BB962C8B-B14F-4D97-AF65-F5344CB8AC3E}">
        <p14:creationId xmlns:p14="http://schemas.microsoft.com/office/powerpoint/2010/main" val="37891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630D8-DD2D-0E3C-97FC-E45AA5A9C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98BC252-999B-C67E-842B-290429267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3318B-59FF-A65E-A9E1-DFF71E0F0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010" y="1726678"/>
            <a:ext cx="8882037" cy="49941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77E46-6CD8-3FB1-D3C4-C7E3D2472198}"/>
              </a:ext>
            </a:extLst>
          </p:cNvPr>
          <p:cNvSpPr txBox="1"/>
          <p:nvPr/>
        </p:nvSpPr>
        <p:spPr>
          <a:xfrm>
            <a:off x="2679192" y="263830"/>
            <a:ext cx="837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Strengths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901C8-D1D8-DF97-B875-16E40ACD07E6}"/>
              </a:ext>
            </a:extLst>
          </p:cNvPr>
          <p:cNvSpPr txBox="1"/>
          <p:nvPr/>
        </p:nvSpPr>
        <p:spPr>
          <a:xfrm>
            <a:off x="2932010" y="914254"/>
            <a:ext cx="8375904" cy="545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Customer-Oriented Strengths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Exceptional Customer Service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High customer satisfaction and support ratings.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Deep Market Understanding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Insights into customer needs and trends.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Diverse Product Portfolio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A wide range of offerings that appeal to various customer segments.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Example Applications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Apple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Strong brand recognition, innovative product design, and loyal customer base.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Toyota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Efficient production processes, high-quality standards, and a reputation for reliability.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Amazon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: Robust supply chain, wide product range, and exceptional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429280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58C4-4767-16A7-8027-51F8022F0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6E6B9F5-86B2-89F6-CB58-37E30A8DA0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AA571-6BCA-0F9D-11FC-8DA856D11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010" y="1726678"/>
            <a:ext cx="8882037" cy="49941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50B6E-E619-AA6F-826C-ECAE92CFF7C7}"/>
              </a:ext>
            </a:extLst>
          </p:cNvPr>
          <p:cNvSpPr txBox="1"/>
          <p:nvPr/>
        </p:nvSpPr>
        <p:spPr>
          <a:xfrm>
            <a:off x="2679192" y="263830"/>
            <a:ext cx="837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b="1" dirty="0"/>
              <a:t>Weaknesses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B698BA-8349-6793-BCC6-9CB85DAB3282}"/>
              </a:ext>
            </a:extLst>
          </p:cNvPr>
          <p:cNvSpPr txBox="1"/>
          <p:nvPr/>
        </p:nvSpPr>
        <p:spPr>
          <a:xfrm>
            <a:off x="2679192" y="729542"/>
            <a:ext cx="8375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dirty="0"/>
              <a:t>The </a:t>
            </a:r>
            <a:r>
              <a:rPr lang="en-US" sz="2400" b="1" dirty="0"/>
              <a:t>weaknesses</a:t>
            </a:r>
            <a:r>
              <a:rPr lang="en-US" sz="2400" dirty="0"/>
              <a:t> of a firm are internal factors that hinder its performance, competitiveness, or ability to achieve its objectives. These are also analyzed in a SWOT analysis. Examples include: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3A684-8E7C-7CD1-1E19-ECAB3B12F7DA}"/>
              </a:ext>
            </a:extLst>
          </p:cNvPr>
          <p:cNvSpPr txBox="1"/>
          <p:nvPr/>
        </p:nvSpPr>
        <p:spPr>
          <a:xfrm>
            <a:off x="3050122" y="2377099"/>
            <a:ext cx="83759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Operational Weaknesses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Inefficient Processes</a:t>
            </a:r>
            <a:r>
              <a:rPr lang="en-US" dirty="0"/>
              <a:t>: Outdated or poorly optimized production methods.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Supply Chain Vulnerabilities</a:t>
            </a:r>
            <a:r>
              <a:rPr lang="en-US" dirty="0"/>
              <a:t>: Dependence on a limited number of suppliers or logistical challenges.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High Operating Costs</a:t>
            </a:r>
            <a:r>
              <a:rPr lang="en-US" dirty="0"/>
              <a:t>: Inability to manage expenses efficiently.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000000"/>
              </a:solidFill>
              <a:latin typeface="Sabon Next LT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algn="just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Financial Weaknesses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High Debt Levels</a:t>
            </a:r>
            <a:r>
              <a:rPr lang="en-US" dirty="0"/>
              <a:t>: Over-reliance on borrowed funds leading to financial instability.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Poor Cash Flow Management</a:t>
            </a:r>
            <a:r>
              <a:rPr lang="en-US" dirty="0"/>
              <a:t>: Difficulty maintaining liquidity for day-to-day operations.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Low Profit Margins</a:t>
            </a:r>
            <a:r>
              <a:rPr lang="en-US" dirty="0"/>
              <a:t>: Struggling to convert revenue into profit.</a:t>
            </a:r>
          </a:p>
        </p:txBody>
      </p:sp>
    </p:spTree>
    <p:extLst>
      <p:ext uri="{BB962C8B-B14F-4D97-AF65-F5344CB8AC3E}">
        <p14:creationId xmlns:p14="http://schemas.microsoft.com/office/powerpoint/2010/main" val="198179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AE9CF-D4C1-DF85-3478-B435EF860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0C70C98-1F11-85F5-4AB8-13D1056EF3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05863-6260-482B-AADE-DE936D1356CF}"/>
              </a:ext>
            </a:extLst>
          </p:cNvPr>
          <p:cNvSpPr txBox="1"/>
          <p:nvPr/>
        </p:nvSpPr>
        <p:spPr>
          <a:xfrm>
            <a:off x="2679192" y="263830"/>
            <a:ext cx="837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b="1" dirty="0"/>
              <a:t>Weaknesses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83FC3-FFE9-25BD-05C4-C4A90281DAAC}"/>
              </a:ext>
            </a:extLst>
          </p:cNvPr>
          <p:cNvSpPr txBox="1"/>
          <p:nvPr/>
        </p:nvSpPr>
        <p:spPr>
          <a:xfrm>
            <a:off x="2932010" y="1123175"/>
            <a:ext cx="8375904" cy="462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Human Resource Weaknesses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Lack of Skilled Workforce</a:t>
            </a:r>
            <a:r>
              <a:rPr lang="en-US" dirty="0"/>
              <a:t>: Inadequate training or expertise among employees.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High Employee Turnover</a:t>
            </a:r>
            <a:r>
              <a:rPr lang="en-US" dirty="0"/>
              <a:t>: Difficulty retaining talent, leading to increased hiring costs.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Weak Leadership</a:t>
            </a:r>
            <a:r>
              <a:rPr lang="en-US" dirty="0"/>
              <a:t>: Ineffective management or lack of strategic direction.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000000"/>
              </a:solidFill>
              <a:latin typeface="Sabon Next LT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Market and Brand Weaknesses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Low Brand Recognition</a:t>
            </a:r>
            <a:r>
              <a:rPr lang="en-US" dirty="0"/>
              <a:t>: Lack of visibility or credibility in the market.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Poor Customer Retention</a:t>
            </a:r>
            <a:r>
              <a:rPr lang="en-US" dirty="0"/>
              <a:t>: Inability to build loyalty or maintain repeat business.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Limited Market Share</a:t>
            </a:r>
            <a:r>
              <a:rPr lang="en-US" dirty="0"/>
              <a:t>: Small presence in the industry compared to competitors.</a:t>
            </a:r>
          </a:p>
        </p:txBody>
      </p:sp>
    </p:spTree>
    <p:extLst>
      <p:ext uri="{BB962C8B-B14F-4D97-AF65-F5344CB8AC3E}">
        <p14:creationId xmlns:p14="http://schemas.microsoft.com/office/powerpoint/2010/main" val="48517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97BBD-314B-2658-CE65-6BE62995B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8DA3A09-C2D9-0B61-98E0-E5E16682C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28B2F-2E1F-26D3-116E-9C85B4521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2010" y="1726678"/>
            <a:ext cx="8882037" cy="499416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000" b="0" i="0" dirty="0">
              <a:solidFill>
                <a:srgbClr val="111111"/>
              </a:solidFill>
              <a:effectLst/>
              <a:latin typeface="SourceSansPro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67DF5-9870-090C-4E4A-DAE0E1444FB9}"/>
              </a:ext>
            </a:extLst>
          </p:cNvPr>
          <p:cNvSpPr txBox="1"/>
          <p:nvPr/>
        </p:nvSpPr>
        <p:spPr>
          <a:xfrm>
            <a:off x="2679192" y="263830"/>
            <a:ext cx="8375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400" b="1" dirty="0"/>
              <a:t>Weaknesses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2C56D-62F3-7A70-9FD6-237E075B7ABD}"/>
              </a:ext>
            </a:extLst>
          </p:cNvPr>
          <p:cNvSpPr txBox="1"/>
          <p:nvPr/>
        </p:nvSpPr>
        <p:spPr>
          <a:xfrm>
            <a:off x="2932010" y="918864"/>
            <a:ext cx="8375904" cy="5451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Innovative Weaknesses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Lack of R&amp;D Investment</a:t>
            </a:r>
            <a:r>
              <a:rPr lang="en-US" dirty="0"/>
              <a:t>: Failure to innovate or adapt to new technologies.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Outdated Products or Services</a:t>
            </a:r>
            <a:r>
              <a:rPr lang="en-US" dirty="0"/>
              <a:t>: Reliance on offerings that no longer meet customer needs.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Inflexibility</a:t>
            </a:r>
            <a:r>
              <a:rPr lang="en-US" dirty="0"/>
              <a:t>: Slow to adapt to market changes or evolving customer preferences.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>
              <a:solidFill>
                <a:srgbClr val="000000"/>
              </a:solidFill>
              <a:latin typeface="Sabon Next LT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Strategic Weaknesses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Weak Competitive Position</a:t>
            </a:r>
            <a:r>
              <a:rPr lang="en-US" dirty="0"/>
              <a:t>: No clear differentiation from competitors.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Overdependence on a Single Market</a:t>
            </a:r>
            <a:r>
              <a:rPr lang="en-US" dirty="0"/>
              <a:t>: Vulnerability due to reliance on one geographic or demographic segment.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Limited Strategic Alliances</a:t>
            </a:r>
            <a:r>
              <a:rPr lang="en-US" dirty="0"/>
              <a:t>: Lack of partnerships that could enhance market reach or resources.</a:t>
            </a:r>
          </a:p>
        </p:txBody>
      </p:sp>
    </p:spTree>
    <p:extLst>
      <p:ext uri="{BB962C8B-B14F-4D97-AF65-F5344CB8AC3E}">
        <p14:creationId xmlns:p14="http://schemas.microsoft.com/office/powerpoint/2010/main" val="15956194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16c05727-aa75-4e4a-9b5f-8a80a1165891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230e9df3-be65-4c73-a93b-d1236ebd677e"/>
    <ds:schemaRef ds:uri="http://schemas.openxmlformats.org/package/2006/metadata/core-properties"/>
    <ds:schemaRef ds:uri="71af3243-3dd4-4a8d-8c0d-dd76da1f02a5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{A88F5E33-4599-4BFE-A27D-BB6E2270CE9A}tf78438558_win32</Template>
  <TotalTime>371</TotalTime>
  <Words>784</Words>
  <Application>Microsoft Office PowerPoint</Application>
  <PresentationFormat>Widescreen</PresentationFormat>
  <Paragraphs>118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Gill Sans MT</vt:lpstr>
      <vt:lpstr>Sabon Next LT</vt:lpstr>
      <vt:lpstr>SourceSansPro</vt:lpstr>
      <vt:lpstr>Wingdings</vt:lpstr>
      <vt:lpstr>Wingdings 2</vt:lpstr>
      <vt:lpstr>Custom</vt:lpstr>
      <vt:lpstr>PowerPoint Presentation</vt:lpstr>
      <vt:lpstr>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zillur</dc:creator>
  <cp:lastModifiedBy>zillur</cp:lastModifiedBy>
  <cp:revision>113</cp:revision>
  <cp:lastPrinted>2025-01-05T02:40:23Z</cp:lastPrinted>
  <dcterms:created xsi:type="dcterms:W3CDTF">2024-12-08T17:18:35Z</dcterms:created>
  <dcterms:modified xsi:type="dcterms:W3CDTF">2025-03-15T05:34:00Z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