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4"/>
  </p:notesMasterIdLst>
  <p:handoutMasterIdLst>
    <p:handoutMasterId r:id="rId25"/>
  </p:handoutMasterIdLst>
  <p:sldIdLst>
    <p:sldId id="331" r:id="rId5"/>
    <p:sldId id="304" r:id="rId6"/>
    <p:sldId id="282" r:id="rId7"/>
    <p:sldId id="344" r:id="rId8"/>
    <p:sldId id="342" r:id="rId9"/>
    <p:sldId id="348" r:id="rId10"/>
    <p:sldId id="343" r:id="rId11"/>
    <p:sldId id="349" r:id="rId12"/>
    <p:sldId id="350" r:id="rId13"/>
    <p:sldId id="351" r:id="rId14"/>
    <p:sldId id="352" r:id="rId15"/>
    <p:sldId id="354" r:id="rId16"/>
    <p:sldId id="360" r:id="rId17"/>
    <p:sldId id="345" r:id="rId18"/>
    <p:sldId id="346" r:id="rId19"/>
    <p:sldId id="347" r:id="rId20"/>
    <p:sldId id="361" r:id="rId21"/>
    <p:sldId id="362" r:id="rId22"/>
    <p:sldId id="363" r:id="rId23"/>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DF8C8C"/>
    <a:srgbClr val="202C8F"/>
    <a:srgbClr val="FDFBF6"/>
    <a:srgbClr val="AAC4E9"/>
    <a:srgbClr val="F5CDCE"/>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varScale="1">
        <p:scale>
          <a:sx n="105" d="100"/>
          <a:sy n="105" d="100"/>
        </p:scale>
        <p:origin x="774"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2945659" cy="497624"/>
          </a:xfrm>
          <a:prstGeom prst="rect">
            <a:avLst/>
          </a:prstGeom>
        </p:spPr>
        <p:txBody>
          <a:bodyPr vert="horz" lIns="40133" tIns="20067" rIns="40133" bIns="20067" rtlCol="0"/>
          <a:lstStyle>
            <a:lvl1pPr algn="l">
              <a:defRPr sz="5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3850442" y="0"/>
            <a:ext cx="2945659" cy="497624"/>
          </a:xfrm>
          <a:prstGeom prst="rect">
            <a:avLst/>
          </a:prstGeom>
        </p:spPr>
        <p:txBody>
          <a:bodyPr vert="horz" lIns="40133" tIns="20067" rIns="40133" bIns="20067" rtlCol="0"/>
          <a:lstStyle>
            <a:lvl1pPr algn="r">
              <a:defRPr sz="5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9429014"/>
            <a:ext cx="2945659" cy="497624"/>
          </a:xfrm>
          <a:prstGeom prst="rect">
            <a:avLst/>
          </a:prstGeom>
        </p:spPr>
        <p:txBody>
          <a:bodyPr vert="horz" lIns="40133" tIns="20067" rIns="40133" bIns="20067" rtlCol="0" anchor="b"/>
          <a:lstStyle>
            <a:lvl1pPr algn="l">
              <a:defRPr sz="5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3850442" y="9429014"/>
            <a:ext cx="2945659" cy="497624"/>
          </a:xfrm>
          <a:prstGeom prst="rect">
            <a:avLst/>
          </a:prstGeom>
        </p:spPr>
        <p:txBody>
          <a:bodyPr vert="horz" lIns="40133" tIns="20067" rIns="40133" bIns="20067" rtlCol="0" anchor="b"/>
          <a:lstStyle>
            <a:lvl1pPr algn="r">
              <a:defRPr sz="5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94ED6-C2C3-38B9-383C-245B17B532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985024-0CF9-C74D-55DE-8A6D7E63DAB9}"/>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CE63FF6-89F7-30BD-C3F2-2A2C08DBDF0E}"/>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724320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1FD06-7D25-96CD-31DA-ED242A203D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03842A-DFDE-8A29-3B12-A769BA20ECFA}"/>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09B6A54-59C7-B948-32B2-469516A1E6F0}"/>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630142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586F8-B5AC-DE9E-E818-BA691BD6EB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143E9E-E7F5-4CBD-A31A-530167431D46}"/>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3BC9DD2-AAEC-14D1-CE93-25AD5B9F3C3E}"/>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000191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7FAD4-B1AE-B156-B101-45B971FECB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7D30A8-B8B1-CE63-732A-B684C0715DF1}"/>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AF83D77-20C5-BB19-7C50-A2B9A280C772}"/>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844437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17ABF-AB88-7C6A-8544-A8EB20B1A0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F2F50A-0891-B1A0-1A2F-73485DEAC7F5}"/>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C1D4B77-4B32-A4F4-DC56-988CBCB7936E}"/>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50351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C79D2-9C27-F2CC-464D-AB9EDA9EF0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1AC12F-C333-816D-ED3D-06DA768CEFA1}"/>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705774B-311B-3B05-693A-70617F30147E}"/>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805315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4ECC9-3E78-389E-ED61-A582F60FCF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ED6F86-A550-B66A-C1D7-102A8890C508}"/>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58430BA-B8FD-6C10-C258-AD4A62019BB1}"/>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632226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84C51-2F0A-BB7E-5469-8FC1E6B9DF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D46349-0092-75A0-4EE9-3480E77720B8}"/>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DB576B8-69FD-D2A2-B827-058DDCB1E846}"/>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984890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495C4-8ED7-85A5-6570-860F1A6357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B93DB-61E5-C169-A627-9C1E4670F7D4}"/>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E815A010-7CA7-38C0-90B5-797648D0FB9A}"/>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183650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CE907-3C6D-C18C-8687-11C327E842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23DEBD-E0D2-A869-800E-9D38C08F8CE3}"/>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947D0DF-6667-3C03-F8FE-2F14C4D1EF4F}"/>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014213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004C2-20E2-2C27-6BE2-536C6AE113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1C4858-6004-184B-793B-4F65C56AC091}"/>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28FD2C3-3A2E-F171-8227-528D56809DCA}"/>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004180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88170-9200-2AB8-6DF2-4366BC6DF3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44ADD1-A2C9-7A84-AA6A-3B6FE26A321B}"/>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7C69F2D-0A37-2D21-4596-222A08DBEB36}"/>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87063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FD558-207E-60A3-F847-1FBA427CB6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4C3090-5C7B-31EE-E992-D80E6B2FE68F}"/>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F309FE9-3EE7-9FFD-CD4F-6DB870D32939}"/>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529066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F3125-C97A-899E-E14F-E332CB02B1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0D49CD-D319-B5C3-EADA-7B88DAF066E0}"/>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899C681-555D-4F05-22C3-8346135C63D2}"/>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78194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39316-0E33-4497-DB76-81D607A324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D72E20-8091-2725-087F-230802C3F28D}"/>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1C717D4-D6F7-7D27-0E7A-5E0AD4C53CA1}"/>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530931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0F039-35F4-EF98-CB12-3361C06A16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481858-C49A-FF47-1B44-E9A41BD6D34E}"/>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2416CE8-F281-F01B-9140-10F97A69EFD4}"/>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368581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AD4558F-FBF1-2A3B-88C3-B3ECCEDDB185}"/>
              </a:ext>
            </a:extLst>
          </p:cNvPr>
          <p:cNvSpPr>
            <a:spLocks noGrp="1"/>
          </p:cNvSpPr>
          <p:nvPr>
            <p:ph sz="half" idx="1"/>
          </p:nvPr>
        </p:nvSpPr>
        <p:spPr>
          <a:xfrm>
            <a:off x="2389674" y="795599"/>
            <a:ext cx="6345893" cy="3721817"/>
          </a:xfrm>
        </p:spPr>
        <p:txBody>
          <a:bodyPr>
            <a:normAutofit fontScale="77500" lnSpcReduction="20000"/>
          </a:bodyPr>
          <a:lstStyle/>
          <a:p>
            <a:pPr marL="0" indent="0" algn="ctr">
              <a:buNone/>
            </a:pPr>
            <a:r>
              <a:rPr lang="en-US" sz="2600" b="1" dirty="0">
                <a:solidFill>
                  <a:schemeClr val="accent2">
                    <a:lumMod val="75000"/>
                  </a:schemeClr>
                </a:solidFill>
              </a:rPr>
              <a:t>Course Title</a:t>
            </a:r>
          </a:p>
          <a:p>
            <a:pPr marL="0" indent="0" algn="ctr">
              <a:buNone/>
            </a:pPr>
            <a:endParaRPr lang="en-US" sz="2600" b="1" dirty="0">
              <a:solidFill>
                <a:schemeClr val="accent2">
                  <a:lumMod val="75000"/>
                </a:schemeClr>
              </a:solidFill>
            </a:endParaRPr>
          </a:p>
          <a:p>
            <a:pPr marL="0" indent="0" algn="ctr">
              <a:buNone/>
            </a:pPr>
            <a:r>
              <a:rPr lang="en-US" sz="2600" dirty="0"/>
              <a:t>Entrepreneurship Development in Bangladesh</a:t>
            </a:r>
          </a:p>
          <a:p>
            <a:pPr marL="0" indent="0" algn="ctr">
              <a:buNone/>
            </a:pPr>
            <a:endParaRPr lang="en-US" sz="2600" dirty="0"/>
          </a:p>
          <a:p>
            <a:pPr marL="0" indent="0" algn="ctr">
              <a:buNone/>
            </a:pPr>
            <a:r>
              <a:rPr lang="en-US" sz="2600" b="1" dirty="0">
                <a:solidFill>
                  <a:srgbClr val="FF0000"/>
                </a:solidFill>
              </a:rPr>
              <a:t>Course Code</a:t>
            </a:r>
            <a:r>
              <a:rPr lang="en-US" sz="2600" dirty="0"/>
              <a:t>-BUS-341</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Dr. Md Zillur Rahman</a:t>
            </a:r>
          </a:p>
          <a:p>
            <a:pPr marL="0" indent="0" algn="ctr">
              <a:buNone/>
            </a:pPr>
            <a:r>
              <a:rPr lang="en-US" dirty="0"/>
              <a:t>Associate Professor</a:t>
            </a:r>
          </a:p>
          <a:p>
            <a:pPr marL="0" indent="0" algn="ctr">
              <a:buNone/>
            </a:pPr>
            <a:r>
              <a:rPr lang="en-US" dirty="0"/>
              <a:t>Dept. of Business Administration</a:t>
            </a:r>
          </a:p>
          <a:p>
            <a:pPr marL="0" indent="0" algn="ctr">
              <a:buNone/>
            </a:pPr>
            <a:r>
              <a:rPr lang="en-US" dirty="0"/>
              <a:t>SUST, Sylhet</a:t>
            </a:r>
          </a:p>
        </p:txBody>
      </p:sp>
      <p:sp>
        <p:nvSpPr>
          <p:cNvPr id="5" name="Slide Number Placeholder 4">
            <a:extLst>
              <a:ext uri="{FF2B5EF4-FFF2-40B4-BE49-F238E27FC236}">
                <a16:creationId xmlns:a16="http://schemas.microsoft.com/office/drawing/2014/main" id="{C5F2F9BC-8DD6-0246-01CC-4F2A65705A4B}"/>
              </a:ext>
            </a:extLst>
          </p:cNvPr>
          <p:cNvSpPr>
            <a:spLocks noGrp="1"/>
          </p:cNvSpPr>
          <p:nvPr>
            <p:ph type="sldNum" sz="quarter" idx="10"/>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val="3338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5E719-B3B5-9BE8-16F3-21B9A4259928}"/>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D3F89E4D-9750-7702-6541-194929F9EE5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7" name="TextBox 6">
            <a:extLst>
              <a:ext uri="{FF2B5EF4-FFF2-40B4-BE49-F238E27FC236}">
                <a16:creationId xmlns:a16="http://schemas.microsoft.com/office/drawing/2014/main" id="{B0D2E752-9D74-8599-B6E8-F1932C3A8627}"/>
              </a:ext>
            </a:extLst>
          </p:cNvPr>
          <p:cNvSpPr txBox="1"/>
          <p:nvPr/>
        </p:nvSpPr>
        <p:spPr>
          <a:xfrm>
            <a:off x="2679192" y="866017"/>
            <a:ext cx="8375904" cy="461665"/>
          </a:xfrm>
          <a:prstGeom prst="rect">
            <a:avLst/>
          </a:prstGeom>
          <a:solidFill>
            <a:schemeClr val="accent4">
              <a:lumMod val="75000"/>
            </a:schemeClr>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var(--ff-accent)"/>
                <a:ea typeface="+mn-ea"/>
                <a:cs typeface="+mn-cs"/>
              </a:rPr>
              <a:t>Scalable Startup</a:t>
            </a:r>
          </a:p>
        </p:txBody>
      </p:sp>
      <p:sp>
        <p:nvSpPr>
          <p:cNvPr id="3" name="TextBox 2">
            <a:extLst>
              <a:ext uri="{FF2B5EF4-FFF2-40B4-BE49-F238E27FC236}">
                <a16:creationId xmlns:a16="http://schemas.microsoft.com/office/drawing/2014/main" id="{2389D913-579A-43FC-2A2F-D7BA55AC5FA5}"/>
              </a:ext>
            </a:extLst>
          </p:cNvPr>
          <p:cNvSpPr txBox="1"/>
          <p:nvPr/>
        </p:nvSpPr>
        <p:spPr>
          <a:xfrm>
            <a:off x="2679192" y="1547892"/>
            <a:ext cx="8375904" cy="3108543"/>
          </a:xfrm>
          <a:prstGeom prst="rect">
            <a:avLst/>
          </a:prstGeom>
          <a:noFill/>
        </p:spPr>
        <p:txBody>
          <a:bodyPr wrap="square" rtlCol="0">
            <a:spAutoFit/>
          </a:bodyPr>
          <a:lstStyle/>
          <a:p>
            <a:pPr algn="just"/>
            <a:r>
              <a:rPr lang="en-US" sz="2000" b="0" i="0" dirty="0">
                <a:solidFill>
                  <a:srgbClr val="000000"/>
                </a:solidFill>
                <a:effectLst/>
                <a:latin typeface="Onest"/>
              </a:rPr>
              <a:t>Companies in a tech niche often belong to this group. Since technology companies often have great potential, they can easily access the global market. Tech businesses can receive financial support from investors and grow into international companies. </a:t>
            </a:r>
          </a:p>
          <a:p>
            <a:pPr algn="just"/>
            <a:endParaRPr lang="en-US" sz="2000" dirty="0">
              <a:solidFill>
                <a:srgbClr val="000000"/>
              </a:solidFill>
              <a:latin typeface="Onest"/>
            </a:endParaRPr>
          </a:p>
          <a:p>
            <a:pPr algn="just"/>
            <a:r>
              <a:rPr lang="en-US" sz="2000" b="0" i="0" dirty="0">
                <a:solidFill>
                  <a:srgbClr val="000000"/>
                </a:solidFill>
                <a:effectLst/>
                <a:latin typeface="Onest"/>
              </a:rPr>
              <a:t>Examples of such startups include </a:t>
            </a:r>
            <a:r>
              <a:rPr lang="en-US" sz="2000" b="1" i="0" dirty="0">
                <a:solidFill>
                  <a:srgbClr val="FF0000"/>
                </a:solidFill>
                <a:effectLst/>
                <a:latin typeface="Onest"/>
              </a:rPr>
              <a:t>Google, Uber, Facebook, and Twitter</a:t>
            </a:r>
            <a:r>
              <a:rPr lang="en-US" sz="2000" b="0" i="0" dirty="0">
                <a:solidFill>
                  <a:srgbClr val="000000"/>
                </a:solidFill>
                <a:effectLst/>
                <a:latin typeface="Onest"/>
              </a:rPr>
              <a:t>. These startups hire the best workers and search for investors to boost the development of their ideas and scale.</a:t>
            </a:r>
            <a:endParaRPr lang="en-US" sz="2000" b="0" i="0" dirty="0">
              <a:solidFill>
                <a:srgbClr val="000000"/>
              </a:solidFill>
              <a:effectLst/>
              <a:latin typeface="avenir"/>
            </a:endParaRPr>
          </a:p>
          <a:p>
            <a:pPr algn="just"/>
            <a:endParaRPr lang="en-US" b="0" i="0" dirty="0">
              <a:solidFill>
                <a:srgbClr val="000000"/>
              </a:solidFill>
              <a:effectLst/>
              <a:latin typeface="avenir"/>
            </a:endParaRPr>
          </a:p>
          <a:p>
            <a:pPr algn="just"/>
            <a:endParaRPr lang="en-US" dirty="0">
              <a:solidFill>
                <a:srgbClr val="000000"/>
              </a:solidFill>
              <a:latin typeface="avenir"/>
            </a:endParaRPr>
          </a:p>
        </p:txBody>
      </p:sp>
    </p:spTree>
    <p:extLst>
      <p:ext uri="{BB962C8B-B14F-4D97-AF65-F5344CB8AC3E}">
        <p14:creationId xmlns:p14="http://schemas.microsoft.com/office/powerpoint/2010/main" val="2796585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F4514-FD64-5AB6-BD4F-A63DC494F369}"/>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4EC4A90-93F6-E004-A0FD-4BFCD8922792}"/>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0AAE7652-6FE6-0146-343F-B5BF2798628D}"/>
              </a:ext>
            </a:extLst>
          </p:cNvPr>
          <p:cNvSpPr txBox="1"/>
          <p:nvPr/>
        </p:nvSpPr>
        <p:spPr>
          <a:xfrm>
            <a:off x="2621114" y="928688"/>
            <a:ext cx="8375904" cy="461665"/>
          </a:xfrm>
          <a:prstGeom prst="rect">
            <a:avLst/>
          </a:prstGeom>
          <a:solidFill>
            <a:srgbClr val="FFFF00"/>
          </a:solidFill>
        </p:spPr>
        <p:txBody>
          <a:bodyPr wrap="square" rtlCol="0">
            <a:spAutoFit/>
          </a:bodyPr>
          <a:lstStyle/>
          <a:p>
            <a:pPr algn="l"/>
            <a:r>
              <a:rPr lang="en-US" sz="2400" b="1" i="0" dirty="0">
                <a:solidFill>
                  <a:srgbClr val="000000"/>
                </a:solidFill>
                <a:effectLst/>
                <a:latin typeface="var(--ff-accent)"/>
              </a:rPr>
              <a:t>Buyable Startup</a:t>
            </a:r>
          </a:p>
        </p:txBody>
      </p:sp>
      <p:sp>
        <p:nvSpPr>
          <p:cNvPr id="3" name="TextBox 2">
            <a:extLst>
              <a:ext uri="{FF2B5EF4-FFF2-40B4-BE49-F238E27FC236}">
                <a16:creationId xmlns:a16="http://schemas.microsoft.com/office/drawing/2014/main" id="{D896CE9A-E390-D02C-16F3-6CDB9B86601D}"/>
              </a:ext>
            </a:extLst>
          </p:cNvPr>
          <p:cNvSpPr txBox="1"/>
          <p:nvPr/>
        </p:nvSpPr>
        <p:spPr>
          <a:xfrm>
            <a:off x="2531567" y="1593612"/>
            <a:ext cx="8375904" cy="3785652"/>
          </a:xfrm>
          <a:prstGeom prst="rect">
            <a:avLst/>
          </a:prstGeom>
          <a:noFill/>
        </p:spPr>
        <p:txBody>
          <a:bodyPr wrap="square" rtlCol="0">
            <a:spAutoFit/>
          </a:bodyPr>
          <a:lstStyle/>
          <a:p>
            <a:pPr algn="just"/>
            <a:r>
              <a:rPr lang="en-US" sz="2400" b="0" i="0" dirty="0">
                <a:solidFill>
                  <a:srgbClr val="000000"/>
                </a:solidFill>
                <a:effectLst/>
                <a:latin typeface="avenir"/>
              </a:rPr>
              <a:t>Technology- and software-based startups make up the majority of buyable startups. They are typically web- and app-based startups. The main aim of such startups is not to grow or build a billion-dollar business but to sell to larger companies in exchange for a hefty profit. </a:t>
            </a:r>
          </a:p>
          <a:p>
            <a:pPr algn="just"/>
            <a:endParaRPr lang="en-US" sz="2400" dirty="0">
              <a:solidFill>
                <a:srgbClr val="000000"/>
              </a:solidFill>
              <a:latin typeface="avenir"/>
            </a:endParaRPr>
          </a:p>
          <a:p>
            <a:pPr algn="just"/>
            <a:r>
              <a:rPr lang="en-US" sz="2400" b="0" i="0" dirty="0">
                <a:solidFill>
                  <a:srgbClr val="000000"/>
                </a:solidFill>
                <a:effectLst/>
                <a:latin typeface="avenir"/>
              </a:rPr>
              <a:t>Entrepreneurs of buyable startups should have startup ideas with enormous growth potential. They are always trying to raise money for their start-ups by opting for crowdfunding and angel funding.</a:t>
            </a:r>
          </a:p>
        </p:txBody>
      </p:sp>
    </p:spTree>
    <p:extLst>
      <p:ext uri="{BB962C8B-B14F-4D97-AF65-F5344CB8AC3E}">
        <p14:creationId xmlns:p14="http://schemas.microsoft.com/office/powerpoint/2010/main" val="218306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3102B-A1AF-C9F7-57FA-3D409D916E04}"/>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BDBAD3D3-4470-2F43-1AF1-D5F6BFA3CDB5}"/>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53B3F332-9729-F77D-DA19-0748E29A99FE}"/>
              </a:ext>
            </a:extLst>
          </p:cNvPr>
          <p:cNvSpPr>
            <a:spLocks noGrp="1"/>
          </p:cNvSpPr>
          <p:nvPr>
            <p:ph sz="half" idx="2"/>
          </p:nvPr>
        </p:nvSpPr>
        <p:spPr>
          <a:xfrm>
            <a:off x="2758440" y="1726678"/>
            <a:ext cx="9055607" cy="4606543"/>
          </a:xfrm>
        </p:spPr>
        <p:txBody>
          <a:bodyPr>
            <a:normAutofit/>
          </a:bodyPr>
          <a:lstStyle/>
          <a:p>
            <a:pPr marL="0" indent="0">
              <a:lnSpc>
                <a:spcPct val="150000"/>
              </a:lnSpc>
              <a:buNone/>
            </a:pPr>
            <a:endParaRPr lang="en-US" sz="2000" b="0" i="0" dirty="0">
              <a:solidFill>
                <a:srgbClr val="111111"/>
              </a:solidFill>
              <a:effectLst/>
              <a:latin typeface="SourceSansPro"/>
            </a:endParaRPr>
          </a:p>
          <a:p>
            <a:endParaRPr lang="en-US" dirty="0"/>
          </a:p>
        </p:txBody>
      </p:sp>
      <p:sp>
        <p:nvSpPr>
          <p:cNvPr id="7" name="TextBox 6">
            <a:extLst>
              <a:ext uri="{FF2B5EF4-FFF2-40B4-BE49-F238E27FC236}">
                <a16:creationId xmlns:a16="http://schemas.microsoft.com/office/drawing/2014/main" id="{4B3CBB5C-7F3C-B458-A7B7-CB724E6E02F9}"/>
              </a:ext>
            </a:extLst>
          </p:cNvPr>
          <p:cNvSpPr txBox="1"/>
          <p:nvPr/>
        </p:nvSpPr>
        <p:spPr>
          <a:xfrm>
            <a:off x="2852928" y="928688"/>
            <a:ext cx="8375904" cy="461665"/>
          </a:xfrm>
          <a:prstGeom prst="rect">
            <a:avLst/>
          </a:prstGeom>
          <a:solidFill>
            <a:srgbClr val="92D050"/>
          </a:solidFill>
        </p:spPr>
        <p:txBody>
          <a:bodyPr wrap="square" rtlCol="0">
            <a:spAutoFit/>
          </a:bodyPr>
          <a:lstStyle/>
          <a:p>
            <a:pPr algn="l"/>
            <a:r>
              <a:rPr lang="en-US" sz="2400" b="0" i="0" dirty="0">
                <a:solidFill>
                  <a:srgbClr val="000000"/>
                </a:solidFill>
                <a:effectLst/>
                <a:latin typeface="avenir"/>
              </a:rPr>
              <a:t>Social startups </a:t>
            </a:r>
          </a:p>
        </p:txBody>
      </p:sp>
      <p:sp>
        <p:nvSpPr>
          <p:cNvPr id="3" name="TextBox 2">
            <a:extLst>
              <a:ext uri="{FF2B5EF4-FFF2-40B4-BE49-F238E27FC236}">
                <a16:creationId xmlns:a16="http://schemas.microsoft.com/office/drawing/2014/main" id="{FCEFACCF-3729-2E41-DE7F-D8C0039A2799}"/>
              </a:ext>
            </a:extLst>
          </p:cNvPr>
          <p:cNvSpPr txBox="1"/>
          <p:nvPr/>
        </p:nvSpPr>
        <p:spPr>
          <a:xfrm>
            <a:off x="2758440" y="1513960"/>
            <a:ext cx="8375904" cy="3477875"/>
          </a:xfrm>
          <a:prstGeom prst="rect">
            <a:avLst/>
          </a:prstGeom>
          <a:noFill/>
        </p:spPr>
        <p:txBody>
          <a:bodyPr wrap="square" rtlCol="0">
            <a:spAutoFit/>
          </a:bodyPr>
          <a:lstStyle/>
          <a:p>
            <a:pPr algn="just"/>
            <a:r>
              <a:rPr lang="en-US" sz="2000" b="0" i="0" dirty="0">
                <a:solidFill>
                  <a:srgbClr val="000000"/>
                </a:solidFill>
                <a:effectLst/>
                <a:latin typeface="avenir"/>
              </a:rPr>
              <a:t>These startups aim to make the world a better place to live. They are less passionate and ambitious about earning profits when compared to other founders. In short, they provide donations, grants, and charities to build positive social and environmental change worldwide.</a:t>
            </a:r>
          </a:p>
          <a:p>
            <a:pPr algn="just"/>
            <a:endParaRPr lang="en-US" sz="2000" b="0" i="0" dirty="0">
              <a:solidFill>
                <a:srgbClr val="000000"/>
              </a:solidFill>
              <a:effectLst/>
              <a:latin typeface="Onest"/>
            </a:endParaRPr>
          </a:p>
          <a:p>
            <a:pPr algn="just"/>
            <a:endParaRPr lang="en-US" sz="2000" b="0" i="0" dirty="0">
              <a:solidFill>
                <a:srgbClr val="000000"/>
              </a:solidFill>
              <a:effectLst/>
              <a:latin typeface="Onest"/>
            </a:endParaRPr>
          </a:p>
          <a:p>
            <a:pPr algn="just"/>
            <a:r>
              <a:rPr lang="en-US" sz="2000" b="0" i="0" dirty="0">
                <a:solidFill>
                  <a:srgbClr val="000000"/>
                </a:solidFill>
                <a:effectLst/>
                <a:latin typeface="Onest"/>
              </a:rPr>
              <a:t>Examples include charities and non-profit organizations that exist thanks to donations. For instance, Code.org, a non-profit organization, encourages school students in the US to learn computer science.</a:t>
            </a:r>
          </a:p>
          <a:p>
            <a:pPr algn="just"/>
            <a:endParaRPr lang="en-US" sz="2000" dirty="0">
              <a:solidFill>
                <a:srgbClr val="000000"/>
              </a:solidFill>
              <a:latin typeface="Onest"/>
            </a:endParaRPr>
          </a:p>
          <a:p>
            <a:pPr algn="just"/>
            <a:endParaRPr lang="en-US" sz="2000" b="0" i="0" dirty="0">
              <a:solidFill>
                <a:srgbClr val="000000"/>
              </a:solidFill>
              <a:effectLst/>
              <a:latin typeface="avenir"/>
            </a:endParaRPr>
          </a:p>
        </p:txBody>
      </p:sp>
      <p:pic>
        <p:nvPicPr>
          <p:cNvPr id="1026" name="Picture 2" descr="logo-white">
            <a:extLst>
              <a:ext uri="{FF2B5EF4-FFF2-40B4-BE49-F238E27FC236}">
                <a16:creationId xmlns:a16="http://schemas.microsoft.com/office/drawing/2014/main" id="{1ED2A28E-AF2B-072A-C3AE-7F7939172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9606" y="5183930"/>
            <a:ext cx="27527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atar Charity Blog">
            <a:extLst>
              <a:ext uri="{FF2B5EF4-FFF2-40B4-BE49-F238E27FC236}">
                <a16:creationId xmlns:a16="http://schemas.microsoft.com/office/drawing/2014/main" id="{3463E547-E20B-628A-B3AB-95DE3C1AA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0864" y="4661410"/>
            <a:ext cx="3419475"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56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CA848-41FB-A4EF-D1E0-D016A4A53307}"/>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4C24D1D0-7F0F-90FF-ABAF-E636760BE468}"/>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4C5C4BE1-105E-06D3-3B0F-5DD6F79F35DA}"/>
              </a:ext>
            </a:extLst>
          </p:cNvPr>
          <p:cNvSpPr txBox="1"/>
          <p:nvPr/>
        </p:nvSpPr>
        <p:spPr>
          <a:xfrm>
            <a:off x="2679192" y="491774"/>
            <a:ext cx="8375904" cy="3431709"/>
          </a:xfrm>
          <a:prstGeom prst="rect">
            <a:avLst/>
          </a:prstGeom>
          <a:noFill/>
        </p:spPr>
        <p:txBody>
          <a:bodyPr wrap="square" rtlCol="0">
            <a:spAutoFit/>
          </a:bodyPr>
          <a:lstStyle/>
          <a:p>
            <a:pPr algn="l">
              <a:spcAft>
                <a:spcPts val="600"/>
              </a:spcAft>
            </a:pPr>
            <a:r>
              <a:rPr lang="en-US" sz="2400" b="1" i="0" dirty="0">
                <a:effectLst/>
                <a:latin typeface="Sora"/>
              </a:rPr>
              <a:t>Fintech startups</a:t>
            </a:r>
          </a:p>
          <a:p>
            <a:pPr algn="just"/>
            <a:r>
              <a:rPr lang="en-US" sz="2400" b="0" i="0" dirty="0">
                <a:effectLst/>
                <a:latin typeface="DM Sans" pitchFamily="2" charset="0"/>
              </a:rPr>
              <a:t>Fintech (financial technology) startups innovate in the financial sector, offering digital solutions to traditional financial services. They leverage technology to improve efficiency, accessibility, and user experience in payments, lending, wealth management, or cryptocurrencies. Examples include online payment platforms, </a:t>
            </a:r>
            <a:r>
              <a:rPr lang="en-US" sz="2400" b="0" i="0" dirty="0" err="1">
                <a:effectLst/>
                <a:latin typeface="DM Sans" pitchFamily="2" charset="0"/>
              </a:rPr>
              <a:t>robo</a:t>
            </a:r>
            <a:r>
              <a:rPr lang="en-US" sz="2400" b="0" i="0" dirty="0">
                <a:effectLst/>
                <a:latin typeface="DM Sans" pitchFamily="2" charset="0"/>
              </a:rPr>
              <a:t>-advisors, or peer-to-peer lending platforms.</a:t>
            </a:r>
          </a:p>
          <a:p>
            <a:pPr algn="l"/>
            <a:endParaRPr lang="en-US" sz="2000" b="0" i="0" dirty="0">
              <a:effectLst/>
              <a:latin typeface="DM Sans" pitchFamily="2" charset="0"/>
            </a:endParaRPr>
          </a:p>
        </p:txBody>
      </p:sp>
    </p:spTree>
    <p:extLst>
      <p:ext uri="{BB962C8B-B14F-4D97-AF65-F5344CB8AC3E}">
        <p14:creationId xmlns:p14="http://schemas.microsoft.com/office/powerpoint/2010/main" val="98279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7EBD0-F896-A1D8-3753-AE8119CDCC87}"/>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B0F6C915-AEAE-9255-266C-972FD6133637}"/>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085F28E2-1AE5-37A7-645B-6E8C92B0B284}"/>
              </a:ext>
            </a:extLst>
          </p:cNvPr>
          <p:cNvSpPr txBox="1"/>
          <p:nvPr/>
        </p:nvSpPr>
        <p:spPr>
          <a:xfrm>
            <a:off x="2679192" y="491774"/>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1" i="0" u="none" strike="noStrike" kern="1200" cap="none" spc="0" normalizeH="0" baseline="0" noProof="0" dirty="0">
                <a:ln>
                  <a:noFill/>
                </a:ln>
                <a:solidFill>
                  <a:srgbClr val="FF0000"/>
                </a:solidFill>
                <a:effectLst/>
                <a:uLnTx/>
                <a:uFillTx/>
                <a:latin typeface="Sabon Next LT"/>
                <a:ea typeface="+mn-ea"/>
                <a:cs typeface="+mn-cs"/>
              </a:rPr>
              <a:t>Why do startups fail?</a:t>
            </a:r>
            <a:endParaRPr kumimoji="0" lang="en-US" sz="2400" b="1" i="0" u="none" strike="noStrike" kern="1200" cap="none" spc="0" normalizeH="0" baseline="0" noProof="0" dirty="0">
              <a:ln>
                <a:noFill/>
              </a:ln>
              <a:solidFill>
                <a:srgbClr val="FF0000"/>
              </a:solidFill>
              <a:effectLst/>
              <a:uLnTx/>
              <a:uFillTx/>
              <a:latin typeface="Gill Sans MT"/>
              <a:ea typeface="+mn-ea"/>
              <a:cs typeface="+mn-cs"/>
            </a:endParaRPr>
          </a:p>
        </p:txBody>
      </p:sp>
      <p:sp>
        <p:nvSpPr>
          <p:cNvPr id="5" name="Content Placeholder 4">
            <a:extLst>
              <a:ext uri="{FF2B5EF4-FFF2-40B4-BE49-F238E27FC236}">
                <a16:creationId xmlns:a16="http://schemas.microsoft.com/office/drawing/2014/main" id="{DFBA738A-2ABE-4F1C-7E02-B5D82EC9C10C}"/>
              </a:ext>
            </a:extLst>
          </p:cNvPr>
          <p:cNvSpPr>
            <a:spLocks noGrp="1"/>
          </p:cNvSpPr>
          <p:nvPr>
            <p:ph sz="half" idx="2"/>
          </p:nvPr>
        </p:nvSpPr>
        <p:spPr>
          <a:xfrm>
            <a:off x="2917942" y="1032754"/>
            <a:ext cx="7965460" cy="5341356"/>
          </a:xfrm>
        </p:spPr>
        <p:txBody>
          <a:bodyPr>
            <a:normAutofit fontScale="92500" lnSpcReduction="20000"/>
          </a:bodyPr>
          <a:lstStyle/>
          <a:p>
            <a:pPr marL="0" indent="0">
              <a:buNone/>
            </a:pPr>
            <a:r>
              <a:rPr lang="en-US" sz="2000" b="1" dirty="0"/>
              <a:t>1. Lack of Market Demand</a:t>
            </a:r>
          </a:p>
          <a:p>
            <a:pPr lvl="1"/>
            <a:r>
              <a:rPr lang="en-US" sz="2000" dirty="0"/>
              <a:t>The product or service doesn’t solve a real problem.</a:t>
            </a:r>
          </a:p>
          <a:p>
            <a:pPr lvl="1"/>
            <a:r>
              <a:rPr lang="en-US" sz="2000" dirty="0"/>
              <a:t>There’s insufficient market research to validate demand.</a:t>
            </a:r>
          </a:p>
          <a:p>
            <a:pPr marL="0" indent="0">
              <a:buNone/>
            </a:pPr>
            <a:r>
              <a:rPr lang="en-US" sz="2000" b="1" dirty="0"/>
              <a:t>2. Running Out of Cash</a:t>
            </a:r>
          </a:p>
          <a:p>
            <a:pPr lvl="1"/>
            <a:r>
              <a:rPr lang="en-US" sz="2000" dirty="0"/>
              <a:t>Poor financial management.</a:t>
            </a:r>
          </a:p>
          <a:p>
            <a:pPr lvl="1"/>
            <a:r>
              <a:rPr lang="en-US" sz="2000" dirty="0"/>
              <a:t>Underestimating costs or overestimating revenue.</a:t>
            </a:r>
          </a:p>
          <a:p>
            <a:pPr lvl="1"/>
            <a:r>
              <a:rPr lang="en-US" sz="2000" dirty="0"/>
              <a:t>Failure to secure follow-on funding.</a:t>
            </a:r>
          </a:p>
          <a:p>
            <a:pPr marL="0" indent="0">
              <a:buNone/>
            </a:pPr>
            <a:r>
              <a:rPr lang="en-US" sz="2000" b="1" dirty="0"/>
              <a:t>3. Poor Team Dynamics</a:t>
            </a:r>
          </a:p>
          <a:p>
            <a:pPr lvl="1"/>
            <a:r>
              <a:rPr lang="en-US" sz="2000" dirty="0"/>
              <a:t>Lack of experience or expertise in critical areas.</a:t>
            </a:r>
          </a:p>
          <a:p>
            <a:pPr lvl="1"/>
            <a:r>
              <a:rPr lang="en-US" sz="2000" dirty="0"/>
              <a:t>Poor team chemistry or internal conflicts.</a:t>
            </a:r>
          </a:p>
          <a:p>
            <a:pPr lvl="1"/>
            <a:r>
              <a:rPr lang="en-US" sz="2000" dirty="0"/>
              <a:t>Inability to hire and retain key talent.</a:t>
            </a:r>
          </a:p>
          <a:p>
            <a:pPr marL="0" indent="0">
              <a:buNone/>
            </a:pPr>
            <a:r>
              <a:rPr lang="en-US" sz="2000" b="1" dirty="0"/>
              <a:t>4. Weak Business Model</a:t>
            </a:r>
          </a:p>
          <a:p>
            <a:pPr lvl="1"/>
            <a:r>
              <a:rPr lang="en-US" sz="2000" dirty="0"/>
              <a:t>No clear path to profitability.</a:t>
            </a:r>
          </a:p>
          <a:p>
            <a:pPr lvl="1"/>
            <a:r>
              <a:rPr lang="en-US" sz="2000" dirty="0"/>
              <a:t>Over-reliance on a single revenue stream.</a:t>
            </a:r>
          </a:p>
          <a:p>
            <a:pPr lvl="1"/>
            <a:r>
              <a:rPr lang="en-US" sz="2000" dirty="0"/>
              <a:t>Misunderstanding customer acquisition and retention.</a:t>
            </a:r>
          </a:p>
          <a:p>
            <a:endParaRPr lang="en-US" dirty="0"/>
          </a:p>
        </p:txBody>
      </p:sp>
    </p:spTree>
    <p:extLst>
      <p:ext uri="{BB962C8B-B14F-4D97-AF65-F5344CB8AC3E}">
        <p14:creationId xmlns:p14="http://schemas.microsoft.com/office/powerpoint/2010/main" val="729358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D6500-7B45-2D46-5428-5DC748D9DF19}"/>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6ADA8BF7-16B4-6C27-A0D2-734AEFFA9FE5}"/>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B5F1136D-1391-D0DC-1D5E-01738FD6FF12}"/>
              </a:ext>
            </a:extLst>
          </p:cNvPr>
          <p:cNvSpPr txBox="1"/>
          <p:nvPr/>
        </p:nvSpPr>
        <p:spPr>
          <a:xfrm>
            <a:off x="2679192" y="353078"/>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1" i="0" u="none" strike="noStrike" kern="1200" cap="none" spc="0" normalizeH="0" baseline="0" noProof="0" dirty="0">
                <a:ln>
                  <a:noFill/>
                </a:ln>
                <a:solidFill>
                  <a:srgbClr val="FF0000"/>
                </a:solidFill>
                <a:effectLst/>
                <a:uLnTx/>
                <a:uFillTx/>
                <a:latin typeface="Sabon Next LT"/>
                <a:ea typeface="+mn-ea"/>
                <a:cs typeface="+mn-cs"/>
              </a:rPr>
              <a:t>Why do startups fail?</a:t>
            </a:r>
            <a:endParaRPr kumimoji="0" lang="en-US" sz="2400" b="1" i="0" u="none" strike="noStrike" kern="1200" cap="none" spc="0" normalizeH="0" baseline="0" noProof="0" dirty="0">
              <a:ln>
                <a:noFill/>
              </a:ln>
              <a:solidFill>
                <a:srgbClr val="FF0000"/>
              </a:solidFill>
              <a:effectLst/>
              <a:uLnTx/>
              <a:uFillTx/>
              <a:latin typeface="Gill Sans MT"/>
              <a:ea typeface="+mn-ea"/>
              <a:cs typeface="+mn-cs"/>
            </a:endParaRPr>
          </a:p>
        </p:txBody>
      </p:sp>
      <p:sp>
        <p:nvSpPr>
          <p:cNvPr id="5" name="Content Placeholder 4">
            <a:extLst>
              <a:ext uri="{FF2B5EF4-FFF2-40B4-BE49-F238E27FC236}">
                <a16:creationId xmlns:a16="http://schemas.microsoft.com/office/drawing/2014/main" id="{2F7BDD4B-8657-D95A-18AB-0420EA5AEC5A}"/>
              </a:ext>
            </a:extLst>
          </p:cNvPr>
          <p:cNvSpPr>
            <a:spLocks noGrp="1"/>
          </p:cNvSpPr>
          <p:nvPr>
            <p:ph sz="half" idx="2"/>
          </p:nvPr>
        </p:nvSpPr>
        <p:spPr>
          <a:xfrm>
            <a:off x="2917942" y="953439"/>
            <a:ext cx="4342394" cy="5703393"/>
          </a:xfrm>
        </p:spPr>
        <p:txBody>
          <a:bodyPr>
            <a:normAutofit fontScale="92500" lnSpcReduction="20000"/>
          </a:bodyPr>
          <a:lstStyle/>
          <a:p>
            <a:pPr marL="0" indent="0">
              <a:buNone/>
            </a:pPr>
            <a:r>
              <a:rPr lang="en-US" sz="2000" b="1" dirty="0"/>
              <a:t>5. Product Problems</a:t>
            </a:r>
          </a:p>
          <a:p>
            <a:pPr lvl="1" algn="just"/>
            <a:r>
              <a:rPr lang="en-US" sz="2000" dirty="0"/>
              <a:t>Poor product-market fit.</a:t>
            </a:r>
          </a:p>
          <a:p>
            <a:pPr lvl="1" algn="just"/>
            <a:r>
              <a:rPr lang="en-US" sz="2000" dirty="0"/>
              <a:t>Low-quality product.</a:t>
            </a:r>
          </a:p>
          <a:p>
            <a:pPr lvl="1" algn="just"/>
            <a:r>
              <a:rPr lang="en-US" sz="2000" dirty="0"/>
              <a:t>Failure to iterate based on user feedback.</a:t>
            </a:r>
          </a:p>
          <a:p>
            <a:pPr marL="0" indent="0" algn="just">
              <a:buNone/>
            </a:pPr>
            <a:r>
              <a:rPr lang="en-US" sz="2000" b="1" dirty="0"/>
              <a:t>6. Ineffective Marketing</a:t>
            </a:r>
          </a:p>
          <a:p>
            <a:pPr lvl="1" algn="just"/>
            <a:r>
              <a:rPr lang="en-US" sz="2000" dirty="0"/>
              <a:t>Failure to reach or resonate with the target audience.</a:t>
            </a:r>
          </a:p>
          <a:p>
            <a:pPr lvl="1" algn="just"/>
            <a:r>
              <a:rPr lang="en-US" sz="2000" dirty="0"/>
              <a:t>Inadequate marketing strategy or execution.</a:t>
            </a:r>
          </a:p>
          <a:p>
            <a:pPr marL="0" indent="0" algn="just">
              <a:buNone/>
            </a:pPr>
            <a:r>
              <a:rPr lang="en-US" sz="2000" b="1" dirty="0"/>
              <a:t>7. Competition</a:t>
            </a:r>
          </a:p>
          <a:p>
            <a:pPr lvl="1" algn="just"/>
            <a:r>
              <a:rPr lang="en-US" sz="2000" dirty="0"/>
              <a:t>Underestimating competitors.</a:t>
            </a:r>
          </a:p>
          <a:p>
            <a:pPr lvl="1" algn="just"/>
            <a:r>
              <a:rPr lang="en-US" sz="2000" dirty="0"/>
              <a:t>Losing market share to a better or faster-moving competitor.</a:t>
            </a:r>
          </a:p>
          <a:p>
            <a:pPr marL="0" indent="0" algn="just">
              <a:buNone/>
            </a:pPr>
            <a:r>
              <a:rPr lang="en-US" sz="2000" b="1" dirty="0"/>
              <a:t>8. Poor Timing</a:t>
            </a:r>
          </a:p>
          <a:p>
            <a:pPr lvl="1" algn="just"/>
            <a:r>
              <a:rPr lang="en-US" sz="2000" dirty="0"/>
              <a:t>Launching too early or too late.</a:t>
            </a:r>
          </a:p>
          <a:p>
            <a:pPr lvl="1" algn="just"/>
            <a:r>
              <a:rPr lang="en-US" sz="2000" dirty="0"/>
              <a:t>Market not being ready for the product.</a:t>
            </a:r>
          </a:p>
          <a:p>
            <a:endParaRPr lang="en-US" dirty="0"/>
          </a:p>
        </p:txBody>
      </p:sp>
      <p:sp>
        <p:nvSpPr>
          <p:cNvPr id="2" name="Content Placeholder 4">
            <a:extLst>
              <a:ext uri="{FF2B5EF4-FFF2-40B4-BE49-F238E27FC236}">
                <a16:creationId xmlns:a16="http://schemas.microsoft.com/office/drawing/2014/main" id="{88D3E73B-4C94-C7E1-335D-B719685BA985}"/>
              </a:ext>
            </a:extLst>
          </p:cNvPr>
          <p:cNvSpPr txBox="1">
            <a:spLocks/>
          </p:cNvSpPr>
          <p:nvPr/>
        </p:nvSpPr>
        <p:spPr>
          <a:xfrm>
            <a:off x="7360920" y="692943"/>
            <a:ext cx="4065106" cy="5611953"/>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t>9. Founder Burnout or Lack of Focus</a:t>
            </a:r>
          </a:p>
          <a:p>
            <a:pPr lvl="1" algn="just"/>
            <a:r>
              <a:rPr lang="en-US" dirty="0"/>
              <a:t>Overworking leads to poor decision-making.</a:t>
            </a:r>
          </a:p>
          <a:p>
            <a:pPr lvl="1" algn="just"/>
            <a:r>
              <a:rPr lang="en-US" dirty="0"/>
              <a:t>Shifting focus away from core objectives.</a:t>
            </a:r>
          </a:p>
          <a:p>
            <a:pPr marL="0" indent="0" algn="just">
              <a:buNone/>
            </a:pPr>
            <a:r>
              <a:rPr lang="en-US" b="1" dirty="0"/>
              <a:t>10. Legal and Regulatory Challenges</a:t>
            </a:r>
          </a:p>
          <a:p>
            <a:pPr lvl="1" algn="just"/>
            <a:r>
              <a:rPr lang="en-US" dirty="0"/>
              <a:t>Legal disputes.</a:t>
            </a:r>
          </a:p>
          <a:p>
            <a:pPr lvl="1" algn="just"/>
            <a:r>
              <a:rPr lang="en-US" dirty="0"/>
              <a:t>Regulatory hurdles or compliance issues.</a:t>
            </a:r>
          </a:p>
          <a:p>
            <a:pPr marL="0" indent="0" algn="just">
              <a:buNone/>
            </a:pPr>
            <a:r>
              <a:rPr lang="en-US" b="1" dirty="0"/>
              <a:t>11. Ignoring Customer Feedback</a:t>
            </a:r>
          </a:p>
          <a:p>
            <a:pPr lvl="1" algn="just"/>
            <a:r>
              <a:rPr lang="en-US" dirty="0"/>
              <a:t>Failure to adapt based on customer insights.</a:t>
            </a:r>
          </a:p>
          <a:p>
            <a:pPr lvl="1" algn="just"/>
            <a:r>
              <a:rPr lang="en-US" dirty="0"/>
              <a:t>Building features customers don’t want.</a:t>
            </a:r>
          </a:p>
          <a:p>
            <a:endParaRPr lang="en-US" dirty="0"/>
          </a:p>
        </p:txBody>
      </p:sp>
    </p:spTree>
    <p:extLst>
      <p:ext uri="{BB962C8B-B14F-4D97-AF65-F5344CB8AC3E}">
        <p14:creationId xmlns:p14="http://schemas.microsoft.com/office/powerpoint/2010/main" val="288726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0EB5D-ACEA-2670-E3DF-0A257B5983C4}"/>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A8AE1A9E-622C-2C26-AD4B-84603DB8F78B}"/>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96B1E1CE-498C-7E86-B5A8-461052A9B186}"/>
              </a:ext>
            </a:extLst>
          </p:cNvPr>
          <p:cNvSpPr txBox="1"/>
          <p:nvPr/>
        </p:nvSpPr>
        <p:spPr>
          <a:xfrm>
            <a:off x="2679192" y="491774"/>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1" i="0" u="none" strike="noStrike" kern="1200" cap="none" spc="0" normalizeH="0" baseline="0" noProof="0" dirty="0">
                <a:ln>
                  <a:noFill/>
                </a:ln>
                <a:solidFill>
                  <a:srgbClr val="FF0000"/>
                </a:solidFill>
                <a:effectLst/>
                <a:uLnTx/>
                <a:uFillTx/>
                <a:latin typeface="Sabon Next LT"/>
                <a:ea typeface="+mn-ea"/>
                <a:cs typeface="+mn-cs"/>
              </a:rPr>
              <a:t>Reverse the failure of startups</a:t>
            </a:r>
            <a:endParaRPr kumimoji="0" lang="en-US" sz="2400" b="1" i="0" u="none" strike="noStrike" kern="1200" cap="none" spc="0" normalizeH="0" baseline="0" noProof="0" dirty="0">
              <a:ln>
                <a:noFill/>
              </a:ln>
              <a:solidFill>
                <a:srgbClr val="FF0000"/>
              </a:solidFill>
              <a:effectLst/>
              <a:uLnTx/>
              <a:uFillTx/>
              <a:latin typeface="Gill Sans MT"/>
              <a:ea typeface="+mn-ea"/>
              <a:cs typeface="+mn-cs"/>
            </a:endParaRPr>
          </a:p>
        </p:txBody>
      </p:sp>
      <p:sp>
        <p:nvSpPr>
          <p:cNvPr id="5" name="Content Placeholder 4">
            <a:extLst>
              <a:ext uri="{FF2B5EF4-FFF2-40B4-BE49-F238E27FC236}">
                <a16:creationId xmlns:a16="http://schemas.microsoft.com/office/drawing/2014/main" id="{F7C9F8D2-A6CE-3C84-40AF-661F00D67396}"/>
              </a:ext>
            </a:extLst>
          </p:cNvPr>
          <p:cNvSpPr>
            <a:spLocks noGrp="1"/>
          </p:cNvSpPr>
          <p:nvPr>
            <p:ph sz="half" idx="2"/>
          </p:nvPr>
        </p:nvSpPr>
        <p:spPr>
          <a:xfrm>
            <a:off x="2917942" y="1032754"/>
            <a:ext cx="8375904" cy="5587502"/>
          </a:xfrm>
        </p:spPr>
        <p:txBody>
          <a:bodyPr>
            <a:normAutofit/>
          </a:bodyPr>
          <a:lstStyle/>
          <a:p>
            <a:pPr marL="457200" indent="-457200">
              <a:buAutoNum type="arabicPeriod"/>
            </a:pPr>
            <a:r>
              <a:rPr lang="en-US" sz="2000" dirty="0"/>
              <a:t>Diagnose the Problem Honestly</a:t>
            </a:r>
          </a:p>
          <a:p>
            <a:pPr marL="457200" indent="-457200">
              <a:buAutoNum type="arabicPeriod"/>
            </a:pPr>
            <a:r>
              <a:rPr lang="en-US" sz="2000" dirty="0"/>
              <a:t>Pivot Your Business Model</a:t>
            </a:r>
          </a:p>
          <a:p>
            <a:pPr marL="457200" indent="-457200">
              <a:buAutoNum type="arabicPeriod"/>
            </a:pPr>
            <a:r>
              <a:rPr lang="en-US" sz="2000" dirty="0"/>
              <a:t>Secure Financial Lifelines</a:t>
            </a:r>
          </a:p>
          <a:p>
            <a:pPr marL="457200" indent="-457200">
              <a:buAutoNum type="arabicPeriod"/>
            </a:pPr>
            <a:r>
              <a:rPr lang="en-US" sz="2000" dirty="0"/>
              <a:t>Reconnect with Customers</a:t>
            </a:r>
          </a:p>
          <a:p>
            <a:pPr marL="457200" indent="-457200">
              <a:buAutoNum type="arabicPeriod"/>
            </a:pPr>
            <a:r>
              <a:rPr lang="en-US" sz="2000" dirty="0"/>
              <a:t>Improve the Product or Service</a:t>
            </a:r>
          </a:p>
          <a:p>
            <a:pPr marL="457200" indent="-457200">
              <a:buAutoNum type="arabicPeriod"/>
            </a:pPr>
            <a:r>
              <a:rPr lang="en-US" sz="2000" dirty="0"/>
              <a:t>Restructure the Team</a:t>
            </a:r>
          </a:p>
          <a:p>
            <a:pPr marL="457200" indent="-457200">
              <a:buAutoNum type="arabicPeriod"/>
            </a:pPr>
            <a:r>
              <a:rPr lang="en-US" sz="2000" dirty="0"/>
              <a:t>Reassess the Market Fit</a:t>
            </a:r>
          </a:p>
          <a:p>
            <a:pPr marL="457200" indent="-457200">
              <a:buAutoNum type="arabicPeriod"/>
            </a:pPr>
            <a:r>
              <a:rPr lang="en-US" sz="2000" dirty="0"/>
              <a:t>Plan a Relaunch Strategy</a:t>
            </a:r>
          </a:p>
          <a:p>
            <a:pPr marL="457200" indent="-457200">
              <a:buAutoNum type="arabicPeriod"/>
            </a:pPr>
            <a:r>
              <a:rPr lang="en-US" sz="2000" dirty="0"/>
              <a:t>Build a Resilient Mindset</a:t>
            </a:r>
          </a:p>
          <a:p>
            <a:pPr marL="457200" indent="-457200">
              <a:buAutoNum type="arabicPeriod"/>
            </a:pPr>
            <a:r>
              <a:rPr lang="en-US" sz="2000" dirty="0"/>
              <a:t>Know When to Move On</a:t>
            </a:r>
          </a:p>
          <a:p>
            <a:pPr marL="0" indent="0">
              <a:buNone/>
            </a:pPr>
            <a:endParaRPr lang="en-US" dirty="0"/>
          </a:p>
        </p:txBody>
      </p:sp>
    </p:spTree>
    <p:extLst>
      <p:ext uri="{BB962C8B-B14F-4D97-AF65-F5344CB8AC3E}">
        <p14:creationId xmlns:p14="http://schemas.microsoft.com/office/powerpoint/2010/main" val="220158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0C756-5754-11A2-D4A2-A94F65DDCDB6}"/>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F45E9C39-04D0-C277-107E-6C8B22FAB604}"/>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D11986F2-95A5-E908-1501-E0AD7ECC3756}"/>
              </a:ext>
            </a:extLst>
          </p:cNvPr>
          <p:cNvSpPr>
            <a:spLocks noGrp="1"/>
          </p:cNvSpPr>
          <p:nvPr>
            <p:ph sz="half" idx="2"/>
          </p:nvPr>
        </p:nvSpPr>
        <p:spPr>
          <a:xfrm>
            <a:off x="2758440" y="1172679"/>
            <a:ext cx="8882037" cy="4606543"/>
          </a:xfrm>
        </p:spPr>
        <p:txBody>
          <a:bodyPr>
            <a:normAutofit/>
          </a:bodyPr>
          <a:lstStyle/>
          <a:p>
            <a:pPr marL="0" indent="0">
              <a:lnSpc>
                <a:spcPct val="150000"/>
              </a:lnSpc>
              <a:buNone/>
            </a:pPr>
            <a:endParaRPr lang="en-US" sz="2000" b="0" i="0" dirty="0">
              <a:solidFill>
                <a:srgbClr val="111111"/>
              </a:solidFill>
              <a:effectLst/>
              <a:latin typeface="SourceSansPro"/>
            </a:endParaRPr>
          </a:p>
          <a:p>
            <a:endParaRPr lang="en-US" dirty="0"/>
          </a:p>
        </p:txBody>
      </p:sp>
      <p:sp>
        <p:nvSpPr>
          <p:cNvPr id="7" name="TextBox 6">
            <a:extLst>
              <a:ext uri="{FF2B5EF4-FFF2-40B4-BE49-F238E27FC236}">
                <a16:creationId xmlns:a16="http://schemas.microsoft.com/office/drawing/2014/main" id="{93705E8E-7588-4A63-86E1-DD91A343ACA7}"/>
              </a:ext>
            </a:extLst>
          </p:cNvPr>
          <p:cNvSpPr txBox="1"/>
          <p:nvPr/>
        </p:nvSpPr>
        <p:spPr>
          <a:xfrm>
            <a:off x="2679192" y="491774"/>
            <a:ext cx="8375904" cy="461665"/>
          </a:xfrm>
          <a:prstGeom prst="rect">
            <a:avLst/>
          </a:prstGeom>
          <a:noFill/>
        </p:spPr>
        <p:txBody>
          <a:bodyPr wrap="square" rtlCol="0">
            <a:spAutoFit/>
          </a:bodyPr>
          <a:lstStyle/>
          <a:p>
            <a:pPr algn="l"/>
            <a:r>
              <a:rPr lang="en-US" sz="2400" b="1" i="0" dirty="0">
                <a:solidFill>
                  <a:srgbClr val="000000"/>
                </a:solidFill>
                <a:effectLst/>
                <a:latin typeface="Onest"/>
              </a:rPr>
              <a:t>Building a Startup from Scratch</a:t>
            </a:r>
          </a:p>
        </p:txBody>
      </p:sp>
      <p:sp>
        <p:nvSpPr>
          <p:cNvPr id="3" name="TextBox 2">
            <a:extLst>
              <a:ext uri="{FF2B5EF4-FFF2-40B4-BE49-F238E27FC236}">
                <a16:creationId xmlns:a16="http://schemas.microsoft.com/office/drawing/2014/main" id="{D2E73CE6-351A-3FCB-6CD6-E670A545E2EF}"/>
              </a:ext>
            </a:extLst>
          </p:cNvPr>
          <p:cNvSpPr txBox="1"/>
          <p:nvPr/>
        </p:nvSpPr>
        <p:spPr>
          <a:xfrm>
            <a:off x="2679192" y="1172679"/>
            <a:ext cx="8375904" cy="2677656"/>
          </a:xfrm>
          <a:prstGeom prst="rect">
            <a:avLst/>
          </a:prstGeom>
          <a:noFill/>
        </p:spPr>
        <p:txBody>
          <a:bodyPr wrap="square" rtlCol="0">
            <a:spAutoFit/>
          </a:bodyPr>
          <a:lstStyle/>
          <a:p>
            <a:pPr algn="l">
              <a:buFont typeface="+mj-lt"/>
              <a:buAutoNum type="arabicPeriod"/>
            </a:pPr>
            <a:r>
              <a:rPr lang="en-US" sz="2400" b="0" i="0" dirty="0">
                <a:solidFill>
                  <a:srgbClr val="000000"/>
                </a:solidFill>
                <a:effectLst/>
                <a:latin typeface="Onest"/>
              </a:rPr>
              <a:t>Find a good idea</a:t>
            </a:r>
          </a:p>
          <a:p>
            <a:pPr algn="l">
              <a:buFont typeface="+mj-lt"/>
              <a:buAutoNum type="arabicPeriod"/>
            </a:pPr>
            <a:r>
              <a:rPr lang="en-US" sz="2400" b="0" i="0" dirty="0">
                <a:solidFill>
                  <a:srgbClr val="000000"/>
                </a:solidFill>
                <a:effectLst/>
                <a:latin typeface="Onest"/>
              </a:rPr>
              <a:t>Develop a business plan</a:t>
            </a:r>
          </a:p>
          <a:p>
            <a:pPr algn="l">
              <a:buFont typeface="+mj-lt"/>
              <a:buAutoNum type="arabicPeriod"/>
            </a:pPr>
            <a:r>
              <a:rPr lang="en-US" sz="2400" b="0" i="0" dirty="0">
                <a:solidFill>
                  <a:srgbClr val="000000"/>
                </a:solidFill>
                <a:effectLst/>
                <a:latin typeface="Onest"/>
              </a:rPr>
              <a:t>Ensure you have adequate capital</a:t>
            </a:r>
          </a:p>
          <a:p>
            <a:pPr algn="l">
              <a:buFont typeface="+mj-lt"/>
              <a:buAutoNum type="arabicPeriod"/>
            </a:pPr>
            <a:r>
              <a:rPr lang="en-US" sz="2400" b="0" i="0" dirty="0">
                <a:solidFill>
                  <a:srgbClr val="000000"/>
                </a:solidFill>
                <a:effectLst/>
                <a:latin typeface="Onest"/>
              </a:rPr>
              <a:t>Choose the right people</a:t>
            </a:r>
          </a:p>
          <a:p>
            <a:pPr algn="l">
              <a:buFont typeface="+mj-lt"/>
              <a:buAutoNum type="arabicPeriod"/>
            </a:pPr>
            <a:r>
              <a:rPr lang="en-US" sz="2400" b="0" i="0" dirty="0">
                <a:solidFill>
                  <a:srgbClr val="000000"/>
                </a:solidFill>
                <a:effectLst/>
                <a:latin typeface="Onest"/>
              </a:rPr>
              <a:t>Pick a location and design a site</a:t>
            </a:r>
          </a:p>
          <a:p>
            <a:pPr algn="l">
              <a:buFont typeface="+mj-lt"/>
              <a:buAutoNum type="arabicPeriod"/>
            </a:pPr>
            <a:r>
              <a:rPr lang="en-US" sz="2400" b="0" i="0" dirty="0">
                <a:solidFill>
                  <a:srgbClr val="000000"/>
                </a:solidFill>
                <a:effectLst/>
                <a:latin typeface="Onest"/>
              </a:rPr>
              <a:t>Learn how to leverage digital marketing techniques</a:t>
            </a:r>
          </a:p>
          <a:p>
            <a:pPr algn="l">
              <a:buFont typeface="+mj-lt"/>
              <a:buAutoNum type="arabicPeriod"/>
            </a:pPr>
            <a:r>
              <a:rPr lang="en-US" sz="2400" b="0" i="0" dirty="0">
                <a:solidFill>
                  <a:srgbClr val="000000"/>
                </a:solidFill>
                <a:effectLst/>
                <a:latin typeface="Onest"/>
              </a:rPr>
              <a:t>Create your customer base</a:t>
            </a:r>
          </a:p>
        </p:txBody>
      </p:sp>
    </p:spTree>
    <p:extLst>
      <p:ext uri="{BB962C8B-B14F-4D97-AF65-F5344CB8AC3E}">
        <p14:creationId xmlns:p14="http://schemas.microsoft.com/office/powerpoint/2010/main" val="3819425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13058-C249-A659-E510-EA9E9DDB12BC}"/>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F3F731A9-4079-357A-90BB-97FE4DA73AFE}"/>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8DC62E7F-B7F6-8849-FF33-296D01EB8CD5}"/>
              </a:ext>
            </a:extLst>
          </p:cNvPr>
          <p:cNvSpPr txBox="1"/>
          <p:nvPr/>
        </p:nvSpPr>
        <p:spPr>
          <a:xfrm>
            <a:off x="2679192" y="491774"/>
            <a:ext cx="8375904" cy="461665"/>
          </a:xfrm>
          <a:prstGeom prst="rect">
            <a:avLst/>
          </a:prstGeom>
          <a:noFill/>
        </p:spPr>
        <p:txBody>
          <a:bodyPr wrap="square" rtlCol="0">
            <a:spAutoFit/>
          </a:bodyPr>
          <a:lstStyle/>
          <a:p>
            <a:pPr algn="l"/>
            <a:r>
              <a:rPr lang="en-US" sz="2400" b="1" i="0" dirty="0">
                <a:solidFill>
                  <a:srgbClr val="FF0000"/>
                </a:solidFill>
                <a:effectLst/>
                <a:latin typeface="Onest"/>
              </a:rPr>
              <a:t>Building a Startup from Scratch</a:t>
            </a:r>
          </a:p>
        </p:txBody>
      </p:sp>
      <p:sp>
        <p:nvSpPr>
          <p:cNvPr id="3" name="TextBox 2">
            <a:extLst>
              <a:ext uri="{FF2B5EF4-FFF2-40B4-BE49-F238E27FC236}">
                <a16:creationId xmlns:a16="http://schemas.microsoft.com/office/drawing/2014/main" id="{1EE52FAE-76A9-5C0B-F7FA-18C63258D864}"/>
              </a:ext>
            </a:extLst>
          </p:cNvPr>
          <p:cNvSpPr txBox="1"/>
          <p:nvPr/>
        </p:nvSpPr>
        <p:spPr>
          <a:xfrm>
            <a:off x="2679192" y="1002086"/>
            <a:ext cx="8746834" cy="5355312"/>
          </a:xfrm>
          <a:prstGeom prst="rect">
            <a:avLst/>
          </a:prstGeom>
          <a:noFill/>
        </p:spPr>
        <p:txBody>
          <a:bodyPr wrap="square" rtlCol="0">
            <a:spAutoFit/>
          </a:bodyPr>
          <a:lstStyle/>
          <a:p>
            <a:pPr algn="just">
              <a:buFont typeface="+mj-lt"/>
              <a:buAutoNum type="arabicPeriod"/>
            </a:pPr>
            <a:r>
              <a:rPr lang="en-US" b="1" i="0" dirty="0">
                <a:solidFill>
                  <a:srgbClr val="000000"/>
                </a:solidFill>
                <a:effectLst/>
                <a:latin typeface="Onest"/>
              </a:rPr>
              <a:t>Find a good idea.</a:t>
            </a:r>
            <a:r>
              <a:rPr lang="en-US" b="0" i="0" dirty="0">
                <a:solidFill>
                  <a:srgbClr val="000000"/>
                </a:solidFill>
                <a:effectLst/>
                <a:latin typeface="Onest"/>
              </a:rPr>
              <a:t> To be successful, entrepreneurs search for products and services that are in great demand among customers. Analyze the demand, customers' needs and wants, and make sure that people actually need your product. You should also figure out whether your product will be able to attain at least ten clients. This will help you decide which product you want to create and in which direction to move. However, before putting your idea into practice, do your </a:t>
            </a:r>
            <a:r>
              <a:rPr lang="en-US" b="0" i="0" u="none" strike="noStrike" dirty="0">
                <a:solidFill>
                  <a:srgbClr val="009FC1"/>
                </a:solidFill>
                <a:effectLst/>
                <a:latin typeface="Onest"/>
              </a:rPr>
              <a:t>market research</a:t>
            </a:r>
            <a:r>
              <a:rPr lang="en-US" b="0" i="0" dirty="0">
                <a:solidFill>
                  <a:srgbClr val="000000"/>
                </a:solidFill>
                <a:effectLst/>
                <a:latin typeface="Onest"/>
              </a:rPr>
              <a:t> and </a:t>
            </a:r>
            <a:r>
              <a:rPr lang="en-US" b="0" i="0" u="none" strike="noStrike" dirty="0">
                <a:solidFill>
                  <a:srgbClr val="009FC1"/>
                </a:solidFill>
                <a:effectLst/>
                <a:latin typeface="Onest"/>
              </a:rPr>
              <a:t>analyze your competitors</a:t>
            </a:r>
            <a:r>
              <a:rPr lang="en-US" b="0" i="0" dirty="0">
                <a:solidFill>
                  <a:srgbClr val="000000"/>
                </a:solidFill>
                <a:effectLst/>
                <a:latin typeface="Onest"/>
              </a:rPr>
              <a:t>.</a:t>
            </a:r>
          </a:p>
          <a:p>
            <a:pPr algn="just">
              <a:buFont typeface="+mj-lt"/>
              <a:buAutoNum type="arabicPeriod"/>
            </a:pPr>
            <a:endParaRPr lang="en-US" b="0" i="0" dirty="0">
              <a:solidFill>
                <a:srgbClr val="000000"/>
              </a:solidFill>
              <a:effectLst/>
              <a:latin typeface="Onest"/>
            </a:endParaRPr>
          </a:p>
          <a:p>
            <a:pPr algn="just">
              <a:buFont typeface="+mj-lt"/>
              <a:buAutoNum type="arabicPeriod"/>
            </a:pPr>
            <a:r>
              <a:rPr lang="en-US" b="1" i="0" dirty="0">
                <a:solidFill>
                  <a:srgbClr val="000000"/>
                </a:solidFill>
                <a:effectLst/>
                <a:latin typeface="Onest"/>
              </a:rPr>
              <a:t>Develop a business plan.</a:t>
            </a:r>
            <a:r>
              <a:rPr lang="en-US" b="0" i="0" dirty="0">
                <a:solidFill>
                  <a:srgbClr val="000000"/>
                </a:solidFill>
                <a:effectLst/>
                <a:latin typeface="Onest"/>
              </a:rPr>
              <a:t> Having an idea isn’t enough since the process also requires a business plan. A business plan is a document that contains a company’s objectives and ways to achieve its goals. It also includes a description of the business future and an outline of business strategy. Statistics show that people with a plan succeeded in obtaining investment capital and growing their startups.</a:t>
            </a:r>
          </a:p>
          <a:p>
            <a:pPr algn="just">
              <a:buFont typeface="+mj-lt"/>
              <a:buAutoNum type="arabicPeriod"/>
            </a:pPr>
            <a:endParaRPr lang="en-US" b="0" i="0" dirty="0">
              <a:solidFill>
                <a:srgbClr val="000000"/>
              </a:solidFill>
              <a:effectLst/>
              <a:latin typeface="Onest"/>
            </a:endParaRPr>
          </a:p>
          <a:p>
            <a:pPr algn="just">
              <a:buFont typeface="+mj-lt"/>
              <a:buAutoNum type="arabicPeriod"/>
            </a:pPr>
            <a:r>
              <a:rPr lang="en-US" b="1" i="0" dirty="0">
                <a:solidFill>
                  <a:srgbClr val="000000"/>
                </a:solidFill>
                <a:effectLst/>
                <a:latin typeface="Onest"/>
              </a:rPr>
              <a:t>Ensure you have adequate capital.</a:t>
            </a:r>
            <a:r>
              <a:rPr lang="en-US" b="0" i="0" dirty="0">
                <a:solidFill>
                  <a:srgbClr val="000000"/>
                </a:solidFill>
                <a:effectLst/>
                <a:latin typeface="Onest"/>
              </a:rPr>
              <a:t> There’s no definite amount of money you need to start a business since the costs of a startup vary from one industry to another. Depending on the type of business and the situation, you’ll need more or less funding. Some small startups without equipment and employee salaries might cost you approximately $10,000, while other ventures might cost millions. The main source of financing is usually the entrepreneur’s savings.</a:t>
            </a:r>
          </a:p>
        </p:txBody>
      </p:sp>
    </p:spTree>
    <p:extLst>
      <p:ext uri="{BB962C8B-B14F-4D97-AF65-F5344CB8AC3E}">
        <p14:creationId xmlns:p14="http://schemas.microsoft.com/office/powerpoint/2010/main" val="3954293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FE081-F500-E303-561E-A82717402611}"/>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71152064-EF15-1F57-FC8D-8D2010CC586E}"/>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C34FDB3E-FEAC-5EC3-DD8E-CD063DD9A968}"/>
              </a:ext>
            </a:extLst>
          </p:cNvPr>
          <p:cNvSpPr>
            <a:spLocks noGrp="1"/>
          </p:cNvSpPr>
          <p:nvPr>
            <p:ph sz="half" idx="2"/>
          </p:nvPr>
        </p:nvSpPr>
        <p:spPr>
          <a:xfrm>
            <a:off x="2758440" y="1172679"/>
            <a:ext cx="8882037" cy="4606543"/>
          </a:xfrm>
        </p:spPr>
        <p:txBody>
          <a:bodyPr>
            <a:normAutofit/>
          </a:bodyPr>
          <a:lstStyle/>
          <a:p>
            <a:pPr marL="0" indent="0">
              <a:lnSpc>
                <a:spcPct val="150000"/>
              </a:lnSpc>
              <a:buNone/>
            </a:pPr>
            <a:endParaRPr lang="en-US" sz="2000" b="0" i="0" dirty="0">
              <a:solidFill>
                <a:srgbClr val="111111"/>
              </a:solidFill>
              <a:effectLst/>
              <a:latin typeface="SourceSansPro"/>
            </a:endParaRPr>
          </a:p>
          <a:p>
            <a:endParaRPr lang="en-US" dirty="0"/>
          </a:p>
        </p:txBody>
      </p:sp>
      <p:sp>
        <p:nvSpPr>
          <p:cNvPr id="7" name="TextBox 6">
            <a:extLst>
              <a:ext uri="{FF2B5EF4-FFF2-40B4-BE49-F238E27FC236}">
                <a16:creationId xmlns:a16="http://schemas.microsoft.com/office/drawing/2014/main" id="{6FF39596-C3A4-0595-E514-ECD62490A1A2}"/>
              </a:ext>
            </a:extLst>
          </p:cNvPr>
          <p:cNvSpPr txBox="1"/>
          <p:nvPr/>
        </p:nvSpPr>
        <p:spPr>
          <a:xfrm>
            <a:off x="2679192" y="491774"/>
            <a:ext cx="8375904" cy="461665"/>
          </a:xfrm>
          <a:prstGeom prst="rect">
            <a:avLst/>
          </a:prstGeom>
          <a:noFill/>
        </p:spPr>
        <p:txBody>
          <a:bodyPr wrap="square" rtlCol="0">
            <a:spAutoFit/>
          </a:bodyPr>
          <a:lstStyle/>
          <a:p>
            <a:pPr algn="l"/>
            <a:r>
              <a:rPr lang="en-US" sz="2400" b="1" i="0" dirty="0">
                <a:solidFill>
                  <a:srgbClr val="000000"/>
                </a:solidFill>
                <a:effectLst/>
                <a:latin typeface="Onest"/>
              </a:rPr>
              <a:t>Building a Startup from Scratch</a:t>
            </a:r>
          </a:p>
        </p:txBody>
      </p:sp>
      <p:sp>
        <p:nvSpPr>
          <p:cNvPr id="3" name="TextBox 2">
            <a:extLst>
              <a:ext uri="{FF2B5EF4-FFF2-40B4-BE49-F238E27FC236}">
                <a16:creationId xmlns:a16="http://schemas.microsoft.com/office/drawing/2014/main" id="{35583325-0AFD-CB7A-4B28-6D2B4717FE29}"/>
              </a:ext>
            </a:extLst>
          </p:cNvPr>
          <p:cNvSpPr txBox="1"/>
          <p:nvPr/>
        </p:nvSpPr>
        <p:spPr>
          <a:xfrm>
            <a:off x="2679192" y="1172679"/>
            <a:ext cx="8375904" cy="4616648"/>
          </a:xfrm>
          <a:prstGeom prst="rect">
            <a:avLst/>
          </a:prstGeom>
          <a:noFill/>
        </p:spPr>
        <p:txBody>
          <a:bodyPr wrap="square" rtlCol="0">
            <a:spAutoFit/>
          </a:bodyPr>
          <a:lstStyle/>
          <a:p>
            <a:pPr algn="just"/>
            <a:r>
              <a:rPr lang="en-US" sz="1400" b="1" i="0" dirty="0">
                <a:solidFill>
                  <a:srgbClr val="000000"/>
                </a:solidFill>
                <a:effectLst/>
                <a:latin typeface="Onest"/>
              </a:rPr>
              <a:t>4. Choose the right people.</a:t>
            </a:r>
            <a:r>
              <a:rPr lang="en-US" sz="1400" b="0" i="0" dirty="0">
                <a:solidFill>
                  <a:srgbClr val="000000"/>
                </a:solidFill>
                <a:effectLst/>
                <a:latin typeface="Onest"/>
              </a:rPr>
              <a:t> You can’t disagree with the fact that to solve all issues you need some additional help. However, remember to choose people whom you trust wisely. You’ll need some employees and a manager to run a company. The number of workers depends on the industry you are in and how big your business is. Based on statistics, startups are small companies that have small teams. In general, startups consist of up to ten employees.</a:t>
            </a:r>
          </a:p>
          <a:p>
            <a:pPr algn="just"/>
            <a:endParaRPr lang="en-US" sz="1400" b="0" i="0" dirty="0">
              <a:solidFill>
                <a:srgbClr val="000000"/>
              </a:solidFill>
              <a:effectLst/>
              <a:latin typeface="Onest"/>
            </a:endParaRPr>
          </a:p>
          <a:p>
            <a:pPr algn="just"/>
            <a:r>
              <a:rPr lang="en-US" sz="1400" b="1" i="0" dirty="0">
                <a:solidFill>
                  <a:srgbClr val="000000"/>
                </a:solidFill>
                <a:effectLst/>
                <a:latin typeface="Onest"/>
              </a:rPr>
              <a:t>5. Pick a location and design a site.</a:t>
            </a:r>
            <a:r>
              <a:rPr lang="en-US" sz="1400" b="0" i="0" dirty="0">
                <a:solidFill>
                  <a:srgbClr val="000000"/>
                </a:solidFill>
                <a:effectLst/>
                <a:latin typeface="Onest"/>
              </a:rPr>
              <a:t> You need to have a physical and a web address so that customers can easily find your company. Consider buying or leasing a property to operate your business. Although purchasing it is significantly cheaper in the long run, you need to ensure you have enough costs. This way, you’ll save funds and have a good investment in your future beginnings. </a:t>
            </a:r>
            <a:r>
              <a:rPr lang="en-US" sz="1400" b="0" i="0" u="none" strike="noStrike" dirty="0">
                <a:solidFill>
                  <a:srgbClr val="009FC1"/>
                </a:solidFill>
                <a:effectLst/>
                <a:latin typeface="Onest"/>
              </a:rPr>
              <a:t>Design a site to promote your startup</a:t>
            </a:r>
            <a:r>
              <a:rPr lang="en-US" sz="1400" b="0" i="0" dirty="0">
                <a:solidFill>
                  <a:srgbClr val="000000"/>
                </a:solidFill>
                <a:effectLst/>
                <a:latin typeface="Onest"/>
              </a:rPr>
              <a:t>, take some pre-orders, and schedule possible appointments. Online presence is a must because it helps reach your target audience faster, promote products, and generate profit. </a:t>
            </a:r>
          </a:p>
          <a:p>
            <a:pPr algn="just"/>
            <a:endParaRPr lang="en-US" sz="1400" dirty="0">
              <a:solidFill>
                <a:srgbClr val="000000"/>
              </a:solidFill>
              <a:latin typeface="Onest"/>
            </a:endParaRPr>
          </a:p>
          <a:p>
            <a:pPr algn="just"/>
            <a:r>
              <a:rPr lang="en-US" sz="1400" b="1" i="0" dirty="0">
                <a:solidFill>
                  <a:srgbClr val="000000"/>
                </a:solidFill>
                <a:effectLst/>
                <a:latin typeface="Onest"/>
              </a:rPr>
              <a:t>6. Learn how to leverage digital marketing techniques.</a:t>
            </a:r>
            <a:r>
              <a:rPr lang="en-US" sz="1400" b="0" i="0" dirty="0">
                <a:solidFill>
                  <a:srgbClr val="000000"/>
                </a:solidFill>
                <a:effectLst/>
                <a:latin typeface="Onest"/>
              </a:rPr>
              <a:t> You can have a great product, but you won’t be able to promote it without various marketing techniques. Consider the following marketing strategies: </a:t>
            </a:r>
            <a:r>
              <a:rPr lang="en-US" sz="1400" b="0" i="0" u="none" strike="noStrike" dirty="0">
                <a:solidFill>
                  <a:srgbClr val="009FC1"/>
                </a:solidFill>
                <a:effectLst/>
                <a:latin typeface="Onest"/>
              </a:rPr>
              <a:t>SEO</a:t>
            </a:r>
            <a:r>
              <a:rPr lang="en-US" sz="1400" b="0" i="0" dirty="0">
                <a:solidFill>
                  <a:srgbClr val="000000"/>
                </a:solidFill>
                <a:effectLst/>
                <a:latin typeface="Onest"/>
              </a:rPr>
              <a:t>, </a:t>
            </a:r>
            <a:r>
              <a:rPr lang="en-US" sz="1400" b="0" i="0" u="none" strike="noStrike" dirty="0">
                <a:solidFill>
                  <a:srgbClr val="009FC1"/>
                </a:solidFill>
                <a:effectLst/>
                <a:latin typeface="Onest"/>
              </a:rPr>
              <a:t>content marketing</a:t>
            </a:r>
            <a:r>
              <a:rPr lang="en-US" sz="1400" b="0" i="0" dirty="0">
                <a:solidFill>
                  <a:srgbClr val="000000"/>
                </a:solidFill>
                <a:effectLst/>
                <a:latin typeface="Onest"/>
              </a:rPr>
              <a:t>, </a:t>
            </a:r>
            <a:r>
              <a:rPr lang="en-US" sz="1400" b="0" i="0" u="none" strike="noStrike" dirty="0">
                <a:solidFill>
                  <a:srgbClr val="009FC1"/>
                </a:solidFill>
                <a:effectLst/>
                <a:latin typeface="Onest"/>
              </a:rPr>
              <a:t>social media marketing</a:t>
            </a:r>
            <a:r>
              <a:rPr lang="en-US" sz="1400" b="0" i="0" dirty="0">
                <a:solidFill>
                  <a:srgbClr val="000000"/>
                </a:solidFill>
                <a:effectLst/>
                <a:latin typeface="Onest"/>
              </a:rPr>
              <a:t>, </a:t>
            </a:r>
            <a:r>
              <a:rPr lang="en-US" sz="1400" b="0" i="0" u="none" strike="noStrike" dirty="0">
                <a:solidFill>
                  <a:srgbClr val="009FC1"/>
                </a:solidFill>
                <a:effectLst/>
                <a:latin typeface="Onest"/>
              </a:rPr>
              <a:t>email marketing</a:t>
            </a:r>
            <a:r>
              <a:rPr lang="en-US" sz="1400" b="0" i="0" dirty="0">
                <a:solidFill>
                  <a:srgbClr val="000000"/>
                </a:solidFill>
                <a:effectLst/>
                <a:latin typeface="Onest"/>
              </a:rPr>
              <a:t>, and </a:t>
            </a:r>
            <a:r>
              <a:rPr lang="en-US" sz="1400" b="0" i="0" u="none" strike="noStrike" dirty="0">
                <a:solidFill>
                  <a:srgbClr val="009FC1"/>
                </a:solidFill>
                <a:effectLst/>
                <a:latin typeface="Onest"/>
              </a:rPr>
              <a:t>PPC</a:t>
            </a:r>
            <a:r>
              <a:rPr lang="en-US" sz="1400" b="0" i="0" dirty="0">
                <a:solidFill>
                  <a:srgbClr val="000000"/>
                </a:solidFill>
                <a:effectLst/>
                <a:latin typeface="Onest"/>
              </a:rPr>
              <a:t>. </a:t>
            </a:r>
          </a:p>
          <a:p>
            <a:pPr algn="just"/>
            <a:endParaRPr lang="en-US" sz="1400" b="0" i="0" dirty="0">
              <a:solidFill>
                <a:srgbClr val="000000"/>
              </a:solidFill>
              <a:effectLst/>
              <a:latin typeface="Onest"/>
            </a:endParaRPr>
          </a:p>
          <a:p>
            <a:pPr algn="just"/>
            <a:r>
              <a:rPr lang="en-US" sz="1400" b="1" i="0" dirty="0">
                <a:solidFill>
                  <a:srgbClr val="000000"/>
                </a:solidFill>
                <a:effectLst/>
                <a:latin typeface="Onest"/>
              </a:rPr>
              <a:t>7. Create your customer base.</a:t>
            </a:r>
            <a:r>
              <a:rPr lang="en-US" sz="1400" b="0" i="0" dirty="0">
                <a:solidFill>
                  <a:srgbClr val="000000"/>
                </a:solidFill>
                <a:effectLst/>
                <a:latin typeface="Onest"/>
              </a:rPr>
              <a:t> After developing a site, growing your digital presence, and becoming a good marketer, it’s time to build a customer base. Create a convenient website to provide your consumers with a seamless experience and encourage them to come back. To get repeat customers, you need to provide high-quality products and excellent customer service. Your clients are your main priority, so treat them accordingly. </a:t>
            </a:r>
          </a:p>
        </p:txBody>
      </p:sp>
    </p:spTree>
    <p:extLst>
      <p:ext uri="{BB962C8B-B14F-4D97-AF65-F5344CB8AC3E}">
        <p14:creationId xmlns:p14="http://schemas.microsoft.com/office/powerpoint/2010/main" val="295582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353312" y="928688"/>
            <a:ext cx="6583680" cy="765678"/>
          </a:xfrm>
          <a:solidFill>
            <a:srgbClr val="FFC000"/>
          </a:solidFill>
          <a:effectLst>
            <a:outerShdw blurRad="50800" dist="38100" dir="2700000" algn="tl" rotWithShape="0">
              <a:prstClr val="black">
                <a:alpha val="40000"/>
              </a:prstClr>
            </a:outerShdw>
          </a:effectLst>
        </p:spPr>
        <p:txBody>
          <a:bodyPr/>
          <a:lstStyle/>
          <a:p>
            <a:pPr algn="ctr"/>
            <a:r>
              <a:rPr lang="en-US" dirty="0"/>
              <a:t>Lecture-2</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920240"/>
            <a:ext cx="7936992" cy="412174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b="1" dirty="0">
                <a:solidFill>
                  <a:srgbClr val="FF0000"/>
                </a:solidFill>
              </a:rPr>
              <a:t>Topics</a:t>
            </a:r>
          </a:p>
          <a:p>
            <a:pPr marL="342900" indent="-342900">
              <a:buFont typeface="Wingdings" panose="05000000000000000000" pitchFamily="2" charset="2"/>
              <a:buChar char="ü"/>
            </a:pPr>
            <a:r>
              <a:rPr lang="en-US" dirty="0"/>
              <a:t>Concept of Startup</a:t>
            </a:r>
          </a:p>
          <a:p>
            <a:pPr marL="342900" indent="-342900">
              <a:buFont typeface="Wingdings" panose="05000000000000000000" pitchFamily="2" charset="2"/>
              <a:buChar char="ü"/>
            </a:pPr>
            <a:r>
              <a:rPr lang="en-US" dirty="0"/>
              <a:t>Startup in Bangladesh</a:t>
            </a:r>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6" name="Content Placeholder 5">
            <a:extLst>
              <a:ext uri="{FF2B5EF4-FFF2-40B4-BE49-F238E27FC236}">
                <a16:creationId xmlns:a16="http://schemas.microsoft.com/office/drawing/2014/main" id="{016B040D-12B9-24D4-EE32-3C08B5D0D038}"/>
              </a:ext>
            </a:extLst>
          </p:cNvPr>
          <p:cNvSpPr>
            <a:spLocks noGrp="1"/>
          </p:cNvSpPr>
          <p:nvPr>
            <p:ph sz="half" idx="2"/>
          </p:nvPr>
        </p:nvSpPr>
        <p:spPr>
          <a:xfrm>
            <a:off x="2932010" y="1726678"/>
            <a:ext cx="8882037" cy="4606543"/>
          </a:xfrm>
        </p:spPr>
        <p:txBody>
          <a:bodyPr>
            <a:normAutofit/>
          </a:bodyPr>
          <a:lstStyle/>
          <a:p>
            <a:pPr marL="0" indent="0">
              <a:lnSpc>
                <a:spcPct val="150000"/>
              </a:lnSpc>
              <a:buNone/>
            </a:pPr>
            <a:endParaRPr lang="en-US" sz="2000" b="0" i="0" dirty="0">
              <a:solidFill>
                <a:srgbClr val="111111"/>
              </a:solidFill>
              <a:effectLst/>
              <a:latin typeface="SourceSansPro"/>
            </a:endParaRPr>
          </a:p>
          <a:p>
            <a:endParaRPr lang="en-US" dirty="0"/>
          </a:p>
        </p:txBody>
      </p:sp>
      <p:sp>
        <p:nvSpPr>
          <p:cNvPr id="7" name="TextBox 6">
            <a:extLst>
              <a:ext uri="{FF2B5EF4-FFF2-40B4-BE49-F238E27FC236}">
                <a16:creationId xmlns:a16="http://schemas.microsoft.com/office/drawing/2014/main" id="{616EFD61-0F8C-6CDB-E6E8-E1884C90B4CE}"/>
              </a:ext>
            </a:extLst>
          </p:cNvPr>
          <p:cNvSpPr txBox="1"/>
          <p:nvPr/>
        </p:nvSpPr>
        <p:spPr>
          <a:xfrm>
            <a:off x="2679192" y="491774"/>
            <a:ext cx="8375904" cy="1200329"/>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lang="en-US" sz="2400" dirty="0"/>
              <a:t>A </a:t>
            </a:r>
            <a:r>
              <a:rPr lang="en-US" sz="2400" b="1" dirty="0"/>
              <a:t>startup</a:t>
            </a:r>
            <a:r>
              <a:rPr lang="en-US" sz="2400" dirty="0"/>
              <a:t> is a young, innovative company designed to grow quickly by offering a unique product, service, or platform to address a specific problem in the market.</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p:pic>
        <p:nvPicPr>
          <p:cNvPr id="3" name="Picture 2">
            <a:extLst>
              <a:ext uri="{FF2B5EF4-FFF2-40B4-BE49-F238E27FC236}">
                <a16:creationId xmlns:a16="http://schemas.microsoft.com/office/drawing/2014/main" id="{64EF8331-F9D1-2A0A-B33C-435A2BB90A96}"/>
              </a:ext>
            </a:extLst>
          </p:cNvPr>
          <p:cNvPicPr>
            <a:picLocks noChangeAspect="1"/>
          </p:cNvPicPr>
          <p:nvPr/>
        </p:nvPicPr>
        <p:blipFill>
          <a:blip r:embed="rId3"/>
          <a:stretch>
            <a:fillRect/>
          </a:stretch>
        </p:blipFill>
        <p:spPr>
          <a:xfrm>
            <a:off x="3136392" y="1885964"/>
            <a:ext cx="8289634" cy="4456736"/>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79850-A0F8-B138-60E2-245E161A0F27}"/>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A61E324-3052-0694-CE60-772607A03728}"/>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893032D2-F16C-A75C-1046-F2A795E271D0}"/>
              </a:ext>
            </a:extLst>
          </p:cNvPr>
          <p:cNvSpPr>
            <a:spLocks noGrp="1"/>
          </p:cNvSpPr>
          <p:nvPr>
            <p:ph sz="half" idx="2"/>
          </p:nvPr>
        </p:nvSpPr>
        <p:spPr>
          <a:xfrm>
            <a:off x="2679192" y="1232902"/>
            <a:ext cx="8882037" cy="4606543"/>
          </a:xfrm>
        </p:spPr>
        <p:txBody>
          <a:bodyPr>
            <a:normAutofit fontScale="92500" lnSpcReduction="20000"/>
          </a:bodyPr>
          <a:lstStyle/>
          <a:p>
            <a:pPr algn="just">
              <a:lnSpc>
                <a:spcPct val="150000"/>
              </a:lnSpc>
            </a:pPr>
            <a:r>
              <a:rPr lang="en-US" sz="2000" dirty="0"/>
              <a:t>Startups are characterized by </a:t>
            </a:r>
            <a:r>
              <a:rPr lang="en-US" sz="2000" b="1" dirty="0"/>
              <a:t>innovation</a:t>
            </a:r>
            <a:r>
              <a:rPr lang="en-US" sz="2000" dirty="0"/>
              <a:t>, </a:t>
            </a:r>
            <a:r>
              <a:rPr lang="en-US" sz="2000" b="1" dirty="0"/>
              <a:t>growth potential</a:t>
            </a:r>
            <a:r>
              <a:rPr lang="en-US" sz="2000" dirty="0"/>
              <a:t>, </a:t>
            </a:r>
            <a:r>
              <a:rPr lang="en-US" sz="2000" b="1" dirty="0"/>
              <a:t>scalability</a:t>
            </a:r>
            <a:r>
              <a:rPr lang="en-US" sz="2000" dirty="0"/>
              <a:t>, and </a:t>
            </a:r>
            <a:r>
              <a:rPr lang="en-US" sz="2000" b="1" dirty="0"/>
              <a:t>a high-risk, high-reward mindset</a:t>
            </a:r>
            <a:r>
              <a:rPr lang="en-US" sz="2000" dirty="0"/>
              <a:t>.</a:t>
            </a:r>
            <a:endParaRPr lang="en-US" sz="2000" b="0" i="0" dirty="0">
              <a:solidFill>
                <a:srgbClr val="111111"/>
              </a:solidFill>
              <a:effectLst/>
              <a:latin typeface="SourceSansPro"/>
            </a:endParaRPr>
          </a:p>
          <a:p>
            <a:pPr algn="just">
              <a:lnSpc>
                <a:spcPct val="150000"/>
              </a:lnSpc>
            </a:pPr>
            <a:r>
              <a:rPr lang="en-US" sz="2000" b="0" i="0" dirty="0">
                <a:solidFill>
                  <a:srgbClr val="111111"/>
                </a:solidFill>
                <a:effectLst/>
                <a:latin typeface="SourceSansPro"/>
              </a:rPr>
              <a:t>A startup is a company that's in the initial stages of business.</a:t>
            </a:r>
          </a:p>
          <a:p>
            <a:pPr algn="just">
              <a:lnSpc>
                <a:spcPct val="150000"/>
              </a:lnSpc>
              <a:buFont typeface="Arial" panose="020B0604020202020204" pitchFamily="34" charset="0"/>
              <a:buChar char="•"/>
            </a:pPr>
            <a:r>
              <a:rPr lang="en-US" sz="2000" b="0" i="0" dirty="0">
                <a:solidFill>
                  <a:srgbClr val="111111"/>
                </a:solidFill>
                <a:effectLst/>
                <a:latin typeface="SourceSansPro"/>
              </a:rPr>
              <a:t>Founders normally finance their startups and may attempt to attract </a:t>
            </a:r>
            <a:r>
              <a:rPr lang="en-US" sz="2000" b="0" i="0" u="sng" dirty="0">
                <a:solidFill>
                  <a:srgbClr val="2C40D0"/>
                </a:solidFill>
                <a:effectLst/>
                <a:latin typeface="SourceSansPro"/>
              </a:rPr>
              <a:t>outside investment</a:t>
            </a:r>
            <a:r>
              <a:rPr lang="en-US" sz="2000" b="0" i="0" dirty="0">
                <a:solidFill>
                  <a:srgbClr val="111111"/>
                </a:solidFill>
                <a:effectLst/>
                <a:latin typeface="SourceSansPro"/>
              </a:rPr>
              <a:t> before they get off the ground.</a:t>
            </a:r>
          </a:p>
          <a:p>
            <a:pPr algn="just">
              <a:lnSpc>
                <a:spcPct val="150000"/>
              </a:lnSpc>
              <a:buFont typeface="Arial" panose="020B0604020202020204" pitchFamily="34" charset="0"/>
              <a:buChar char="•"/>
            </a:pPr>
            <a:r>
              <a:rPr lang="en-US" sz="2000" b="0" i="0" dirty="0">
                <a:solidFill>
                  <a:srgbClr val="111111"/>
                </a:solidFill>
                <a:effectLst/>
                <a:latin typeface="SourceSansPro"/>
              </a:rPr>
              <a:t>Funding sources include family and friends, </a:t>
            </a:r>
            <a:r>
              <a:rPr lang="en-US" sz="2000" b="0" i="0" u="sng" dirty="0">
                <a:solidFill>
                  <a:srgbClr val="2C40D0"/>
                </a:solidFill>
                <a:effectLst/>
                <a:latin typeface="SourceSansPro"/>
              </a:rPr>
              <a:t>angel investors</a:t>
            </a:r>
            <a:r>
              <a:rPr lang="en-US" sz="2000" b="0" i="0" dirty="0">
                <a:solidFill>
                  <a:srgbClr val="111111"/>
                </a:solidFill>
                <a:effectLst/>
                <a:latin typeface="SourceSansPro"/>
              </a:rPr>
              <a:t>, </a:t>
            </a:r>
            <a:r>
              <a:rPr lang="en-US" sz="2000" b="0" i="0" u="sng" dirty="0">
                <a:solidFill>
                  <a:srgbClr val="2C40D0"/>
                </a:solidFill>
                <a:effectLst/>
                <a:latin typeface="SourceSansPro"/>
              </a:rPr>
              <a:t>venture capitalists</a:t>
            </a:r>
            <a:r>
              <a:rPr lang="en-US" sz="2000" b="0" i="0" dirty="0">
                <a:solidFill>
                  <a:srgbClr val="111111"/>
                </a:solidFill>
                <a:effectLst/>
                <a:latin typeface="SourceSansPro"/>
              </a:rPr>
              <a:t>, crowdfunding, and loans.</a:t>
            </a:r>
          </a:p>
          <a:p>
            <a:pPr algn="just">
              <a:lnSpc>
                <a:spcPct val="150000"/>
              </a:lnSpc>
              <a:buFont typeface="Arial" panose="020B0604020202020204" pitchFamily="34" charset="0"/>
              <a:buChar char="•"/>
            </a:pPr>
            <a:r>
              <a:rPr lang="en-US" sz="2000" b="0" i="0" dirty="0">
                <a:solidFill>
                  <a:srgbClr val="111111"/>
                </a:solidFill>
                <a:effectLst/>
                <a:latin typeface="SourceSansPro"/>
              </a:rPr>
              <a:t>Startups must also consider their legal structure and where they'll do business.</a:t>
            </a:r>
          </a:p>
          <a:p>
            <a:pPr algn="just">
              <a:lnSpc>
                <a:spcPct val="150000"/>
              </a:lnSpc>
              <a:buFont typeface="Arial" panose="020B0604020202020204" pitchFamily="34" charset="0"/>
              <a:buChar char="•"/>
            </a:pPr>
            <a:r>
              <a:rPr lang="en-US" sz="2000" b="0" i="0" dirty="0">
                <a:solidFill>
                  <a:srgbClr val="111111"/>
                </a:solidFill>
                <a:effectLst/>
                <a:latin typeface="SourceSansPro"/>
              </a:rPr>
              <a:t>Startups come with a high risk of failure, but they can also be unique places to work with good benefits, a focus on innovation, and great opportunities to learn.</a:t>
            </a:r>
          </a:p>
          <a:p>
            <a:endParaRPr lang="en-US" dirty="0"/>
          </a:p>
        </p:txBody>
      </p:sp>
      <p:sp>
        <p:nvSpPr>
          <p:cNvPr id="7" name="TextBox 6">
            <a:extLst>
              <a:ext uri="{FF2B5EF4-FFF2-40B4-BE49-F238E27FC236}">
                <a16:creationId xmlns:a16="http://schemas.microsoft.com/office/drawing/2014/main" id="{0BB7D687-FF05-D91A-21B1-8BF915D280D5}"/>
              </a:ext>
            </a:extLst>
          </p:cNvPr>
          <p:cNvSpPr txBox="1"/>
          <p:nvPr/>
        </p:nvSpPr>
        <p:spPr>
          <a:xfrm>
            <a:off x="2679192" y="491774"/>
            <a:ext cx="8375904" cy="590354"/>
          </a:xfrm>
          <a:prstGeom prst="rect">
            <a:avLst/>
          </a:prstGeom>
          <a:noFill/>
        </p:spPr>
        <p:txBody>
          <a:bodyPr wrap="square" rtlCol="0">
            <a:spAutoFit/>
          </a:bodyPr>
          <a:lstStyle/>
          <a:p>
            <a:pPr marL="0" indent="0">
              <a:lnSpc>
                <a:spcPct val="150000"/>
              </a:lnSpc>
              <a:buNone/>
            </a:pPr>
            <a:r>
              <a:rPr lang="en-US" sz="2400" b="1" dirty="0">
                <a:solidFill>
                  <a:srgbClr val="FF0000"/>
                </a:solidFill>
              </a:rPr>
              <a:t>Key Characteristics of Startup</a:t>
            </a:r>
          </a:p>
        </p:txBody>
      </p:sp>
    </p:spTree>
    <p:extLst>
      <p:ext uri="{BB962C8B-B14F-4D97-AF65-F5344CB8AC3E}">
        <p14:creationId xmlns:p14="http://schemas.microsoft.com/office/powerpoint/2010/main" val="152953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A674E-D315-F7CA-EF3F-25E5DD68477E}"/>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1F1C5045-A60F-A4C3-681A-D4CA62383589}"/>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723506FF-F37D-D762-4399-827BB2FF4381}"/>
              </a:ext>
            </a:extLst>
          </p:cNvPr>
          <p:cNvSpPr>
            <a:spLocks noGrp="1"/>
          </p:cNvSpPr>
          <p:nvPr>
            <p:ph sz="half" idx="2"/>
          </p:nvPr>
        </p:nvSpPr>
        <p:spPr>
          <a:xfrm>
            <a:off x="2758274" y="1125728"/>
            <a:ext cx="8882037" cy="4606543"/>
          </a:xfrm>
        </p:spPr>
        <p:txBody>
          <a:bodyPr>
            <a:normAutofit/>
          </a:bodyPr>
          <a:lstStyle/>
          <a:p>
            <a:pPr algn="just">
              <a:buFont typeface="Arial" panose="020B0604020202020204" pitchFamily="34" charset="0"/>
              <a:buChar char="•"/>
            </a:pPr>
            <a:r>
              <a:rPr lang="en-US" dirty="0"/>
              <a:t>Over </a:t>
            </a:r>
            <a:r>
              <a:rPr lang="en-US" b="1" dirty="0"/>
              <a:t>1,200 startups</a:t>
            </a:r>
            <a:r>
              <a:rPr lang="en-US" dirty="0"/>
              <a:t> operate in Bangladesh across sectors like </a:t>
            </a:r>
            <a:r>
              <a:rPr lang="en-US" b="1" dirty="0"/>
              <a:t>fintech, e-commerce, health-tech, </a:t>
            </a:r>
            <a:r>
              <a:rPr lang="en-US" b="1" dirty="0" err="1"/>
              <a:t>agritech</a:t>
            </a:r>
            <a:r>
              <a:rPr lang="en-US" b="1" dirty="0"/>
              <a:t>, and logistics</a:t>
            </a:r>
            <a:r>
              <a:rPr lang="en-US" dirty="0"/>
              <a:t>.</a:t>
            </a:r>
          </a:p>
          <a:p>
            <a:pPr algn="just">
              <a:buFont typeface="Arial" panose="020B0604020202020204" pitchFamily="34" charset="0"/>
              <a:buChar char="•"/>
            </a:pPr>
            <a:r>
              <a:rPr lang="en-US" b="1" dirty="0"/>
              <a:t>Dhaka</a:t>
            </a:r>
            <a:r>
              <a:rPr lang="en-US" dirty="0"/>
              <a:t> is the central hub for most startups.</a:t>
            </a:r>
          </a:p>
          <a:p>
            <a:pPr algn="just">
              <a:buFont typeface="Arial" panose="020B0604020202020204" pitchFamily="34" charset="0"/>
              <a:buChar char="•"/>
            </a:pPr>
            <a:r>
              <a:rPr lang="en-US" dirty="0"/>
              <a:t>The government launched the </a:t>
            </a:r>
            <a:r>
              <a:rPr lang="en-US" b="1" dirty="0"/>
              <a:t>Startup Bangladesh Initiative</a:t>
            </a:r>
            <a:r>
              <a:rPr lang="en-US" dirty="0"/>
              <a:t> to support and fund startup growth.</a:t>
            </a:r>
          </a:p>
          <a:p>
            <a:endParaRPr lang="en-US" dirty="0"/>
          </a:p>
        </p:txBody>
      </p:sp>
      <p:sp>
        <p:nvSpPr>
          <p:cNvPr id="7" name="TextBox 6">
            <a:extLst>
              <a:ext uri="{FF2B5EF4-FFF2-40B4-BE49-F238E27FC236}">
                <a16:creationId xmlns:a16="http://schemas.microsoft.com/office/drawing/2014/main" id="{EE8CC69B-5206-D7F3-0C45-1525969CFADF}"/>
              </a:ext>
            </a:extLst>
          </p:cNvPr>
          <p:cNvSpPr txBox="1"/>
          <p:nvPr/>
        </p:nvSpPr>
        <p:spPr>
          <a:xfrm>
            <a:off x="2679192" y="491774"/>
            <a:ext cx="8375904" cy="461665"/>
          </a:xfrm>
          <a:prstGeom prst="rect">
            <a:avLst/>
          </a:prstGeom>
          <a:noFill/>
        </p:spPr>
        <p:txBody>
          <a:bodyPr wrap="square" rtlCol="0">
            <a:spAutoFit/>
          </a:bodyPr>
          <a:lstStyle/>
          <a:p>
            <a:pPr marR="0" lvl="0" algn="l" defTabSz="914400" rtl="0" eaLnBrk="1" fontAlgn="auto" latinLnBrk="0" hangingPunct="1">
              <a:lnSpc>
                <a:spcPct val="100000"/>
              </a:lnSpc>
              <a:spcBef>
                <a:spcPts val="1000"/>
              </a:spcBef>
              <a:spcAft>
                <a:spcPts val="0"/>
              </a:spcAft>
              <a:buClrTx/>
              <a:buSzTx/>
              <a:tabLst/>
              <a:defRP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Current State of Startups in Bangladesh</a:t>
            </a:r>
          </a:p>
        </p:txBody>
      </p:sp>
    </p:spTree>
    <p:extLst>
      <p:ext uri="{BB962C8B-B14F-4D97-AF65-F5344CB8AC3E}">
        <p14:creationId xmlns:p14="http://schemas.microsoft.com/office/powerpoint/2010/main" val="330173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3CCEE-1E9E-E45A-6FF9-8A69BC9ADECC}"/>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4CF76C59-1136-7965-CA2A-C5CE4593F233}"/>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6" name="Content Placeholder 5">
            <a:extLst>
              <a:ext uri="{FF2B5EF4-FFF2-40B4-BE49-F238E27FC236}">
                <a16:creationId xmlns:a16="http://schemas.microsoft.com/office/drawing/2014/main" id="{768939CD-1372-2827-31C9-CC113BF7E9AF}"/>
              </a:ext>
            </a:extLst>
          </p:cNvPr>
          <p:cNvSpPr>
            <a:spLocks noGrp="1"/>
          </p:cNvSpPr>
          <p:nvPr>
            <p:ph sz="half" idx="2"/>
          </p:nvPr>
        </p:nvSpPr>
        <p:spPr>
          <a:xfrm>
            <a:off x="2932010" y="1726678"/>
            <a:ext cx="8882037" cy="4606543"/>
          </a:xfrm>
        </p:spPr>
        <p:txBody>
          <a:bodyPr>
            <a:normAutofit/>
          </a:bodyPr>
          <a:lstStyle/>
          <a:p>
            <a:pPr marL="0" indent="0">
              <a:lnSpc>
                <a:spcPct val="150000"/>
              </a:lnSpc>
              <a:buNone/>
            </a:pPr>
            <a:endParaRPr lang="en-US" sz="2000" b="0" i="0" dirty="0">
              <a:solidFill>
                <a:srgbClr val="111111"/>
              </a:solidFill>
              <a:effectLst/>
              <a:latin typeface="SourceSansPro"/>
            </a:endParaRPr>
          </a:p>
          <a:p>
            <a:endParaRPr lang="en-US" dirty="0"/>
          </a:p>
        </p:txBody>
      </p:sp>
      <p:sp>
        <p:nvSpPr>
          <p:cNvPr id="7" name="TextBox 6">
            <a:extLst>
              <a:ext uri="{FF2B5EF4-FFF2-40B4-BE49-F238E27FC236}">
                <a16:creationId xmlns:a16="http://schemas.microsoft.com/office/drawing/2014/main" id="{978176DC-C976-5D8F-4DF5-7AB3433E6B6F}"/>
              </a:ext>
            </a:extLst>
          </p:cNvPr>
          <p:cNvSpPr txBox="1"/>
          <p:nvPr/>
        </p:nvSpPr>
        <p:spPr>
          <a:xfrm>
            <a:off x="2679192" y="491774"/>
            <a:ext cx="8375904" cy="1200329"/>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lang="en-US" sz="2400" b="1" dirty="0">
                <a:solidFill>
                  <a:srgbClr val="00B0F0"/>
                </a:solidFill>
              </a:rPr>
              <a:t>Unicorn: </a:t>
            </a:r>
            <a:r>
              <a:rPr lang="en-US" sz="2400" b="0" i="0" dirty="0">
                <a:solidFill>
                  <a:srgbClr val="111111"/>
                </a:solidFill>
                <a:effectLst/>
                <a:latin typeface="SourceSansPro"/>
              </a:rPr>
              <a:t>The term unicorn refers to a privately held startup company with a value of over $1 billion.</a:t>
            </a:r>
            <a:r>
              <a:rPr lang="en-US" sz="2400" dirty="0">
                <a:solidFill>
                  <a:srgbClr val="1F1F1F"/>
                </a:solidFill>
                <a:latin typeface="Google Sans"/>
              </a:rPr>
              <a:t> </a:t>
            </a:r>
            <a:r>
              <a:rPr lang="en-US" sz="2400" b="0" i="0" dirty="0">
                <a:solidFill>
                  <a:srgbClr val="1F1F1F"/>
                </a:solidFill>
                <a:effectLst/>
                <a:latin typeface="Google Sans"/>
              </a:rPr>
              <a:t>The term was first published in 2013, coined by venture capitalist Aileen Lee. </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p:pic>
        <p:nvPicPr>
          <p:cNvPr id="4" name="Picture 3">
            <a:extLst>
              <a:ext uri="{FF2B5EF4-FFF2-40B4-BE49-F238E27FC236}">
                <a16:creationId xmlns:a16="http://schemas.microsoft.com/office/drawing/2014/main" id="{85908331-B583-DDC4-830F-8C0A063C8F78}"/>
              </a:ext>
            </a:extLst>
          </p:cNvPr>
          <p:cNvPicPr>
            <a:picLocks noChangeAspect="1"/>
          </p:cNvPicPr>
          <p:nvPr/>
        </p:nvPicPr>
        <p:blipFill>
          <a:blip r:embed="rId3"/>
          <a:stretch>
            <a:fillRect/>
          </a:stretch>
        </p:blipFill>
        <p:spPr>
          <a:xfrm>
            <a:off x="3048000" y="1692103"/>
            <a:ext cx="8464296" cy="4708698"/>
          </a:xfrm>
          <a:prstGeom prst="rect">
            <a:avLst/>
          </a:prstGeom>
        </p:spPr>
      </p:pic>
    </p:spTree>
    <p:extLst>
      <p:ext uri="{BB962C8B-B14F-4D97-AF65-F5344CB8AC3E}">
        <p14:creationId xmlns:p14="http://schemas.microsoft.com/office/powerpoint/2010/main" val="3286070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A246F-3E75-270B-270F-15B46A4BE73A}"/>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692DFA58-1013-2765-6400-26DAF4A429DF}"/>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4348ECC1-105A-EA3E-04B9-B067BE6101FE}"/>
              </a:ext>
            </a:extLst>
          </p:cNvPr>
          <p:cNvSpPr txBox="1"/>
          <p:nvPr/>
        </p:nvSpPr>
        <p:spPr>
          <a:xfrm>
            <a:off x="2679192" y="491774"/>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1" i="0" u="none" strike="noStrike" kern="1200" cap="none" spc="0" normalizeH="0" baseline="0" noProof="0" dirty="0">
                <a:ln>
                  <a:noFill/>
                </a:ln>
                <a:solidFill>
                  <a:srgbClr val="FF0000"/>
                </a:solidFill>
                <a:effectLst/>
                <a:uLnTx/>
                <a:uFillTx/>
                <a:latin typeface="Sabon Next LT"/>
                <a:ea typeface="+mn-ea"/>
                <a:cs typeface="+mn-cs"/>
              </a:rPr>
              <a:t>Types of startups</a:t>
            </a:r>
            <a:endParaRPr kumimoji="0" lang="en-US" sz="2400" b="1" i="0" u="none" strike="noStrike" kern="1200" cap="none" spc="0" normalizeH="0" baseline="0" noProof="0" dirty="0">
              <a:ln>
                <a:noFill/>
              </a:ln>
              <a:solidFill>
                <a:srgbClr val="FF0000"/>
              </a:solidFill>
              <a:effectLst/>
              <a:uLnTx/>
              <a:uFillTx/>
              <a:latin typeface="Gill Sans MT"/>
              <a:ea typeface="+mn-ea"/>
              <a:cs typeface="+mn-cs"/>
            </a:endParaRPr>
          </a:p>
        </p:txBody>
      </p:sp>
      <p:sp>
        <p:nvSpPr>
          <p:cNvPr id="5" name="Content Placeholder 4">
            <a:extLst>
              <a:ext uri="{FF2B5EF4-FFF2-40B4-BE49-F238E27FC236}">
                <a16:creationId xmlns:a16="http://schemas.microsoft.com/office/drawing/2014/main" id="{AE0A45C1-5F20-45DB-20A9-BE80ED4AAD3E}"/>
              </a:ext>
            </a:extLst>
          </p:cNvPr>
          <p:cNvSpPr>
            <a:spLocks noGrp="1"/>
          </p:cNvSpPr>
          <p:nvPr>
            <p:ph sz="half" idx="2"/>
          </p:nvPr>
        </p:nvSpPr>
        <p:spPr>
          <a:xfrm>
            <a:off x="2884414" y="1150884"/>
            <a:ext cx="7965460" cy="4664699"/>
          </a:xfrm>
        </p:spPr>
        <p:txBody>
          <a:bodyPr/>
          <a:lstStyle/>
          <a:p>
            <a:pPr algn="l">
              <a:spcAft>
                <a:spcPts val="750"/>
              </a:spcAft>
              <a:buFont typeface="+mj-lt"/>
              <a:buAutoNum type="arabicPeriod"/>
            </a:pPr>
            <a:r>
              <a:rPr lang="en-US" sz="2000" b="0" i="0" dirty="0">
                <a:solidFill>
                  <a:srgbClr val="0A011F"/>
                </a:solidFill>
                <a:effectLst/>
                <a:latin typeface="Arial" panose="020B0604020202020204" pitchFamily="34" charset="0"/>
              </a:rPr>
              <a:t>Lifestyle startups</a:t>
            </a:r>
          </a:p>
          <a:p>
            <a:pPr algn="l">
              <a:spcAft>
                <a:spcPts val="750"/>
              </a:spcAft>
              <a:buFont typeface="+mj-lt"/>
              <a:buAutoNum type="arabicPeriod"/>
            </a:pPr>
            <a:r>
              <a:rPr lang="en-US" sz="2000" b="0" i="0" dirty="0">
                <a:solidFill>
                  <a:srgbClr val="0A011F"/>
                </a:solidFill>
                <a:effectLst/>
                <a:latin typeface="Arial" panose="020B0604020202020204" pitchFamily="34" charset="0"/>
              </a:rPr>
              <a:t>Small business startups</a:t>
            </a:r>
          </a:p>
          <a:p>
            <a:pPr algn="l">
              <a:spcAft>
                <a:spcPts val="750"/>
              </a:spcAft>
              <a:buFont typeface="+mj-lt"/>
              <a:buAutoNum type="arabicPeriod"/>
            </a:pPr>
            <a:r>
              <a:rPr lang="en-US" sz="2000" b="0" i="0" dirty="0">
                <a:solidFill>
                  <a:srgbClr val="0A011F"/>
                </a:solidFill>
                <a:effectLst/>
                <a:latin typeface="Arial" panose="020B0604020202020204" pitchFamily="34" charset="0"/>
              </a:rPr>
              <a:t>Scalable startups</a:t>
            </a:r>
          </a:p>
          <a:p>
            <a:pPr algn="l">
              <a:spcAft>
                <a:spcPts val="750"/>
              </a:spcAft>
              <a:buFont typeface="+mj-lt"/>
              <a:buAutoNum type="arabicPeriod"/>
            </a:pPr>
            <a:r>
              <a:rPr lang="en-US" sz="2000" b="0" i="0" dirty="0">
                <a:solidFill>
                  <a:srgbClr val="0A011F"/>
                </a:solidFill>
                <a:effectLst/>
                <a:latin typeface="Arial" panose="020B0604020202020204" pitchFamily="34" charset="0"/>
              </a:rPr>
              <a:t>Buyable startups </a:t>
            </a:r>
          </a:p>
          <a:p>
            <a:pPr algn="l">
              <a:spcAft>
                <a:spcPts val="750"/>
              </a:spcAft>
              <a:buFont typeface="+mj-lt"/>
              <a:buAutoNum type="arabicPeriod"/>
            </a:pPr>
            <a:r>
              <a:rPr lang="en-US" sz="2000" b="0" i="0" dirty="0">
                <a:solidFill>
                  <a:srgbClr val="0A011F"/>
                </a:solidFill>
                <a:effectLst/>
                <a:latin typeface="Arial" panose="020B0604020202020204" pitchFamily="34" charset="0"/>
              </a:rPr>
              <a:t>Large company Startups</a:t>
            </a:r>
          </a:p>
          <a:p>
            <a:pPr algn="l">
              <a:spcAft>
                <a:spcPts val="750"/>
              </a:spcAft>
              <a:buFont typeface="+mj-lt"/>
              <a:buAutoNum type="arabicPeriod"/>
            </a:pPr>
            <a:r>
              <a:rPr lang="en-US" sz="2000" b="0" i="0" dirty="0">
                <a:solidFill>
                  <a:srgbClr val="0A011F"/>
                </a:solidFill>
                <a:effectLst/>
                <a:latin typeface="Arial" panose="020B0604020202020204" pitchFamily="34" charset="0"/>
              </a:rPr>
              <a:t>Social startups</a:t>
            </a:r>
          </a:p>
          <a:p>
            <a:pPr algn="l">
              <a:spcAft>
                <a:spcPts val="750"/>
              </a:spcAft>
              <a:buFont typeface="+mj-lt"/>
              <a:buAutoNum type="arabicPeriod"/>
            </a:pPr>
            <a:r>
              <a:rPr lang="en-US" sz="2000" dirty="0">
                <a:solidFill>
                  <a:srgbClr val="0A011F"/>
                </a:solidFill>
                <a:latin typeface="Arial" panose="020B0604020202020204" pitchFamily="34" charset="0"/>
              </a:rPr>
              <a:t>Fintech startups</a:t>
            </a:r>
            <a:endParaRPr lang="en-US" sz="2000" b="0" i="0" dirty="0">
              <a:solidFill>
                <a:srgbClr val="0A011F"/>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69039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518BB-54F4-E137-7C99-17F8385F5E66}"/>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D71571DE-E9E9-EE24-0196-6D6FB94F96B3}"/>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7" name="TextBox 6">
            <a:extLst>
              <a:ext uri="{FF2B5EF4-FFF2-40B4-BE49-F238E27FC236}">
                <a16:creationId xmlns:a16="http://schemas.microsoft.com/office/drawing/2014/main" id="{622A262D-1E68-A01B-80B7-9AAACE961A11}"/>
              </a:ext>
            </a:extLst>
          </p:cNvPr>
          <p:cNvSpPr txBox="1"/>
          <p:nvPr/>
        </p:nvSpPr>
        <p:spPr>
          <a:xfrm>
            <a:off x="2679192" y="491774"/>
            <a:ext cx="8375904" cy="461665"/>
          </a:xfrm>
          <a:prstGeom prst="rect">
            <a:avLst/>
          </a:prstGeom>
          <a:solidFill>
            <a:schemeClr val="accent2">
              <a:lumMod val="60000"/>
              <a:lumOff val="40000"/>
            </a:schemeClr>
          </a:solidFill>
          <a:ln>
            <a:solidFill>
              <a:schemeClr val="accent2">
                <a:lumMod val="75000"/>
              </a:schemeClr>
            </a:solidFill>
          </a:ln>
        </p:spPr>
        <p:txBody>
          <a:bodyPr wrap="square" rtlCol="0">
            <a:spAutoFit/>
          </a:bodyPr>
          <a:lstStyle/>
          <a:p>
            <a:pPr algn="l"/>
            <a:r>
              <a:rPr lang="en-US" sz="2400" b="1" i="0" dirty="0">
                <a:solidFill>
                  <a:srgbClr val="000000"/>
                </a:solidFill>
                <a:effectLst/>
                <a:latin typeface="var(--ff-accent)"/>
              </a:rPr>
              <a:t>Lifestyle Startups</a:t>
            </a:r>
          </a:p>
        </p:txBody>
      </p:sp>
      <p:sp>
        <p:nvSpPr>
          <p:cNvPr id="3" name="TextBox 2">
            <a:extLst>
              <a:ext uri="{FF2B5EF4-FFF2-40B4-BE49-F238E27FC236}">
                <a16:creationId xmlns:a16="http://schemas.microsoft.com/office/drawing/2014/main" id="{FC49BE5E-54B6-B1AA-78F7-654F2254DC97}"/>
              </a:ext>
            </a:extLst>
          </p:cNvPr>
          <p:cNvSpPr txBox="1"/>
          <p:nvPr/>
        </p:nvSpPr>
        <p:spPr>
          <a:xfrm>
            <a:off x="2679192" y="1166842"/>
            <a:ext cx="8375904" cy="3416320"/>
          </a:xfrm>
          <a:prstGeom prst="rect">
            <a:avLst/>
          </a:prstGeom>
          <a:noFill/>
        </p:spPr>
        <p:txBody>
          <a:bodyPr wrap="square" rtlCol="0">
            <a:spAutoFit/>
          </a:bodyPr>
          <a:lstStyle/>
          <a:p>
            <a:pPr algn="just"/>
            <a:r>
              <a:rPr lang="en-US" sz="2400" b="0" i="0" dirty="0">
                <a:solidFill>
                  <a:srgbClr val="000000"/>
                </a:solidFill>
                <a:effectLst/>
                <a:latin typeface="Onest"/>
              </a:rPr>
              <a:t>People who have hobbies and are eager to work on their passion can create a lifestyle startup. They can make a living by doing what they love. We can see a lot of examples of lifestyle startups. Let’s take dancers, for instance. They actively open online dance schools to teach children and adults to dance and earn money this way.</a:t>
            </a:r>
          </a:p>
          <a:p>
            <a:pPr algn="just"/>
            <a:r>
              <a:rPr lang="en-US" sz="2400" b="0" i="0" dirty="0">
                <a:solidFill>
                  <a:srgbClr val="000000"/>
                </a:solidFill>
                <a:effectLst/>
                <a:latin typeface="avenir"/>
              </a:rPr>
              <a:t>Some examples of Lifestyle startups are freelancing graphic designers, web designers, travel bloggers, coders, etc.</a:t>
            </a:r>
          </a:p>
          <a:p>
            <a:pPr algn="l"/>
            <a:endParaRPr lang="en-US" sz="2400" b="0" i="0" dirty="0">
              <a:solidFill>
                <a:srgbClr val="000000"/>
              </a:solidFill>
              <a:effectLst/>
              <a:latin typeface="avenir"/>
            </a:endParaRPr>
          </a:p>
        </p:txBody>
      </p:sp>
    </p:spTree>
    <p:extLst>
      <p:ext uri="{BB962C8B-B14F-4D97-AF65-F5344CB8AC3E}">
        <p14:creationId xmlns:p14="http://schemas.microsoft.com/office/powerpoint/2010/main" val="320295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1BC28-B601-0C39-93C0-A435D757F0AA}"/>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F2E24D9-144A-ACD4-AFD7-4C40F8850410}"/>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6" name="Content Placeholder 5">
            <a:extLst>
              <a:ext uri="{FF2B5EF4-FFF2-40B4-BE49-F238E27FC236}">
                <a16:creationId xmlns:a16="http://schemas.microsoft.com/office/drawing/2014/main" id="{9D57ACC9-29C7-3E66-2E13-C54402E40692}"/>
              </a:ext>
            </a:extLst>
          </p:cNvPr>
          <p:cNvSpPr>
            <a:spLocks noGrp="1"/>
          </p:cNvSpPr>
          <p:nvPr>
            <p:ph sz="half" idx="2"/>
          </p:nvPr>
        </p:nvSpPr>
        <p:spPr>
          <a:xfrm>
            <a:off x="2758440" y="1196326"/>
            <a:ext cx="8882037" cy="4606543"/>
          </a:xfrm>
        </p:spPr>
        <p:txBody>
          <a:bodyPr>
            <a:normAutofit/>
          </a:bodyPr>
          <a:lstStyle/>
          <a:p>
            <a:pPr marL="0" indent="0">
              <a:lnSpc>
                <a:spcPct val="150000"/>
              </a:lnSpc>
              <a:buNone/>
            </a:pPr>
            <a:endParaRPr lang="en-US" sz="2000" b="0" i="0" dirty="0">
              <a:solidFill>
                <a:srgbClr val="111111"/>
              </a:solidFill>
              <a:effectLst/>
              <a:latin typeface="SourceSansPro"/>
            </a:endParaRPr>
          </a:p>
          <a:p>
            <a:endParaRPr lang="en-US" dirty="0"/>
          </a:p>
        </p:txBody>
      </p:sp>
      <p:sp>
        <p:nvSpPr>
          <p:cNvPr id="7" name="TextBox 6">
            <a:extLst>
              <a:ext uri="{FF2B5EF4-FFF2-40B4-BE49-F238E27FC236}">
                <a16:creationId xmlns:a16="http://schemas.microsoft.com/office/drawing/2014/main" id="{4170CA08-35B0-881D-5ECC-78FA9AA3F5C8}"/>
              </a:ext>
            </a:extLst>
          </p:cNvPr>
          <p:cNvSpPr txBox="1"/>
          <p:nvPr/>
        </p:nvSpPr>
        <p:spPr>
          <a:xfrm>
            <a:off x="2679192" y="491774"/>
            <a:ext cx="8375904" cy="461665"/>
          </a:xfrm>
          <a:prstGeom prst="rect">
            <a:avLst/>
          </a:prstGeom>
          <a:solidFill>
            <a:schemeClr val="accent6">
              <a:lumMod val="75000"/>
            </a:schemeClr>
          </a:solidFill>
        </p:spPr>
        <p:txBody>
          <a:bodyPr wrap="square" rtlCol="0">
            <a:spAutoFit/>
          </a:bodyPr>
          <a:lstStyle/>
          <a:p>
            <a:pPr algn="l"/>
            <a:r>
              <a:rPr lang="en-US" sz="2400" b="1" i="0" dirty="0">
                <a:solidFill>
                  <a:srgbClr val="00B050"/>
                </a:solidFill>
                <a:effectLst/>
                <a:latin typeface="avenir"/>
              </a:rPr>
              <a:t>Small Business startups </a:t>
            </a:r>
          </a:p>
        </p:txBody>
      </p:sp>
      <p:sp>
        <p:nvSpPr>
          <p:cNvPr id="3" name="TextBox 2">
            <a:extLst>
              <a:ext uri="{FF2B5EF4-FFF2-40B4-BE49-F238E27FC236}">
                <a16:creationId xmlns:a16="http://schemas.microsoft.com/office/drawing/2014/main" id="{74748048-4886-63BB-DA70-68C2424118F1}"/>
              </a:ext>
            </a:extLst>
          </p:cNvPr>
          <p:cNvSpPr txBox="1"/>
          <p:nvPr/>
        </p:nvSpPr>
        <p:spPr>
          <a:xfrm>
            <a:off x="2679192" y="1171575"/>
            <a:ext cx="8375904" cy="3785652"/>
          </a:xfrm>
          <a:prstGeom prst="rect">
            <a:avLst/>
          </a:prstGeom>
          <a:noFill/>
        </p:spPr>
        <p:txBody>
          <a:bodyPr wrap="square" rtlCol="0">
            <a:spAutoFit/>
          </a:bodyPr>
          <a:lstStyle/>
          <a:p>
            <a:pPr algn="just"/>
            <a:r>
              <a:rPr lang="en-US" sz="2400" b="0" i="0" dirty="0">
                <a:solidFill>
                  <a:srgbClr val="000000"/>
                </a:solidFill>
                <a:effectLst/>
                <a:latin typeface="avenir"/>
              </a:rPr>
              <a:t>Entrepreneurs who start small businesses want to build a long-lasting and sustainable business rather than earn huge profits or scale up. They run their business to feed their families and live comfortably with family and friends. </a:t>
            </a:r>
          </a:p>
          <a:p>
            <a:pPr algn="just"/>
            <a:endParaRPr lang="en-US" sz="2400" dirty="0">
              <a:solidFill>
                <a:srgbClr val="000000"/>
              </a:solidFill>
              <a:latin typeface="avenir"/>
            </a:endParaRPr>
          </a:p>
          <a:p>
            <a:pPr algn="just"/>
            <a:r>
              <a:rPr lang="en-US" sz="2400" b="0" i="0" dirty="0">
                <a:solidFill>
                  <a:srgbClr val="000000"/>
                </a:solidFill>
                <a:effectLst/>
                <a:latin typeface="avenir"/>
              </a:rPr>
              <a:t>Travel agents, bakers, plumbers, grocery store owners, and carpenters usually commence this startup. Since it is a small business startup, they don’t need a business-facing app but a responsive specialized app that can navigate, order and track the products/services a customer may want.</a:t>
            </a:r>
          </a:p>
        </p:txBody>
      </p:sp>
    </p:spTree>
    <p:extLst>
      <p:ext uri="{BB962C8B-B14F-4D97-AF65-F5344CB8AC3E}">
        <p14:creationId xmlns:p14="http://schemas.microsoft.com/office/powerpoint/2010/main" val="64072621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16c05727-aa75-4e4a-9b5f-8a80a1165891"/>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230e9df3-be65-4c73-a93b-d1236ebd677e"/>
    <ds:schemaRef ds:uri="http://schemas.openxmlformats.org/package/2006/metadata/core-properties"/>
    <ds:schemaRef ds:uri="71af3243-3dd4-4a8d-8c0d-dd76da1f02a5"/>
    <ds:schemaRef ds:uri="http://schemas.microsoft.com/sharepoint/v3"/>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{A88F5E33-4599-4BFE-A27D-BB6E2270CE9A}tf78438558_win32</Template>
  <TotalTime>332</TotalTime>
  <Words>1697</Words>
  <Application>Microsoft Office PowerPoint</Application>
  <PresentationFormat>Widescreen</PresentationFormat>
  <Paragraphs>154</Paragraphs>
  <Slides>19</Slides>
  <Notes>18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Arial</vt:lpstr>
      <vt:lpstr>Arial Black</vt:lpstr>
      <vt:lpstr>avenir</vt:lpstr>
      <vt:lpstr>Calibri</vt:lpstr>
      <vt:lpstr>DM Sans</vt:lpstr>
      <vt:lpstr>Gill Sans MT</vt:lpstr>
      <vt:lpstr>Google Sans</vt:lpstr>
      <vt:lpstr>Onest</vt:lpstr>
      <vt:lpstr>Sabon Next LT</vt:lpstr>
      <vt:lpstr>Sora</vt:lpstr>
      <vt:lpstr>SourceSansPro</vt:lpstr>
      <vt:lpstr>var(--ff-accent)</vt:lpstr>
      <vt:lpstr>Wingdings</vt:lpstr>
      <vt:lpstr>Wingdings 2</vt:lpstr>
      <vt:lpstr>Custom</vt:lpstr>
      <vt:lpstr>PowerPoint Presentation</vt:lpstr>
      <vt:lpstr>Lecture-2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zillur</dc:creator>
  <cp:lastModifiedBy>zillur</cp:lastModifiedBy>
  <cp:revision>99</cp:revision>
  <cp:lastPrinted>2025-01-05T02:40:23Z</cp:lastPrinted>
  <dcterms:created xsi:type="dcterms:W3CDTF">2024-12-08T17:18:35Z</dcterms:created>
  <dcterms:modified xsi:type="dcterms:W3CDTF">2025-03-15T05:41:08Z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