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36"/>
  </p:notesMasterIdLst>
  <p:sldIdLst>
    <p:sldId id="311" r:id="rId2"/>
    <p:sldId id="257" r:id="rId3"/>
    <p:sldId id="354" r:id="rId4"/>
    <p:sldId id="312" r:id="rId5"/>
    <p:sldId id="355" r:id="rId6"/>
    <p:sldId id="314" r:id="rId7"/>
    <p:sldId id="356" r:id="rId8"/>
    <p:sldId id="357" r:id="rId9"/>
    <p:sldId id="316" r:id="rId10"/>
    <p:sldId id="358" r:id="rId11"/>
    <p:sldId id="359" r:id="rId12"/>
    <p:sldId id="360" r:id="rId13"/>
    <p:sldId id="315" r:id="rId14"/>
    <p:sldId id="361" r:id="rId15"/>
    <p:sldId id="362" r:id="rId16"/>
    <p:sldId id="317" r:id="rId17"/>
    <p:sldId id="363" r:id="rId18"/>
    <p:sldId id="364" r:id="rId19"/>
    <p:sldId id="365" r:id="rId20"/>
    <p:sldId id="366" r:id="rId21"/>
    <p:sldId id="323" r:id="rId22"/>
    <p:sldId id="367" r:id="rId23"/>
    <p:sldId id="351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5" r:id="rId32"/>
    <p:sldId id="378" r:id="rId33"/>
    <p:sldId id="376" r:id="rId34"/>
    <p:sldId id="377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29">
          <p15:clr>
            <a:srgbClr val="A4A3A4"/>
          </p15:clr>
        </p15:guide>
        <p15:guide id="2" pos="430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tington-Klein, Nick" initials="HN" lastIdx="1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5821"/>
    <a:srgbClr val="705300"/>
    <a:srgbClr val="E1D9A7"/>
    <a:srgbClr val="BAA940"/>
    <a:srgbClr val="4F6228"/>
    <a:srgbClr val="B60000"/>
    <a:srgbClr val="305B09"/>
    <a:srgbClr val="006600"/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7" autoAdjust="0"/>
    <p:restoredTop sz="91089" autoAdjust="0"/>
  </p:normalViewPr>
  <p:slideViewPr>
    <p:cSldViewPr snapToGrid="0">
      <p:cViewPr>
        <p:scale>
          <a:sx n="75" d="100"/>
          <a:sy n="75" d="100"/>
        </p:scale>
        <p:origin x="1428" y="354"/>
      </p:cViewPr>
      <p:guideLst>
        <p:guide orient="horz" pos="3657"/>
        <p:guide pos="5759"/>
      </p:guideLst>
    </p:cSldViewPr>
  </p:slideViewPr>
  <p:outlineViewPr>
    <p:cViewPr>
      <p:scale>
        <a:sx n="33" d="100"/>
        <a:sy n="33" d="100"/>
      </p:scale>
      <p:origin x="0" y="-21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0" d="100"/>
          <a:sy n="70" d="100"/>
        </p:scale>
        <p:origin x="-3184" y="-472"/>
      </p:cViewPr>
      <p:guideLst>
        <p:guide orient="horz" pos="129"/>
        <p:guide pos="430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7025" y="4343400"/>
            <a:ext cx="6237288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4C506A9-BD9D-4608-943F-EA996E9610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368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95288" indent="-163513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73088" indent="-177800" algn="l" rtl="0" eaLnBrk="0" fontAlgn="base" hangingPunct="0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4C506A9-BD9D-4608-943F-EA996E96107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1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BC3C4D-4B67-4EA7-8E6F-B4C50AC121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/>
          </a:p>
        </p:txBody>
      </p:sp>
      <p:sp>
        <p:nvSpPr>
          <p:cNvPr id="60420" name="Rectangle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BC3C4D-4B67-4EA7-8E6F-B4C50AC121C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60420" name="Rectangle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656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219200"/>
            <a:ext cx="4495800" cy="1470025"/>
          </a:xfrm>
        </p:spPr>
        <p:txBody>
          <a:bodyPr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971800"/>
            <a:ext cx="9144000" cy="1294410"/>
          </a:xfr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4000"/>
                  <a:lumOff val="1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730752" y="6537325"/>
            <a:ext cx="5413248" cy="320040"/>
          </a:xfrm>
        </p:spPr>
        <p:txBody>
          <a:bodyPr>
            <a:noAutofit/>
          </a:bodyPr>
          <a:lstStyle>
            <a:lvl1pPr marL="0" indent="0">
              <a:buNone/>
              <a:defRPr sz="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Edit Master 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656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7ED1B-489B-4705-99A1-F1896FBA3EE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0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878BD-2113-4C22-8266-89C23DA41F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8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A87426-C803-4595-9AEF-5786ED4CB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39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73E000-DCE2-4089-AFB8-943A10A85A2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326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7A167F-59CB-40C6-8155-4BB1887121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54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70F4A5-952E-40AE-8281-43007C9B7D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317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BE24C9-7A50-4AC6-9E1B-D5B0731AA41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70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894DFB-7F24-43CE-812F-2B52325EA5D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" y="1219200"/>
            <a:ext cx="4495800" cy="1470025"/>
          </a:xfrm>
        </p:spPr>
        <p:txBody>
          <a:bodyPr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chemeClr val="tx1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Chapter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2971800"/>
            <a:ext cx="9144000" cy="1294410"/>
          </a:xfr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4000"/>
                  <a:lumOff val="16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solidFill>
                  <a:schemeClr val="bg1"/>
                </a:solidFill>
                <a:latin typeface="Helvetic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297053" y="6550025"/>
            <a:ext cx="15295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b="1" dirty="0" smtClean="0">
                <a:solidFill>
                  <a:schemeClr val="bg1"/>
                </a:solidFill>
                <a:latin typeface="+mj-lt"/>
                <a:ea typeface="ＭＳ Ｐゴシック" panose="020B0600070205080204" pitchFamily="34" charset="-128"/>
              </a:rPr>
              <a:t>© 2019 McGraw-Hill Education.</a:t>
            </a:r>
            <a:endParaRPr lang="en-US" sz="8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70796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2" y="274637"/>
            <a:ext cx="8077197" cy="1173163"/>
          </a:xfrm>
          <a:noFill/>
        </p:spPr>
        <p:txBody>
          <a:bodyPr>
            <a:normAutofit/>
          </a:bodyPr>
          <a:lstStyle>
            <a:lvl1pPr algn="ctr">
              <a:defRPr sz="4400" b="1" cap="none" spc="0">
                <a:ln w="18415" cmpd="sng">
                  <a:noFill/>
                  <a:prstDash val="solid"/>
                </a:ln>
                <a:solidFill>
                  <a:srgbClr val="B60000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9"/>
            <a:ext cx="7762874" cy="475488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44153" y="6550025"/>
            <a:ext cx="1508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</a:rPr>
              <a:t>© 2019 McGraw-Hill Education.</a:t>
            </a:r>
            <a:endParaRPr lang="en-US" sz="800" dirty="0" smtClean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0500" y="6529250"/>
            <a:ext cx="9906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7AF583FE-9EAE-4F56-B690-E04E05929C97}" type="slidenum">
              <a:rPr lang="en-US" sz="1200" smtClean="0">
                <a:latin typeface="+mj-lt"/>
              </a:rPr>
              <a:pPr algn="r"/>
              <a:t>‹#›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346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2" y="274637"/>
            <a:ext cx="8077197" cy="1173163"/>
          </a:xfrm>
          <a:noFill/>
        </p:spPr>
        <p:txBody>
          <a:bodyPr>
            <a:normAutofit/>
          </a:bodyPr>
          <a:lstStyle>
            <a:lvl1pPr algn="ctr">
              <a:defRPr sz="4400" b="1" cap="none" spc="0">
                <a:ln w="18415" cmpd="sng">
                  <a:noFill/>
                  <a:prstDash val="solid"/>
                </a:ln>
                <a:solidFill>
                  <a:srgbClr val="B60000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9"/>
            <a:ext cx="3825874" cy="475488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44153" y="6550025"/>
            <a:ext cx="1508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</a:rPr>
              <a:t>© 2019 McGraw-Hill Education.</a:t>
            </a:r>
            <a:endParaRPr lang="en-US" sz="800" dirty="0" smtClean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0500" y="6529250"/>
            <a:ext cx="9906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7AF583FE-9EAE-4F56-B690-E04E05929C97}" type="slidenum">
              <a:rPr lang="en-US" sz="1200" smtClean="0">
                <a:latin typeface="+mj-lt"/>
              </a:rPr>
              <a:pPr algn="r"/>
              <a:t>‹#›</a:t>
            </a:fld>
            <a:endParaRPr lang="en-US" sz="1200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975226" y="1600199"/>
            <a:ext cx="3825874" cy="475488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513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2" y="274637"/>
            <a:ext cx="8077197" cy="1173163"/>
          </a:xfrm>
          <a:noFill/>
        </p:spPr>
        <p:txBody>
          <a:bodyPr>
            <a:normAutofit/>
          </a:bodyPr>
          <a:lstStyle>
            <a:lvl1pPr algn="ctr">
              <a:defRPr sz="4400" b="1" cap="none" spc="0">
                <a:ln w="18415" cmpd="sng">
                  <a:noFill/>
                  <a:prstDash val="solid"/>
                </a:ln>
                <a:solidFill>
                  <a:srgbClr val="B60000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9"/>
            <a:ext cx="3736974" cy="420624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44153" y="6550025"/>
            <a:ext cx="1508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</a:rPr>
              <a:t>© 2019 McGraw-Hill Education.</a:t>
            </a:r>
            <a:endParaRPr lang="en-US" sz="800" dirty="0" smtClean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0500" y="6529250"/>
            <a:ext cx="9906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7AF583FE-9EAE-4F56-B690-E04E05929C97}" type="slidenum">
              <a:rPr lang="en-US" sz="1200" smtClean="0">
                <a:latin typeface="+mj-lt"/>
              </a:rPr>
              <a:pPr algn="r"/>
              <a:t>‹#›</a:t>
            </a:fld>
            <a:endParaRPr lang="en-US" sz="1200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949826" y="1600199"/>
            <a:ext cx="3736974" cy="420624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923926" y="5882639"/>
            <a:ext cx="7762874" cy="64008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24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2" y="274637"/>
            <a:ext cx="8077197" cy="1173163"/>
          </a:xfrm>
          <a:noFill/>
        </p:spPr>
        <p:txBody>
          <a:bodyPr>
            <a:normAutofit/>
          </a:bodyPr>
          <a:lstStyle>
            <a:lvl1pPr algn="ctr">
              <a:defRPr sz="4400" b="1" cap="none" spc="0">
                <a:ln w="18415" cmpd="sng">
                  <a:noFill/>
                  <a:prstDash val="solid"/>
                </a:ln>
                <a:solidFill>
                  <a:srgbClr val="B60000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9"/>
            <a:ext cx="7762874" cy="231140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44153" y="6550025"/>
            <a:ext cx="1508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</a:rPr>
              <a:t>© 2019 McGraw-Hill Education.</a:t>
            </a:r>
            <a:endParaRPr lang="en-US" sz="800" dirty="0" smtClean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0500" y="6529250"/>
            <a:ext cx="9906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7AF583FE-9EAE-4F56-B690-E04E05929C97}" type="slidenum">
              <a:rPr lang="en-US" sz="1200" smtClean="0">
                <a:latin typeface="+mj-lt"/>
              </a:rPr>
              <a:pPr algn="r"/>
              <a:t>‹#›</a:t>
            </a:fld>
            <a:endParaRPr lang="en-US" sz="1200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923926" y="4152899"/>
            <a:ext cx="7762874" cy="231140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6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2" y="274637"/>
            <a:ext cx="8077197" cy="1173163"/>
          </a:xfrm>
          <a:noFill/>
        </p:spPr>
        <p:txBody>
          <a:bodyPr>
            <a:normAutofit/>
          </a:bodyPr>
          <a:lstStyle>
            <a:lvl1pPr algn="ctr">
              <a:defRPr sz="4400" b="1" cap="none" spc="0">
                <a:ln w="18415" cmpd="sng">
                  <a:noFill/>
                  <a:prstDash val="solid"/>
                </a:ln>
                <a:solidFill>
                  <a:srgbClr val="B60000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9"/>
            <a:ext cx="7762874" cy="109728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44153" y="6550025"/>
            <a:ext cx="1508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</a:rPr>
              <a:t>© 2019 McGraw-Hill Education.</a:t>
            </a:r>
            <a:endParaRPr lang="en-US" sz="800" dirty="0" smtClean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0500" y="6529250"/>
            <a:ext cx="9906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7AF583FE-9EAE-4F56-B690-E04E05929C97}" type="slidenum">
              <a:rPr lang="en-US" sz="1200" smtClean="0">
                <a:latin typeface="+mj-lt"/>
              </a:rPr>
              <a:pPr algn="r"/>
              <a:t>‹#›</a:t>
            </a:fld>
            <a:endParaRPr lang="en-US" sz="1200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923926" y="2852540"/>
            <a:ext cx="7762874" cy="109728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923926" y="4104881"/>
            <a:ext cx="7762874" cy="109728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923926" y="5357221"/>
            <a:ext cx="7762874" cy="109728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8257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02" y="274637"/>
            <a:ext cx="8077197" cy="1173163"/>
          </a:xfrm>
          <a:noFill/>
        </p:spPr>
        <p:txBody>
          <a:bodyPr>
            <a:normAutofit/>
          </a:bodyPr>
          <a:lstStyle>
            <a:lvl1pPr algn="ctr">
              <a:defRPr sz="4400" b="1" cap="none" spc="0">
                <a:ln w="18415" cmpd="sng">
                  <a:noFill/>
                  <a:prstDash val="solid"/>
                </a:ln>
                <a:solidFill>
                  <a:srgbClr val="B60000"/>
                </a:solidFill>
                <a:effectLst/>
                <a:latin typeface="Helvetic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9"/>
            <a:ext cx="7762874" cy="73152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44153" y="6550025"/>
            <a:ext cx="15087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tx1"/>
                </a:solidFill>
                <a:latin typeface="+mj-lt"/>
                <a:ea typeface="ＭＳ Ｐゴシック" panose="020B0600070205080204" pitchFamily="34" charset="-128"/>
              </a:rPr>
              <a:t>© 2019 McGraw-Hill Education.</a:t>
            </a:r>
            <a:endParaRPr lang="en-US" sz="800" dirty="0" smtClean="0">
              <a:latin typeface="+mj-lt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810500" y="6529250"/>
            <a:ext cx="990600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fld id="{7AF583FE-9EAE-4F56-B690-E04E05929C97}" type="slidenum">
              <a:rPr lang="en-US" sz="1200" smtClean="0">
                <a:latin typeface="+mj-lt"/>
              </a:rPr>
              <a:pPr algn="r"/>
              <a:t>‹#›</a:t>
            </a:fld>
            <a:endParaRPr lang="en-US" sz="1200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923926" y="2421901"/>
            <a:ext cx="7762874" cy="73152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1"/>
          </p:nvPr>
        </p:nvSpPr>
        <p:spPr>
          <a:xfrm>
            <a:off x="923926" y="3243603"/>
            <a:ext cx="7762874" cy="73152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923926" y="4065305"/>
            <a:ext cx="7762874" cy="73152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923926" y="4887007"/>
            <a:ext cx="7762874" cy="73152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923926" y="5708710"/>
            <a:ext cx="7762874" cy="73152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Helvetica" pitchFamily="34" charset="0"/>
              </a:defRPr>
            </a:lvl1pPr>
            <a:lvl2pPr marL="457200" indent="-3474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2pPr>
            <a:lvl3pPr marL="914400" indent="-27432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3pPr>
            <a:lvl4pPr marL="13716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4pPr>
            <a:lvl5pPr marL="1828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Helvetic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54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i="1" smtClean="0">
                <a:ea typeface="ＭＳ Ｐゴシック" panose="020B0600070205080204" pitchFamily="34" charset="-128"/>
              </a:rPr>
              <a:t>© 2019 McGraw-Hill Education.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05C4911-3F0E-4D21-870B-A6C28FEAFB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01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26" y="274637"/>
            <a:ext cx="8067674" cy="11731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26" y="1600200"/>
            <a:ext cx="7762874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3F1BEAA-1490-4021-B268-87335AF36D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537325"/>
            <a:ext cx="3048000" cy="244475"/>
          </a:xfrm>
          <a:prstGeom prst="rect">
            <a:avLst/>
          </a:prstGeom>
        </p:spPr>
        <p:txBody>
          <a:bodyPr/>
          <a:lstStyle>
            <a:lvl1pPr algn="ctr">
              <a:defRPr sz="80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 dirty="0" smtClean="0">
                <a:ea typeface="ＭＳ Ｐゴシック" panose="020B0600070205080204" pitchFamily="34" charset="-128"/>
              </a:rPr>
              <a:t>© 2019 McGraw-Hill Education.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247647"/>
            <a:ext cx="1011822" cy="1200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" y="1447801"/>
            <a:ext cx="9143999" cy="0"/>
          </a:xfrm>
          <a:prstGeom prst="line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247647"/>
            <a:ext cx="9144000" cy="0"/>
          </a:xfrm>
          <a:prstGeom prst="line">
            <a:avLst/>
          </a:prstGeom>
          <a:ln w="698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48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65" r:id="rId2"/>
    <p:sldLayoutId id="2147483848" r:id="rId3"/>
    <p:sldLayoutId id="2147483861" r:id="rId4"/>
    <p:sldLayoutId id="2147483860" r:id="rId5"/>
    <p:sldLayoutId id="2147483862" r:id="rId6"/>
    <p:sldLayoutId id="2147483863" r:id="rId7"/>
    <p:sldLayoutId id="2147483864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C00000"/>
          </a:solidFill>
          <a:latin typeface="Helvetic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Helvetic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Helvetic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2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Thinking Like an Economist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© 2019 McGraw-Hill Education. All rights reserved. Authorized only for instructor use in the classroom. No reproduction or distribution without the prior written consent of McGraw-Hill Education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Opportunity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Opportunity cost </a:t>
            </a:r>
            <a:r>
              <a:rPr lang="en-US" sz="2800" dirty="0"/>
              <a:t>is the value of what must be foregone in order to undertake an activity </a:t>
            </a:r>
          </a:p>
          <a:p>
            <a:pPr lvl="1"/>
            <a:r>
              <a:rPr lang="en-US" sz="2400" dirty="0"/>
              <a:t>Consider explicit </a:t>
            </a:r>
            <a:r>
              <a:rPr lang="en-US" sz="2400" u="sng" dirty="0"/>
              <a:t>and</a:t>
            </a:r>
            <a:r>
              <a:rPr lang="en-US" sz="2400" dirty="0"/>
              <a:t> implicit costs</a:t>
            </a:r>
          </a:p>
          <a:p>
            <a:r>
              <a:rPr lang="en-US" sz="2800" dirty="0"/>
              <a:t>Examples:</a:t>
            </a:r>
          </a:p>
          <a:p>
            <a:pPr lvl="1"/>
            <a:r>
              <a:rPr lang="en-US" sz="2400" dirty="0"/>
              <a:t>Give up an hour of babysitting to go to the movies</a:t>
            </a:r>
          </a:p>
          <a:p>
            <a:pPr lvl="1"/>
            <a:r>
              <a:rPr lang="en-US" sz="2400" dirty="0"/>
              <a:t>Give up watching TV to walk to town</a:t>
            </a:r>
          </a:p>
          <a:p>
            <a:r>
              <a:rPr lang="en-US" sz="2800" dirty="0"/>
              <a:t>Caution:  NOT the combined value of </a:t>
            </a:r>
            <a:r>
              <a:rPr lang="en-US" sz="2800" u="sng" dirty="0"/>
              <a:t>all</a:t>
            </a:r>
            <a:r>
              <a:rPr lang="en-US" sz="2800" dirty="0"/>
              <a:t> possible activities</a:t>
            </a:r>
          </a:p>
          <a:p>
            <a:pPr lvl="1"/>
            <a:r>
              <a:rPr lang="en-US" sz="2400" dirty="0"/>
              <a:t>Opportunity cost considers only your best alternative</a:t>
            </a:r>
          </a:p>
        </p:txBody>
      </p:sp>
    </p:spTree>
    <p:extLst>
      <p:ext uri="{BB962C8B-B14F-4D97-AF65-F5344CB8AC3E}">
        <p14:creationId xmlns:p14="http://schemas.microsoft.com/office/powerpoint/2010/main" val="379638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9"/>
            <a:ext cx="7955280" cy="4754880"/>
          </a:xfrm>
        </p:spPr>
        <p:txBody>
          <a:bodyPr/>
          <a:lstStyle/>
          <a:p>
            <a:r>
              <a:rPr lang="en-US" dirty="0"/>
              <a:t>Simplifying assumptions</a:t>
            </a:r>
          </a:p>
          <a:p>
            <a:pPr lvl="1"/>
            <a:r>
              <a:rPr lang="en-US" dirty="0"/>
              <a:t>Which aspects of the decision are absolutely essential?</a:t>
            </a:r>
          </a:p>
          <a:p>
            <a:pPr lvl="1"/>
            <a:r>
              <a:rPr lang="en-US" dirty="0"/>
              <a:t>Which aspects are irrelevant?</a:t>
            </a:r>
          </a:p>
          <a:p>
            <a:r>
              <a:rPr lang="en-US" dirty="0"/>
              <a:t>Abstract representation of key relationships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Cost-Benefit Principle</a:t>
            </a:r>
            <a:r>
              <a:rPr lang="en-US" dirty="0"/>
              <a:t> is a model</a:t>
            </a:r>
          </a:p>
          <a:p>
            <a:pPr lvl="2"/>
            <a:r>
              <a:rPr lang="en-US" dirty="0"/>
              <a:t>If costs of an action increase, the action is less likely</a:t>
            </a:r>
          </a:p>
          <a:p>
            <a:pPr lvl="2"/>
            <a:r>
              <a:rPr lang="en-US" dirty="0"/>
              <a:t>If benefits of an action increase, the action is more likely</a:t>
            </a:r>
          </a:p>
        </p:txBody>
      </p:sp>
    </p:spTree>
    <p:extLst>
      <p:ext uri="{BB962C8B-B14F-4D97-AF65-F5344CB8AC3E}">
        <p14:creationId xmlns:p14="http://schemas.microsoft.com/office/powerpoint/2010/main" val="19103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Decision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9"/>
            <a:ext cx="7955280" cy="4754880"/>
          </a:xfrm>
        </p:spPr>
        <p:txBody>
          <a:bodyPr/>
          <a:lstStyle/>
          <a:p>
            <a:pPr marL="457200" indent="-457200"/>
            <a:r>
              <a:rPr lang="en-US" dirty="0"/>
              <a:t>Economic analysis predicts likely behavior</a:t>
            </a:r>
          </a:p>
          <a:p>
            <a:pPr marL="457200" indent="-457200"/>
            <a:r>
              <a:rPr lang="en-US" dirty="0"/>
              <a:t>Three general cases of mistakes</a:t>
            </a:r>
          </a:p>
          <a:p>
            <a:pPr lvl="1" indent="-457200">
              <a:buFont typeface="Times New Roman" pitchFamily="18" charset="0"/>
              <a:buAutoNum type="arabicPeriod"/>
            </a:pPr>
            <a:r>
              <a:rPr lang="en-US" dirty="0"/>
              <a:t>Measuring costs and benefits as proportions instead of absolute amounts</a:t>
            </a:r>
          </a:p>
          <a:p>
            <a:pPr lvl="1" indent="-457200">
              <a:buFont typeface="Times New Roman" pitchFamily="18" charset="0"/>
              <a:buAutoNum type="arabicPeriod"/>
            </a:pPr>
            <a:r>
              <a:rPr lang="en-US" dirty="0"/>
              <a:t>Ignoring implicit costs</a:t>
            </a:r>
          </a:p>
          <a:p>
            <a:pPr lvl="1" indent="-457200">
              <a:buFont typeface="Times New Roman" pitchFamily="18" charset="0"/>
              <a:buAutoNum type="arabicPeriod"/>
            </a:pPr>
            <a:r>
              <a:rPr lang="en-US" dirty="0"/>
              <a:t>Failure to think at the margin</a:t>
            </a:r>
          </a:p>
        </p:txBody>
      </p:sp>
    </p:spTree>
    <p:extLst>
      <p:ext uri="{BB962C8B-B14F-4D97-AF65-F5344CB8AC3E}">
        <p14:creationId xmlns:p14="http://schemas.microsoft.com/office/powerpoint/2010/main" val="32519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</a:t>
            </a:r>
            <a:r>
              <a:rPr lang="en-US" sz="1500" dirty="0"/>
              <a:t> </a:t>
            </a:r>
            <a:r>
              <a:rPr lang="en-US" sz="1500" dirty="0" smtClean="0"/>
              <a:t>1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None/>
            </a:pPr>
            <a:r>
              <a:rPr lang="en-US" sz="2700" b="1" dirty="0"/>
              <a:t>	Measuring costs and benefits as proportions instead of absolute amount</a:t>
            </a:r>
          </a:p>
          <a:p>
            <a:pPr marL="511175" lvl="2" indent="-225425">
              <a:buClr>
                <a:schemeClr val="bg1"/>
              </a:buClr>
            </a:pPr>
            <a:r>
              <a:rPr lang="en-US" sz="2500" dirty="0"/>
              <a:t>Would you walk to town to save $10 on a $25 item?</a:t>
            </a:r>
          </a:p>
          <a:p>
            <a:pPr marL="511175" lvl="2" indent="-225425">
              <a:buClr>
                <a:schemeClr val="bg1"/>
              </a:buClr>
            </a:pPr>
            <a:r>
              <a:rPr lang="en-US" sz="2500" dirty="0"/>
              <a:t>Would you walk to town to save $10 on a $2,500 item</a:t>
            </a:r>
            <a:r>
              <a:rPr lang="en-US" sz="2500" dirty="0" smtClean="0"/>
              <a:t>?</a:t>
            </a:r>
            <a:endParaRPr lang="en-US" sz="2500" dirty="0"/>
          </a:p>
        </p:txBody>
      </p:sp>
      <p:pic>
        <p:nvPicPr>
          <p:cNvPr id="5" name="Picture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678" y="2076130"/>
            <a:ext cx="3955872" cy="3506551"/>
          </a:xfrm>
        </p:spPr>
      </p:pic>
    </p:spTree>
    <p:extLst>
      <p:ext uri="{BB962C8B-B14F-4D97-AF65-F5344CB8AC3E}">
        <p14:creationId xmlns:p14="http://schemas.microsoft.com/office/powerpoint/2010/main" val="28121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</a:t>
            </a:r>
            <a:r>
              <a:rPr lang="en-US" sz="1500" dirty="0"/>
              <a:t> </a:t>
            </a:r>
            <a:r>
              <a:rPr lang="en-US" sz="1500" dirty="0" smtClean="0"/>
              <a:t>2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>
              <a:buNone/>
            </a:pPr>
            <a:r>
              <a:rPr lang="en-US" sz="2400" b="1" dirty="0"/>
              <a:t>Ignoring implicit costs</a:t>
            </a:r>
          </a:p>
          <a:p>
            <a:pPr marL="511175" lvl="2" indent="-225425">
              <a:buClr>
                <a:schemeClr val="bg1"/>
              </a:buClr>
            </a:pPr>
            <a:r>
              <a:rPr lang="en-US" dirty="0"/>
              <a:t>Consider your alternatives</a:t>
            </a:r>
          </a:p>
          <a:p>
            <a:pPr marL="285750" lvl="1"/>
            <a:r>
              <a:rPr lang="en-US" sz="2400" dirty="0"/>
              <a:t>If you win a free concert ticket, it isn’t really “free”</a:t>
            </a:r>
          </a:p>
          <a:p>
            <a:pPr marL="511175" lvl="2" indent="-225425">
              <a:buClr>
                <a:schemeClr val="bg1"/>
              </a:buClr>
            </a:pPr>
            <a:r>
              <a:rPr lang="en-US" dirty="0"/>
              <a:t>What else would you have done with your evening?</a:t>
            </a:r>
          </a:p>
          <a:p>
            <a:pPr marL="511175" lvl="2" indent="-225425">
              <a:buClr>
                <a:schemeClr val="bg1"/>
              </a:buClr>
            </a:pPr>
            <a:r>
              <a:rPr lang="en-US" dirty="0"/>
              <a:t>Does going to the concert make you give up some other great activity?</a:t>
            </a:r>
          </a:p>
        </p:txBody>
      </p:sp>
      <p:pic>
        <p:nvPicPr>
          <p:cNvPr id="5" name="Picture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995" y="1944346"/>
            <a:ext cx="3949871" cy="3857206"/>
          </a:xfrm>
        </p:spPr>
      </p:pic>
    </p:spTree>
    <p:extLst>
      <p:ext uri="{BB962C8B-B14F-4D97-AF65-F5344CB8AC3E}">
        <p14:creationId xmlns:p14="http://schemas.microsoft.com/office/powerpoint/2010/main" val="14521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</a:t>
            </a:r>
            <a:r>
              <a:rPr lang="en-US" sz="1500" dirty="0"/>
              <a:t> </a:t>
            </a:r>
            <a:r>
              <a:rPr lang="en-US" sz="1500" dirty="0" smtClean="0"/>
              <a:t>3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2900" b="1" dirty="0"/>
              <a:t>Failure to think at the margin</a:t>
            </a:r>
          </a:p>
          <a:p>
            <a:pPr marL="511175" lvl="2" indent="-225425">
              <a:buClr>
                <a:schemeClr val="bg1"/>
              </a:buClr>
            </a:pPr>
            <a:r>
              <a:rPr lang="en-US" sz="2500" b="1" dirty="0"/>
              <a:t>Sunk costs </a:t>
            </a:r>
            <a:r>
              <a:rPr lang="en-US" sz="2500" dirty="0"/>
              <a:t>cannot be recovered</a:t>
            </a:r>
          </a:p>
          <a:p>
            <a:pPr marL="285750" lvl="1"/>
            <a:r>
              <a:rPr lang="en-US" dirty="0"/>
              <a:t>Examples:</a:t>
            </a:r>
          </a:p>
          <a:p>
            <a:pPr marL="511175" lvl="2" indent="-225425">
              <a:buClr>
                <a:schemeClr val="bg1"/>
              </a:buClr>
            </a:pPr>
            <a:r>
              <a:rPr lang="en-US" sz="2500" dirty="0"/>
              <a:t>Eating at an all-you-can-eat restaurant</a:t>
            </a:r>
          </a:p>
          <a:p>
            <a:pPr marL="511175" lvl="2" indent="-225425">
              <a:buClr>
                <a:schemeClr val="bg1"/>
              </a:buClr>
            </a:pPr>
            <a:r>
              <a:rPr lang="en-US" sz="2500" dirty="0"/>
              <a:t>Attend a second year of law school</a:t>
            </a:r>
          </a:p>
        </p:txBody>
      </p:sp>
      <p:pic>
        <p:nvPicPr>
          <p:cNvPr id="5" name="Picture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04" y="1762372"/>
            <a:ext cx="3617653" cy="4242927"/>
          </a:xfrm>
        </p:spPr>
      </p:pic>
    </p:spTree>
    <p:extLst>
      <p:ext uri="{BB962C8B-B14F-4D97-AF65-F5344CB8AC3E}">
        <p14:creationId xmlns:p14="http://schemas.microsoft.com/office/powerpoint/2010/main" val="419828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Marginal Analysis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Marginal cost </a:t>
            </a:r>
            <a:r>
              <a:rPr lang="en-US" dirty="0"/>
              <a:t>is the increase in total cost from one additional unit of an activity</a:t>
            </a:r>
          </a:p>
          <a:p>
            <a:pPr lvl="1"/>
            <a:r>
              <a:rPr lang="en-US" b="1" dirty="0"/>
              <a:t>Average cost </a:t>
            </a:r>
            <a:r>
              <a:rPr lang="en-US" dirty="0"/>
              <a:t>is total cost divided by the number of units</a:t>
            </a:r>
          </a:p>
          <a:p>
            <a:r>
              <a:rPr lang="en-US" b="1" dirty="0"/>
              <a:t>Marginal benefit </a:t>
            </a:r>
            <a:r>
              <a:rPr lang="en-US" dirty="0"/>
              <a:t>is the increase in total benefit from one additional unit of an activity</a:t>
            </a:r>
          </a:p>
          <a:p>
            <a:pPr lvl="1"/>
            <a:r>
              <a:rPr lang="en-US" b="1" dirty="0"/>
              <a:t>Average benefit </a:t>
            </a:r>
            <a:r>
              <a:rPr lang="en-US" dirty="0"/>
              <a:t>is total benefit divided by the number of units</a:t>
            </a:r>
          </a:p>
        </p:txBody>
      </p:sp>
    </p:spTree>
    <p:extLst>
      <p:ext uri="{BB962C8B-B14F-4D97-AF65-F5344CB8AC3E}">
        <p14:creationId xmlns:p14="http://schemas.microsoft.com/office/powerpoint/2010/main" val="319357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Marginal Analysis:  </a:t>
            </a:r>
            <a:br>
              <a:rPr lang="en-US" dirty="0"/>
            </a:br>
            <a:r>
              <a:rPr lang="en-US" dirty="0"/>
              <a:t>SpaceX Rocket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5192484"/>
            <a:ext cx="7762874" cy="762001"/>
          </a:xfrm>
        </p:spPr>
        <p:txBody>
          <a:bodyPr/>
          <a:lstStyle/>
          <a:p>
            <a:pPr marL="0" lvl="1" indent="0">
              <a:buClr>
                <a:schemeClr val="accent3"/>
              </a:buClr>
              <a:buNone/>
              <a:defRPr/>
            </a:pPr>
            <a:r>
              <a:rPr lang="en-US" sz="2000" dirty="0"/>
              <a:t>If the marginal benefit is $6 billion per launch, how many launches should SpaceX make?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91889"/>
              </p:ext>
            </p:extLst>
          </p:nvPr>
        </p:nvGraphicFramePr>
        <p:xfrm>
          <a:off x="1469570" y="1854201"/>
          <a:ext cx="652272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938215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90561769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36622965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986993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# of Launches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58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Total Cost </a:t>
                      </a:r>
                      <a:b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($B)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58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Average Cost ($B/launch)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58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Marginal Cost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($B)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58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6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$0</a:t>
                      </a:r>
                    </a:p>
                  </a:txBody>
                  <a:tcP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$0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$3</a:t>
                      </a:r>
                      <a:endParaRPr lang="en-IN" dirty="0"/>
                    </a:p>
                  </a:txBody>
                  <a:tcP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5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$4</a:t>
                      </a:r>
                      <a:endParaRPr lang="en-IN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978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$7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$3.5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$8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204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$20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76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$32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$6.4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10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68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Normative and Positive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/>
              <a:t>Normative economic principle </a:t>
            </a:r>
            <a:r>
              <a:rPr lang="en-US" dirty="0"/>
              <a:t>says how people </a:t>
            </a:r>
            <a:r>
              <a:rPr lang="en-US" i="1" dirty="0"/>
              <a:t>should</a:t>
            </a:r>
            <a:r>
              <a:rPr lang="en-US" dirty="0"/>
              <a:t> behave</a:t>
            </a:r>
          </a:p>
          <a:p>
            <a:pPr marL="285750" lvl="2" indent="0">
              <a:buClr>
                <a:schemeClr val="bg1"/>
              </a:buClr>
              <a:buNone/>
            </a:pPr>
            <a:r>
              <a:rPr lang="en-US" sz="2500" dirty="0"/>
              <a:t>People shouldn’t pollute so much</a:t>
            </a:r>
          </a:p>
          <a:p>
            <a:pPr marL="285750" lvl="2" indent="0">
              <a:buClr>
                <a:schemeClr val="bg1"/>
              </a:buClr>
              <a:buNone/>
            </a:pPr>
            <a:r>
              <a:rPr lang="en-US" sz="2500" dirty="0"/>
              <a:t>SpaceX should launch as many rockets as </a:t>
            </a:r>
            <a:r>
              <a:rPr lang="en-US" sz="2500" dirty="0" smtClean="0"/>
              <a:t>possible</a:t>
            </a:r>
            <a:endParaRPr lang="en-US" sz="2500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b="1" dirty="0"/>
              <a:t>Positive economic principle </a:t>
            </a:r>
            <a:r>
              <a:rPr lang="en-US" dirty="0"/>
              <a:t>predicts how people </a:t>
            </a:r>
            <a:r>
              <a:rPr lang="en-US" i="1" dirty="0"/>
              <a:t>will</a:t>
            </a:r>
            <a:r>
              <a:rPr lang="en-US" dirty="0"/>
              <a:t> behave</a:t>
            </a:r>
          </a:p>
          <a:p>
            <a:pPr marL="285750" lvl="2" indent="0">
              <a:buClr>
                <a:schemeClr val="bg1"/>
              </a:buClr>
              <a:buNone/>
            </a:pPr>
            <a:r>
              <a:rPr lang="en-US" sz="2500" dirty="0"/>
              <a:t>People will pollute less if you tax pollution</a:t>
            </a:r>
          </a:p>
          <a:p>
            <a:pPr marL="285750" lvl="2" indent="0">
              <a:buClr>
                <a:schemeClr val="bg1"/>
              </a:buClr>
              <a:buNone/>
            </a:pPr>
            <a:r>
              <a:rPr lang="en-US" sz="2500" dirty="0"/>
              <a:t>SpaceX will choose to launch rockets that it thinks it will turn a profit </a:t>
            </a:r>
            <a:r>
              <a:rPr lang="en-US" sz="2500" dirty="0" smtClean="0"/>
              <a:t>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019103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Incentive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8"/>
            <a:ext cx="7762874" cy="566059"/>
          </a:xfrm>
        </p:spPr>
        <p:txBody>
          <a:bodyPr/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/>
              <a:t>Incentives are central to people's choices</a:t>
            </a:r>
          </a:p>
        </p:txBody>
      </p:sp>
      <p:pic>
        <p:nvPicPr>
          <p:cNvPr id="6" name="Picture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97" y="2517028"/>
            <a:ext cx="7579405" cy="2927617"/>
          </a:xfrm>
        </p:spPr>
      </p:pic>
    </p:spTree>
    <p:extLst>
      <p:ext uri="{BB962C8B-B14F-4D97-AF65-F5344CB8AC3E}">
        <p14:creationId xmlns:p14="http://schemas.microsoft.com/office/powerpoint/2010/main" val="209109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400" dirty="0"/>
              <a:t>Explain and apply the </a:t>
            </a:r>
            <a:r>
              <a:rPr lang="en-US" sz="2400" b="1" i="1" dirty="0"/>
              <a:t>Scarcity Principle</a:t>
            </a:r>
            <a:r>
              <a:rPr lang="en-US" sz="2400" dirty="0"/>
              <a:t>, which says that having more of any good thing necessarily requires having less of something else.</a:t>
            </a:r>
          </a:p>
          <a:p>
            <a:pPr marL="514350" indent="-514350">
              <a:buAutoNum type="arabicPeriod"/>
            </a:pPr>
            <a:r>
              <a:rPr lang="en-US" sz="2400" dirty="0"/>
              <a:t>Explain and apply the </a:t>
            </a:r>
            <a:r>
              <a:rPr lang="en-US" sz="2400" b="1" i="1" dirty="0"/>
              <a:t>Cost-Benefit Principle</a:t>
            </a:r>
            <a:r>
              <a:rPr lang="en-US" sz="2400" dirty="0"/>
              <a:t>, which says that an action should be taken if, but only if, its benefit is at least as great as its cost.</a:t>
            </a:r>
          </a:p>
          <a:p>
            <a:pPr marL="514350" indent="-514350">
              <a:buAutoNum type="arabicPeriod"/>
            </a:pPr>
            <a:r>
              <a:rPr lang="en-US" sz="2400" dirty="0"/>
              <a:t>Discuss three important pitfalls that occur when applying the </a:t>
            </a:r>
            <a:r>
              <a:rPr lang="en-US" sz="2400" b="1" i="1" dirty="0"/>
              <a:t>Cost-Benefit Principle </a:t>
            </a:r>
            <a:r>
              <a:rPr lang="en-US" sz="2400" dirty="0"/>
              <a:t>inconsistently.</a:t>
            </a:r>
          </a:p>
          <a:p>
            <a:pPr marL="514350" indent="-514350">
              <a:buAutoNum type="arabicPeriod"/>
            </a:pPr>
            <a:r>
              <a:rPr lang="en-US" sz="2400" dirty="0"/>
              <a:t>Explain and apply the </a:t>
            </a:r>
            <a:r>
              <a:rPr lang="en-US" sz="2400" b="1" i="1" dirty="0"/>
              <a:t>Incentive Principle</a:t>
            </a:r>
            <a:r>
              <a:rPr lang="en-US" sz="2400" dirty="0"/>
              <a:t>, which says that if you want to predict people’s behavior, a good place to start is by examining their incentives.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Microeconomics and Macroeconomics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Clr>
                <a:schemeClr val="bg1"/>
              </a:buClr>
              <a:buNone/>
              <a:defRPr/>
            </a:pPr>
            <a:r>
              <a:rPr lang="en-US" sz="2000" b="1" dirty="0"/>
              <a:t>Microeconomics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/>
              <a:t>studies choice and its implications  for price and quantity in individual markets</a:t>
            </a:r>
          </a:p>
          <a:p>
            <a:pPr marL="283464" lvl="2" indent="0">
              <a:buClr>
                <a:schemeClr val="bg1"/>
              </a:buClr>
              <a:buNone/>
              <a:defRPr/>
            </a:pPr>
            <a:r>
              <a:rPr lang="en-US" sz="2000" dirty="0"/>
              <a:t>Sugar</a:t>
            </a:r>
          </a:p>
          <a:p>
            <a:pPr marL="283464" lvl="2" indent="0">
              <a:buClr>
                <a:schemeClr val="bg1"/>
              </a:buClr>
              <a:buNone/>
              <a:defRPr/>
            </a:pPr>
            <a:r>
              <a:rPr lang="en-US" sz="2000" dirty="0"/>
              <a:t>Carpets</a:t>
            </a:r>
          </a:p>
          <a:p>
            <a:pPr marL="283464" lvl="2" indent="0">
              <a:buClr>
                <a:schemeClr val="bg1"/>
              </a:buClr>
              <a:buNone/>
              <a:defRPr/>
            </a:pPr>
            <a:r>
              <a:rPr lang="en-US" sz="2000" dirty="0"/>
              <a:t>House cleaning services</a:t>
            </a:r>
          </a:p>
          <a:p>
            <a:pPr marL="0" lvl="1" indent="0">
              <a:buClr>
                <a:schemeClr val="bg1"/>
              </a:buClr>
              <a:buNone/>
              <a:defRPr/>
            </a:pPr>
            <a:r>
              <a:rPr lang="en-US" sz="2000" dirty="0"/>
              <a:t>Microeconomics considers topics such as </a:t>
            </a:r>
          </a:p>
          <a:p>
            <a:pPr marL="283464" lvl="2" indent="0"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sz="2000" dirty="0"/>
              <a:t>Costs of production</a:t>
            </a:r>
          </a:p>
          <a:p>
            <a:pPr marL="283464" lvl="2" indent="0"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sz="2000" dirty="0"/>
              <a:t>Demand for a product</a:t>
            </a:r>
          </a:p>
          <a:p>
            <a:pPr marL="283464" lvl="2" indent="0">
              <a:buClr>
                <a:schemeClr val="bg1"/>
              </a:buClr>
              <a:buFont typeface="Wingdings" pitchFamily="2" charset="2"/>
              <a:buChar char="§"/>
              <a:defRPr/>
            </a:pPr>
            <a:r>
              <a:rPr lang="en-US" sz="2000" dirty="0"/>
              <a:t>Exchange rates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lvl="1" indent="0">
              <a:buClr>
                <a:schemeClr val="bg1"/>
              </a:buClr>
              <a:buNone/>
              <a:defRPr/>
            </a:pPr>
            <a:r>
              <a:rPr lang="en-US" sz="2000" b="1" dirty="0"/>
              <a:t>Macroeconomics </a:t>
            </a:r>
            <a:r>
              <a:rPr lang="en-US" sz="2000" dirty="0"/>
              <a:t>studies the performance of national economies and the policies that governments use to try to improve that performance</a:t>
            </a:r>
          </a:p>
          <a:p>
            <a:pPr marL="283464" lvl="2" indent="0">
              <a:buClr>
                <a:schemeClr val="bg1"/>
              </a:buClr>
              <a:buNone/>
              <a:defRPr/>
            </a:pPr>
            <a:r>
              <a:rPr lang="en-US" sz="2000" dirty="0"/>
              <a:t>Inflation</a:t>
            </a:r>
          </a:p>
          <a:p>
            <a:pPr marL="283464" lvl="2" indent="0">
              <a:buClr>
                <a:schemeClr val="bg1"/>
              </a:buClr>
              <a:buNone/>
              <a:defRPr/>
            </a:pPr>
            <a:r>
              <a:rPr lang="en-US" sz="2000" dirty="0"/>
              <a:t>Unemployment</a:t>
            </a:r>
          </a:p>
          <a:p>
            <a:pPr marL="283464" lvl="2" indent="0">
              <a:buClr>
                <a:schemeClr val="bg1"/>
              </a:buClr>
              <a:buNone/>
              <a:defRPr/>
            </a:pPr>
            <a:r>
              <a:rPr lang="en-US" sz="2000" dirty="0"/>
              <a:t>Growth</a:t>
            </a:r>
          </a:p>
          <a:p>
            <a:pPr marL="0" lvl="1" indent="0">
              <a:buClr>
                <a:schemeClr val="bg1"/>
              </a:buClr>
              <a:buNone/>
              <a:defRPr/>
            </a:pPr>
            <a:r>
              <a:rPr lang="en-US" sz="2000" dirty="0"/>
              <a:t>Macroeconomics considers</a:t>
            </a:r>
          </a:p>
          <a:p>
            <a:pPr marL="283464" lvl="2" indent="0">
              <a:buClr>
                <a:schemeClr val="bg1"/>
              </a:buClr>
              <a:buNone/>
              <a:defRPr/>
            </a:pPr>
            <a:r>
              <a:rPr lang="en-US" sz="2000" dirty="0"/>
              <a:t>Monetary policy</a:t>
            </a:r>
          </a:p>
          <a:p>
            <a:pPr marL="283464" lvl="2" indent="0">
              <a:buClr>
                <a:schemeClr val="bg1"/>
              </a:buClr>
              <a:buNone/>
              <a:defRPr/>
            </a:pPr>
            <a:r>
              <a:rPr lang="en-US" sz="2000" dirty="0"/>
              <a:t>Deficits</a:t>
            </a:r>
          </a:p>
          <a:p>
            <a:pPr marL="283464" lvl="2" indent="0">
              <a:buClr>
                <a:schemeClr val="bg1"/>
              </a:buClr>
              <a:buNone/>
              <a:defRPr/>
            </a:pPr>
            <a:r>
              <a:rPr lang="en-US" sz="2000" dirty="0" smtClean="0"/>
              <a:t>Tax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50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Economics Is Choosing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in this course is on a short list of powerful ideas</a:t>
            </a:r>
          </a:p>
          <a:p>
            <a:pPr lvl="1"/>
            <a:r>
              <a:rPr lang="en-US" dirty="0"/>
              <a:t>Explain many economic issues</a:t>
            </a:r>
          </a:p>
          <a:p>
            <a:pPr lvl="1"/>
            <a:r>
              <a:rPr lang="en-US" dirty="0"/>
              <a:t>Predict decisions made in a variety of circumstances</a:t>
            </a:r>
          </a:p>
          <a:p>
            <a:r>
              <a:rPr lang="en-US" dirty="0"/>
              <a:t>Core Principles are the foundation for solving economic problems</a:t>
            </a:r>
          </a:p>
        </p:txBody>
      </p:sp>
    </p:spTree>
    <p:extLst>
      <p:ext uri="{BB962C8B-B14F-4D97-AF65-F5344CB8AC3E}">
        <p14:creationId xmlns:p14="http://schemas.microsoft.com/office/powerpoint/2010/main" val="200989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Economics Is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things that economics can help to explain</a:t>
            </a:r>
          </a:p>
          <a:p>
            <a:r>
              <a:rPr lang="en-US" dirty="0"/>
              <a:t>Economic Naturalist topics</a:t>
            </a:r>
          </a:p>
          <a:p>
            <a:pPr lvl="1"/>
            <a:r>
              <a:rPr lang="en-US" dirty="0"/>
              <a:t>Why is expensive software bundled with PCs?</a:t>
            </a:r>
          </a:p>
          <a:p>
            <a:pPr lvl="1"/>
            <a:r>
              <a:rPr lang="en-US" dirty="0"/>
              <a:t>Why can't you buy a car without heaters</a:t>
            </a:r>
          </a:p>
          <a:p>
            <a:pPr lvl="1"/>
            <a:r>
              <a:rPr lang="en-US" dirty="0"/>
              <a:t>Drive-up ATMs with </a:t>
            </a:r>
            <a:r>
              <a:rPr lang="en-US" dirty="0" smtClean="0"/>
              <a:t>Braille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6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 </a:t>
            </a:r>
            <a:r>
              <a:rPr lang="en-US" dirty="0"/>
              <a:t>Appendix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4000" dirty="0"/>
              <a:t>Working with Equations, </a:t>
            </a:r>
          </a:p>
          <a:p>
            <a:r>
              <a:rPr lang="en-IN" sz="4000" dirty="0"/>
              <a:t>Graphs, and Tables</a:t>
            </a:r>
          </a:p>
        </p:txBody>
      </p:sp>
    </p:spTree>
    <p:extLst>
      <p:ext uri="{BB962C8B-B14F-4D97-AF65-F5344CB8AC3E}">
        <p14:creationId xmlns:p14="http://schemas.microsoft.com/office/powerpoint/2010/main" val="4411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Equation </a:t>
            </a:r>
          </a:p>
          <a:p>
            <a:r>
              <a:rPr lang="en-US" dirty="0"/>
              <a:t>Variable</a:t>
            </a:r>
          </a:p>
          <a:p>
            <a:pPr lvl="1"/>
            <a:r>
              <a:rPr lang="en-US" dirty="0"/>
              <a:t>Dependent variable</a:t>
            </a:r>
          </a:p>
          <a:p>
            <a:pPr lvl="1"/>
            <a:r>
              <a:rPr lang="en-US" dirty="0"/>
              <a:t>Independent variable</a:t>
            </a:r>
          </a:p>
          <a:p>
            <a:r>
              <a:rPr lang="en-US" dirty="0"/>
              <a:t>Parameter (constant) </a:t>
            </a:r>
          </a:p>
          <a:p>
            <a:pPr lvl="1"/>
            <a:r>
              <a:rPr lang="en-US" dirty="0"/>
              <a:t>Slope</a:t>
            </a:r>
          </a:p>
          <a:p>
            <a:pPr lvl="1"/>
            <a:r>
              <a:rPr lang="en-US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26041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From Words to an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variables</a:t>
            </a:r>
          </a:p>
          <a:p>
            <a:r>
              <a:rPr lang="en-US" dirty="0"/>
              <a:t>Calculate the parameters</a:t>
            </a:r>
          </a:p>
          <a:p>
            <a:pPr lvl="1"/>
            <a:r>
              <a:rPr lang="en-US" dirty="0"/>
              <a:t>Slope</a:t>
            </a:r>
          </a:p>
          <a:p>
            <a:pPr lvl="1"/>
            <a:r>
              <a:rPr lang="en-US" dirty="0"/>
              <a:t>Intercept</a:t>
            </a:r>
          </a:p>
          <a:p>
            <a:r>
              <a:rPr lang="en-US" dirty="0"/>
              <a:t>Write the equation</a:t>
            </a:r>
          </a:p>
          <a:p>
            <a:r>
              <a:rPr lang="en-US" dirty="0"/>
              <a:t>Example:  Phone bill is $5 per month plus 10 cents per minute</a:t>
            </a:r>
          </a:p>
          <a:p>
            <a:pPr lvl="1" algn="ctr">
              <a:buNone/>
            </a:pPr>
            <a:r>
              <a:rPr lang="en-US" b="1" dirty="0"/>
              <a:t>B = 5 + 0.10 T</a:t>
            </a:r>
          </a:p>
        </p:txBody>
      </p:sp>
    </p:spTree>
    <p:extLst>
      <p:ext uri="{BB962C8B-B14F-4D97-AF65-F5344CB8AC3E}">
        <p14:creationId xmlns:p14="http://schemas.microsoft.com/office/powerpoint/2010/main" val="397568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Equation to Graph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ctr">
              <a:buNone/>
            </a:pPr>
            <a:r>
              <a:rPr lang="en-US" sz="2400" dirty="0"/>
              <a:t>B = 5 + 0.10 T</a:t>
            </a:r>
          </a:p>
          <a:p>
            <a:pPr lvl="1"/>
            <a:r>
              <a:rPr lang="en-US" sz="2400" dirty="0"/>
              <a:t>Draw and label axes</a:t>
            </a:r>
          </a:p>
          <a:p>
            <a:pPr lvl="2"/>
            <a:r>
              <a:rPr lang="en-US" sz="2000" dirty="0"/>
              <a:t>Horizontal is independent variable</a:t>
            </a:r>
          </a:p>
          <a:p>
            <a:pPr lvl="2"/>
            <a:r>
              <a:rPr lang="en-US" sz="2000" dirty="0"/>
              <a:t>Vertical is dependent variable</a:t>
            </a:r>
          </a:p>
          <a:p>
            <a:pPr lvl="1"/>
            <a:r>
              <a:rPr lang="en-US" sz="2400" dirty="0"/>
              <a:t>To graph,</a:t>
            </a:r>
          </a:p>
          <a:p>
            <a:pPr lvl="2"/>
            <a:r>
              <a:rPr lang="en-US" sz="2000" dirty="0"/>
              <a:t>Plot the intercept</a:t>
            </a:r>
          </a:p>
          <a:p>
            <a:pPr lvl="2"/>
            <a:r>
              <a:rPr lang="en-US" sz="2000" dirty="0"/>
              <a:t>Plot one other </a:t>
            </a:r>
            <a:br>
              <a:rPr lang="en-US" sz="2000" dirty="0"/>
            </a:br>
            <a:r>
              <a:rPr lang="en-US" sz="2000" dirty="0"/>
              <a:t>point</a:t>
            </a:r>
          </a:p>
          <a:p>
            <a:pPr lvl="2"/>
            <a:r>
              <a:rPr lang="en-US" sz="2000" dirty="0"/>
              <a:t>Connect the </a:t>
            </a:r>
            <a:br>
              <a:rPr lang="en-US" sz="2000" dirty="0"/>
            </a:br>
            <a:r>
              <a:rPr lang="en-US" sz="2000" dirty="0"/>
              <a:t>points</a:t>
            </a:r>
          </a:p>
        </p:txBody>
      </p:sp>
      <p:pic>
        <p:nvPicPr>
          <p:cNvPr id="5" name="Picture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820" y="2517343"/>
            <a:ext cx="4377360" cy="2732985"/>
          </a:xfrm>
        </p:spPr>
      </p:pic>
    </p:spTree>
    <p:extLst>
      <p:ext uri="{BB962C8B-B14F-4D97-AF65-F5344CB8AC3E}">
        <p14:creationId xmlns:p14="http://schemas.microsoft.com/office/powerpoint/2010/main" val="1254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Graph to Equation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Identify variables</a:t>
            </a:r>
          </a:p>
          <a:p>
            <a:pPr lvl="2"/>
            <a:r>
              <a:rPr lang="en-US" dirty="0"/>
              <a:t>Independent</a:t>
            </a:r>
          </a:p>
          <a:p>
            <a:pPr lvl="2"/>
            <a:r>
              <a:rPr lang="en-US" dirty="0"/>
              <a:t>Dependent</a:t>
            </a:r>
          </a:p>
          <a:p>
            <a:pPr lvl="1"/>
            <a:r>
              <a:rPr lang="en-US" dirty="0"/>
              <a:t>Identify parameters</a:t>
            </a:r>
          </a:p>
          <a:p>
            <a:pPr lvl="2"/>
            <a:r>
              <a:rPr lang="en-US" dirty="0"/>
              <a:t>Intercept</a:t>
            </a:r>
          </a:p>
          <a:p>
            <a:pPr lvl="2"/>
            <a:r>
              <a:rPr lang="en-US" dirty="0"/>
              <a:t>Slope</a:t>
            </a:r>
          </a:p>
          <a:p>
            <a:pPr lvl="1"/>
            <a:r>
              <a:rPr lang="en-US" dirty="0"/>
              <a:t>Write the </a:t>
            </a:r>
            <a:r>
              <a:rPr lang="en-US" dirty="0" smtClean="0"/>
              <a:t>equation</a:t>
            </a:r>
            <a:endParaRPr lang="en-US" dirty="0"/>
          </a:p>
          <a:p>
            <a:pPr marL="631825" lvl="4" indent="0">
              <a:spcBef>
                <a:spcPts val="1800"/>
              </a:spcBef>
              <a:buNone/>
            </a:pPr>
            <a:r>
              <a:rPr lang="en-US" dirty="0"/>
              <a:t>B = 4 + 0.2 T</a:t>
            </a:r>
          </a:p>
        </p:txBody>
      </p:sp>
      <p:pic>
        <p:nvPicPr>
          <p:cNvPr id="5" name="Picture 3" descr="The graph plots time (minutes per month) to bill (dollars per month) with data points at (0,4), (20,8), (40,12), and (60,16).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56" y="2517343"/>
            <a:ext cx="4270288" cy="2732985"/>
          </a:xfrm>
        </p:spPr>
      </p:pic>
    </p:spTree>
    <p:extLst>
      <p:ext uri="{BB962C8B-B14F-4D97-AF65-F5344CB8AC3E}">
        <p14:creationId xmlns:p14="http://schemas.microsoft.com/office/powerpoint/2010/main" val="39927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the Intercept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9"/>
            <a:ext cx="3840480" cy="4754880"/>
          </a:xfrm>
        </p:spPr>
        <p:txBody>
          <a:bodyPr/>
          <a:lstStyle/>
          <a:p>
            <a:pPr lvl="1"/>
            <a:r>
              <a:rPr lang="en-US" dirty="0"/>
              <a:t>An increase in the intercept shifts the curve up</a:t>
            </a:r>
          </a:p>
          <a:p>
            <a:pPr lvl="2"/>
            <a:r>
              <a:rPr lang="en-US" dirty="0"/>
              <a:t>Slope is unchanged</a:t>
            </a:r>
          </a:p>
          <a:p>
            <a:pPr lvl="2"/>
            <a:r>
              <a:rPr lang="en-US" dirty="0"/>
              <a:t>Caused by an increase in the monthly fee</a:t>
            </a:r>
          </a:p>
          <a:p>
            <a:pPr lvl="1"/>
            <a:r>
              <a:rPr lang="en-US" dirty="0"/>
              <a:t>A decrease in </a:t>
            </a:r>
            <a:r>
              <a:rPr lang="en-US" dirty="0" smtClean="0"/>
              <a:t>the intercept shifts </a:t>
            </a:r>
            <a:r>
              <a:rPr lang="en-US" dirty="0"/>
              <a:t>the curve </a:t>
            </a:r>
            <a:r>
              <a:rPr lang="en-US" dirty="0" smtClean="0"/>
              <a:t>down</a:t>
            </a:r>
            <a:endParaRPr lang="en-US" dirty="0"/>
          </a:p>
          <a:p>
            <a:pPr lvl="2"/>
            <a:r>
              <a:rPr lang="en-US" dirty="0"/>
              <a:t>Slope is </a:t>
            </a:r>
            <a:r>
              <a:rPr lang="en-US" dirty="0" smtClean="0"/>
              <a:t>unchanged</a:t>
            </a:r>
            <a:endParaRPr lang="en-US" dirty="0"/>
          </a:p>
        </p:txBody>
      </p:sp>
      <p:pic>
        <p:nvPicPr>
          <p:cNvPr id="7" name="Picture 3" descr="The graph plots time (minutes per month) to bill (dollars per month) and shows the plotted line shifting up.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82328" y="2691415"/>
            <a:ext cx="3993284" cy="255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35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Changes in the Slope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An increase in the slope makes the curve steeper</a:t>
            </a:r>
          </a:p>
          <a:p>
            <a:pPr lvl="2"/>
            <a:r>
              <a:rPr lang="en-US" dirty="0"/>
              <a:t>Intercept is unchanged</a:t>
            </a:r>
          </a:p>
          <a:p>
            <a:pPr lvl="2"/>
            <a:r>
              <a:rPr lang="en-US" dirty="0"/>
              <a:t>Caused by an increase in the per minute fee</a:t>
            </a:r>
          </a:p>
          <a:p>
            <a:pPr lvl="1"/>
            <a:r>
              <a:rPr lang="en-US" dirty="0"/>
              <a:t>A decrease in the </a:t>
            </a:r>
            <a:br>
              <a:rPr lang="en-US" dirty="0"/>
            </a:br>
            <a:r>
              <a:rPr lang="en-US" dirty="0"/>
              <a:t>slope makes the </a:t>
            </a:r>
            <a:br>
              <a:rPr lang="en-US" dirty="0"/>
            </a:br>
            <a:r>
              <a:rPr lang="en-US" dirty="0"/>
              <a:t>curve flatter</a:t>
            </a:r>
          </a:p>
          <a:p>
            <a:pPr lvl="2"/>
            <a:r>
              <a:rPr lang="en-US" dirty="0"/>
              <a:t>Intercept is </a:t>
            </a:r>
            <a:br>
              <a:rPr lang="en-US" dirty="0"/>
            </a:br>
            <a:r>
              <a:rPr lang="en-US" dirty="0"/>
              <a:t>unchanged</a:t>
            </a:r>
            <a:endParaRPr lang="en-IN" dirty="0"/>
          </a:p>
        </p:txBody>
      </p:sp>
      <p:pic>
        <p:nvPicPr>
          <p:cNvPr id="5" name="Picture 3" descr="The graph plots time (minutes per month) to bill (dollars per month) and shows the plotted line rotating upward from its point of origin, changing the slope of the line.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89154" y="3721643"/>
            <a:ext cx="3894074" cy="254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4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Scarcity Principle</a:t>
            </a:r>
          </a:p>
        </p:txBody>
      </p:sp>
      <p:pic>
        <p:nvPicPr>
          <p:cNvPr id="5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72" y="1731962"/>
            <a:ext cx="7360782" cy="4491038"/>
          </a:xfrm>
        </p:spPr>
      </p:pic>
    </p:spTree>
    <p:extLst>
      <p:ext uri="{BB962C8B-B14F-4D97-AF65-F5344CB8AC3E}">
        <p14:creationId xmlns:p14="http://schemas.microsoft.com/office/powerpoint/2010/main" val="5333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Table to Graph</a:t>
            </a:r>
            <a:endParaRPr lang="en-US" sz="1500" dirty="0"/>
          </a:p>
        </p:txBody>
      </p:sp>
      <p:graphicFrame>
        <p:nvGraphicFramePr>
          <p:cNvPr id="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27287"/>
              </p:ext>
            </p:extLst>
          </p:nvPr>
        </p:nvGraphicFramePr>
        <p:xfrm>
          <a:off x="1469570" y="1535352"/>
          <a:ext cx="613954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772">
                  <a:extLst>
                    <a:ext uri="{9D8B030D-6E8A-4147-A177-3AD203B41FA5}">
                      <a16:colId xmlns:a16="http://schemas.microsoft.com/office/drawing/2014/main" val="3893821506"/>
                    </a:ext>
                  </a:extLst>
                </a:gridCol>
                <a:gridCol w="3069772">
                  <a:extLst>
                    <a:ext uri="{9D8B030D-6E8A-4147-A177-3AD203B41FA5}">
                      <a16:colId xmlns:a16="http://schemas.microsoft.com/office/drawing/2014/main" val="2390561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Long-distance bill ($/month)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2508" marR="172508" marT="27432" marB="27432" anchor="ctr" horzOverflow="overflow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58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Total long-distance calls (minutes/month)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2508" marR="172508" marT="27432" marB="27432" anchor="ctr" horzOverflow="overflow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58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66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$10.50</a:t>
                      </a:r>
                    </a:p>
                  </a:txBody>
                  <a:tcPr marL="172508" marR="172508" marT="27432" marB="27432" anchor="ctr" horzOverflow="overflow"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172508" marR="172508" marT="27432" marB="27432" anchor="ctr" horzOverflow="overflow"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55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$11.00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978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$11.50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4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$12.00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204539"/>
                  </a:ext>
                </a:extLst>
              </a:tr>
            </a:tbl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923926" y="3581405"/>
            <a:ext cx="2973160" cy="2894576"/>
          </a:xfrm>
        </p:spPr>
        <p:txBody>
          <a:bodyPr/>
          <a:lstStyle/>
          <a:p>
            <a:pPr marL="0" lvl="1" indent="0">
              <a:buClr>
                <a:schemeClr val="bg1"/>
              </a:buClr>
            </a:pPr>
            <a:r>
              <a:rPr lang="en-US" dirty="0"/>
              <a:t>Identify variables</a:t>
            </a:r>
          </a:p>
          <a:p>
            <a:pPr marL="283464" lvl="2" indent="0">
              <a:buClr>
                <a:schemeClr val="bg1"/>
              </a:buClr>
            </a:pPr>
            <a:r>
              <a:rPr lang="en-US" dirty="0"/>
              <a:t>Independent</a:t>
            </a:r>
          </a:p>
          <a:p>
            <a:pPr marL="283464" lvl="2" indent="0">
              <a:buClr>
                <a:schemeClr val="bg1"/>
              </a:buClr>
            </a:pPr>
            <a:r>
              <a:rPr lang="en-US" dirty="0"/>
              <a:t>Dependent</a:t>
            </a:r>
          </a:p>
          <a:p>
            <a:pPr marL="0" lvl="1" indent="0">
              <a:buClr>
                <a:schemeClr val="bg1"/>
              </a:buClr>
            </a:pPr>
            <a:r>
              <a:rPr lang="en-US" dirty="0"/>
              <a:t>Label axes</a:t>
            </a:r>
          </a:p>
          <a:p>
            <a:pPr marL="0" lvl="1" indent="0">
              <a:buClr>
                <a:schemeClr val="bg1"/>
              </a:buClr>
            </a:pPr>
            <a:r>
              <a:rPr lang="en-US" dirty="0"/>
              <a:t>Plot points</a:t>
            </a:r>
          </a:p>
          <a:p>
            <a:pPr marL="283464" lvl="2" indent="0">
              <a:buClr>
                <a:schemeClr val="bg1"/>
              </a:buClr>
            </a:pPr>
            <a:r>
              <a:rPr lang="en-US" dirty="0"/>
              <a:t>Connect points</a:t>
            </a:r>
          </a:p>
        </p:txBody>
      </p:sp>
      <p:pic>
        <p:nvPicPr>
          <p:cNvPr id="6" name="Picture 4" descr="The graph plots time (minutes per month) to bill (dollars per month) and shows the Monthly Bill as the plotted line sloping upward intersecting point A (20, 11), point C (40, 12) and point D (60, 13).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73513" y="4124215"/>
            <a:ext cx="4827587" cy="2188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76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From Table to Equation</a:t>
            </a:r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69669"/>
              </p:ext>
            </p:extLst>
          </p:nvPr>
        </p:nvGraphicFramePr>
        <p:xfrm>
          <a:off x="1469570" y="1535352"/>
          <a:ext cx="6139544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9772">
                  <a:extLst>
                    <a:ext uri="{9D8B030D-6E8A-4147-A177-3AD203B41FA5}">
                      <a16:colId xmlns:a16="http://schemas.microsoft.com/office/drawing/2014/main" val="3893821506"/>
                    </a:ext>
                  </a:extLst>
                </a:gridCol>
                <a:gridCol w="3069772">
                  <a:extLst>
                    <a:ext uri="{9D8B030D-6E8A-4147-A177-3AD203B41FA5}">
                      <a16:colId xmlns:a16="http://schemas.microsoft.com/office/drawing/2014/main" val="23905617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Long-distance bill ($/month)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2508" marR="172508" marT="27432" marB="27432" anchor="ctr" horzOverflow="overflow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582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</a:rPr>
                        <a:t>Total long-distance calls (minutes/month)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172508" marR="172508" marT="27432" marB="27432" anchor="ctr" horzOverflow="overflow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582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966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$10.50</a:t>
                      </a:r>
                    </a:p>
                  </a:txBody>
                  <a:tcPr marL="172508" marR="172508" marT="27432" marB="27432" anchor="ctr" horzOverflow="overflow"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172508" marR="172508" marT="27432" marB="27432" anchor="ctr" horzOverflow="overflow"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8552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$11.00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978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$11.50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45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$12.00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marL="172508" marR="172508" marT="27432" marB="27432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204539"/>
                  </a:ext>
                </a:extLst>
              </a:tr>
            </a:tbl>
          </a:graphicData>
        </a:graphic>
      </p:graphicFrame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923926" y="3652743"/>
            <a:ext cx="7762874" cy="2864797"/>
          </a:xfrm>
        </p:spPr>
        <p:txBody>
          <a:bodyPr/>
          <a:lstStyle/>
          <a:p>
            <a:pPr marL="0" lvl="1" indent="0">
              <a:buNone/>
            </a:pPr>
            <a:r>
              <a:rPr lang="en-US" sz="2100" dirty="0"/>
              <a:t>Identify independent and dependent variables</a:t>
            </a:r>
          </a:p>
          <a:p>
            <a:pPr marL="0" lvl="1" indent="0">
              <a:buNone/>
            </a:pPr>
            <a:r>
              <a:rPr lang="en-US" sz="2100" dirty="0"/>
              <a:t>Calculate slope</a:t>
            </a:r>
          </a:p>
          <a:p>
            <a:pPr marL="0" lvl="2" indent="0">
              <a:buClr>
                <a:schemeClr val="bg1"/>
              </a:buClr>
              <a:buNone/>
            </a:pPr>
            <a:r>
              <a:rPr lang="en-US" sz="2100" dirty="0"/>
              <a:t>Slope = (11.5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sz="2100" dirty="0" smtClean="0"/>
              <a:t> </a:t>
            </a:r>
            <a:r>
              <a:rPr lang="en-US" sz="2100" dirty="0"/>
              <a:t>10.5) / (30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sz="2100" dirty="0" smtClean="0"/>
              <a:t> </a:t>
            </a:r>
            <a:r>
              <a:rPr lang="en-US" sz="2100" dirty="0"/>
              <a:t>10) = 1/20 = 0.05</a:t>
            </a:r>
          </a:p>
          <a:p>
            <a:pPr marL="0" lvl="1" indent="0">
              <a:buNone/>
            </a:pPr>
            <a:r>
              <a:rPr lang="en-US" sz="2100" dirty="0"/>
              <a:t>Solve for intercept, f, using any point</a:t>
            </a:r>
          </a:p>
          <a:p>
            <a:pPr marL="747713" lvl="4" indent="0">
              <a:buClr>
                <a:schemeClr val="tx2"/>
              </a:buClr>
              <a:buNone/>
            </a:pPr>
            <a:r>
              <a:rPr lang="en-US" sz="1800" dirty="0"/>
              <a:t>B = f + 0.05 T</a:t>
            </a:r>
          </a:p>
          <a:p>
            <a:pPr marL="747713" lvl="4" indent="0">
              <a:buClr>
                <a:schemeClr val="tx2"/>
              </a:buClr>
              <a:buNone/>
            </a:pPr>
            <a:r>
              <a:rPr lang="en-US" sz="1800" dirty="0"/>
              <a:t>12 = f + 0.05 (40) = f + 2</a:t>
            </a:r>
          </a:p>
          <a:p>
            <a:pPr marL="747713" lvl="4" indent="0">
              <a:buClr>
                <a:schemeClr val="tx2"/>
              </a:buClr>
              <a:buNone/>
            </a:pPr>
            <a:r>
              <a:rPr lang="en-US" sz="1800" dirty="0"/>
              <a:t>f = 12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sz="1800" dirty="0" smtClean="0"/>
              <a:t> </a:t>
            </a:r>
            <a:r>
              <a:rPr lang="en-US" sz="1800" dirty="0"/>
              <a:t>2 = 10</a:t>
            </a:r>
          </a:p>
          <a:p>
            <a:pPr marL="747713" lvl="4" indent="0">
              <a:buClr>
                <a:schemeClr val="tx2"/>
              </a:buClr>
              <a:buNone/>
            </a:pPr>
            <a:r>
              <a:rPr lang="en-US" sz="1800" b="1" dirty="0"/>
              <a:t>B = 10 + 0.05 </a:t>
            </a:r>
            <a:r>
              <a:rPr lang="en-US" sz="1800" b="1" dirty="0" smtClean="0"/>
              <a:t>T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8087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Simultaneous </a:t>
            </a:r>
            <a:r>
              <a:rPr lang="en-US" dirty="0" smtClean="0"/>
              <a:t>Equations</a:t>
            </a:r>
            <a:r>
              <a:rPr lang="en-US" sz="1500" dirty="0" smtClean="0"/>
              <a:t> 1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9"/>
            <a:ext cx="7762874" cy="4846320"/>
          </a:xfrm>
        </p:spPr>
        <p:txBody>
          <a:bodyPr/>
          <a:lstStyle/>
          <a:p>
            <a:r>
              <a:rPr lang="en-US" dirty="0"/>
              <a:t>Two equations, two unknowns</a:t>
            </a:r>
          </a:p>
          <a:p>
            <a:r>
              <a:rPr lang="en-US" dirty="0"/>
              <a:t>Solving the equations gives the values of the variables where the two lines intersect</a:t>
            </a:r>
          </a:p>
          <a:p>
            <a:pPr lvl="1"/>
            <a:r>
              <a:rPr lang="en-US" dirty="0"/>
              <a:t>Lines intersect when the values of the independent and dependent variables are the same in the equations for both lines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Two billing plans for phone service</a:t>
            </a:r>
          </a:p>
          <a:p>
            <a:pPr lvl="2"/>
            <a:r>
              <a:rPr lang="en-US" dirty="0"/>
              <a:t>How many minutes make the two plans cost the same?</a:t>
            </a:r>
          </a:p>
        </p:txBody>
      </p:sp>
    </p:spTree>
    <p:extLst>
      <p:ext uri="{BB962C8B-B14F-4D97-AF65-F5344CB8AC3E}">
        <p14:creationId xmlns:p14="http://schemas.microsoft.com/office/powerpoint/2010/main" val="15151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Simultaneous </a:t>
            </a:r>
            <a:r>
              <a:rPr lang="en-IN" dirty="0" smtClean="0"/>
              <a:t>Equations</a:t>
            </a:r>
            <a:r>
              <a:rPr lang="en-IN" sz="1500" dirty="0" smtClean="0"/>
              <a:t> 2</a:t>
            </a:r>
            <a:endParaRPr lang="en-IN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1600198"/>
            <a:ext cx="4846320" cy="4508771"/>
          </a:xfrm>
        </p:spPr>
        <p:txBody>
          <a:bodyPr/>
          <a:lstStyle/>
          <a:p>
            <a:r>
              <a:rPr lang="en-US" dirty="0"/>
              <a:t>Plan 1	B = 10 + 0.04T	</a:t>
            </a:r>
          </a:p>
          <a:p>
            <a:r>
              <a:rPr lang="en-US" dirty="0"/>
              <a:t>Plan 2	B =  20 </a:t>
            </a:r>
            <a:r>
              <a:rPr lang="en-US" dirty="0" smtClean="0"/>
              <a:t>+ 0.02T</a:t>
            </a:r>
          </a:p>
          <a:p>
            <a:r>
              <a:rPr lang="en-US" dirty="0" smtClean="0"/>
              <a:t>Plan </a:t>
            </a:r>
            <a:r>
              <a:rPr lang="en-US" dirty="0"/>
              <a:t>1 has higher per minute price while </a:t>
            </a:r>
          </a:p>
          <a:p>
            <a:r>
              <a:rPr lang="en-US" dirty="0"/>
              <a:t>Plan 2 has a higher monthly fee</a:t>
            </a:r>
          </a:p>
          <a:p>
            <a:r>
              <a:rPr lang="en-US" dirty="0"/>
              <a:t>Find B and T </a:t>
            </a:r>
            <a:br>
              <a:rPr lang="en-US" dirty="0"/>
            </a:br>
            <a:r>
              <a:rPr lang="en-US" dirty="0"/>
              <a:t>for point A</a:t>
            </a:r>
            <a:endParaRPr lang="en-IN" dirty="0"/>
          </a:p>
        </p:txBody>
      </p:sp>
      <p:pic>
        <p:nvPicPr>
          <p:cNvPr id="6" name="Picture 3" descr="The graph plots time (minutes per month) to bill (dollars per month) for two  plans with different slopes and that intersect at (500, 30), which is labeled point A."/>
          <p:cNvPicPr>
            <a:picLocks noGrp="1" noChangeAspect="1" noChangeArrowheads="1"/>
          </p:cNvPicPr>
          <p:nvPr>
            <p:ph idx="10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6924" y="3720041"/>
            <a:ext cx="4246860" cy="2399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4464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Simultaneous </a:t>
            </a:r>
            <a:r>
              <a:rPr lang="en-IN" dirty="0" smtClean="0"/>
              <a:t>Equations</a:t>
            </a:r>
            <a:r>
              <a:rPr lang="en-IN" sz="1500" dirty="0" smtClean="0"/>
              <a:t> 3</a:t>
            </a:r>
            <a:endParaRPr lang="en-IN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32856"/>
            <a:ext cx="3825874" cy="188323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/>
              <a:t>Plan 1	B = 10 + 0.04 T</a:t>
            </a:r>
          </a:p>
          <a:p>
            <a:r>
              <a:rPr lang="en-US" sz="2400" dirty="0"/>
              <a:t>Plan 2	B = 20 + 0.02 T</a:t>
            </a:r>
          </a:p>
          <a:p>
            <a:pPr marL="0" lvl="1" indent="0">
              <a:buNone/>
            </a:pPr>
            <a:r>
              <a:rPr lang="en-US" sz="2400" dirty="0"/>
              <a:t>Subtract Plan 2 equation from Plan 1 and solve for </a:t>
            </a:r>
            <a:r>
              <a:rPr lang="en-US" sz="2400" dirty="0" smtClean="0"/>
              <a:t>T</a:t>
            </a:r>
            <a:endParaRPr lang="en-US" sz="2400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223104"/>
              </p:ext>
            </p:extLst>
          </p:nvPr>
        </p:nvGraphicFramePr>
        <p:xfrm>
          <a:off x="1378859" y="3701142"/>
          <a:ext cx="2626272" cy="209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193760" imgH="952200" progId="Equation.DSMT4">
                  <p:embed/>
                </p:oleObj>
              </mc:Choice>
              <mc:Fallback>
                <p:oleObj name="Equation" r:id="rId3" imgW="1193760" imgH="952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8859" y="3701142"/>
                        <a:ext cx="2626272" cy="209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0"/>
          </p:nvPr>
        </p:nvSpPr>
        <p:spPr>
          <a:xfrm>
            <a:off x="4975226" y="1632856"/>
            <a:ext cx="3825874" cy="4754880"/>
          </a:xfrm>
        </p:spPr>
        <p:txBody>
          <a:bodyPr/>
          <a:lstStyle/>
          <a:p>
            <a:pPr marL="0" lvl="1" indent="0">
              <a:buNone/>
            </a:pPr>
            <a:r>
              <a:rPr lang="en-US" sz="2400" dirty="0" smtClean="0"/>
              <a:t>Find </a:t>
            </a:r>
            <a:r>
              <a:rPr lang="en-US" sz="2400" dirty="0"/>
              <a:t>B when T = 500</a:t>
            </a:r>
          </a:p>
          <a:p>
            <a:pPr marL="285750" lvl="1">
              <a:buNone/>
            </a:pPr>
            <a:r>
              <a:rPr lang="en-US" sz="2400" dirty="0"/>
              <a:t>B = 10 + 0.04 T</a:t>
            </a:r>
          </a:p>
          <a:p>
            <a:pPr marL="285750" lvl="1">
              <a:buNone/>
            </a:pPr>
            <a:r>
              <a:rPr lang="en-US" sz="2400" dirty="0"/>
              <a:t>B = 10 + 0.04 (500)</a:t>
            </a:r>
          </a:p>
          <a:p>
            <a:pPr marL="285750" lvl="1">
              <a:buNone/>
            </a:pPr>
            <a:r>
              <a:rPr lang="en-US" sz="2400" b="1" dirty="0"/>
              <a:t>B = $</a:t>
            </a:r>
            <a:r>
              <a:rPr lang="en-US" sz="2400" b="1" dirty="0" smtClean="0"/>
              <a:t>30</a:t>
            </a:r>
            <a:endParaRPr lang="en-US" sz="2400" dirty="0"/>
          </a:p>
          <a:p>
            <a:pPr marL="285750" lvl="1">
              <a:spcBef>
                <a:spcPts val="1800"/>
              </a:spcBef>
              <a:buNone/>
            </a:pPr>
            <a:r>
              <a:rPr lang="en-US" sz="2400" dirty="0" smtClean="0"/>
              <a:t>OR</a:t>
            </a:r>
            <a:endParaRPr lang="en-US" sz="2400" dirty="0"/>
          </a:p>
          <a:p>
            <a:pPr marL="285750" lvl="1">
              <a:spcBef>
                <a:spcPts val="1800"/>
              </a:spcBef>
              <a:buNone/>
            </a:pPr>
            <a:r>
              <a:rPr lang="en-US" sz="2400" dirty="0" smtClean="0"/>
              <a:t>B </a:t>
            </a:r>
            <a:r>
              <a:rPr lang="en-US" sz="2400" dirty="0"/>
              <a:t>= 20 + 0.02 T</a:t>
            </a:r>
          </a:p>
          <a:p>
            <a:pPr marL="285750" lvl="1">
              <a:buNone/>
            </a:pPr>
            <a:r>
              <a:rPr lang="en-US" sz="2400" dirty="0"/>
              <a:t>B = 20 + 0.02 (500)</a:t>
            </a:r>
          </a:p>
          <a:p>
            <a:pPr marL="285750" lvl="1">
              <a:buNone/>
            </a:pPr>
            <a:r>
              <a:rPr lang="en-US" sz="2400" b="1" dirty="0"/>
              <a:t>B = $</a:t>
            </a:r>
            <a:r>
              <a:rPr lang="en-US" sz="2400" b="1" dirty="0" smtClean="0"/>
              <a:t>30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904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Scarcity Principle: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64" y="1937659"/>
            <a:ext cx="6583680" cy="609601"/>
          </a:xfrm>
        </p:spPr>
        <p:txBody>
          <a:bodyPr/>
          <a:lstStyle/>
          <a:p>
            <a:pPr lvl="0" algn="ctr"/>
            <a:r>
              <a:rPr lang="en-US" sz="2800" b="1" dirty="0"/>
              <a:t>Scarcity is involved </a:t>
            </a:r>
            <a:r>
              <a:rPr lang="en-US" sz="2800" b="1" dirty="0" smtClean="0"/>
              <a:t>in</a:t>
            </a:r>
            <a:endParaRPr lang="en-US" sz="2800" dirty="0"/>
          </a:p>
        </p:txBody>
      </p:sp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119858"/>
              </p:ext>
            </p:extLst>
          </p:nvPr>
        </p:nvGraphicFramePr>
        <p:xfrm>
          <a:off x="982664" y="2579914"/>
          <a:ext cx="6583680" cy="1948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11666749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18373376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826239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76793248"/>
                    </a:ext>
                  </a:extLst>
                </a:gridCol>
              </a:tblGrid>
              <a:tr h="19485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Global warming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Political elections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Career choices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Buying bottled water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5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436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60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Cost-Benefit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8"/>
            <a:ext cx="7762874" cy="1447802"/>
          </a:xfrm>
        </p:spPr>
        <p:txBody>
          <a:bodyPr/>
          <a:lstStyle/>
          <a:p>
            <a:r>
              <a:rPr lang="en-US" sz="2800" dirty="0"/>
              <a:t>Take an action if and only if the </a:t>
            </a:r>
            <a:r>
              <a:rPr lang="en-US" sz="2800" u="sng" dirty="0"/>
              <a:t>extra</a:t>
            </a:r>
            <a:r>
              <a:rPr lang="en-US" sz="2800" dirty="0"/>
              <a:t> benefits are at least as great as the </a:t>
            </a:r>
            <a:r>
              <a:rPr lang="en-US" sz="2800" u="sng" dirty="0"/>
              <a:t>extra</a:t>
            </a:r>
            <a:r>
              <a:rPr lang="en-US" sz="2800" dirty="0"/>
              <a:t> costs</a:t>
            </a:r>
          </a:p>
          <a:p>
            <a:r>
              <a:rPr lang="en-US" sz="2800" dirty="0"/>
              <a:t>Costs and benefits are not just money</a:t>
            </a:r>
          </a:p>
        </p:txBody>
      </p:sp>
      <p:pic>
        <p:nvPicPr>
          <p:cNvPr id="6" name="Picture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16" y="3108303"/>
            <a:ext cx="6263168" cy="3225531"/>
          </a:xfrm>
        </p:spPr>
      </p:pic>
    </p:spTree>
    <p:extLst>
      <p:ext uri="{BB962C8B-B14F-4D97-AF65-F5344CB8AC3E}">
        <p14:creationId xmlns:p14="http://schemas.microsoft.com/office/powerpoint/2010/main" val="58921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the Cost-Benefit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Assume people are rational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rational person</a:t>
            </a:r>
            <a:r>
              <a:rPr lang="en-US" sz="2000" dirty="0"/>
              <a:t> has well defined goals and tries to fulfill those goals as best they can</a:t>
            </a:r>
          </a:p>
          <a:p>
            <a:r>
              <a:rPr lang="en-US" sz="2800" dirty="0"/>
              <a:t>Would you walk to town to save $10 on an item?</a:t>
            </a:r>
          </a:p>
          <a:p>
            <a:pPr lvl="1"/>
            <a:r>
              <a:rPr lang="en-US" sz="2000" dirty="0"/>
              <a:t>Benefits are clear ($10)</a:t>
            </a:r>
          </a:p>
          <a:p>
            <a:pPr lvl="1"/>
            <a:r>
              <a:rPr lang="en-US" sz="2000" dirty="0"/>
              <a:t>But what are the “costs of walking to town”?</a:t>
            </a:r>
          </a:p>
          <a:p>
            <a:r>
              <a:rPr lang="en-US" sz="2800" dirty="0"/>
              <a:t>Hypothetical auction</a:t>
            </a:r>
          </a:p>
          <a:p>
            <a:pPr lvl="1"/>
            <a:r>
              <a:rPr lang="en-US" sz="2000" dirty="0"/>
              <a:t>Would you walk to town if the savings were $1000? </a:t>
            </a:r>
          </a:p>
          <a:p>
            <a:pPr lvl="1"/>
            <a:r>
              <a:rPr lang="en-US" sz="2000" dirty="0"/>
              <a:t>How about savings of $500? $100? $50?</a:t>
            </a:r>
          </a:p>
          <a:p>
            <a:pPr lvl="1"/>
            <a:r>
              <a:rPr lang="en-US" sz="2000" dirty="0"/>
              <a:t>If you would walk to town for savings of $9, but not for savings of $8.99, then your costs of walking must be $9!</a:t>
            </a:r>
          </a:p>
        </p:txBody>
      </p:sp>
    </p:spTree>
    <p:extLst>
      <p:ext uri="{BB962C8B-B14F-4D97-AF65-F5344CB8AC3E}">
        <p14:creationId xmlns:p14="http://schemas.microsoft.com/office/powerpoint/2010/main" val="358601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 – Benefit Principle Examples</a:t>
            </a:r>
          </a:p>
        </p:txBody>
      </p:sp>
      <p:pic>
        <p:nvPicPr>
          <p:cNvPr id="5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33" y="1813207"/>
            <a:ext cx="8096860" cy="4328547"/>
          </a:xfrm>
        </p:spPr>
      </p:pic>
    </p:spTree>
    <p:extLst>
      <p:ext uri="{BB962C8B-B14F-4D97-AF65-F5344CB8AC3E}">
        <p14:creationId xmlns:p14="http://schemas.microsoft.com/office/powerpoint/2010/main" val="174091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</a:t>
            </a:r>
            <a:r>
              <a:rPr lang="en-US" dirty="0" smtClean="0"/>
              <a:t>Surplus</a:t>
            </a:r>
            <a:r>
              <a:rPr lang="en-US" sz="1500" dirty="0" smtClean="0"/>
              <a:t> 1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6" y="1600198"/>
            <a:ext cx="7762874" cy="1023259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economic surplus</a:t>
            </a:r>
            <a:r>
              <a:rPr lang="en-US" sz="2800" dirty="0"/>
              <a:t> of an action is equal to its benefit minus its costs</a:t>
            </a:r>
          </a:p>
        </p:txBody>
      </p:sp>
      <p:pic>
        <p:nvPicPr>
          <p:cNvPr id="6" name="Picture 3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14" y="2751082"/>
            <a:ext cx="6263971" cy="3548084"/>
          </a:xfrm>
        </p:spPr>
      </p:pic>
    </p:spTree>
    <p:extLst>
      <p:ext uri="{BB962C8B-B14F-4D97-AF65-F5344CB8AC3E}">
        <p14:creationId xmlns:p14="http://schemas.microsoft.com/office/powerpoint/2010/main" val="212358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</a:t>
            </a:r>
            <a:r>
              <a:rPr lang="en-US" dirty="0" smtClean="0"/>
              <a:t>Surplus</a:t>
            </a:r>
            <a:r>
              <a:rPr lang="en-US" sz="1500" dirty="0" smtClean="0"/>
              <a:t> 2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economic surplus</a:t>
            </a:r>
            <a:r>
              <a:rPr lang="en-US" sz="2800" dirty="0"/>
              <a:t> of an action is equal to its benefit minus its costs</a:t>
            </a:r>
          </a:p>
          <a:p>
            <a:r>
              <a:rPr lang="en-US" sz="2800" b="1" dirty="0"/>
              <a:t>Economic surplus</a:t>
            </a:r>
            <a:r>
              <a:rPr lang="en-US" sz="2800" dirty="0"/>
              <a:t> = Total Benefits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sz="2800" dirty="0" smtClean="0"/>
              <a:t> </a:t>
            </a:r>
            <a:r>
              <a:rPr lang="en-US" sz="2800" dirty="0"/>
              <a:t>Total Costs</a:t>
            </a:r>
          </a:p>
          <a:p>
            <a:r>
              <a:rPr lang="en-US" sz="2800" dirty="0"/>
              <a:t>If we get $10 of savings from walking to town, and our costs of walking to town are $9, then the </a:t>
            </a:r>
            <a:r>
              <a:rPr lang="en-US" sz="2800" b="1" dirty="0"/>
              <a:t>economic surplus</a:t>
            </a:r>
            <a:r>
              <a:rPr lang="en-US" sz="2800" dirty="0"/>
              <a:t> from walking to town is $10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sz="2800" dirty="0" smtClean="0"/>
              <a:t> </a:t>
            </a:r>
            <a:r>
              <a:rPr lang="en-US" sz="2800" dirty="0"/>
              <a:t>$9 = $1.</a:t>
            </a:r>
          </a:p>
        </p:txBody>
      </p:sp>
    </p:spTree>
    <p:extLst>
      <p:ext uri="{BB962C8B-B14F-4D97-AF65-F5344CB8AC3E}">
        <p14:creationId xmlns:p14="http://schemas.microsoft.com/office/powerpoint/2010/main" val="25103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Frank 7e PowerPoint Template</Template>
  <TotalTime>2634</TotalTime>
  <Words>1359</Words>
  <Application>Microsoft Office PowerPoint</Application>
  <PresentationFormat>On-screen Show (4:3)</PresentationFormat>
  <Paragraphs>258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Helvetica</vt:lpstr>
      <vt:lpstr>Times New Roman</vt:lpstr>
      <vt:lpstr>Wingdings</vt:lpstr>
      <vt:lpstr>Presentation1</vt:lpstr>
      <vt:lpstr>Equation</vt:lpstr>
      <vt:lpstr>Chapter 1</vt:lpstr>
      <vt:lpstr>Learning Objectives</vt:lpstr>
      <vt:lpstr>The Scarcity Principle</vt:lpstr>
      <vt:lpstr>The Scarcity Principle: Examples</vt:lpstr>
      <vt:lpstr>The Cost-Benefit Principle</vt:lpstr>
      <vt:lpstr>Applying the Cost-Benefit Principle</vt:lpstr>
      <vt:lpstr>Cost – Benefit Principle Examples</vt:lpstr>
      <vt:lpstr>Economic Surplus 1</vt:lpstr>
      <vt:lpstr>Economic Surplus 2</vt:lpstr>
      <vt:lpstr>Opportunity Cost</vt:lpstr>
      <vt:lpstr>Economic Models</vt:lpstr>
      <vt:lpstr>Three Decision Pitfalls</vt:lpstr>
      <vt:lpstr>Pitfall 1</vt:lpstr>
      <vt:lpstr>Pitfall 2</vt:lpstr>
      <vt:lpstr>Pitfall 3</vt:lpstr>
      <vt:lpstr>Marginal Analysis Ideas</vt:lpstr>
      <vt:lpstr>Marginal Analysis:   SpaceX Rocket</vt:lpstr>
      <vt:lpstr>Normative and Positive Economics</vt:lpstr>
      <vt:lpstr>Incentive Principle</vt:lpstr>
      <vt:lpstr>Microeconomics and Macroeconomics</vt:lpstr>
      <vt:lpstr>Economics Is Choosing</vt:lpstr>
      <vt:lpstr>Economics Is Everywhere</vt:lpstr>
      <vt:lpstr>Chapter 1 Appendix</vt:lpstr>
      <vt:lpstr>Definitions</vt:lpstr>
      <vt:lpstr>From Words to an Equation</vt:lpstr>
      <vt:lpstr>From Equation to Graph</vt:lpstr>
      <vt:lpstr>From Graph to Equation</vt:lpstr>
      <vt:lpstr>Changes in the Intercept</vt:lpstr>
      <vt:lpstr>Changes in the Slope</vt:lpstr>
      <vt:lpstr>From Table to Graph</vt:lpstr>
      <vt:lpstr>From Table to Equation</vt:lpstr>
      <vt:lpstr>Simultaneous Equations 1</vt:lpstr>
      <vt:lpstr>Simultaneous Equations 2</vt:lpstr>
      <vt:lpstr>Simultaneous Equations 3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and Demand</dc:title>
  <dc:creator>Carol Swartz</dc:creator>
  <cp:lastModifiedBy>Prasanna kumar. Tripathy</cp:lastModifiedBy>
  <cp:revision>264</cp:revision>
  <dcterms:created xsi:type="dcterms:W3CDTF">2010-08-19T14:49:33Z</dcterms:created>
  <dcterms:modified xsi:type="dcterms:W3CDTF">2018-11-28T07:14:11Z</dcterms:modified>
</cp:coreProperties>
</file>