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33"/>
  </p:notesMasterIdLst>
  <p:sldIdLst>
    <p:sldId id="311" r:id="rId2"/>
    <p:sldId id="257" r:id="rId3"/>
    <p:sldId id="379" r:id="rId4"/>
    <p:sldId id="380" r:id="rId5"/>
    <p:sldId id="381" r:id="rId6"/>
    <p:sldId id="382" r:id="rId7"/>
    <p:sldId id="312" r:id="rId8"/>
    <p:sldId id="383" r:id="rId9"/>
    <p:sldId id="384" r:id="rId10"/>
    <p:sldId id="385" r:id="rId11"/>
    <p:sldId id="386" r:id="rId12"/>
    <p:sldId id="314" r:id="rId13"/>
    <p:sldId id="387" r:id="rId14"/>
    <p:sldId id="355" r:id="rId15"/>
    <p:sldId id="388" r:id="rId16"/>
    <p:sldId id="389" r:id="rId17"/>
    <p:sldId id="390" r:id="rId18"/>
    <p:sldId id="391" r:id="rId19"/>
    <p:sldId id="316" r:id="rId20"/>
    <p:sldId id="392" r:id="rId21"/>
    <p:sldId id="393" r:id="rId22"/>
    <p:sldId id="394" r:id="rId23"/>
    <p:sldId id="357" r:id="rId24"/>
    <p:sldId id="354" r:id="rId25"/>
    <p:sldId id="358" r:id="rId26"/>
    <p:sldId id="356" r:id="rId27"/>
    <p:sldId id="359" r:id="rId28"/>
    <p:sldId id="395" r:id="rId29"/>
    <p:sldId id="396" r:id="rId30"/>
    <p:sldId id="399" r:id="rId31"/>
    <p:sldId id="398"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657">
          <p15:clr>
            <a:srgbClr val="A4A3A4"/>
          </p15:clr>
        </p15:guide>
        <p15:guide id="2" pos="5759">
          <p15:clr>
            <a:srgbClr val="A4A3A4"/>
          </p15:clr>
        </p15:guide>
      </p15:sldGuideLst>
    </p:ext>
    <p:ext uri="{2D200454-40CA-4A62-9FC3-DE9A4176ACB9}">
      <p15:notesGuideLst xmlns:p15="http://schemas.microsoft.com/office/powerpoint/2012/main">
        <p15:guide id="1" orient="horz" pos="129">
          <p15:clr>
            <a:srgbClr val="A4A3A4"/>
          </p15:clr>
        </p15:guide>
        <p15:guide id="2" pos="430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tington-Klein, Nick" initials="HN"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E1D9A7"/>
    <a:srgbClr val="615821"/>
    <a:srgbClr val="475627"/>
    <a:srgbClr val="0A5D00"/>
    <a:srgbClr val="705300"/>
    <a:srgbClr val="BAA940"/>
    <a:srgbClr val="4F6228"/>
    <a:srgbClr val="B60000"/>
    <a:srgbClr val="305B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7" autoAdjust="0"/>
    <p:restoredTop sz="91089" autoAdjust="0"/>
  </p:normalViewPr>
  <p:slideViewPr>
    <p:cSldViewPr snapToGrid="0">
      <p:cViewPr>
        <p:scale>
          <a:sx n="75" d="100"/>
          <a:sy n="75" d="100"/>
        </p:scale>
        <p:origin x="834" y="354"/>
      </p:cViewPr>
      <p:guideLst>
        <p:guide orient="horz" pos="3657"/>
        <p:guide pos="5759"/>
      </p:guideLst>
    </p:cSldViewPr>
  </p:slideViewPr>
  <p:outlineViewPr>
    <p:cViewPr>
      <p:scale>
        <a:sx n="33" d="100"/>
        <a:sy n="33" d="100"/>
      </p:scale>
      <p:origin x="0" y="-2155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3184" y="-472"/>
      </p:cViewPr>
      <p:guideLst>
        <p:guide orient="horz" pos="129"/>
        <p:guide pos="4309"/>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27025" y="4343400"/>
            <a:ext cx="6237288" cy="452755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
        <p:nvSpPr>
          <p:cNvPr id="7" name="Slide Number Placeholder 6"/>
          <p:cNvSpPr>
            <a:spLocks noGrp="1"/>
          </p:cNvSpPr>
          <p:nvPr>
            <p:ph type="sldNum" sz="quarter" idx="5"/>
          </p:nvPr>
        </p:nvSpPr>
        <p:spPr>
          <a:xfrm>
            <a:off x="1943100"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4C506A9-BD9D-4608-943F-EA996E96107E}" type="slidenum">
              <a:rPr lang="en-US"/>
              <a:pPr>
                <a:defRPr/>
              </a:pPr>
              <a:t>‹#›</a:t>
            </a:fld>
            <a:endParaRPr lang="en-US" dirty="0"/>
          </a:p>
        </p:txBody>
      </p:sp>
    </p:spTree>
    <p:extLst>
      <p:ext uri="{BB962C8B-B14F-4D97-AF65-F5344CB8AC3E}">
        <p14:creationId xmlns:p14="http://schemas.microsoft.com/office/powerpoint/2010/main" val="4346368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395288" indent="-163513" algn="l" rtl="0" eaLnBrk="0" fontAlgn="base" hangingPunct="0">
      <a:spcBef>
        <a:spcPct val="30000"/>
      </a:spcBef>
      <a:spcAft>
        <a:spcPct val="0"/>
      </a:spcAft>
      <a:buFont typeface="Arial" charset="0"/>
      <a:buChar char="•"/>
      <a:defRPr sz="1200" kern="1200">
        <a:solidFill>
          <a:schemeClr val="tx1"/>
        </a:solidFill>
        <a:latin typeface="+mn-lt"/>
        <a:ea typeface="+mn-ea"/>
        <a:cs typeface="+mn-cs"/>
      </a:defRPr>
    </a:lvl2pPr>
    <a:lvl3pPr marL="573088" indent="-177800" algn="l" rtl="0" eaLnBrk="0" fontAlgn="base" hangingPunct="0">
      <a:spcBef>
        <a:spcPct val="30000"/>
      </a:spcBef>
      <a:spcAft>
        <a:spcPct val="0"/>
      </a:spcAft>
      <a:buFont typeface="Arial" charset="0"/>
      <a:buChar char="•"/>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4C506A9-BD9D-4608-943F-EA996E96107E}" type="slidenum">
              <a:rPr lang="en-US" smtClean="0"/>
              <a:pPr>
                <a:defRPr/>
              </a:pPr>
              <a:t>1</a:t>
            </a:fld>
            <a:endParaRPr lang="en-US" dirty="0"/>
          </a:p>
        </p:txBody>
      </p:sp>
    </p:spTree>
    <p:extLst>
      <p:ext uri="{BB962C8B-B14F-4D97-AF65-F5344CB8AC3E}">
        <p14:creationId xmlns:p14="http://schemas.microsoft.com/office/powerpoint/2010/main" val="430919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A4C506A9-BD9D-4608-943F-EA996E96107E}" type="slidenum">
              <a:rPr lang="en-US" smtClean="0"/>
              <a:pPr>
                <a:defRPr/>
              </a:pPr>
              <a:t>21</a:t>
            </a:fld>
            <a:endParaRPr lang="en-US" dirty="0"/>
          </a:p>
        </p:txBody>
      </p:sp>
    </p:spTree>
    <p:extLst>
      <p:ext uri="{BB962C8B-B14F-4D97-AF65-F5344CB8AC3E}">
        <p14:creationId xmlns:p14="http://schemas.microsoft.com/office/powerpoint/2010/main" val="779265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3</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826504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4</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811568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5</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859116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6</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993424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7</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806563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10</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782499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11</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07521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200" y="1219200"/>
            <a:ext cx="4495800" cy="1470025"/>
          </a:xfrm>
        </p:spPr>
        <p:txBody>
          <a:bodyPr/>
          <a:lstStyle>
            <a:lvl1pPr>
              <a:defRPr b="0" cap="none" spc="0">
                <a:ln w="18415" cmpd="sng">
                  <a:noFill/>
                  <a:prstDash val="solid"/>
                </a:ln>
                <a:solidFill>
                  <a:schemeClr val="tx1"/>
                </a:solidFill>
                <a:effectLst/>
                <a:latin typeface="Helvetica" pitchFamily="34" charset="0"/>
              </a:defRPr>
            </a:lvl1pPr>
          </a:lstStyle>
          <a:p>
            <a:r>
              <a:rPr lang="en-US" dirty="0" smtClean="0"/>
              <a:t>Chapter #</a:t>
            </a:r>
            <a:endParaRPr lang="en-US" dirty="0"/>
          </a:p>
        </p:txBody>
      </p:sp>
      <p:sp>
        <p:nvSpPr>
          <p:cNvPr id="3" name="Subtitle 2"/>
          <p:cNvSpPr>
            <a:spLocks noGrp="1"/>
          </p:cNvSpPr>
          <p:nvPr>
            <p:ph type="subTitle" idx="1" hasCustomPrompt="1"/>
          </p:nvPr>
        </p:nvSpPr>
        <p:spPr>
          <a:xfrm>
            <a:off x="0" y="2971800"/>
            <a:ext cx="9144000" cy="1294410"/>
          </a:xfrm>
          <a:gradFill>
            <a:gsLst>
              <a:gs pos="0">
                <a:schemeClr val="tx1">
                  <a:lumMod val="75000"/>
                  <a:lumOff val="25000"/>
                </a:schemeClr>
              </a:gs>
              <a:gs pos="100000">
                <a:schemeClr val="tx1">
                  <a:lumMod val="84000"/>
                  <a:lumOff val="16000"/>
                </a:schemeClr>
              </a:gs>
              <a:gs pos="100000">
                <a:schemeClr val="accent1">
                  <a:tint val="23500"/>
                  <a:satMod val="160000"/>
                </a:schemeClr>
              </a:gs>
            </a:gsLst>
            <a:lin ang="5400000" scaled="0"/>
          </a:gradFill>
        </p:spPr>
        <p:txBody>
          <a:bodyPr anchor="ctr">
            <a:normAutofit/>
          </a:bodyPr>
          <a:lstStyle>
            <a:lvl1pPr marL="0" indent="0" algn="ctr">
              <a:buNone/>
              <a:defRPr sz="4400">
                <a:solidFill>
                  <a:schemeClr val="bg1"/>
                </a:solidFill>
                <a:latin typeface="Helvetic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Chapter Title</a:t>
            </a:r>
            <a:endParaRPr lang="en-US" dirty="0"/>
          </a:p>
        </p:txBody>
      </p:sp>
      <p:sp>
        <p:nvSpPr>
          <p:cNvPr id="5" name="Text Placeholder 4"/>
          <p:cNvSpPr>
            <a:spLocks noGrp="1"/>
          </p:cNvSpPr>
          <p:nvPr>
            <p:ph type="body" sz="quarter" idx="12"/>
          </p:nvPr>
        </p:nvSpPr>
        <p:spPr>
          <a:xfrm>
            <a:off x="3730752" y="6537325"/>
            <a:ext cx="5413248" cy="320040"/>
          </a:xfrm>
        </p:spPr>
        <p:txBody>
          <a:bodyPr>
            <a:noAutofit/>
          </a:bodyPr>
          <a:lstStyle>
            <a:lvl1pPr marL="0" indent="0">
              <a:buNone/>
              <a:defRPr sz="800" b="1">
                <a:solidFill>
                  <a:schemeClr val="bg1"/>
                </a:solidFill>
                <a:latin typeface="+mj-lt"/>
              </a:defRPr>
            </a:lvl1pPr>
          </a:lstStyle>
          <a:p>
            <a:pPr lvl="0"/>
            <a:r>
              <a:rPr lang="en-US" dirty="0" smtClean="0"/>
              <a:t>Edit Master text styles</a:t>
            </a:r>
            <a:endParaRPr lang="en-US" dirty="0"/>
          </a:p>
        </p:txBody>
      </p:sp>
    </p:spTree>
    <p:extLst>
      <p:ext uri="{BB962C8B-B14F-4D97-AF65-F5344CB8AC3E}">
        <p14:creationId xmlns:p14="http://schemas.microsoft.com/office/powerpoint/2010/main" val="33246563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B787ED1B-489B-4705-99A1-F1896FBA3EE1}" type="slidenum">
              <a:rPr lang="en-US" smtClean="0"/>
              <a:pPr>
                <a:defRPr/>
              </a:pPr>
              <a:t>‹#›</a:t>
            </a:fld>
            <a:endParaRPr lang="en-US" dirty="0"/>
          </a:p>
        </p:txBody>
      </p:sp>
    </p:spTree>
    <p:extLst>
      <p:ext uri="{BB962C8B-B14F-4D97-AF65-F5344CB8AC3E}">
        <p14:creationId xmlns:p14="http://schemas.microsoft.com/office/powerpoint/2010/main" val="166940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9" name="Slide Number Placeholder 8"/>
          <p:cNvSpPr>
            <a:spLocks noGrp="1"/>
          </p:cNvSpPr>
          <p:nvPr>
            <p:ph type="sldNum" sz="quarter" idx="12"/>
          </p:nvPr>
        </p:nvSpPr>
        <p:spPr/>
        <p:txBody>
          <a:bodyPr/>
          <a:lstStyle/>
          <a:p>
            <a:pPr>
              <a:defRPr/>
            </a:pPr>
            <a:fld id="{BAA878BD-2113-4C22-8266-89C23DA41FBB}" type="slidenum">
              <a:rPr lang="en-US" smtClean="0"/>
              <a:pPr>
                <a:defRPr/>
              </a:pPr>
              <a:t>‹#›</a:t>
            </a:fld>
            <a:endParaRPr lang="en-US" dirty="0"/>
          </a:p>
        </p:txBody>
      </p:sp>
    </p:spTree>
    <p:extLst>
      <p:ext uri="{BB962C8B-B14F-4D97-AF65-F5344CB8AC3E}">
        <p14:creationId xmlns:p14="http://schemas.microsoft.com/office/powerpoint/2010/main" val="4199087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5" name="Slide Number Placeholder 4"/>
          <p:cNvSpPr>
            <a:spLocks noGrp="1"/>
          </p:cNvSpPr>
          <p:nvPr>
            <p:ph type="sldNum" sz="quarter" idx="12"/>
          </p:nvPr>
        </p:nvSpPr>
        <p:spPr/>
        <p:txBody>
          <a:bodyPr/>
          <a:lstStyle/>
          <a:p>
            <a:pPr>
              <a:defRPr/>
            </a:pPr>
            <a:fld id="{ACA87426-C803-4595-9AEF-5786ED4CB8D7}" type="slidenum">
              <a:rPr lang="en-US" smtClean="0"/>
              <a:pPr>
                <a:defRPr/>
              </a:pPr>
              <a:t>‹#›</a:t>
            </a:fld>
            <a:endParaRPr lang="en-US" dirty="0"/>
          </a:p>
        </p:txBody>
      </p:sp>
    </p:spTree>
    <p:extLst>
      <p:ext uri="{BB962C8B-B14F-4D97-AF65-F5344CB8AC3E}">
        <p14:creationId xmlns:p14="http://schemas.microsoft.com/office/powerpoint/2010/main" val="3149539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4" name="Slide Number Placeholder 3"/>
          <p:cNvSpPr>
            <a:spLocks noGrp="1"/>
          </p:cNvSpPr>
          <p:nvPr>
            <p:ph type="sldNum" sz="quarter" idx="12"/>
          </p:nvPr>
        </p:nvSpPr>
        <p:spPr/>
        <p:txBody>
          <a:bodyPr/>
          <a:lstStyle/>
          <a:p>
            <a:pPr>
              <a:defRPr/>
            </a:pPr>
            <a:fld id="{6B73E000-DCE2-4089-AFB8-943A10A85A2C}" type="slidenum">
              <a:rPr lang="en-US" smtClean="0"/>
              <a:pPr>
                <a:defRPr/>
              </a:pPr>
              <a:t>‹#›</a:t>
            </a:fld>
            <a:endParaRPr lang="en-US" dirty="0"/>
          </a:p>
        </p:txBody>
      </p:sp>
    </p:spTree>
    <p:extLst>
      <p:ext uri="{BB962C8B-B14F-4D97-AF65-F5344CB8AC3E}">
        <p14:creationId xmlns:p14="http://schemas.microsoft.com/office/powerpoint/2010/main" val="1717326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487A167F-59CB-40C6-8155-4BB1887121D8}" type="slidenum">
              <a:rPr lang="en-US" smtClean="0"/>
              <a:pPr>
                <a:defRPr/>
              </a:pPr>
              <a:t>‹#›</a:t>
            </a:fld>
            <a:endParaRPr lang="en-US" dirty="0"/>
          </a:p>
        </p:txBody>
      </p:sp>
    </p:spTree>
    <p:extLst>
      <p:ext uri="{BB962C8B-B14F-4D97-AF65-F5344CB8AC3E}">
        <p14:creationId xmlns:p14="http://schemas.microsoft.com/office/powerpoint/2010/main" val="3733954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7070F4A5-952E-40AE-8281-43007C9B7D73}" type="slidenum">
              <a:rPr lang="en-US" smtClean="0"/>
              <a:pPr>
                <a:defRPr/>
              </a:pPr>
              <a:t>‹#›</a:t>
            </a:fld>
            <a:endParaRPr lang="en-US" dirty="0"/>
          </a:p>
        </p:txBody>
      </p:sp>
    </p:spTree>
    <p:extLst>
      <p:ext uri="{BB962C8B-B14F-4D97-AF65-F5344CB8AC3E}">
        <p14:creationId xmlns:p14="http://schemas.microsoft.com/office/powerpoint/2010/main" val="1576317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p>
            <a:pPr>
              <a:defRPr/>
            </a:pPr>
            <a:fld id="{1CBE24C9-7A50-4AC6-9E1B-D5B0731AA41B}" type="slidenum">
              <a:rPr lang="en-US" smtClean="0"/>
              <a:pPr>
                <a:defRPr/>
              </a:pPr>
              <a:t>‹#›</a:t>
            </a:fld>
            <a:endParaRPr lang="en-US" dirty="0"/>
          </a:p>
        </p:txBody>
      </p:sp>
    </p:spTree>
    <p:extLst>
      <p:ext uri="{BB962C8B-B14F-4D97-AF65-F5344CB8AC3E}">
        <p14:creationId xmlns:p14="http://schemas.microsoft.com/office/powerpoint/2010/main" val="3363470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p>
            <a:pPr>
              <a:defRPr/>
            </a:pPr>
            <a:fld id="{9D894DFB-7F24-43CE-812F-2B52325EA5DC}" type="slidenum">
              <a:rPr lang="en-US" smtClean="0"/>
              <a:pPr>
                <a:defRPr/>
              </a:pPr>
              <a:t>‹#›</a:t>
            </a:fld>
            <a:endParaRPr lang="en-US" dirty="0"/>
          </a:p>
        </p:txBody>
      </p:sp>
    </p:spTree>
    <p:extLst>
      <p:ext uri="{BB962C8B-B14F-4D97-AF65-F5344CB8AC3E}">
        <p14:creationId xmlns:p14="http://schemas.microsoft.com/office/powerpoint/2010/main" val="222009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200" y="1219200"/>
            <a:ext cx="4495800" cy="1470025"/>
          </a:xfrm>
        </p:spPr>
        <p:txBody>
          <a:bodyPr/>
          <a:lstStyle>
            <a:lvl1pPr>
              <a:defRPr b="0" cap="none" spc="0">
                <a:ln w="18415" cmpd="sng">
                  <a:noFill/>
                  <a:prstDash val="solid"/>
                </a:ln>
                <a:solidFill>
                  <a:schemeClr val="tx1"/>
                </a:solidFill>
                <a:effectLst/>
                <a:latin typeface="Helvetica" pitchFamily="34" charset="0"/>
              </a:defRPr>
            </a:lvl1pPr>
          </a:lstStyle>
          <a:p>
            <a:r>
              <a:rPr lang="en-US" dirty="0" smtClean="0"/>
              <a:t>Chapter #</a:t>
            </a:r>
            <a:endParaRPr lang="en-US" dirty="0"/>
          </a:p>
        </p:txBody>
      </p:sp>
      <p:sp>
        <p:nvSpPr>
          <p:cNvPr id="3" name="Subtitle 2"/>
          <p:cNvSpPr>
            <a:spLocks noGrp="1"/>
          </p:cNvSpPr>
          <p:nvPr>
            <p:ph type="subTitle" idx="1" hasCustomPrompt="1"/>
          </p:nvPr>
        </p:nvSpPr>
        <p:spPr>
          <a:xfrm>
            <a:off x="0" y="2971800"/>
            <a:ext cx="9144000" cy="1294410"/>
          </a:xfrm>
          <a:gradFill>
            <a:gsLst>
              <a:gs pos="0">
                <a:schemeClr val="tx1">
                  <a:lumMod val="75000"/>
                  <a:lumOff val="25000"/>
                </a:schemeClr>
              </a:gs>
              <a:gs pos="100000">
                <a:schemeClr val="tx1">
                  <a:lumMod val="84000"/>
                  <a:lumOff val="16000"/>
                </a:schemeClr>
              </a:gs>
              <a:gs pos="100000">
                <a:schemeClr val="accent1">
                  <a:tint val="23500"/>
                  <a:satMod val="160000"/>
                </a:schemeClr>
              </a:gs>
            </a:gsLst>
            <a:lin ang="5400000" scaled="0"/>
          </a:gradFill>
        </p:spPr>
        <p:txBody>
          <a:bodyPr anchor="ctr">
            <a:normAutofit/>
          </a:bodyPr>
          <a:lstStyle>
            <a:lvl1pPr marL="0" indent="0" algn="ctr">
              <a:buNone/>
              <a:defRPr sz="4400">
                <a:solidFill>
                  <a:schemeClr val="bg1"/>
                </a:solidFill>
                <a:latin typeface="Helvetic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Chapter Title</a:t>
            </a:r>
            <a:endParaRPr lang="en-US" dirty="0"/>
          </a:p>
        </p:txBody>
      </p:sp>
      <p:sp>
        <p:nvSpPr>
          <p:cNvPr id="6" name="TextBox 5"/>
          <p:cNvSpPr txBox="1"/>
          <p:nvPr userDrawn="1"/>
        </p:nvSpPr>
        <p:spPr>
          <a:xfrm>
            <a:off x="4297053" y="6550025"/>
            <a:ext cx="152958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b="1" dirty="0" smtClean="0">
                <a:solidFill>
                  <a:schemeClr val="bg1"/>
                </a:solidFill>
                <a:latin typeface="+mj-lt"/>
                <a:ea typeface="ＭＳ Ｐゴシック" panose="020B0600070205080204" pitchFamily="34" charset="-128"/>
              </a:rPr>
              <a:t>© 2019 McGraw-Hill Education.</a:t>
            </a:r>
            <a:endParaRPr lang="en-US" sz="800" b="1" dirty="0" smtClean="0">
              <a:solidFill>
                <a:schemeClr val="bg1"/>
              </a:solidFill>
              <a:latin typeface="+mj-lt"/>
            </a:endParaRPr>
          </a:p>
        </p:txBody>
      </p:sp>
    </p:spTree>
    <p:extLst>
      <p:ext uri="{BB962C8B-B14F-4D97-AF65-F5344CB8AC3E}">
        <p14:creationId xmlns:p14="http://schemas.microsoft.com/office/powerpoint/2010/main" val="9770796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Tree>
    <p:extLst>
      <p:ext uri="{BB962C8B-B14F-4D97-AF65-F5344CB8AC3E}">
        <p14:creationId xmlns:p14="http://schemas.microsoft.com/office/powerpoint/2010/main" val="11713463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3825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4975226" y="1600199"/>
            <a:ext cx="3825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275130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3736974" cy="420624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4949826" y="1600199"/>
            <a:ext cx="3736974" cy="420624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1"/>
          </p:nvPr>
        </p:nvSpPr>
        <p:spPr>
          <a:xfrm>
            <a:off x="923926" y="5882639"/>
            <a:ext cx="7762874" cy="6400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362483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2311401"/>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4152899"/>
            <a:ext cx="7762874" cy="2311401"/>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0236970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2852540"/>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1"/>
          </p:nvPr>
        </p:nvSpPr>
        <p:spPr>
          <a:xfrm>
            <a:off x="923926" y="4104881"/>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2"/>
          </p:nvPr>
        </p:nvSpPr>
        <p:spPr>
          <a:xfrm>
            <a:off x="923926" y="5357221"/>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8257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2421901"/>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1"/>
          </p:nvPr>
        </p:nvSpPr>
        <p:spPr>
          <a:xfrm>
            <a:off x="923926" y="3243603"/>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2"/>
          </p:nvPr>
        </p:nvSpPr>
        <p:spPr>
          <a:xfrm>
            <a:off x="923926" y="4065305"/>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3"/>
          </p:nvPr>
        </p:nvSpPr>
        <p:spPr>
          <a:xfrm>
            <a:off x="923926" y="4887007"/>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4"/>
          </p:nvPr>
        </p:nvSpPr>
        <p:spPr>
          <a:xfrm>
            <a:off x="923926" y="5708710"/>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165541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E05C4911-3F0E-4D21-870B-A6C28FEAFB4B}" type="slidenum">
              <a:rPr lang="en-US" smtClean="0"/>
              <a:pPr>
                <a:defRPr/>
              </a:pPr>
              <a:t>‹#›</a:t>
            </a:fld>
            <a:endParaRPr lang="en-US" dirty="0"/>
          </a:p>
        </p:txBody>
      </p:sp>
    </p:spTree>
    <p:extLst>
      <p:ext uri="{BB962C8B-B14F-4D97-AF65-F5344CB8AC3E}">
        <p14:creationId xmlns:p14="http://schemas.microsoft.com/office/powerpoint/2010/main" val="12630019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3926" y="274637"/>
            <a:ext cx="8067674" cy="1173163"/>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23926" y="1600200"/>
            <a:ext cx="7762874" cy="4525963"/>
          </a:xfrm>
          <a:prstGeom prst="rect">
            <a:avLst/>
          </a:prstGeom>
          <a:noFill/>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pPr>
              <a:defRPr/>
            </a:pPr>
            <a:fld id="{D3F1BEAA-1490-4021-B268-87335AF36D96}" type="slidenum">
              <a:rPr lang="en-US" smtClean="0"/>
              <a:pPr>
                <a:defRPr/>
              </a:pPr>
              <a:t>‹#›</a:t>
            </a:fld>
            <a:endParaRPr lang="en-US" dirty="0"/>
          </a:p>
        </p:txBody>
      </p:sp>
      <p:sp>
        <p:nvSpPr>
          <p:cNvPr id="14" name="Footer Placeholder 4"/>
          <p:cNvSpPr>
            <a:spLocks noGrp="1"/>
          </p:cNvSpPr>
          <p:nvPr>
            <p:ph type="ftr" sz="quarter" idx="3"/>
          </p:nvPr>
        </p:nvSpPr>
        <p:spPr>
          <a:xfrm>
            <a:off x="3048000" y="6537325"/>
            <a:ext cx="3048000" cy="244475"/>
          </a:xfrm>
          <a:prstGeom prst="rect">
            <a:avLst/>
          </a:prstGeom>
        </p:spPr>
        <p:txBody>
          <a:bodyPr/>
          <a:lstStyle>
            <a:lvl1pPr algn="ctr">
              <a:defRPr sz="800" i="0">
                <a:solidFill>
                  <a:schemeClr val="tx1"/>
                </a:solidFill>
                <a:latin typeface="+mn-lt"/>
              </a:defRPr>
            </a:lvl1pPr>
          </a:lstStyle>
          <a:p>
            <a:pPr>
              <a:defRPr/>
            </a:pPr>
            <a:r>
              <a:rPr lang="en-US" altLang="en-US" dirty="0" smtClean="0">
                <a:ea typeface="ＭＳ Ｐゴシック" panose="020B0600070205080204" pitchFamily="34" charset="-128"/>
              </a:rPr>
              <a:t>© 2019 McGraw-Hill Education.</a:t>
            </a:r>
            <a:endParaRPr lang="en-US" dirty="0"/>
          </a:p>
        </p:txBody>
      </p:sp>
      <p:pic>
        <p:nvPicPr>
          <p:cNvPr id="1026"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 y="247647"/>
            <a:ext cx="1011822" cy="1200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2" y="1447801"/>
            <a:ext cx="9143999" cy="0"/>
          </a:xfrm>
          <a:prstGeom prst="line">
            <a:avLst/>
          </a:prstGeom>
          <a:ln w="698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247647"/>
            <a:ext cx="9144000" cy="0"/>
          </a:xfrm>
          <a:prstGeom prst="line">
            <a:avLst/>
          </a:prstGeom>
          <a:ln w="698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489924"/>
      </p:ext>
    </p:extLst>
  </p:cSld>
  <p:clrMap bg1="lt1" tx1="dk1" bg2="lt2" tx2="dk2" accent1="accent1" accent2="accent2" accent3="accent3" accent4="accent4" accent5="accent5" accent6="accent6" hlink="hlink" folHlink="folHlink"/>
  <p:sldLayoutIdLst>
    <p:sldLayoutId id="2147483847" r:id="rId1"/>
    <p:sldLayoutId id="2147483865" r:id="rId2"/>
    <p:sldLayoutId id="2147483848" r:id="rId3"/>
    <p:sldLayoutId id="2147483861" r:id="rId4"/>
    <p:sldLayoutId id="2147483860" r:id="rId5"/>
    <p:sldLayoutId id="2147483862" r:id="rId6"/>
    <p:sldLayoutId id="2147483863" r:id="rId7"/>
    <p:sldLayoutId id="2147483864"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iming>
    <p:tnLst>
      <p:par>
        <p:cTn id="1" dur="indefinite" restart="never" nodeType="tmRoot"/>
      </p:par>
    </p:tnLst>
  </p:timing>
  <p:hf hdr="0" dt="0"/>
  <p:txStyles>
    <p:titleStyle>
      <a:lvl1pPr algn="ctr" defTabSz="914400" rtl="0" eaLnBrk="1" latinLnBrk="0" hangingPunct="1">
        <a:spcBef>
          <a:spcPct val="0"/>
        </a:spcBef>
        <a:buNone/>
        <a:defRPr sz="4400" b="1" kern="1200">
          <a:solidFill>
            <a:srgbClr val="C00000"/>
          </a:solidFill>
          <a:latin typeface="Helvetica"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Helvetica"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Helvetica"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Helvetica"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p:txBody>
          <a:bodyPr/>
          <a:lstStyle/>
          <a:p>
            <a:r>
              <a:rPr lang="en-US" dirty="0" smtClean="0"/>
              <a:t>Chapter 2</a:t>
            </a:r>
            <a:endParaRPr lang="en-US" dirty="0"/>
          </a:p>
        </p:txBody>
      </p:sp>
      <p:sp>
        <p:nvSpPr>
          <p:cNvPr id="2" name="Subtitle 2"/>
          <p:cNvSpPr>
            <a:spLocks noGrp="1"/>
          </p:cNvSpPr>
          <p:nvPr>
            <p:ph type="subTitle" idx="1"/>
          </p:nvPr>
        </p:nvSpPr>
        <p:spPr/>
        <p:txBody>
          <a:bodyPr/>
          <a:lstStyle/>
          <a:p>
            <a:r>
              <a:rPr lang="en-US" dirty="0"/>
              <a:t>Comparative Advantage</a:t>
            </a:r>
          </a:p>
        </p:txBody>
      </p:sp>
      <p:sp>
        <p:nvSpPr>
          <p:cNvPr id="5" name="Text Placeholder 3"/>
          <p:cNvSpPr>
            <a:spLocks noGrp="1"/>
          </p:cNvSpPr>
          <p:nvPr>
            <p:ph type="body" sz="quarter" idx="12"/>
          </p:nvPr>
        </p:nvSpPr>
        <p:spPr/>
        <p:txBody>
          <a:bodyPr/>
          <a:lstStyle/>
          <a:p>
            <a:r>
              <a:rPr lang="en-US" dirty="0"/>
              <a:t>© 2019 McGraw-Hill Education. All rights reserved. Authorized only for instructor use in the classroom. No reproduction or distribution without the prior written consent of McGraw-Hill Education</a:t>
            </a:r>
            <a:r>
              <a:rPr lang="en-US" dirty="0" smtClean="0"/>
              <a:t>.</a:t>
            </a:r>
            <a:endParaRPr lang="en-US" dirty="0"/>
          </a:p>
        </p:txBody>
      </p:sp>
    </p:spTree>
    <p:extLst>
      <p:ext uri="{BB962C8B-B14F-4D97-AF65-F5344CB8AC3E}">
        <p14:creationId xmlns:p14="http://schemas.microsoft.com/office/powerpoint/2010/main" val="321938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US" dirty="0"/>
              <a:t>Comparative Advantage </a:t>
            </a:r>
            <a:r>
              <a:rPr lang="en-US" dirty="0" smtClean="0"/>
              <a:t>Example</a:t>
            </a:r>
            <a:r>
              <a:rPr lang="en-US" sz="1700" dirty="0" smtClean="0"/>
              <a:t> 4</a:t>
            </a:r>
            <a:endParaRPr lang="en-US" sz="1700" dirty="0"/>
          </a:p>
        </p:txBody>
      </p:sp>
      <p:graphicFrame>
        <p:nvGraphicFramePr>
          <p:cNvPr id="6" name="Table 2"/>
          <p:cNvGraphicFramePr>
            <a:graphicFrameLocks noGrp="1"/>
          </p:cNvGraphicFramePr>
          <p:nvPr>
            <p:extLst>
              <p:ext uri="{D42A27DB-BD31-4B8C-83A1-F6EECF244321}">
                <p14:modId xmlns:p14="http://schemas.microsoft.com/office/powerpoint/2010/main" val="1212051455"/>
              </p:ext>
            </p:extLst>
          </p:nvPr>
        </p:nvGraphicFramePr>
        <p:xfrm>
          <a:off x="838199" y="1770018"/>
          <a:ext cx="7772400" cy="13716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655470980"/>
                    </a:ext>
                  </a:extLst>
                </a:gridCol>
                <a:gridCol w="2286000">
                  <a:extLst>
                    <a:ext uri="{9D8B030D-6E8A-4147-A177-3AD203B41FA5}">
                      <a16:colId xmlns:a16="http://schemas.microsoft.com/office/drawing/2014/main" val="722682818"/>
                    </a:ext>
                  </a:extLst>
                </a:gridCol>
                <a:gridCol w="2286000">
                  <a:extLst>
                    <a:ext uri="{9D8B030D-6E8A-4147-A177-3AD203B41FA5}">
                      <a16:colId xmlns:a16="http://schemas.microsoft.com/office/drawing/2014/main" val="1058001468"/>
                    </a:ext>
                  </a:extLst>
                </a:gridCol>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Hourly Output</a:t>
                      </a:r>
                      <a:endParaRPr kumimoji="0" lang="en-US" sz="2400" b="1" i="0" u="sng" strike="noStrike" cap="none" normalizeH="0" baseline="0" dirty="0" smtClean="0">
                        <a:ln>
                          <a:noFill/>
                        </a:ln>
                        <a:solidFill>
                          <a:schemeClr val="bg1"/>
                        </a:solidFill>
                        <a:effectLst>
                          <a:outerShdw blurRad="38100" dist="38100" dir="2700000" algn="tl">
                            <a:srgbClr val="000000">
                              <a:alpha val="43137"/>
                            </a:srgbClr>
                          </a:outerShdw>
                        </a:effectLst>
                        <a:latin typeface="Arial" charset="0"/>
                      </a:endParaRPr>
                    </a:p>
                  </a:txBody>
                  <a:tcPr marL="54857" marR="548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Web Update</a:t>
                      </a:r>
                      <a:endParaRPr kumimoji="0" lang="en-US" sz="2400" b="1" i="0" u="sng"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54857" marR="548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Bike Repair</a:t>
                      </a:r>
                      <a:endParaRPr kumimoji="0" lang="en-US" sz="2400" b="1" i="0" u="sng"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54857" marR="548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Mary</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3 updates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6 repairs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Paula</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2 updates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2 repairs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1596351635"/>
                  </a:ext>
                </a:extLst>
              </a:tr>
            </a:tbl>
          </a:graphicData>
        </a:graphic>
      </p:graphicFrame>
      <p:sp>
        <p:nvSpPr>
          <p:cNvPr id="4" name="Content Placeholder 3"/>
          <p:cNvSpPr>
            <a:spLocks noGrp="1"/>
          </p:cNvSpPr>
          <p:nvPr>
            <p:ph idx="1"/>
          </p:nvPr>
        </p:nvSpPr>
        <p:spPr>
          <a:xfrm>
            <a:off x="923926" y="3418113"/>
            <a:ext cx="7762874" cy="2960915"/>
          </a:xfrm>
        </p:spPr>
        <p:txBody>
          <a:bodyPr/>
          <a:lstStyle/>
          <a:p>
            <a:r>
              <a:rPr lang="en-US" sz="2600" dirty="0"/>
              <a:t>16 web updates are ordered</a:t>
            </a:r>
          </a:p>
          <a:p>
            <a:pPr lvl="1"/>
            <a:r>
              <a:rPr lang="en-US" sz="2200" dirty="0"/>
              <a:t>Mary spends half her time at each activity</a:t>
            </a:r>
            <a:r>
              <a:rPr lang="en-US" sz="2200" dirty="0" smtClean="0"/>
              <a:t>: </a:t>
            </a:r>
            <a:r>
              <a:rPr lang="en-US" sz="2200" dirty="0"/>
              <a:t>12 updates and 24 repairs</a:t>
            </a:r>
          </a:p>
          <a:p>
            <a:pPr lvl="1"/>
            <a:r>
              <a:rPr lang="en-US" sz="2200" dirty="0"/>
              <a:t>Paula </a:t>
            </a:r>
            <a:r>
              <a:rPr lang="en-US" sz="2200" dirty="0" smtClean="0"/>
              <a:t>produces </a:t>
            </a:r>
            <a:r>
              <a:rPr lang="en-US" sz="2200" dirty="0"/>
              <a:t>4 updates and 12 repairs</a:t>
            </a:r>
          </a:p>
          <a:p>
            <a:pPr lvl="1"/>
            <a:r>
              <a:rPr lang="en-US" sz="2200" dirty="0"/>
              <a:t>Total output 16 updates and 36 repairs</a:t>
            </a:r>
          </a:p>
          <a:p>
            <a:r>
              <a:rPr lang="en-US" sz="2600" dirty="0"/>
              <a:t>Specialization produces 16 updates and 48 repairs</a:t>
            </a:r>
          </a:p>
          <a:p>
            <a:pPr lvl="1"/>
            <a:r>
              <a:rPr lang="en-US" sz="2200" dirty="0"/>
              <a:t>12 more repairs for the same inputs!</a:t>
            </a:r>
          </a:p>
        </p:txBody>
      </p:sp>
    </p:spTree>
    <p:extLst>
      <p:ext uri="{BB962C8B-B14F-4D97-AF65-F5344CB8AC3E}">
        <p14:creationId xmlns:p14="http://schemas.microsoft.com/office/powerpoint/2010/main" val="847624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Another Example</a:t>
            </a:r>
          </a:p>
        </p:txBody>
      </p:sp>
      <p:graphicFrame>
        <p:nvGraphicFramePr>
          <p:cNvPr id="6" name="Table 2"/>
          <p:cNvGraphicFramePr>
            <a:graphicFrameLocks noGrp="1"/>
          </p:cNvGraphicFramePr>
          <p:nvPr>
            <p:extLst>
              <p:ext uri="{D42A27DB-BD31-4B8C-83A1-F6EECF244321}">
                <p14:modId xmlns:p14="http://schemas.microsoft.com/office/powerpoint/2010/main" val="4236208305"/>
              </p:ext>
            </p:extLst>
          </p:nvPr>
        </p:nvGraphicFramePr>
        <p:xfrm>
          <a:off x="838199" y="1770018"/>
          <a:ext cx="7772400" cy="13716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655470980"/>
                    </a:ext>
                  </a:extLst>
                </a:gridCol>
                <a:gridCol w="2286000">
                  <a:extLst>
                    <a:ext uri="{9D8B030D-6E8A-4147-A177-3AD203B41FA5}">
                      <a16:colId xmlns:a16="http://schemas.microsoft.com/office/drawing/2014/main" val="722682818"/>
                    </a:ext>
                  </a:extLst>
                </a:gridCol>
                <a:gridCol w="2286000">
                  <a:extLst>
                    <a:ext uri="{9D8B030D-6E8A-4147-A177-3AD203B41FA5}">
                      <a16:colId xmlns:a16="http://schemas.microsoft.com/office/drawing/2014/main" val="1058001468"/>
                    </a:ext>
                  </a:extLst>
                </a:gridCol>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bg1"/>
                          </a:solidFill>
                          <a:effectLst>
                            <a:outerShdw blurRad="38100" dist="38100" dir="2700000" algn="tl">
                              <a:srgbClr val="000000">
                                <a:alpha val="43137"/>
                              </a:srgbClr>
                            </a:outerShdw>
                          </a:effectLst>
                          <a:latin typeface="Arial" charset="0"/>
                        </a:rPr>
                        <a:t>Hourly Output</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Web Update</a:t>
                      </a:r>
                      <a:endParaRPr kumimoji="0" 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Bike Repair</a:t>
                      </a:r>
                      <a:endParaRPr kumimoji="0" 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Pat</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2 updates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1 repair</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Meg</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3 updates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3 repairs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1596351635"/>
                  </a:ext>
                </a:extLst>
              </a:tr>
            </a:tbl>
          </a:graphicData>
        </a:graphic>
      </p:graphicFrame>
      <p:sp>
        <p:nvSpPr>
          <p:cNvPr id="4" name="Content Placeholder 3"/>
          <p:cNvSpPr>
            <a:spLocks noGrp="1"/>
          </p:cNvSpPr>
          <p:nvPr>
            <p:ph idx="1"/>
          </p:nvPr>
        </p:nvSpPr>
        <p:spPr>
          <a:xfrm>
            <a:off x="923926" y="3265713"/>
            <a:ext cx="7762874" cy="1643744"/>
          </a:xfrm>
        </p:spPr>
        <p:txBody>
          <a:bodyPr/>
          <a:lstStyle/>
          <a:p>
            <a:r>
              <a:rPr lang="en-US" sz="2800" dirty="0"/>
              <a:t>This table shows output per hour</a:t>
            </a:r>
          </a:p>
          <a:p>
            <a:pPr lvl="1"/>
            <a:r>
              <a:rPr lang="en-US" sz="2400" dirty="0"/>
              <a:t>Apply the Principle of Comparative Advantage </a:t>
            </a:r>
          </a:p>
          <a:p>
            <a:pPr lvl="2"/>
            <a:r>
              <a:rPr lang="en-US" sz="1800" dirty="0"/>
              <a:t>Look at opportunity cost per unit</a:t>
            </a:r>
          </a:p>
          <a:p>
            <a:pPr lvl="2"/>
            <a:r>
              <a:rPr lang="en-US" sz="1800" dirty="0"/>
              <a:t>Pat repairs bikes and Meg updates web pages</a:t>
            </a:r>
          </a:p>
        </p:txBody>
      </p:sp>
      <p:graphicFrame>
        <p:nvGraphicFramePr>
          <p:cNvPr id="7" name="Table 4"/>
          <p:cNvGraphicFramePr>
            <a:graphicFrameLocks noGrp="1"/>
          </p:cNvGraphicFramePr>
          <p:nvPr>
            <p:extLst>
              <p:ext uri="{D42A27DB-BD31-4B8C-83A1-F6EECF244321}">
                <p14:modId xmlns:p14="http://schemas.microsoft.com/office/powerpoint/2010/main" val="1865866161"/>
              </p:ext>
            </p:extLst>
          </p:nvPr>
        </p:nvGraphicFramePr>
        <p:xfrm>
          <a:off x="751114" y="5013958"/>
          <a:ext cx="7772400" cy="13716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655470980"/>
                    </a:ext>
                  </a:extLst>
                </a:gridCol>
                <a:gridCol w="2286000">
                  <a:extLst>
                    <a:ext uri="{9D8B030D-6E8A-4147-A177-3AD203B41FA5}">
                      <a16:colId xmlns:a16="http://schemas.microsoft.com/office/drawing/2014/main" val="722682818"/>
                    </a:ext>
                  </a:extLst>
                </a:gridCol>
                <a:gridCol w="2286000">
                  <a:extLst>
                    <a:ext uri="{9D8B030D-6E8A-4147-A177-3AD203B41FA5}">
                      <a16:colId xmlns:a16="http://schemas.microsoft.com/office/drawing/2014/main" val="1058001468"/>
                    </a:ext>
                  </a:extLst>
                </a:gridCol>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bg1"/>
                          </a:solidFill>
                          <a:effectLst>
                            <a:outerShdw blurRad="38100" dist="38100" dir="2700000" algn="tl">
                              <a:srgbClr val="000000">
                                <a:alpha val="43137"/>
                              </a:srgbClr>
                            </a:outerShdw>
                          </a:effectLst>
                          <a:latin typeface="Arial" charset="0"/>
                        </a:rPr>
                        <a:t>Opportunity Cost</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Web Update</a:t>
                      </a:r>
                      <a:endParaRPr kumimoji="0" 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Bike Repair</a:t>
                      </a:r>
                      <a:endParaRPr kumimoji="0" 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Pat</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½ repair</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2 updates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Meg</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1 repair</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1 update</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1596351635"/>
                  </a:ext>
                </a:extLst>
              </a:tr>
            </a:tbl>
          </a:graphicData>
        </a:graphic>
      </p:graphicFrame>
    </p:spTree>
    <p:extLst>
      <p:ext uri="{BB962C8B-B14F-4D97-AF65-F5344CB8AC3E}">
        <p14:creationId xmlns:p14="http://schemas.microsoft.com/office/powerpoint/2010/main" val="3748280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Where Have All the 0.400 Hitters Gone</a:t>
            </a:r>
            <a:endParaRPr lang="en-US" dirty="0"/>
          </a:p>
        </p:txBody>
      </p:sp>
      <p:sp>
        <p:nvSpPr>
          <p:cNvPr id="3" name="Content Placeholder 2"/>
          <p:cNvSpPr>
            <a:spLocks noGrp="1"/>
          </p:cNvSpPr>
          <p:nvPr>
            <p:ph idx="1"/>
          </p:nvPr>
        </p:nvSpPr>
        <p:spPr/>
        <p:txBody>
          <a:bodyPr/>
          <a:lstStyle/>
          <a:p>
            <a:r>
              <a:rPr lang="en-US" sz="2800" dirty="0"/>
              <a:t>None since 1941</a:t>
            </a:r>
          </a:p>
          <a:p>
            <a:pPr lvl="1"/>
            <a:r>
              <a:rPr lang="en-US" sz="2000" dirty="0"/>
              <a:t>Not a decline in athletic ability</a:t>
            </a:r>
          </a:p>
          <a:p>
            <a:r>
              <a:rPr lang="en-US" sz="2800" dirty="0"/>
              <a:t>Specialization keeps averages lower</a:t>
            </a:r>
          </a:p>
          <a:p>
            <a:pPr lvl="1"/>
            <a:r>
              <a:rPr lang="en-US" sz="2000" dirty="0"/>
              <a:t>Pitching and fielding skills have improved</a:t>
            </a:r>
          </a:p>
          <a:p>
            <a:pPr lvl="2"/>
            <a:r>
              <a:rPr lang="en-US" sz="2000" dirty="0"/>
              <a:t>Pitchers specialize in starters, middle relievers, and closers; right- or left-handed</a:t>
            </a:r>
            <a:br>
              <a:rPr lang="en-US" sz="2000" dirty="0"/>
            </a:br>
            <a:r>
              <a:rPr lang="en-US" sz="2000" dirty="0"/>
              <a:t>batters; strikeouts</a:t>
            </a:r>
          </a:p>
          <a:p>
            <a:pPr lvl="2"/>
            <a:r>
              <a:rPr lang="en-US" sz="2000" dirty="0"/>
              <a:t>Fielders play one position</a:t>
            </a:r>
          </a:p>
          <a:p>
            <a:pPr lvl="2"/>
            <a:r>
              <a:rPr lang="en-US" sz="2000" dirty="0"/>
              <a:t>Specialized coaches</a:t>
            </a:r>
          </a:p>
          <a:p>
            <a:pPr lvl="2"/>
            <a:r>
              <a:rPr lang="en-US" sz="2000" dirty="0"/>
              <a:t>Detailed analysis of hitters' </a:t>
            </a:r>
            <a:br>
              <a:rPr lang="en-US" sz="2000" dirty="0"/>
            </a:br>
            <a:r>
              <a:rPr lang="en-US" sz="2000" dirty="0"/>
              <a:t>weaknesses</a:t>
            </a:r>
          </a:p>
        </p:txBody>
      </p:sp>
    </p:spTree>
    <p:extLst>
      <p:ext uri="{BB962C8B-B14F-4D97-AF65-F5344CB8AC3E}">
        <p14:creationId xmlns:p14="http://schemas.microsoft.com/office/powerpoint/2010/main" val="3586015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Sources of Comparative Advantage</a:t>
            </a:r>
            <a:endParaRPr lang="en-US" dirty="0"/>
          </a:p>
        </p:txBody>
      </p:sp>
      <p:sp>
        <p:nvSpPr>
          <p:cNvPr id="3" name="Content Placeholder 2"/>
          <p:cNvSpPr>
            <a:spLocks noGrp="1"/>
          </p:cNvSpPr>
          <p:nvPr>
            <p:ph idx="1"/>
          </p:nvPr>
        </p:nvSpPr>
        <p:spPr/>
        <p:txBody>
          <a:bodyPr/>
          <a:lstStyle/>
          <a:p>
            <a:r>
              <a:rPr lang="en-US" sz="2800" b="1" dirty="0"/>
              <a:t>Talent</a:t>
            </a:r>
          </a:p>
          <a:p>
            <a:r>
              <a:rPr lang="en-US" sz="2800" b="1" dirty="0"/>
              <a:t>Natural resources</a:t>
            </a:r>
          </a:p>
          <a:p>
            <a:r>
              <a:rPr lang="en-US" sz="2800" b="1" dirty="0"/>
              <a:t>Cultures or societal norms</a:t>
            </a:r>
          </a:p>
          <a:p>
            <a:pPr lvl="1"/>
            <a:r>
              <a:rPr lang="en-US" sz="2400" dirty="0"/>
              <a:t>Languages</a:t>
            </a:r>
          </a:p>
          <a:p>
            <a:pPr lvl="1"/>
            <a:r>
              <a:rPr lang="en-US" sz="2400" dirty="0"/>
              <a:t>Institutions</a:t>
            </a:r>
          </a:p>
          <a:p>
            <a:pPr lvl="2"/>
            <a:r>
              <a:rPr lang="en-US" dirty="0"/>
              <a:t>Value placed on craftsmanship</a:t>
            </a:r>
          </a:p>
          <a:p>
            <a:pPr lvl="2"/>
            <a:r>
              <a:rPr lang="en-US" dirty="0"/>
              <a:t>Support for entrepreneurship</a:t>
            </a:r>
          </a:p>
        </p:txBody>
      </p:sp>
    </p:spTree>
    <p:extLst>
      <p:ext uri="{BB962C8B-B14F-4D97-AF65-F5344CB8AC3E}">
        <p14:creationId xmlns:p14="http://schemas.microsoft.com/office/powerpoint/2010/main" val="3099759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Production Possibilities Curve</a:t>
            </a:r>
          </a:p>
        </p:txBody>
      </p:sp>
      <p:sp>
        <p:nvSpPr>
          <p:cNvPr id="3" name="Content Placeholder 2"/>
          <p:cNvSpPr>
            <a:spLocks noGrp="1"/>
          </p:cNvSpPr>
          <p:nvPr>
            <p:ph idx="1"/>
          </p:nvPr>
        </p:nvSpPr>
        <p:spPr>
          <a:xfrm>
            <a:off x="923926" y="1600197"/>
            <a:ext cx="7762874" cy="4528459"/>
          </a:xfrm>
        </p:spPr>
        <p:txBody>
          <a:bodyPr/>
          <a:lstStyle/>
          <a:p>
            <a:r>
              <a:rPr lang="en-US" sz="2600" dirty="0"/>
              <a:t>A </a:t>
            </a:r>
            <a:r>
              <a:rPr lang="en-US" sz="2600" b="1" dirty="0"/>
              <a:t>production possibilities curve </a:t>
            </a:r>
            <a:r>
              <a:rPr lang="en-US" sz="2600" dirty="0"/>
              <a:t>illustrates the combinations of two goods that can be produced with given resources</a:t>
            </a:r>
          </a:p>
          <a:p>
            <a:r>
              <a:rPr lang="en-US" sz="2600" dirty="0"/>
              <a:t>Definitions:</a:t>
            </a:r>
          </a:p>
          <a:p>
            <a:pPr lvl="1"/>
            <a:r>
              <a:rPr lang="en-US" sz="2200" b="1" dirty="0"/>
              <a:t>Unattainable point</a:t>
            </a:r>
          </a:p>
          <a:p>
            <a:pPr lvl="1"/>
            <a:r>
              <a:rPr lang="en-US" sz="2200" b="1" dirty="0"/>
              <a:t>Attainable point</a:t>
            </a:r>
          </a:p>
          <a:p>
            <a:pPr lvl="2"/>
            <a:r>
              <a:rPr lang="en-US" sz="2200" b="1" dirty="0"/>
              <a:t>Inefficient point</a:t>
            </a:r>
          </a:p>
          <a:p>
            <a:pPr lvl="2"/>
            <a:r>
              <a:rPr lang="en-US" sz="2200" b="1" dirty="0"/>
              <a:t>Efficient point</a:t>
            </a:r>
          </a:p>
          <a:p>
            <a:r>
              <a:rPr lang="en-US" sz="2600" i="1" dirty="0"/>
              <a:t>Scarcity Principle</a:t>
            </a:r>
            <a:endParaRPr lang="en-US" sz="2600" dirty="0"/>
          </a:p>
          <a:p>
            <a:pPr lvl="1"/>
            <a:r>
              <a:rPr lang="en-US" sz="2000" dirty="0"/>
              <a:t>Give up one good to get </a:t>
            </a:r>
            <a:br>
              <a:rPr lang="en-US" sz="2000" dirty="0"/>
            </a:br>
            <a:r>
              <a:rPr lang="en-US" sz="2000" dirty="0"/>
              <a:t>another</a:t>
            </a:r>
          </a:p>
        </p:txBody>
      </p:sp>
      <p:pic>
        <p:nvPicPr>
          <p:cNvPr id="6" name="Picture 3"/>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810985" y="2674879"/>
            <a:ext cx="3657600" cy="3747838"/>
          </a:xfrm>
        </p:spPr>
      </p:pic>
    </p:spTree>
    <p:extLst>
      <p:ext uri="{BB962C8B-B14F-4D97-AF65-F5344CB8AC3E}">
        <p14:creationId xmlns:p14="http://schemas.microsoft.com/office/powerpoint/2010/main" val="589213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Susan’s Production Possibilities</a:t>
            </a:r>
          </a:p>
        </p:txBody>
      </p:sp>
      <p:sp>
        <p:nvSpPr>
          <p:cNvPr id="3" name="Content Placeholder 2"/>
          <p:cNvSpPr>
            <a:spLocks noGrp="1"/>
          </p:cNvSpPr>
          <p:nvPr>
            <p:ph idx="1"/>
          </p:nvPr>
        </p:nvSpPr>
        <p:spPr>
          <a:xfrm>
            <a:off x="923926" y="1600197"/>
            <a:ext cx="4039960" cy="4528459"/>
          </a:xfrm>
        </p:spPr>
        <p:txBody>
          <a:bodyPr/>
          <a:lstStyle/>
          <a:p>
            <a:r>
              <a:rPr lang="en-US" sz="2400" dirty="0"/>
              <a:t>Two goods:  coffee and nuts</a:t>
            </a:r>
          </a:p>
          <a:p>
            <a:pPr lvl="1"/>
            <a:r>
              <a:rPr lang="en-US" sz="2000" dirty="0"/>
              <a:t>Work 6 hours per day</a:t>
            </a:r>
          </a:p>
          <a:p>
            <a:r>
              <a:rPr lang="en-US" sz="2400" dirty="0"/>
              <a:t>1 hour of labor</a:t>
            </a:r>
          </a:p>
          <a:p>
            <a:pPr lvl="2">
              <a:buNone/>
            </a:pPr>
            <a:r>
              <a:rPr lang="en-US" sz="2000" dirty="0"/>
              <a:t>= 4 pounds of coffee OR</a:t>
            </a:r>
          </a:p>
          <a:p>
            <a:pPr lvl="2">
              <a:buNone/>
            </a:pPr>
            <a:r>
              <a:rPr lang="en-US" sz="2000" dirty="0"/>
              <a:t>= 2 pounds of nuts</a:t>
            </a:r>
          </a:p>
          <a:p>
            <a:pPr lvl="1"/>
            <a:r>
              <a:rPr lang="en-US" sz="2000" dirty="0"/>
              <a:t>Graph shows options</a:t>
            </a:r>
          </a:p>
          <a:p>
            <a:pPr lvl="2"/>
            <a:r>
              <a:rPr lang="en-US" sz="2000" dirty="0"/>
              <a:t>Negative slope</a:t>
            </a:r>
          </a:p>
        </p:txBody>
      </p:sp>
      <p:pic>
        <p:nvPicPr>
          <p:cNvPr id="6" name="Picture 3"/>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5171431" y="2106487"/>
            <a:ext cx="3393909" cy="4122622"/>
          </a:xfrm>
        </p:spPr>
      </p:pic>
    </p:spTree>
    <p:extLst>
      <p:ext uri="{BB962C8B-B14F-4D97-AF65-F5344CB8AC3E}">
        <p14:creationId xmlns:p14="http://schemas.microsoft.com/office/powerpoint/2010/main" val="2037084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Susan’s Opportunity Costs</a:t>
            </a:r>
          </a:p>
        </p:txBody>
      </p:sp>
      <p:sp>
        <p:nvSpPr>
          <p:cNvPr id="3" name="Content Placeholder 2"/>
          <p:cNvSpPr>
            <a:spLocks noGrp="1"/>
          </p:cNvSpPr>
          <p:nvPr>
            <p:ph idx="1"/>
          </p:nvPr>
        </p:nvSpPr>
        <p:spPr>
          <a:xfrm>
            <a:off x="923926" y="1600197"/>
            <a:ext cx="4039960" cy="4528459"/>
          </a:xfrm>
        </p:spPr>
        <p:txBody>
          <a:bodyPr/>
          <a:lstStyle/>
          <a:p>
            <a:r>
              <a:rPr lang="en-US" sz="2400" dirty="0"/>
              <a:t>Marginal cost:  – 8 coffee </a:t>
            </a:r>
          </a:p>
          <a:p>
            <a:r>
              <a:rPr lang="en-US" sz="2400" dirty="0"/>
              <a:t>Marginal benefit: 4 nuts</a:t>
            </a:r>
          </a:p>
          <a:p>
            <a:pPr marL="285750" lvl="1" algn="ctr">
              <a:buNone/>
            </a:pPr>
            <a:r>
              <a:rPr lang="en-US" sz="2100" u="sng" dirty="0"/>
              <a:t>Loss in coffee</a:t>
            </a:r>
          </a:p>
          <a:p>
            <a:pPr marL="285750" lvl="1" algn="ctr">
              <a:spcBef>
                <a:spcPct val="0"/>
              </a:spcBef>
              <a:buNone/>
            </a:pPr>
            <a:r>
              <a:rPr lang="en-US" sz="2100" dirty="0"/>
              <a:t>Gain in nuts</a:t>
            </a:r>
          </a:p>
          <a:p>
            <a:pPr marL="511175" lvl="2" indent="-225425">
              <a:buClr>
                <a:schemeClr val="bg1"/>
              </a:buClr>
            </a:pPr>
            <a:r>
              <a:rPr lang="en-US" sz="2100" dirty="0"/>
              <a:t>Opportunity cost of 1 nut is </a:t>
            </a:r>
            <a:br>
              <a:rPr lang="en-US" sz="2100" dirty="0"/>
            </a:br>
            <a:r>
              <a:rPr lang="en-US" sz="2100" dirty="0"/>
              <a:t>2 </a:t>
            </a:r>
            <a:r>
              <a:rPr lang="en-US" sz="2100" dirty="0" smtClean="0"/>
              <a:t>coffee</a:t>
            </a:r>
            <a:endParaRPr lang="en-US" sz="2100" dirty="0"/>
          </a:p>
          <a:p>
            <a:pPr>
              <a:spcBef>
                <a:spcPts val="1200"/>
              </a:spcBef>
            </a:pPr>
            <a:r>
              <a:rPr lang="en-US" sz="2400" dirty="0"/>
              <a:t>Marginal cost:  –  8 nut</a:t>
            </a:r>
          </a:p>
          <a:p>
            <a:pPr>
              <a:spcBef>
                <a:spcPct val="0"/>
              </a:spcBef>
            </a:pPr>
            <a:r>
              <a:rPr lang="en-US" sz="2400" dirty="0"/>
              <a:t>Marginal benefit:  16 coffee</a:t>
            </a:r>
          </a:p>
          <a:p>
            <a:pPr marL="285750" lvl="1" algn="ctr">
              <a:buNone/>
            </a:pPr>
            <a:r>
              <a:rPr lang="en-US" sz="2100" u="sng" dirty="0"/>
              <a:t>Loss in nuts</a:t>
            </a:r>
          </a:p>
          <a:p>
            <a:pPr marL="285750" lvl="1" algn="ctr">
              <a:spcBef>
                <a:spcPct val="0"/>
              </a:spcBef>
              <a:buNone/>
            </a:pPr>
            <a:r>
              <a:rPr lang="en-US" sz="2100" dirty="0"/>
              <a:t>Gain in coffee</a:t>
            </a:r>
          </a:p>
          <a:p>
            <a:pPr marL="511175" lvl="2" indent="-225425">
              <a:spcBef>
                <a:spcPct val="0"/>
              </a:spcBef>
              <a:buClr>
                <a:schemeClr val="bg1"/>
              </a:buClr>
            </a:pPr>
            <a:r>
              <a:rPr lang="en-US" sz="2100" dirty="0"/>
              <a:t>Opportunity cost of 1 coffee is  ½ </a:t>
            </a:r>
            <a:r>
              <a:rPr lang="en-US" sz="2100" dirty="0" smtClean="0"/>
              <a:t>nut</a:t>
            </a:r>
            <a:endParaRPr lang="en-US" sz="2100" dirty="0"/>
          </a:p>
        </p:txBody>
      </p:sp>
      <p:pic>
        <p:nvPicPr>
          <p:cNvPr id="6" name="Picture 3"/>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5171431" y="2106487"/>
            <a:ext cx="3393909" cy="4122622"/>
          </a:xfrm>
        </p:spPr>
      </p:pic>
    </p:spTree>
    <p:extLst>
      <p:ext uri="{BB962C8B-B14F-4D97-AF65-F5344CB8AC3E}">
        <p14:creationId xmlns:p14="http://schemas.microsoft.com/office/powerpoint/2010/main" val="3100040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Tom’s Production Possibilities</a:t>
            </a:r>
          </a:p>
        </p:txBody>
      </p:sp>
      <p:sp>
        <p:nvSpPr>
          <p:cNvPr id="3" name="Content Placeholder 2"/>
          <p:cNvSpPr>
            <a:spLocks noGrp="1"/>
          </p:cNvSpPr>
          <p:nvPr>
            <p:ph idx="1"/>
          </p:nvPr>
        </p:nvSpPr>
        <p:spPr>
          <a:xfrm>
            <a:off x="923926" y="1600197"/>
            <a:ext cx="7762874" cy="4713517"/>
          </a:xfrm>
        </p:spPr>
        <p:txBody>
          <a:bodyPr/>
          <a:lstStyle/>
          <a:p>
            <a:pPr marL="225425" lvl="1" indent="-225425">
              <a:buClr>
                <a:schemeClr val="bg1"/>
              </a:buClr>
            </a:pPr>
            <a:r>
              <a:rPr lang="en-US" sz="2100" dirty="0"/>
              <a:t>Work 6 hours per day</a:t>
            </a:r>
          </a:p>
          <a:p>
            <a:r>
              <a:rPr lang="en-US" sz="2400" dirty="0"/>
              <a:t>Productivity determines the slope of the PPC</a:t>
            </a:r>
          </a:p>
          <a:p>
            <a:pPr marL="225425" lvl="1" indent="-225425"/>
            <a:r>
              <a:rPr lang="en-US" sz="2100" dirty="0"/>
              <a:t>1 hour of labor</a:t>
            </a:r>
          </a:p>
          <a:p>
            <a:pPr lvl="2">
              <a:buNone/>
            </a:pPr>
            <a:r>
              <a:rPr lang="en-US" sz="2100" dirty="0"/>
              <a:t>= 4 pounds of nuts OR</a:t>
            </a:r>
          </a:p>
          <a:p>
            <a:pPr lvl="2">
              <a:buNone/>
            </a:pPr>
            <a:r>
              <a:rPr lang="en-US" sz="2100" dirty="0"/>
              <a:t>= 2 pounds of coffee</a:t>
            </a:r>
          </a:p>
          <a:p>
            <a:r>
              <a:rPr lang="en-US" sz="2400" dirty="0"/>
              <a:t>Opportunity cost</a:t>
            </a:r>
          </a:p>
          <a:p>
            <a:pPr marL="225425" lvl="1" indent="-225425"/>
            <a:r>
              <a:rPr lang="en-US" sz="2100" dirty="0"/>
              <a:t>Marginal cost:  – 4 coffee </a:t>
            </a:r>
          </a:p>
          <a:p>
            <a:pPr marL="225425" lvl="1" indent="-225425"/>
            <a:r>
              <a:rPr lang="en-US" sz="2100" dirty="0"/>
              <a:t>Marginal benefit: 8 nuts</a:t>
            </a:r>
          </a:p>
          <a:p>
            <a:r>
              <a:rPr lang="en-US" sz="2200" dirty="0"/>
              <a:t>Tom's opportunity cost of </a:t>
            </a:r>
            <a:br>
              <a:rPr lang="en-US" sz="2200" dirty="0"/>
            </a:br>
            <a:r>
              <a:rPr lang="en-US" sz="2200" dirty="0"/>
              <a:t>1 coffee is 2 nuts</a:t>
            </a:r>
          </a:p>
          <a:p>
            <a:r>
              <a:rPr lang="en-US" sz="2200" dirty="0"/>
              <a:t>His opportunity cost of </a:t>
            </a:r>
            <a:br>
              <a:rPr lang="en-US" sz="2200" dirty="0"/>
            </a:br>
            <a:r>
              <a:rPr lang="en-US" sz="2200" dirty="0"/>
              <a:t>1 nut is ½ coffee</a:t>
            </a:r>
          </a:p>
        </p:txBody>
      </p:sp>
      <p:pic>
        <p:nvPicPr>
          <p:cNvPr id="6" name="Picture 3"/>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715193" y="2895910"/>
            <a:ext cx="4023360" cy="3218688"/>
          </a:xfrm>
        </p:spPr>
      </p:pic>
    </p:spTree>
    <p:extLst>
      <p:ext uri="{BB962C8B-B14F-4D97-AF65-F5344CB8AC3E}">
        <p14:creationId xmlns:p14="http://schemas.microsoft.com/office/powerpoint/2010/main" val="27995592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Tom, Meet Susan</a:t>
            </a:r>
          </a:p>
        </p:txBody>
      </p:sp>
      <p:sp>
        <p:nvSpPr>
          <p:cNvPr id="3" name="Content Placeholder 2"/>
          <p:cNvSpPr>
            <a:spLocks noGrp="1"/>
          </p:cNvSpPr>
          <p:nvPr>
            <p:ph idx="1"/>
          </p:nvPr>
        </p:nvSpPr>
        <p:spPr>
          <a:xfrm>
            <a:off x="923926" y="1600197"/>
            <a:ext cx="4039960" cy="4778832"/>
          </a:xfrm>
        </p:spPr>
        <p:txBody>
          <a:bodyPr/>
          <a:lstStyle/>
          <a:p>
            <a:r>
              <a:rPr lang="en-US" sz="2500" dirty="0"/>
              <a:t>PPCs show comparative advantage</a:t>
            </a:r>
          </a:p>
          <a:p>
            <a:pPr marL="511175" lvl="2" indent="-225425">
              <a:buClr>
                <a:schemeClr val="bg1"/>
              </a:buClr>
            </a:pPr>
            <a:r>
              <a:rPr lang="en-US" sz="2500" dirty="0"/>
              <a:t>Sue's curve is steeper, better for coffee</a:t>
            </a:r>
          </a:p>
          <a:p>
            <a:pPr marL="511175" lvl="2" indent="-225425">
              <a:buClr>
                <a:schemeClr val="bg1"/>
              </a:buClr>
            </a:pPr>
            <a:r>
              <a:rPr lang="en-US" sz="2500" dirty="0"/>
              <a:t>Tom's curve is flatter, better for nuts</a:t>
            </a:r>
          </a:p>
          <a:p>
            <a:r>
              <a:rPr lang="en-US" sz="2500" dirty="0"/>
              <a:t>Comparative advantage is a comparison</a:t>
            </a:r>
          </a:p>
          <a:p>
            <a:r>
              <a:rPr lang="en-US" sz="2500" dirty="0"/>
              <a:t>To get 1 coffee</a:t>
            </a:r>
          </a:p>
          <a:p>
            <a:pPr marL="511175" lvl="2" indent="-225425">
              <a:buClr>
                <a:schemeClr val="bg1"/>
              </a:buClr>
            </a:pPr>
            <a:r>
              <a:rPr lang="en-US" sz="2500" dirty="0"/>
              <a:t>Sue gives up ½ nuts</a:t>
            </a:r>
          </a:p>
          <a:p>
            <a:pPr marL="511175" lvl="2" indent="-225425">
              <a:buClr>
                <a:schemeClr val="bg1"/>
              </a:buClr>
            </a:pPr>
            <a:r>
              <a:rPr lang="en-US" sz="2500" dirty="0"/>
              <a:t>Tom gives up 2 nuts</a:t>
            </a:r>
          </a:p>
        </p:txBody>
      </p:sp>
      <p:pic>
        <p:nvPicPr>
          <p:cNvPr id="6" name="Picture 3" descr="The graph plots nuts (pounds per day) to coffee (pounds per day) and shows two plotted lines as individual production possibilities curves that slope downward. The first line, Susan's PPC,  begins at (0, 24) and slopes down to (24, 0). The second line, Tom's PPC, begins at (0, 12) and slopes down to (12, 0)."/>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5001735" y="2189149"/>
            <a:ext cx="3733300" cy="3957297"/>
          </a:xfrm>
        </p:spPr>
      </p:pic>
    </p:spTree>
    <p:extLst>
      <p:ext uri="{BB962C8B-B14F-4D97-AF65-F5344CB8AC3E}">
        <p14:creationId xmlns:p14="http://schemas.microsoft.com/office/powerpoint/2010/main" val="6737416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Gains from Specialization and </a:t>
            </a:r>
            <a:r>
              <a:rPr lang="en-IN" dirty="0" smtClean="0"/>
              <a:t>Trade</a:t>
            </a:r>
            <a:r>
              <a:rPr lang="en-IN" sz="1700" dirty="0" smtClean="0"/>
              <a:t> 1</a:t>
            </a:r>
            <a:endParaRPr lang="en-US" sz="1700" dirty="0"/>
          </a:p>
        </p:txBody>
      </p:sp>
      <p:sp>
        <p:nvSpPr>
          <p:cNvPr id="3" name="Content Placeholder 2"/>
          <p:cNvSpPr>
            <a:spLocks noGrp="1"/>
          </p:cNvSpPr>
          <p:nvPr>
            <p:ph idx="1"/>
          </p:nvPr>
        </p:nvSpPr>
        <p:spPr/>
        <p:txBody>
          <a:bodyPr/>
          <a:lstStyle/>
          <a:p>
            <a:r>
              <a:rPr lang="en-US" sz="2800" dirty="0"/>
              <a:t>Without trade, each person can consume along his production possibilities curve</a:t>
            </a:r>
          </a:p>
          <a:p>
            <a:pPr lvl="1"/>
            <a:r>
              <a:rPr lang="en-US" sz="2400" dirty="0"/>
              <a:t>What you produce determines what you consume</a:t>
            </a:r>
          </a:p>
          <a:p>
            <a:r>
              <a:rPr lang="en-US" sz="2800" dirty="0"/>
              <a:t>With trade, each person's consumption can be greater than production</a:t>
            </a:r>
          </a:p>
          <a:p>
            <a:pPr lvl="1"/>
            <a:r>
              <a:rPr lang="en-US" sz="2400" dirty="0"/>
              <a:t>Produce according to comparative advantage</a:t>
            </a:r>
          </a:p>
          <a:p>
            <a:pPr lvl="1"/>
            <a:r>
              <a:rPr lang="en-US" sz="2400" dirty="0"/>
              <a:t>Trade to get what you want</a:t>
            </a:r>
          </a:p>
        </p:txBody>
      </p:sp>
    </p:spTree>
    <p:extLst>
      <p:ext uri="{BB962C8B-B14F-4D97-AF65-F5344CB8AC3E}">
        <p14:creationId xmlns:p14="http://schemas.microsoft.com/office/powerpoint/2010/main" val="2510352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514350" indent="-514350">
              <a:buAutoNum type="arabicPeriod"/>
            </a:pPr>
            <a:r>
              <a:rPr lang="en-US" sz="2400" dirty="0"/>
              <a:t>Explain and apply the </a:t>
            </a:r>
            <a:r>
              <a:rPr lang="en-US" sz="2400" b="1" i="1" dirty="0"/>
              <a:t>Principle of Comparative Advantage.</a:t>
            </a:r>
            <a:endParaRPr lang="en-US" sz="2400" dirty="0"/>
          </a:p>
          <a:p>
            <a:pPr marL="514350" indent="-514350">
              <a:buAutoNum type="arabicPeriod"/>
            </a:pPr>
            <a:r>
              <a:rPr lang="en-US" sz="2400" dirty="0"/>
              <a:t>Explain and apply the </a:t>
            </a:r>
            <a:r>
              <a:rPr lang="en-US" sz="2400" i="1" dirty="0"/>
              <a:t>Principle of Increasing Opportunity Cost </a:t>
            </a:r>
            <a:r>
              <a:rPr lang="en-US" sz="2400" dirty="0"/>
              <a:t>(also called the </a:t>
            </a:r>
            <a:r>
              <a:rPr lang="en-US" sz="2400" b="1" i="1" dirty="0"/>
              <a:t>Low-Hanging-Fruit Principle</a:t>
            </a:r>
            <a:r>
              <a:rPr lang="en-US" sz="2400" dirty="0"/>
              <a:t>).</a:t>
            </a:r>
          </a:p>
          <a:p>
            <a:pPr marL="514350" indent="-514350">
              <a:buAutoNum type="arabicPeriod"/>
            </a:pPr>
            <a:r>
              <a:rPr lang="en-US" sz="2400" dirty="0"/>
              <a:t>Identify factors that shift the menu of production possibilities.</a:t>
            </a:r>
          </a:p>
          <a:p>
            <a:pPr marL="514350" indent="-514350">
              <a:buAutoNum type="arabicPeriod"/>
            </a:pPr>
            <a:r>
              <a:rPr lang="en-US" sz="2400" dirty="0"/>
              <a:t>Explain and apply the role of comparative advantage in international trade and describe why some jobs are more vulnerable to outsourcing than others.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Gains from Specialization and </a:t>
            </a:r>
            <a:r>
              <a:rPr lang="en-IN" dirty="0" smtClean="0"/>
              <a:t>Trade</a:t>
            </a:r>
            <a:r>
              <a:rPr lang="en-IN" sz="1700" dirty="0" smtClean="0"/>
              <a:t> 2</a:t>
            </a:r>
            <a:endParaRPr lang="en-IN" sz="1700" dirty="0"/>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925" y="1958433"/>
            <a:ext cx="3825875" cy="4038096"/>
          </a:xfrm>
        </p:spPr>
      </p:pic>
      <p:sp>
        <p:nvSpPr>
          <p:cNvPr id="4" name="Content Placeholder 3"/>
          <p:cNvSpPr>
            <a:spLocks noGrp="1"/>
          </p:cNvSpPr>
          <p:nvPr>
            <p:ph idx="10"/>
          </p:nvPr>
        </p:nvSpPr>
        <p:spPr/>
        <p:txBody>
          <a:bodyPr/>
          <a:lstStyle/>
          <a:p>
            <a:r>
              <a:rPr lang="en-US" sz="2600" dirty="0"/>
              <a:t>Preferred diet is half nuts, half coffee</a:t>
            </a:r>
          </a:p>
          <a:p>
            <a:pPr marL="285750" lvl="1"/>
            <a:r>
              <a:rPr lang="en-US" sz="2000" dirty="0"/>
              <a:t>No trade: 8 pounds of coffee and 8 pounds of nuts</a:t>
            </a:r>
          </a:p>
          <a:p>
            <a:pPr marL="511175" lvl="2" indent="-225425">
              <a:buClr>
                <a:schemeClr val="bg1"/>
              </a:buClr>
            </a:pPr>
            <a:r>
              <a:rPr lang="en-US" sz="2000" dirty="0"/>
              <a:t>Total output is 32 pounds</a:t>
            </a:r>
          </a:p>
          <a:p>
            <a:r>
              <a:rPr lang="en-US" sz="2000" dirty="0"/>
              <a:t>Specialization gives each person 12 pounds of each good</a:t>
            </a:r>
          </a:p>
          <a:p>
            <a:pPr marL="285750" lvl="1"/>
            <a:r>
              <a:rPr lang="en-US" dirty="0"/>
              <a:t>48 total pounds</a:t>
            </a:r>
            <a:endParaRPr lang="en-IN" dirty="0"/>
          </a:p>
        </p:txBody>
      </p:sp>
    </p:spTree>
    <p:extLst>
      <p:ext uri="{BB962C8B-B14F-4D97-AF65-F5344CB8AC3E}">
        <p14:creationId xmlns:p14="http://schemas.microsoft.com/office/powerpoint/2010/main" val="2606946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Gains from Specialization and </a:t>
            </a:r>
            <a:r>
              <a:rPr lang="en-IN" dirty="0" smtClean="0"/>
              <a:t>Trade</a:t>
            </a:r>
            <a:r>
              <a:rPr lang="en-IN" sz="1700" dirty="0" smtClean="0"/>
              <a:t> 3</a:t>
            </a:r>
            <a:endParaRPr lang="en-IN" sz="1700" dirty="0"/>
          </a:p>
        </p:txBody>
      </p:sp>
      <p:pic>
        <p:nvPicPr>
          <p:cNvPr id="5" name="Picture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4013" y="1756528"/>
            <a:ext cx="4084434" cy="4441906"/>
          </a:xfrm>
        </p:spPr>
      </p:pic>
      <p:sp>
        <p:nvSpPr>
          <p:cNvPr id="4" name="Content Placeholder 3"/>
          <p:cNvSpPr>
            <a:spLocks noGrp="1"/>
          </p:cNvSpPr>
          <p:nvPr>
            <p:ph idx="10"/>
          </p:nvPr>
        </p:nvSpPr>
        <p:spPr>
          <a:xfrm>
            <a:off x="4975226" y="1600199"/>
            <a:ext cx="3825874" cy="4898572"/>
          </a:xfrm>
        </p:spPr>
        <p:txBody>
          <a:bodyPr/>
          <a:lstStyle/>
          <a:p>
            <a:r>
              <a:rPr lang="en-US" sz="2300" dirty="0"/>
              <a:t>Benefits increase when differences in opportunity cost increase</a:t>
            </a:r>
          </a:p>
          <a:p>
            <a:pPr marL="285750" lvl="1"/>
            <a:r>
              <a:rPr lang="en-US" sz="2300" dirty="0"/>
              <a:t>Sue's opportunity cost of one pound of nuts increases to 5 coffee</a:t>
            </a:r>
          </a:p>
          <a:p>
            <a:pPr marL="285750" lvl="1"/>
            <a:r>
              <a:rPr lang="en-US" sz="2300" dirty="0"/>
              <a:t>Tom's opportunity cost of one pound of coffee increases to 5 nuts</a:t>
            </a:r>
          </a:p>
          <a:p>
            <a:r>
              <a:rPr lang="en-US" sz="2300" dirty="0"/>
              <a:t>No trade</a:t>
            </a:r>
            <a:r>
              <a:rPr lang="en-US" sz="2300" dirty="0" smtClean="0"/>
              <a:t>: </a:t>
            </a:r>
            <a:r>
              <a:rPr lang="en-US" sz="2300" dirty="0"/>
              <a:t>5 nuts and </a:t>
            </a:r>
            <a:br>
              <a:rPr lang="en-US" sz="2300" dirty="0"/>
            </a:br>
            <a:r>
              <a:rPr lang="en-US" sz="2300" dirty="0"/>
              <a:t>5 coffee each</a:t>
            </a:r>
          </a:p>
          <a:p>
            <a:r>
              <a:rPr lang="en-US" sz="2300" dirty="0"/>
              <a:t>With trade</a:t>
            </a:r>
            <a:r>
              <a:rPr lang="en-US" sz="2300" dirty="0" smtClean="0"/>
              <a:t>: </a:t>
            </a:r>
            <a:r>
              <a:rPr lang="en-US" sz="2300" dirty="0"/>
              <a:t>10 nuts and </a:t>
            </a:r>
            <a:br>
              <a:rPr lang="en-US" sz="2300" dirty="0"/>
            </a:br>
            <a:r>
              <a:rPr lang="en-US" sz="2300" dirty="0"/>
              <a:t>10 coffee </a:t>
            </a:r>
            <a:r>
              <a:rPr lang="en-US" sz="2300" dirty="0" smtClean="0"/>
              <a:t>each</a:t>
            </a:r>
            <a:endParaRPr lang="en-US" sz="2300" dirty="0"/>
          </a:p>
        </p:txBody>
      </p:sp>
    </p:spTree>
    <p:extLst>
      <p:ext uri="{BB962C8B-B14F-4D97-AF65-F5344CB8AC3E}">
        <p14:creationId xmlns:p14="http://schemas.microsoft.com/office/powerpoint/2010/main" val="4224616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Production Possibilities for an Economy</a:t>
            </a:r>
          </a:p>
        </p:txBody>
      </p:sp>
      <p:sp>
        <p:nvSpPr>
          <p:cNvPr id="3" name="Content Placeholder 2"/>
          <p:cNvSpPr>
            <a:spLocks noGrp="1"/>
          </p:cNvSpPr>
          <p:nvPr>
            <p:ph idx="1"/>
          </p:nvPr>
        </p:nvSpPr>
        <p:spPr>
          <a:xfrm>
            <a:off x="923926" y="1600199"/>
            <a:ext cx="3736974" cy="1502230"/>
          </a:xfrm>
        </p:spPr>
        <p:txBody>
          <a:bodyPr/>
          <a:lstStyle/>
          <a:p>
            <a:r>
              <a:rPr lang="en-US" sz="2000" dirty="0"/>
              <a:t>Two goods:  coffee and nuts</a:t>
            </a:r>
          </a:p>
          <a:p>
            <a:r>
              <a:rPr lang="en-US" sz="2000" dirty="0"/>
              <a:t>Multiple people</a:t>
            </a:r>
          </a:p>
          <a:p>
            <a:pPr marL="511175" lvl="2" indent="-225425">
              <a:buClr>
                <a:schemeClr val="bg1"/>
              </a:buClr>
            </a:pPr>
            <a:r>
              <a:rPr lang="en-US" sz="2000" dirty="0"/>
              <a:t>Different opportunity </a:t>
            </a:r>
            <a:r>
              <a:rPr lang="en-US" sz="2000" dirty="0" smtClean="0"/>
              <a:t>costs</a:t>
            </a:r>
            <a:endParaRPr lang="en-US" sz="2000" dirty="0"/>
          </a:p>
        </p:txBody>
      </p:sp>
      <p:sp>
        <p:nvSpPr>
          <p:cNvPr id="4" name="Content Placeholder 3"/>
          <p:cNvSpPr>
            <a:spLocks noGrp="1"/>
          </p:cNvSpPr>
          <p:nvPr>
            <p:ph idx="10"/>
          </p:nvPr>
        </p:nvSpPr>
        <p:spPr>
          <a:xfrm>
            <a:off x="4949826" y="1600199"/>
            <a:ext cx="3736974" cy="1502230"/>
          </a:xfrm>
        </p:spPr>
        <p:txBody>
          <a:bodyPr/>
          <a:lstStyle/>
          <a:p>
            <a:r>
              <a:rPr lang="en-US" sz="2000" dirty="0"/>
              <a:t>Intercepts show maximum production of one good</a:t>
            </a:r>
          </a:p>
          <a:p>
            <a:r>
              <a:rPr lang="en-US" sz="2000" dirty="0"/>
              <a:t>Some resources better at coffee, some better at </a:t>
            </a:r>
            <a:r>
              <a:rPr lang="en-US" sz="2000" dirty="0" smtClean="0"/>
              <a:t>nuts</a:t>
            </a:r>
            <a:endParaRPr lang="en-US" sz="2000" dirty="0"/>
          </a:p>
        </p:txBody>
      </p:sp>
      <p:pic>
        <p:nvPicPr>
          <p:cNvPr id="41" name="Picture 4"/>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2075947" y="3162122"/>
            <a:ext cx="5458831" cy="3192143"/>
          </a:xfrm>
        </p:spPr>
      </p:pic>
    </p:spTree>
    <p:extLst>
      <p:ext uri="{BB962C8B-B14F-4D97-AF65-F5344CB8AC3E}">
        <p14:creationId xmlns:p14="http://schemas.microsoft.com/office/powerpoint/2010/main" val="3958916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Principle of Increasing Opportunity </a:t>
            </a:r>
            <a:r>
              <a:rPr lang="en-IN" dirty="0" smtClean="0"/>
              <a:t>Cost</a:t>
            </a:r>
            <a:r>
              <a:rPr lang="en-IN" sz="1700" dirty="0" smtClean="0"/>
              <a:t> 1</a:t>
            </a:r>
            <a:endParaRPr lang="en-US" sz="1700" dirty="0"/>
          </a:p>
        </p:txBody>
      </p:sp>
      <p:sp>
        <p:nvSpPr>
          <p:cNvPr id="3" name="Content Placeholder 2"/>
          <p:cNvSpPr>
            <a:spLocks noGrp="1"/>
          </p:cNvSpPr>
          <p:nvPr>
            <p:ph idx="1"/>
          </p:nvPr>
        </p:nvSpPr>
        <p:spPr>
          <a:xfrm>
            <a:off x="923926" y="1600198"/>
            <a:ext cx="7762874" cy="1513116"/>
          </a:xfrm>
        </p:spPr>
        <p:txBody>
          <a:bodyPr/>
          <a:lstStyle/>
          <a:p>
            <a:r>
              <a:rPr lang="en-US" sz="2400" dirty="0"/>
              <a:t>Maximum coffee</a:t>
            </a:r>
            <a:r>
              <a:rPr lang="en-US" sz="2400" dirty="0" smtClean="0"/>
              <a:t>: </a:t>
            </a:r>
            <a:r>
              <a:rPr lang="en-US" sz="2400" dirty="0"/>
              <a:t>100,000 lb. / day</a:t>
            </a:r>
          </a:p>
          <a:p>
            <a:pPr lvl="1"/>
            <a:r>
              <a:rPr lang="en-US" sz="2000" dirty="0"/>
              <a:t>Give up 5,000 pounds coffee, get 20,000 pounds of nuts</a:t>
            </a:r>
          </a:p>
          <a:p>
            <a:pPr lvl="1"/>
            <a:r>
              <a:rPr lang="en-US" sz="2000" dirty="0"/>
              <a:t>Give up another 5,000 pounds of coffee, get 10,000 additional pounds of nuts</a:t>
            </a:r>
          </a:p>
        </p:txBody>
      </p:sp>
      <p:pic>
        <p:nvPicPr>
          <p:cNvPr id="6" name="Picture 3"/>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724740" y="3198592"/>
            <a:ext cx="5694519" cy="3197357"/>
          </a:xfrm>
        </p:spPr>
      </p:pic>
    </p:spTree>
    <p:extLst>
      <p:ext uri="{BB962C8B-B14F-4D97-AF65-F5344CB8AC3E}">
        <p14:creationId xmlns:p14="http://schemas.microsoft.com/office/powerpoint/2010/main" val="2123580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Principle of Increasing Opportunity </a:t>
            </a:r>
            <a:r>
              <a:rPr lang="en-IN" dirty="0" smtClean="0"/>
              <a:t>Cost</a:t>
            </a:r>
            <a:r>
              <a:rPr lang="en-IN" sz="1700" dirty="0" smtClean="0"/>
              <a:t> 2</a:t>
            </a:r>
            <a:endParaRPr lang="en-US" sz="1700" dirty="0"/>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972" y="1763540"/>
            <a:ext cx="7360782" cy="4427881"/>
          </a:xfrm>
        </p:spPr>
      </p:pic>
    </p:spTree>
    <p:extLst>
      <p:ext uri="{BB962C8B-B14F-4D97-AF65-F5344CB8AC3E}">
        <p14:creationId xmlns:p14="http://schemas.microsoft.com/office/powerpoint/2010/main" val="533333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Dynamic Economy</a:t>
            </a:r>
          </a:p>
        </p:txBody>
      </p:sp>
      <p:sp>
        <p:nvSpPr>
          <p:cNvPr id="3" name="Content Placeholder 2"/>
          <p:cNvSpPr>
            <a:spLocks noGrp="1"/>
          </p:cNvSpPr>
          <p:nvPr>
            <p:ph idx="1"/>
          </p:nvPr>
        </p:nvSpPr>
        <p:spPr/>
        <p:txBody>
          <a:bodyPr/>
          <a:lstStyle/>
          <a:p>
            <a:r>
              <a:rPr lang="en-US" dirty="0"/>
              <a:t>A PPC represents current choices</a:t>
            </a:r>
          </a:p>
          <a:p>
            <a:pPr lvl="1"/>
            <a:r>
              <a:rPr lang="en-US" dirty="0"/>
              <a:t>Changes in choices occur over time due to</a:t>
            </a:r>
          </a:p>
          <a:p>
            <a:pPr lvl="2"/>
            <a:r>
              <a:rPr lang="en-US" sz="2800" dirty="0"/>
              <a:t>More resources</a:t>
            </a:r>
          </a:p>
          <a:p>
            <a:pPr lvl="3"/>
            <a:r>
              <a:rPr lang="en-US" sz="2800" dirty="0"/>
              <a:t>Investment in capital </a:t>
            </a:r>
          </a:p>
          <a:p>
            <a:pPr lvl="3"/>
            <a:r>
              <a:rPr lang="en-US" sz="2800" dirty="0"/>
              <a:t>Population growth</a:t>
            </a:r>
          </a:p>
          <a:p>
            <a:pPr lvl="2"/>
            <a:r>
              <a:rPr lang="en-US" sz="2800" dirty="0"/>
              <a:t>Improvements in technology</a:t>
            </a:r>
          </a:p>
          <a:p>
            <a:pPr lvl="3"/>
            <a:r>
              <a:rPr lang="en-US" sz="2800" dirty="0"/>
              <a:t>More specialization: start-up and switching costs</a:t>
            </a:r>
          </a:p>
          <a:p>
            <a:pPr lvl="2"/>
            <a:r>
              <a:rPr lang="en-US" sz="2800" dirty="0"/>
              <a:t>Increases in knowledge</a:t>
            </a:r>
            <a:endParaRPr lang="en-US" sz="3200" dirty="0"/>
          </a:p>
        </p:txBody>
      </p:sp>
    </p:spTree>
    <p:extLst>
      <p:ext uri="{BB962C8B-B14F-4D97-AF65-F5344CB8AC3E}">
        <p14:creationId xmlns:p14="http://schemas.microsoft.com/office/powerpoint/2010/main" val="37963827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Shifts in PPC</a:t>
            </a:r>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3542" y="1618551"/>
            <a:ext cx="7703643" cy="4761402"/>
          </a:xfrm>
        </p:spPr>
      </p:pic>
    </p:spTree>
    <p:extLst>
      <p:ext uri="{BB962C8B-B14F-4D97-AF65-F5344CB8AC3E}">
        <p14:creationId xmlns:p14="http://schemas.microsoft.com/office/powerpoint/2010/main" val="17409119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Countries Resist Specialization</a:t>
            </a:r>
          </a:p>
        </p:txBody>
      </p:sp>
      <p:sp>
        <p:nvSpPr>
          <p:cNvPr id="3" name="Content Placeholder 2"/>
          <p:cNvSpPr>
            <a:spLocks noGrp="1"/>
          </p:cNvSpPr>
          <p:nvPr>
            <p:ph idx="1"/>
          </p:nvPr>
        </p:nvSpPr>
        <p:spPr>
          <a:xfrm>
            <a:off x="923926" y="1600199"/>
            <a:ext cx="7955280" cy="4754880"/>
          </a:xfrm>
        </p:spPr>
        <p:txBody>
          <a:bodyPr/>
          <a:lstStyle/>
          <a:p>
            <a:r>
              <a:rPr lang="en-US" dirty="0"/>
              <a:t>Specialization is easier when</a:t>
            </a:r>
          </a:p>
          <a:p>
            <a:pPr lvl="1"/>
            <a:r>
              <a:rPr lang="en-US" dirty="0"/>
              <a:t>Population density passes a threshold</a:t>
            </a:r>
          </a:p>
          <a:p>
            <a:pPr lvl="1"/>
            <a:r>
              <a:rPr lang="en-US" dirty="0"/>
              <a:t>Markets are connected</a:t>
            </a:r>
          </a:p>
          <a:p>
            <a:pPr lvl="2"/>
            <a:r>
              <a:rPr lang="en-US" sz="2800" dirty="0"/>
              <a:t>Transportation for goods</a:t>
            </a:r>
          </a:p>
          <a:p>
            <a:pPr lvl="2"/>
            <a:r>
              <a:rPr lang="en-US" sz="2800" dirty="0"/>
              <a:t>Communications for services</a:t>
            </a:r>
          </a:p>
          <a:p>
            <a:pPr lvl="1"/>
            <a:r>
              <a:rPr lang="en-US" dirty="0"/>
              <a:t>Legal framework supports business</a:t>
            </a:r>
          </a:p>
          <a:p>
            <a:pPr lvl="1"/>
            <a:r>
              <a:rPr lang="en-US" dirty="0"/>
              <a:t>Financial markets enable start-ups</a:t>
            </a:r>
          </a:p>
        </p:txBody>
      </p:sp>
    </p:spTree>
    <p:extLst>
      <p:ext uri="{BB962C8B-B14F-4D97-AF65-F5344CB8AC3E}">
        <p14:creationId xmlns:p14="http://schemas.microsoft.com/office/powerpoint/2010/main" val="19103233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 Much Specialization</a:t>
            </a:r>
          </a:p>
        </p:txBody>
      </p:sp>
      <p:sp>
        <p:nvSpPr>
          <p:cNvPr id="3" name="Content Placeholder 2"/>
          <p:cNvSpPr>
            <a:spLocks noGrp="1"/>
          </p:cNvSpPr>
          <p:nvPr>
            <p:ph idx="1"/>
          </p:nvPr>
        </p:nvSpPr>
        <p:spPr>
          <a:xfrm>
            <a:off x="923926" y="1600199"/>
            <a:ext cx="7955280" cy="4754880"/>
          </a:xfrm>
        </p:spPr>
        <p:txBody>
          <a:bodyPr/>
          <a:lstStyle/>
          <a:p>
            <a:r>
              <a:rPr lang="en-US" dirty="0"/>
              <a:t>Imagine this:</a:t>
            </a:r>
          </a:p>
          <a:p>
            <a:pPr lvl="1"/>
            <a:r>
              <a:rPr lang="en-US" dirty="0"/>
              <a:t>Your hair stylist only cuts blonde hair</a:t>
            </a:r>
          </a:p>
          <a:p>
            <a:pPr lvl="1"/>
            <a:r>
              <a:rPr lang="en-US" dirty="0"/>
              <a:t>An expert in tropical diseases opens a practice in a town of 500 people in Wisconsin</a:t>
            </a:r>
          </a:p>
          <a:p>
            <a:pPr lvl="1"/>
            <a:r>
              <a:rPr lang="en-US" dirty="0"/>
              <a:t>Seven bookstores, each open a different day of the </a:t>
            </a:r>
            <a:r>
              <a:rPr lang="en-US" dirty="0" smtClean="0"/>
              <a:t>week</a:t>
            </a:r>
            <a:endParaRPr lang="en-US" dirty="0"/>
          </a:p>
        </p:txBody>
      </p:sp>
    </p:spTree>
    <p:extLst>
      <p:ext uri="{BB962C8B-B14F-4D97-AF65-F5344CB8AC3E}">
        <p14:creationId xmlns:p14="http://schemas.microsoft.com/office/powerpoint/2010/main" val="4159493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Comparative Advantage and International Trade</a:t>
            </a:r>
            <a:endParaRPr lang="en-US" dirty="0"/>
          </a:p>
        </p:txBody>
      </p:sp>
      <p:sp>
        <p:nvSpPr>
          <p:cNvPr id="3" name="Content Placeholder 2"/>
          <p:cNvSpPr>
            <a:spLocks noGrp="1"/>
          </p:cNvSpPr>
          <p:nvPr>
            <p:ph idx="1"/>
          </p:nvPr>
        </p:nvSpPr>
        <p:spPr>
          <a:xfrm>
            <a:off x="923926" y="1600199"/>
            <a:ext cx="7955280" cy="4754880"/>
          </a:xfrm>
        </p:spPr>
        <p:txBody>
          <a:bodyPr/>
          <a:lstStyle/>
          <a:p>
            <a:r>
              <a:rPr lang="en-US" dirty="0"/>
              <a:t>Principle of Comparative Advantage and gains from trade apply worldwide</a:t>
            </a:r>
          </a:p>
          <a:p>
            <a:pPr lvl="1"/>
            <a:r>
              <a:rPr lang="en-US" dirty="0"/>
              <a:t>Potentially large gains from trading with different and distant countries</a:t>
            </a:r>
          </a:p>
          <a:p>
            <a:r>
              <a:rPr lang="en-US" dirty="0"/>
              <a:t>Trade can be controversial </a:t>
            </a:r>
          </a:p>
          <a:p>
            <a:pPr lvl="1"/>
            <a:r>
              <a:rPr lang="en-US" dirty="0"/>
              <a:t>Trade benefits society broadly</a:t>
            </a:r>
          </a:p>
          <a:p>
            <a:pPr lvl="1"/>
            <a:r>
              <a:rPr lang="en-US" dirty="0"/>
              <a:t>Costs are concentrated </a:t>
            </a:r>
          </a:p>
          <a:p>
            <a:pPr lvl="2"/>
            <a:r>
              <a:rPr lang="en-US" sz="2800" dirty="0"/>
              <a:t>Some industries suffer</a:t>
            </a:r>
          </a:p>
          <a:p>
            <a:pPr lvl="2"/>
            <a:r>
              <a:rPr lang="en-US" sz="2800" dirty="0"/>
              <a:t>People lose their jobs </a:t>
            </a:r>
          </a:p>
        </p:txBody>
      </p:sp>
    </p:spTree>
    <p:extLst>
      <p:ext uri="{BB962C8B-B14F-4D97-AF65-F5344CB8AC3E}">
        <p14:creationId xmlns:p14="http://schemas.microsoft.com/office/powerpoint/2010/main" val="2443606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US" dirty="0"/>
              <a:t>Exchange and Opportunity </a:t>
            </a:r>
            <a:r>
              <a:rPr lang="en-US" dirty="0" smtClean="0"/>
              <a:t/>
            </a:r>
            <a:br>
              <a:rPr lang="en-US" dirty="0" smtClean="0"/>
            </a:br>
            <a:r>
              <a:rPr lang="en-US" dirty="0" smtClean="0"/>
              <a:t>Cost</a:t>
            </a:r>
            <a:r>
              <a:rPr lang="en-US" sz="1700" dirty="0" smtClean="0"/>
              <a:t> 1</a:t>
            </a:r>
            <a:endParaRPr lang="en-US" sz="1700" dirty="0"/>
          </a:p>
        </p:txBody>
      </p:sp>
      <p:sp>
        <p:nvSpPr>
          <p:cNvPr id="3" name="Content Placeholder 2"/>
          <p:cNvSpPr>
            <a:spLocks noGrp="1"/>
          </p:cNvSpPr>
          <p:nvPr>
            <p:ph idx="1"/>
          </p:nvPr>
        </p:nvSpPr>
        <p:spPr/>
        <p:txBody>
          <a:bodyPr/>
          <a:lstStyle/>
          <a:p>
            <a:r>
              <a:rPr lang="en-US" dirty="0"/>
              <a:t>Joe </a:t>
            </a:r>
            <a:r>
              <a:rPr lang="en-US" dirty="0" err="1"/>
              <a:t>Jamail</a:t>
            </a:r>
            <a:r>
              <a:rPr lang="en-US" dirty="0"/>
              <a:t>, a highly successful trial attorney, employs another attorney to write his will</a:t>
            </a:r>
          </a:p>
          <a:p>
            <a:pPr lvl="1"/>
            <a:r>
              <a:rPr lang="en-US" sz="2600" dirty="0"/>
              <a:t>Writing your own will: </a:t>
            </a:r>
            <a:r>
              <a:rPr lang="en-US" sz="2600" b="1" i="1" dirty="0">
                <a:solidFill>
                  <a:srgbClr val="0A5D00"/>
                </a:solidFill>
              </a:rPr>
              <a:t>2 hours </a:t>
            </a:r>
          </a:p>
          <a:p>
            <a:pPr lvl="1"/>
            <a:r>
              <a:rPr lang="en-US" sz="2600" dirty="0"/>
              <a:t>Opportunity cost of 2 hours: </a:t>
            </a:r>
            <a:r>
              <a:rPr lang="en-US" sz="2600" b="1" i="1" dirty="0">
                <a:solidFill>
                  <a:srgbClr val="0A5D00"/>
                </a:solidFill>
              </a:rPr>
              <a:t>$10,000+</a:t>
            </a:r>
          </a:p>
          <a:p>
            <a:pPr lvl="1"/>
            <a:r>
              <a:rPr lang="en-US" sz="2600" dirty="0"/>
              <a:t>Hiring someone to spend 4 hours </a:t>
            </a:r>
            <a:br>
              <a:rPr lang="en-US" sz="2600" dirty="0"/>
            </a:br>
            <a:r>
              <a:rPr lang="en-US" sz="2600" dirty="0"/>
              <a:t>on your will: </a:t>
            </a:r>
            <a:r>
              <a:rPr lang="en-US" sz="2600" b="1" i="1" dirty="0">
                <a:solidFill>
                  <a:srgbClr val="0A5D00"/>
                </a:solidFill>
              </a:rPr>
              <a:t>$800</a:t>
            </a:r>
          </a:p>
          <a:p>
            <a:r>
              <a:rPr lang="en-US" dirty="0"/>
              <a:t>Do It Yourself only when</a:t>
            </a:r>
          </a:p>
          <a:p>
            <a:pPr algn="ctr"/>
            <a:r>
              <a:rPr lang="en-US" sz="2600" b="1" dirty="0"/>
              <a:t>Opportunity cost &lt; hired cost</a:t>
            </a:r>
          </a:p>
        </p:txBody>
      </p:sp>
    </p:spTree>
    <p:extLst>
      <p:ext uri="{BB962C8B-B14F-4D97-AF65-F5344CB8AC3E}">
        <p14:creationId xmlns:p14="http://schemas.microsoft.com/office/powerpoint/2010/main" val="3926647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Outsourcing</a:t>
            </a:r>
            <a:endParaRPr lang="en-US" dirty="0"/>
          </a:p>
        </p:txBody>
      </p:sp>
      <p:sp>
        <p:nvSpPr>
          <p:cNvPr id="3" name="Content Placeholder 2"/>
          <p:cNvSpPr>
            <a:spLocks noGrp="1"/>
          </p:cNvSpPr>
          <p:nvPr>
            <p:ph idx="1"/>
          </p:nvPr>
        </p:nvSpPr>
        <p:spPr>
          <a:xfrm>
            <a:off x="923926" y="1600199"/>
            <a:ext cx="7762874" cy="914400"/>
          </a:xfrm>
        </p:spPr>
        <p:txBody>
          <a:bodyPr/>
          <a:lstStyle/>
          <a:p>
            <a:pPr marL="228600" indent="-228600"/>
            <a:r>
              <a:rPr lang="en-US" sz="2600" dirty="0"/>
              <a:t>Service work performed overseas by low wage workers has been termed </a:t>
            </a:r>
            <a:r>
              <a:rPr lang="en-US" sz="2600" b="1" i="1" dirty="0" smtClean="0"/>
              <a:t>outsourcing</a:t>
            </a:r>
            <a:endParaRPr lang="en-US" sz="2400" dirty="0"/>
          </a:p>
        </p:txBody>
      </p:sp>
      <p:sp>
        <p:nvSpPr>
          <p:cNvPr id="4" name="Content Placeholder 3"/>
          <p:cNvSpPr>
            <a:spLocks noGrp="1"/>
          </p:cNvSpPr>
          <p:nvPr>
            <p:ph idx="10"/>
          </p:nvPr>
        </p:nvSpPr>
        <p:spPr>
          <a:xfrm>
            <a:off x="923926" y="2471540"/>
            <a:ext cx="3441700" cy="848119"/>
          </a:xfrm>
        </p:spPr>
        <p:txBody>
          <a:bodyPr/>
          <a:lstStyle/>
          <a:p>
            <a:pPr lvl="1" indent="-228600"/>
            <a:r>
              <a:rPr lang="en-US" sz="2200" dirty="0">
                <a:solidFill>
                  <a:prstClr val="black"/>
                </a:solidFill>
              </a:rPr>
              <a:t>Medical </a:t>
            </a:r>
            <a:r>
              <a:rPr lang="en-US" sz="2200" dirty="0" smtClean="0">
                <a:solidFill>
                  <a:prstClr val="black"/>
                </a:solidFill>
              </a:rPr>
              <a:t>transcription</a:t>
            </a:r>
            <a:endParaRPr lang="en-US" sz="2200" dirty="0">
              <a:solidFill>
                <a:prstClr val="black"/>
              </a:solidFill>
            </a:endParaRPr>
          </a:p>
          <a:p>
            <a:pPr lvl="1" indent="-228600"/>
            <a:r>
              <a:rPr lang="en-US" sz="2200" dirty="0">
                <a:solidFill>
                  <a:prstClr val="black"/>
                </a:solidFill>
              </a:rPr>
              <a:t>Customer call </a:t>
            </a:r>
            <a:r>
              <a:rPr lang="en-US" sz="2200" dirty="0" smtClean="0">
                <a:solidFill>
                  <a:prstClr val="black"/>
                </a:solidFill>
              </a:rPr>
              <a:t>centers</a:t>
            </a:r>
            <a:endParaRPr lang="en-US" sz="2200" dirty="0">
              <a:solidFill>
                <a:prstClr val="black"/>
              </a:solidFill>
            </a:endParaRPr>
          </a:p>
        </p:txBody>
      </p:sp>
      <p:sp>
        <p:nvSpPr>
          <p:cNvPr id="5" name="Content Placeholder 4"/>
          <p:cNvSpPr>
            <a:spLocks noGrp="1"/>
          </p:cNvSpPr>
          <p:nvPr>
            <p:ph idx="11"/>
          </p:nvPr>
        </p:nvSpPr>
        <p:spPr>
          <a:xfrm>
            <a:off x="5038726" y="2471540"/>
            <a:ext cx="2974974" cy="848119"/>
          </a:xfrm>
        </p:spPr>
        <p:txBody>
          <a:bodyPr/>
          <a:lstStyle/>
          <a:p>
            <a:pPr lvl="1" indent="-228600"/>
            <a:r>
              <a:rPr lang="en-US" sz="2200" dirty="0">
                <a:solidFill>
                  <a:prstClr val="black"/>
                </a:solidFill>
              </a:rPr>
              <a:t>Medical </a:t>
            </a:r>
            <a:r>
              <a:rPr lang="en-US" sz="2200" dirty="0">
                <a:solidFill>
                  <a:prstClr val="black"/>
                </a:solidFill>
              </a:rPr>
              <a:t>tourism</a:t>
            </a:r>
          </a:p>
          <a:p>
            <a:pPr lvl="1" indent="-228600"/>
            <a:r>
              <a:rPr lang="en-US" sz="2200" dirty="0">
                <a:solidFill>
                  <a:prstClr val="black"/>
                </a:solidFill>
              </a:rPr>
              <a:t>Technical writing</a:t>
            </a:r>
          </a:p>
        </p:txBody>
      </p:sp>
      <p:sp>
        <p:nvSpPr>
          <p:cNvPr id="6" name="Content Placeholder 5"/>
          <p:cNvSpPr>
            <a:spLocks noGrp="1"/>
          </p:cNvSpPr>
          <p:nvPr>
            <p:ph idx="12"/>
          </p:nvPr>
        </p:nvSpPr>
        <p:spPr>
          <a:xfrm>
            <a:off x="923926" y="3287120"/>
            <a:ext cx="7762874" cy="3012079"/>
          </a:xfrm>
        </p:spPr>
        <p:txBody>
          <a:bodyPr/>
          <a:lstStyle/>
          <a:p>
            <a:pPr marL="228600" lvl="0" indent="-228600"/>
            <a:r>
              <a:rPr lang="en-US" sz="2600" dirty="0">
                <a:solidFill>
                  <a:prstClr val="black"/>
                </a:solidFill>
              </a:rPr>
              <a:t>Limits to outsourcing</a:t>
            </a:r>
          </a:p>
          <a:p>
            <a:pPr lvl="1" indent="-228600"/>
            <a:r>
              <a:rPr lang="en-US" sz="2200" dirty="0">
                <a:solidFill>
                  <a:prstClr val="black"/>
                </a:solidFill>
              </a:rPr>
              <a:t>Quality control</a:t>
            </a:r>
          </a:p>
          <a:p>
            <a:pPr lvl="1" indent="-228600"/>
            <a:r>
              <a:rPr lang="en-US" sz="2200" dirty="0">
                <a:solidFill>
                  <a:prstClr val="black"/>
                </a:solidFill>
              </a:rPr>
              <a:t>Physical presence (haircuts)</a:t>
            </a:r>
          </a:p>
          <a:p>
            <a:pPr lvl="1" indent="-228600"/>
            <a:r>
              <a:rPr lang="en-US" sz="2200" dirty="0">
                <a:solidFill>
                  <a:prstClr val="black"/>
                </a:solidFill>
              </a:rPr>
              <a:t>Complex communications</a:t>
            </a:r>
          </a:p>
          <a:p>
            <a:pPr lvl="1" indent="-228600"/>
            <a:r>
              <a:rPr lang="en-US" sz="2200" dirty="0">
                <a:solidFill>
                  <a:prstClr val="black"/>
                </a:solidFill>
              </a:rPr>
              <a:t>Understand nuance</a:t>
            </a:r>
          </a:p>
          <a:p>
            <a:pPr marL="228600" lvl="0" indent="-228600"/>
            <a:r>
              <a:rPr lang="en-US" sz="2400" dirty="0">
                <a:solidFill>
                  <a:prstClr val="black"/>
                </a:solidFill>
              </a:rPr>
              <a:t>Greatest security for workers is the ability to adapt quickly to changing </a:t>
            </a:r>
            <a:r>
              <a:rPr lang="en-US" sz="2400" dirty="0" smtClean="0">
                <a:solidFill>
                  <a:prstClr val="black"/>
                </a:solidFill>
              </a:rPr>
              <a:t>circumstances</a:t>
            </a:r>
            <a:endParaRPr lang="en-US" sz="2400" dirty="0">
              <a:solidFill>
                <a:prstClr val="black"/>
              </a:solidFill>
            </a:endParaRPr>
          </a:p>
        </p:txBody>
      </p:sp>
    </p:spTree>
    <p:extLst>
      <p:ext uri="{BB962C8B-B14F-4D97-AF65-F5344CB8AC3E}">
        <p14:creationId xmlns:p14="http://schemas.microsoft.com/office/powerpoint/2010/main" val="24291040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Comparative Advantage</a:t>
            </a:r>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138" y="1629437"/>
            <a:ext cx="7318450" cy="4761402"/>
          </a:xfrm>
        </p:spPr>
      </p:pic>
    </p:spTree>
    <p:extLst>
      <p:ext uri="{BB962C8B-B14F-4D97-AF65-F5344CB8AC3E}">
        <p14:creationId xmlns:p14="http://schemas.microsoft.com/office/powerpoint/2010/main" val="876159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US" dirty="0"/>
              <a:t>Exchange and Opportunity </a:t>
            </a:r>
            <a:br>
              <a:rPr lang="en-US" dirty="0"/>
            </a:br>
            <a:r>
              <a:rPr lang="en-US" dirty="0"/>
              <a:t>Cost</a:t>
            </a:r>
            <a:r>
              <a:rPr lang="en-US" sz="1700" dirty="0"/>
              <a:t> </a:t>
            </a:r>
            <a:r>
              <a:rPr lang="en-US" sz="1700" dirty="0" smtClean="0"/>
              <a:t>2</a:t>
            </a:r>
            <a:endParaRPr lang="en-US" dirty="0"/>
          </a:p>
        </p:txBody>
      </p:sp>
      <p:sp>
        <p:nvSpPr>
          <p:cNvPr id="3" name="Content Placeholder 2"/>
          <p:cNvSpPr>
            <a:spLocks noGrp="1"/>
          </p:cNvSpPr>
          <p:nvPr>
            <p:ph idx="1"/>
          </p:nvPr>
        </p:nvSpPr>
        <p:spPr/>
        <p:txBody>
          <a:bodyPr/>
          <a:lstStyle/>
          <a:p>
            <a:r>
              <a:rPr lang="en-US" sz="2800" dirty="0"/>
              <a:t>A person has an </a:t>
            </a:r>
            <a:r>
              <a:rPr lang="en-US" sz="2800" b="1" i="1" dirty="0"/>
              <a:t>absolute advantage</a:t>
            </a:r>
            <a:r>
              <a:rPr lang="en-US" sz="2800" i="1" dirty="0"/>
              <a:t> </a:t>
            </a:r>
            <a:r>
              <a:rPr lang="en-US" sz="2800" dirty="0"/>
              <a:t>at a particular task if he or she can perform the task in fewer hours than the other person</a:t>
            </a:r>
          </a:p>
          <a:p>
            <a:r>
              <a:rPr lang="en-US" sz="2800" dirty="0"/>
              <a:t>A person has a </a:t>
            </a:r>
            <a:r>
              <a:rPr lang="en-US" sz="2800" b="1" i="1" dirty="0"/>
              <a:t>comparative advantage </a:t>
            </a:r>
            <a:r>
              <a:rPr lang="en-US" sz="2800" dirty="0"/>
              <a:t>at a particular task if his or her </a:t>
            </a:r>
            <a:r>
              <a:rPr lang="en-US" sz="2800" b="1" i="1" dirty="0"/>
              <a:t>opportunity cost</a:t>
            </a:r>
            <a:r>
              <a:rPr lang="en-US" sz="2800" dirty="0"/>
              <a:t> of performing the task is lower than the other person’s opportunity cost</a:t>
            </a:r>
          </a:p>
          <a:p>
            <a:r>
              <a:rPr lang="en-US" sz="2800" dirty="0"/>
              <a:t>Comparative advantage doesn’t just care about your skill at a task, but about your skill at that task </a:t>
            </a:r>
            <a:r>
              <a:rPr lang="en-US" sz="2800" b="1" i="1" dirty="0"/>
              <a:t>compared</a:t>
            </a:r>
            <a:r>
              <a:rPr lang="en-US" sz="2800" dirty="0"/>
              <a:t> to your skill at other tasks</a:t>
            </a:r>
          </a:p>
        </p:txBody>
      </p:sp>
    </p:spTree>
    <p:extLst>
      <p:ext uri="{BB962C8B-B14F-4D97-AF65-F5344CB8AC3E}">
        <p14:creationId xmlns:p14="http://schemas.microsoft.com/office/powerpoint/2010/main" val="495127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dirty="0"/>
              <a:t>The Principle of Comparative </a:t>
            </a:r>
            <a:r>
              <a:rPr lang="en-IN" dirty="0" smtClean="0"/>
              <a:t>Advantage</a:t>
            </a:r>
            <a:r>
              <a:rPr lang="en-IN" sz="1700" dirty="0" smtClean="0"/>
              <a:t> 1</a:t>
            </a:r>
            <a:endParaRPr lang="en-US" sz="1700" dirty="0"/>
          </a:p>
        </p:txBody>
      </p:sp>
      <p:sp>
        <p:nvSpPr>
          <p:cNvPr id="3" name="Content Placeholder 2"/>
          <p:cNvSpPr>
            <a:spLocks noGrp="1"/>
          </p:cNvSpPr>
          <p:nvPr>
            <p:ph idx="1"/>
          </p:nvPr>
        </p:nvSpPr>
        <p:spPr>
          <a:xfrm>
            <a:off x="923926" y="2781299"/>
            <a:ext cx="7762874" cy="2100944"/>
          </a:xfrm>
          <a:solidFill>
            <a:srgbClr val="475627"/>
          </a:solidFill>
        </p:spPr>
        <p:txBody>
          <a:bodyPr/>
          <a:lstStyle/>
          <a:p>
            <a:pPr algn="ctr">
              <a:defRPr/>
            </a:pPr>
            <a:r>
              <a:rPr lang="en-US" sz="2800" b="1" dirty="0">
                <a:solidFill>
                  <a:schemeClr val="bg1"/>
                </a:solidFill>
                <a:effectLst>
                  <a:outerShdw blurRad="38100" dist="38100" dir="2700000" algn="tl">
                    <a:srgbClr val="000000">
                      <a:alpha val="43137"/>
                    </a:srgbClr>
                  </a:outerShdw>
                </a:effectLst>
              </a:rPr>
              <a:t>The Principle of Comparative Advantage</a:t>
            </a:r>
            <a:r>
              <a:rPr lang="en-US" sz="2800" b="1" i="1" dirty="0">
                <a:solidFill>
                  <a:schemeClr val="bg1"/>
                </a:solidFill>
                <a:effectLst>
                  <a:outerShdw blurRad="38100" dist="38100" dir="2700000" algn="tl">
                    <a:srgbClr val="000000">
                      <a:alpha val="43137"/>
                    </a:srgbClr>
                  </a:outerShdw>
                </a:effectLst>
              </a:rPr>
              <a:t/>
            </a:r>
            <a:br>
              <a:rPr lang="en-US" sz="2800" b="1" i="1" dirty="0">
                <a:solidFill>
                  <a:schemeClr val="bg1"/>
                </a:solidFill>
                <a:effectLst>
                  <a:outerShdw blurRad="38100" dist="38100" dir="2700000" algn="tl">
                    <a:srgbClr val="000000">
                      <a:alpha val="43137"/>
                    </a:srgbClr>
                  </a:outerShdw>
                </a:effectLst>
              </a:rPr>
            </a:br>
            <a:r>
              <a:rPr lang="en-US" sz="2800" dirty="0">
                <a:solidFill>
                  <a:schemeClr val="bg1"/>
                </a:solidFill>
                <a:effectLst>
                  <a:outerShdw blurRad="38100" dist="38100" dir="2700000" algn="tl">
                    <a:srgbClr val="000000">
                      <a:alpha val="43137"/>
                    </a:srgbClr>
                  </a:outerShdw>
                </a:effectLst>
              </a:rPr>
              <a:t>Everyone does best when each person (or each country) concentrates on the activities for which his or her opportunity cost is the lowest.</a:t>
            </a:r>
          </a:p>
        </p:txBody>
      </p:sp>
    </p:spTree>
    <p:extLst>
      <p:ext uri="{BB962C8B-B14F-4D97-AF65-F5344CB8AC3E}">
        <p14:creationId xmlns:p14="http://schemas.microsoft.com/office/powerpoint/2010/main" val="14805444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dirty="0"/>
              <a:t>The Principle of Comparative </a:t>
            </a:r>
            <a:r>
              <a:rPr lang="en-IN" dirty="0" smtClean="0"/>
              <a:t>Advantage</a:t>
            </a:r>
            <a:r>
              <a:rPr lang="en-IN" sz="1700" dirty="0" smtClean="0"/>
              <a:t> 2</a:t>
            </a:r>
            <a:endParaRPr lang="en-US" sz="1700" dirty="0"/>
          </a:p>
        </p:txBody>
      </p:sp>
      <p:sp>
        <p:nvSpPr>
          <p:cNvPr id="3" name="Content Placeholder 2"/>
          <p:cNvSpPr>
            <a:spLocks noGrp="1"/>
          </p:cNvSpPr>
          <p:nvPr>
            <p:ph idx="1"/>
          </p:nvPr>
        </p:nvSpPr>
        <p:spPr/>
        <p:txBody>
          <a:bodyPr/>
          <a:lstStyle/>
          <a:p>
            <a:r>
              <a:rPr lang="en-US" sz="2800" dirty="0"/>
              <a:t>Multiple people are faced with multiple tasks. How should they assign the work?</a:t>
            </a:r>
          </a:p>
          <a:p>
            <a:pPr lvl="1"/>
            <a:r>
              <a:rPr lang="en-US" sz="2400" dirty="0"/>
              <a:t>Each should concentrate on the activities for which they have the lowest opportunity cost</a:t>
            </a:r>
          </a:p>
          <a:p>
            <a:pPr marL="0" lvl="1" indent="0">
              <a:buClr>
                <a:schemeClr val="bg1"/>
              </a:buClr>
              <a:buNone/>
            </a:pPr>
            <a:r>
              <a:rPr lang="en-US" dirty="0"/>
              <a:t>Total value of output increases with </a:t>
            </a:r>
            <a:r>
              <a:rPr lang="en-US" b="1" i="1" dirty="0"/>
              <a:t>specialization and trade</a:t>
            </a:r>
            <a:endParaRPr lang="en-US" sz="2800" dirty="0"/>
          </a:p>
        </p:txBody>
      </p:sp>
    </p:spTree>
    <p:extLst>
      <p:ext uri="{BB962C8B-B14F-4D97-AF65-F5344CB8AC3E}">
        <p14:creationId xmlns:p14="http://schemas.microsoft.com/office/powerpoint/2010/main" val="2487207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US" dirty="0"/>
              <a:t>Comparative Advantage </a:t>
            </a:r>
            <a:r>
              <a:rPr lang="en-US" dirty="0" smtClean="0"/>
              <a:t>Example</a:t>
            </a:r>
            <a:r>
              <a:rPr lang="en-US" sz="1700" dirty="0" smtClean="0"/>
              <a:t> 1</a:t>
            </a:r>
            <a:endParaRPr lang="en-US" sz="1700" dirty="0"/>
          </a:p>
        </p:txBody>
      </p:sp>
      <p:graphicFrame>
        <p:nvGraphicFramePr>
          <p:cNvPr id="6" name="Table 2"/>
          <p:cNvGraphicFramePr>
            <a:graphicFrameLocks noGrp="1"/>
          </p:cNvGraphicFramePr>
          <p:nvPr>
            <p:extLst>
              <p:ext uri="{D42A27DB-BD31-4B8C-83A1-F6EECF244321}">
                <p14:modId xmlns:p14="http://schemas.microsoft.com/office/powerpoint/2010/main" val="4068941792"/>
              </p:ext>
            </p:extLst>
          </p:nvPr>
        </p:nvGraphicFramePr>
        <p:xfrm>
          <a:off x="838199" y="2085703"/>
          <a:ext cx="7772400" cy="155448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655470980"/>
                    </a:ext>
                  </a:extLst>
                </a:gridCol>
                <a:gridCol w="2286000">
                  <a:extLst>
                    <a:ext uri="{9D8B030D-6E8A-4147-A177-3AD203B41FA5}">
                      <a16:colId xmlns:a16="http://schemas.microsoft.com/office/drawing/2014/main" val="722682818"/>
                    </a:ext>
                  </a:extLst>
                </a:gridCol>
                <a:gridCol w="2286000">
                  <a:extLst>
                    <a:ext uri="{9D8B030D-6E8A-4147-A177-3AD203B41FA5}">
                      <a16:colId xmlns:a16="http://schemas.microsoft.com/office/drawing/2014/main" val="1058001468"/>
                    </a:ext>
                  </a:extLst>
                </a:gridCol>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u="sng" strike="noStrike" kern="1200"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Production Times</a:t>
                      </a:r>
                      <a:endParaRPr kumimoji="0" lang="en-US" sz="2800" b="1" i="0" u="sng" strike="noStrike" kern="1200"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a:txBody>
                  <a:tcPr marL="59483" marR="594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u="sng" strike="noStrike" kern="1200"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Web Update</a:t>
                      </a:r>
                      <a:endParaRPr kumimoji="0" lang="en-US" sz="2800" b="1" i="0" u="sng" strike="noStrike" kern="1200"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a:txBody>
                  <a:tcPr marL="59483" marR="594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u="sng" strike="noStrike" kern="1200"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Bike Repair</a:t>
                      </a:r>
                      <a:endParaRPr kumimoji="0" lang="en-US" sz="2800" b="1" i="0" u="sng" strike="noStrike" kern="1200" cap="none" normalizeH="0" baseline="0" dirty="0" smtClean="0">
                        <a:ln>
                          <a:noFill/>
                        </a:ln>
                        <a:solidFill>
                          <a:schemeClr val="bg1"/>
                        </a:solidFill>
                        <a:effectLst>
                          <a:outerShdw blurRad="38100" dist="38100" dir="2700000" algn="tl">
                            <a:srgbClr val="000000">
                              <a:alpha val="43137"/>
                            </a:srgbClr>
                          </a:outerShdw>
                        </a:effectLst>
                        <a:latin typeface="Arial" panose="020B0604020202020204" pitchFamily="34" charset="0"/>
                        <a:ea typeface="+mn-ea"/>
                        <a:cs typeface="Arial" panose="020B0604020202020204" pitchFamily="34" charset="0"/>
                      </a:endParaRPr>
                    </a:p>
                  </a:txBody>
                  <a:tcPr marL="59483" marR="594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u="none" strike="noStrike" kern="1200" cap="none" normalizeH="0" baseline="0" dirty="0" smtClean="0">
                          <a:ln>
                            <a:noFill/>
                          </a:ln>
                          <a:effectLst/>
                          <a:latin typeface="Arial" panose="020B0604020202020204" pitchFamily="34" charset="0"/>
                          <a:cs typeface="Arial" panose="020B0604020202020204" pitchFamily="34" charset="0"/>
                        </a:rPr>
                        <a:t>Mary</a:t>
                      </a:r>
                      <a:endParaRPr kumimoji="0" lang="en-US" sz="2800" b="0" i="0" u="none" strike="noStrike" kern="1200" cap="none" normalizeH="0" baseline="0" dirty="0" smtClean="0">
                        <a:ln>
                          <a:noFill/>
                        </a:ln>
                        <a:solidFill>
                          <a:srgbClr val="923C0C"/>
                        </a:solidFill>
                        <a:effectLst/>
                        <a:latin typeface="Arial" panose="020B0604020202020204" pitchFamily="34" charset="0"/>
                        <a:ea typeface="+mn-ea"/>
                        <a:cs typeface="Arial" panose="020B0604020202020204" pitchFamily="34" charset="0"/>
                      </a:endParaRPr>
                    </a:p>
                  </a:txBody>
                  <a:tcPr marL="59483" marR="594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u="none" strike="noStrike" kern="1200" cap="none" normalizeH="0" baseline="0" dirty="0" smtClean="0">
                          <a:ln>
                            <a:noFill/>
                          </a:ln>
                          <a:effectLst/>
                          <a:latin typeface="Arial" panose="020B0604020202020204" pitchFamily="34" charset="0"/>
                          <a:cs typeface="Arial" panose="020B0604020202020204" pitchFamily="34" charset="0"/>
                        </a:rPr>
                        <a:t>20 minutes</a:t>
                      </a:r>
                      <a:endParaRPr kumimoji="0" lang="en-US" sz="2800" b="0" i="0" u="none" strike="noStrike" kern="1200" cap="none" normalizeH="0" baseline="0" dirty="0" smtClean="0">
                        <a:ln>
                          <a:noFill/>
                        </a:ln>
                        <a:solidFill>
                          <a:srgbClr val="923C0C"/>
                        </a:solidFill>
                        <a:effectLst/>
                        <a:latin typeface="Arial" panose="020B0604020202020204" pitchFamily="34" charset="0"/>
                        <a:ea typeface="+mn-ea"/>
                        <a:cs typeface="Arial" panose="020B0604020202020204" pitchFamily="34" charset="0"/>
                      </a:endParaRPr>
                    </a:p>
                  </a:txBody>
                  <a:tcPr marL="59483" marR="594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u="none" strike="noStrike" kern="1200" cap="none" normalizeH="0" baseline="0" dirty="0" smtClean="0">
                          <a:ln>
                            <a:noFill/>
                          </a:ln>
                          <a:effectLst/>
                          <a:latin typeface="Arial" panose="020B0604020202020204" pitchFamily="34" charset="0"/>
                          <a:cs typeface="Arial" panose="020B0604020202020204" pitchFamily="34" charset="0"/>
                        </a:rPr>
                        <a:t>10 minutes</a:t>
                      </a:r>
                      <a:endParaRPr kumimoji="0" lang="en-US" sz="2800" b="0" i="0" u="none" strike="noStrike" kern="1200" cap="none" normalizeH="0" baseline="0" dirty="0" smtClean="0">
                        <a:ln>
                          <a:noFill/>
                        </a:ln>
                        <a:solidFill>
                          <a:srgbClr val="923C0C"/>
                        </a:solidFill>
                        <a:effectLst/>
                        <a:latin typeface="Arial" panose="020B0604020202020204" pitchFamily="34" charset="0"/>
                        <a:ea typeface="+mn-ea"/>
                        <a:cs typeface="Arial" panose="020B0604020202020204" pitchFamily="34" charset="0"/>
                      </a:endParaRPr>
                    </a:p>
                  </a:txBody>
                  <a:tcPr marL="59483" marR="594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u="none" strike="noStrike" kern="1200" cap="none" normalizeH="0" baseline="0" dirty="0" smtClean="0">
                          <a:ln>
                            <a:noFill/>
                          </a:ln>
                          <a:effectLst/>
                          <a:latin typeface="Arial" panose="020B0604020202020204" pitchFamily="34" charset="0"/>
                          <a:cs typeface="Arial" panose="020B0604020202020204" pitchFamily="34" charset="0"/>
                        </a:rPr>
                        <a:t>Paula</a:t>
                      </a:r>
                      <a:endParaRPr kumimoji="0" lang="en-US" sz="2800" b="0" i="0" u="none" strike="noStrike" kern="1200" cap="none" normalizeH="0" baseline="0" dirty="0" smtClean="0">
                        <a:ln>
                          <a:noFill/>
                        </a:ln>
                        <a:solidFill>
                          <a:srgbClr val="923C0C"/>
                        </a:solidFill>
                        <a:effectLst/>
                        <a:latin typeface="Arial" panose="020B0604020202020204" pitchFamily="34" charset="0"/>
                        <a:ea typeface="+mn-ea"/>
                        <a:cs typeface="Arial" panose="020B0604020202020204" pitchFamily="34" charset="0"/>
                      </a:endParaRPr>
                    </a:p>
                  </a:txBody>
                  <a:tcPr marL="59483" marR="594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u="none" strike="noStrike" kern="1200" cap="none" normalizeH="0" baseline="0" dirty="0" smtClean="0">
                          <a:ln>
                            <a:noFill/>
                          </a:ln>
                          <a:effectLst/>
                          <a:latin typeface="Arial" panose="020B0604020202020204" pitchFamily="34" charset="0"/>
                          <a:cs typeface="Arial" panose="020B0604020202020204" pitchFamily="34" charset="0"/>
                        </a:rPr>
                        <a:t>30 minutes</a:t>
                      </a:r>
                      <a:endParaRPr kumimoji="0" lang="en-US" sz="2800" b="0" i="0" u="none" strike="noStrike" kern="1200" cap="none" normalizeH="0" baseline="0" dirty="0" smtClean="0">
                        <a:ln>
                          <a:noFill/>
                        </a:ln>
                        <a:solidFill>
                          <a:srgbClr val="923C0C"/>
                        </a:solidFill>
                        <a:effectLst/>
                        <a:latin typeface="Arial" panose="020B0604020202020204" pitchFamily="34" charset="0"/>
                        <a:ea typeface="+mn-ea"/>
                        <a:cs typeface="Arial" panose="020B0604020202020204" pitchFamily="34" charset="0"/>
                      </a:endParaRPr>
                    </a:p>
                  </a:txBody>
                  <a:tcPr marL="59483" marR="594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u="none" strike="noStrike" kern="1200" cap="none" normalizeH="0" baseline="0" dirty="0" smtClean="0">
                          <a:ln>
                            <a:noFill/>
                          </a:ln>
                          <a:effectLst/>
                          <a:latin typeface="Arial" panose="020B0604020202020204" pitchFamily="34" charset="0"/>
                          <a:cs typeface="Arial" panose="020B0604020202020204" pitchFamily="34" charset="0"/>
                        </a:rPr>
                        <a:t>30 minutes</a:t>
                      </a:r>
                      <a:endParaRPr kumimoji="0" lang="en-US" sz="2800" b="0" i="0" u="none" strike="noStrike" kern="1200" cap="none" normalizeH="0" baseline="0" dirty="0" smtClean="0">
                        <a:ln>
                          <a:noFill/>
                        </a:ln>
                        <a:solidFill>
                          <a:srgbClr val="923C0C"/>
                        </a:solidFill>
                        <a:effectLst/>
                        <a:latin typeface="Arial" panose="020B0604020202020204" pitchFamily="34" charset="0"/>
                        <a:ea typeface="+mn-ea"/>
                        <a:cs typeface="Arial" panose="020B0604020202020204" pitchFamily="34" charset="0"/>
                      </a:endParaRPr>
                    </a:p>
                  </a:txBody>
                  <a:tcPr marL="59483" marR="5948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1596351635"/>
                  </a:ext>
                </a:extLst>
              </a:tr>
            </a:tbl>
          </a:graphicData>
        </a:graphic>
      </p:graphicFrame>
      <p:sp>
        <p:nvSpPr>
          <p:cNvPr id="4" name="Content Placeholder 3"/>
          <p:cNvSpPr>
            <a:spLocks noGrp="1"/>
          </p:cNvSpPr>
          <p:nvPr>
            <p:ph idx="1"/>
          </p:nvPr>
        </p:nvSpPr>
        <p:spPr>
          <a:xfrm>
            <a:off x="923926" y="3875313"/>
            <a:ext cx="7762874" cy="2177144"/>
          </a:xfrm>
        </p:spPr>
        <p:txBody>
          <a:bodyPr/>
          <a:lstStyle/>
          <a:p>
            <a:r>
              <a:rPr lang="en-US" sz="2400" dirty="0"/>
              <a:t>Paula and Mary can each update web pages and repair bikes</a:t>
            </a:r>
          </a:p>
          <a:p>
            <a:pPr lvl="2"/>
            <a:r>
              <a:rPr lang="en-US" sz="2500" dirty="0"/>
              <a:t>Mary has an absolute advantage in both</a:t>
            </a:r>
          </a:p>
          <a:p>
            <a:pPr lvl="1"/>
            <a:r>
              <a:rPr lang="en-US" sz="2400" dirty="0"/>
              <a:t>Comparative advantage drives specialization</a:t>
            </a:r>
          </a:p>
          <a:p>
            <a:pPr lvl="1"/>
            <a:r>
              <a:rPr lang="en-US" sz="2400" dirty="0"/>
              <a:t>So who has a comparative advantage in what</a:t>
            </a:r>
            <a:r>
              <a:rPr lang="en-US" sz="2400" dirty="0" smtClean="0"/>
              <a:t>?</a:t>
            </a:r>
            <a:endParaRPr lang="en-US" sz="2400" dirty="0"/>
          </a:p>
        </p:txBody>
      </p:sp>
    </p:spTree>
    <p:extLst>
      <p:ext uri="{BB962C8B-B14F-4D97-AF65-F5344CB8AC3E}">
        <p14:creationId xmlns:p14="http://schemas.microsoft.com/office/powerpoint/2010/main" val="1468602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Comparative Advantage </a:t>
            </a:r>
            <a:r>
              <a:rPr lang="en-IN" dirty="0" smtClean="0"/>
              <a:t>Example</a:t>
            </a:r>
            <a:r>
              <a:rPr lang="en-IN" sz="1700" dirty="0" smtClean="0"/>
              <a:t> 2</a:t>
            </a:r>
            <a:endParaRPr lang="en-IN" sz="1700" dirty="0"/>
          </a:p>
        </p:txBody>
      </p:sp>
      <p:graphicFrame>
        <p:nvGraphicFramePr>
          <p:cNvPr id="4" name="Table 2"/>
          <p:cNvGraphicFramePr>
            <a:graphicFrameLocks noGrp="1"/>
          </p:cNvGraphicFramePr>
          <p:nvPr>
            <p:extLst>
              <p:ext uri="{D42A27DB-BD31-4B8C-83A1-F6EECF244321}">
                <p14:modId xmlns:p14="http://schemas.microsoft.com/office/powerpoint/2010/main" val="800059220"/>
              </p:ext>
            </p:extLst>
          </p:nvPr>
        </p:nvGraphicFramePr>
        <p:xfrm>
          <a:off x="838199" y="2085703"/>
          <a:ext cx="7772400" cy="155448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655470980"/>
                    </a:ext>
                  </a:extLst>
                </a:gridCol>
                <a:gridCol w="2286000">
                  <a:extLst>
                    <a:ext uri="{9D8B030D-6E8A-4147-A177-3AD203B41FA5}">
                      <a16:colId xmlns:a16="http://schemas.microsoft.com/office/drawing/2014/main" val="722682818"/>
                    </a:ext>
                  </a:extLst>
                </a:gridCol>
                <a:gridCol w="2286000">
                  <a:extLst>
                    <a:ext uri="{9D8B030D-6E8A-4147-A177-3AD203B41FA5}">
                      <a16:colId xmlns:a16="http://schemas.microsoft.com/office/drawing/2014/main" val="1058001468"/>
                    </a:ext>
                  </a:extLst>
                </a:gridCol>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chemeClr val="bg1"/>
                          </a:solidFill>
                          <a:effectLst>
                            <a:outerShdw blurRad="38100" dist="38100" dir="2700000" algn="tl">
                              <a:srgbClr val="000000">
                                <a:alpha val="43137"/>
                              </a:srgbClr>
                            </a:outerShdw>
                          </a:effectLst>
                          <a:latin typeface="Arial" charset="0"/>
                        </a:rPr>
                        <a:t>Production Times</a:t>
                      </a:r>
                    </a:p>
                  </a:txBody>
                  <a:tcPr marL="54857" marR="548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Web Update</a:t>
                      </a:r>
                      <a:endParaRPr kumimoji="0" lang="en-US" sz="2800" b="1" i="0" u="sng"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54857" marR="548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Bike Repair</a:t>
                      </a:r>
                      <a:endParaRPr kumimoji="0" lang="en-US" sz="2800" b="1" i="0" u="sng"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54857" marR="548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Mary</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20 minutes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10 minutes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Paula</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30 minutes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30 minutes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1596351635"/>
                  </a:ext>
                </a:extLst>
              </a:tr>
            </a:tbl>
          </a:graphicData>
        </a:graphic>
      </p:graphicFrame>
      <p:graphicFrame>
        <p:nvGraphicFramePr>
          <p:cNvPr id="5" name="Table 3"/>
          <p:cNvGraphicFramePr>
            <a:graphicFrameLocks noGrp="1"/>
          </p:cNvGraphicFramePr>
          <p:nvPr>
            <p:extLst>
              <p:ext uri="{D42A27DB-BD31-4B8C-83A1-F6EECF244321}">
                <p14:modId xmlns:p14="http://schemas.microsoft.com/office/powerpoint/2010/main" val="332299673"/>
              </p:ext>
            </p:extLst>
          </p:nvPr>
        </p:nvGraphicFramePr>
        <p:xfrm>
          <a:off x="838199" y="4121331"/>
          <a:ext cx="7772400" cy="155448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655470980"/>
                    </a:ext>
                  </a:extLst>
                </a:gridCol>
                <a:gridCol w="2286000">
                  <a:extLst>
                    <a:ext uri="{9D8B030D-6E8A-4147-A177-3AD203B41FA5}">
                      <a16:colId xmlns:a16="http://schemas.microsoft.com/office/drawing/2014/main" val="722682818"/>
                    </a:ext>
                  </a:extLst>
                </a:gridCol>
                <a:gridCol w="2286000">
                  <a:extLst>
                    <a:ext uri="{9D8B030D-6E8A-4147-A177-3AD203B41FA5}">
                      <a16:colId xmlns:a16="http://schemas.microsoft.com/office/drawing/2014/main" val="1058001468"/>
                    </a:ext>
                  </a:extLst>
                </a:gridCol>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chemeClr val="bg1"/>
                          </a:solidFill>
                          <a:effectLst>
                            <a:outerShdw blurRad="38100" dist="38100" dir="2700000" algn="tl">
                              <a:srgbClr val="000000">
                                <a:alpha val="43137"/>
                              </a:srgbClr>
                            </a:outerShdw>
                          </a:effectLst>
                          <a:latin typeface="Arial" charset="0"/>
                        </a:rPr>
                        <a:t>Opportunity Cost</a:t>
                      </a:r>
                    </a:p>
                  </a:txBody>
                  <a:tcPr marL="54857" marR="548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Web Update</a:t>
                      </a:r>
                      <a:endParaRPr kumimoji="0" lang="en-US" sz="2800" b="1" i="0" u="sng"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54857" marR="548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Bike Repair</a:t>
                      </a:r>
                      <a:endParaRPr kumimoji="0" lang="en-US" sz="2800" b="1" i="0" u="sng"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54857" marR="548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Mary</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2 repairs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0.5 update</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extLst>
                  <a:ext uri="{0D108BD9-81ED-4DB2-BD59-A6C34878D82A}">
                    <a16:rowId xmlns:a16="http://schemas.microsoft.com/office/drawing/2014/main" val="4282094212"/>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Paula</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1 repair</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1 update</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1596351635"/>
                  </a:ext>
                </a:extLst>
              </a:tr>
            </a:tbl>
          </a:graphicData>
        </a:graphic>
      </p:graphicFrame>
    </p:spTree>
    <p:extLst>
      <p:ext uri="{BB962C8B-B14F-4D97-AF65-F5344CB8AC3E}">
        <p14:creationId xmlns:p14="http://schemas.microsoft.com/office/powerpoint/2010/main" val="1276358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Comparative Advantage </a:t>
            </a:r>
            <a:r>
              <a:rPr lang="en-IN" dirty="0" smtClean="0"/>
              <a:t>Example</a:t>
            </a:r>
            <a:r>
              <a:rPr lang="en-IN" sz="1700" dirty="0" smtClean="0"/>
              <a:t> 3</a:t>
            </a:r>
            <a:endParaRPr lang="en-IN" sz="1700" dirty="0"/>
          </a:p>
        </p:txBody>
      </p:sp>
      <p:graphicFrame>
        <p:nvGraphicFramePr>
          <p:cNvPr id="4" name="Table 2"/>
          <p:cNvGraphicFramePr>
            <a:graphicFrameLocks noGrp="1"/>
          </p:cNvGraphicFramePr>
          <p:nvPr>
            <p:extLst>
              <p:ext uri="{D42A27DB-BD31-4B8C-83A1-F6EECF244321}">
                <p14:modId xmlns:p14="http://schemas.microsoft.com/office/powerpoint/2010/main" val="800059220"/>
              </p:ext>
            </p:extLst>
          </p:nvPr>
        </p:nvGraphicFramePr>
        <p:xfrm>
          <a:off x="838199" y="2085703"/>
          <a:ext cx="7772400" cy="155448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655470980"/>
                    </a:ext>
                  </a:extLst>
                </a:gridCol>
                <a:gridCol w="2286000">
                  <a:extLst>
                    <a:ext uri="{9D8B030D-6E8A-4147-A177-3AD203B41FA5}">
                      <a16:colId xmlns:a16="http://schemas.microsoft.com/office/drawing/2014/main" val="722682818"/>
                    </a:ext>
                  </a:extLst>
                </a:gridCol>
                <a:gridCol w="2286000">
                  <a:extLst>
                    <a:ext uri="{9D8B030D-6E8A-4147-A177-3AD203B41FA5}">
                      <a16:colId xmlns:a16="http://schemas.microsoft.com/office/drawing/2014/main" val="1058001468"/>
                    </a:ext>
                  </a:extLst>
                </a:gridCol>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chemeClr val="bg1"/>
                          </a:solidFill>
                          <a:effectLst>
                            <a:outerShdw blurRad="38100" dist="38100" dir="2700000" algn="tl">
                              <a:srgbClr val="000000">
                                <a:alpha val="43137"/>
                              </a:srgbClr>
                            </a:outerShdw>
                          </a:effectLst>
                          <a:latin typeface="Arial" charset="0"/>
                        </a:rPr>
                        <a:t>Production Times</a:t>
                      </a:r>
                    </a:p>
                  </a:txBody>
                  <a:tcPr marL="54857" marR="548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Web Update</a:t>
                      </a:r>
                      <a:endParaRPr kumimoji="0" lang="en-US" sz="2800" b="1" i="0" u="sng"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54857" marR="548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Bike Repair</a:t>
                      </a:r>
                      <a:endParaRPr kumimoji="0" lang="en-US" sz="2800" b="1" i="0" u="sng"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54857" marR="548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Mary</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20 minutes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10 minutes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Paula</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30 minutes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30 minutes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1596351635"/>
                  </a:ext>
                </a:extLst>
              </a:tr>
            </a:tbl>
          </a:graphicData>
        </a:graphic>
      </p:graphicFrame>
      <p:graphicFrame>
        <p:nvGraphicFramePr>
          <p:cNvPr id="5" name="Table 3"/>
          <p:cNvGraphicFramePr>
            <a:graphicFrameLocks noGrp="1"/>
          </p:cNvGraphicFramePr>
          <p:nvPr>
            <p:extLst>
              <p:ext uri="{D42A27DB-BD31-4B8C-83A1-F6EECF244321}">
                <p14:modId xmlns:p14="http://schemas.microsoft.com/office/powerpoint/2010/main" val="2724613140"/>
              </p:ext>
            </p:extLst>
          </p:nvPr>
        </p:nvGraphicFramePr>
        <p:xfrm>
          <a:off x="838199" y="4121331"/>
          <a:ext cx="7772400" cy="155448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655470980"/>
                    </a:ext>
                  </a:extLst>
                </a:gridCol>
                <a:gridCol w="2286000">
                  <a:extLst>
                    <a:ext uri="{9D8B030D-6E8A-4147-A177-3AD203B41FA5}">
                      <a16:colId xmlns:a16="http://schemas.microsoft.com/office/drawing/2014/main" val="722682818"/>
                    </a:ext>
                  </a:extLst>
                </a:gridCol>
                <a:gridCol w="2286000">
                  <a:extLst>
                    <a:ext uri="{9D8B030D-6E8A-4147-A177-3AD203B41FA5}">
                      <a16:colId xmlns:a16="http://schemas.microsoft.com/office/drawing/2014/main" val="1058001468"/>
                    </a:ext>
                  </a:extLst>
                </a:gridCol>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Hourly Output</a:t>
                      </a:r>
                      <a:endParaRPr kumimoji="0" lang="en-US" sz="2800" b="1" i="0" u="sng" strike="noStrike" cap="none" normalizeH="0" baseline="0" dirty="0" smtClean="0">
                        <a:ln>
                          <a:noFill/>
                        </a:ln>
                        <a:solidFill>
                          <a:schemeClr val="bg1"/>
                        </a:solidFill>
                        <a:effectLst>
                          <a:outerShdw blurRad="38100" dist="38100" dir="2700000" algn="tl">
                            <a:srgbClr val="000000">
                              <a:alpha val="43137"/>
                            </a:srgbClr>
                          </a:outerShdw>
                        </a:effectLst>
                        <a:latin typeface="Arial" charset="0"/>
                      </a:endParaRPr>
                    </a:p>
                  </a:txBody>
                  <a:tcPr marL="54857" marR="548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Web Update</a:t>
                      </a:r>
                      <a:endParaRPr kumimoji="0" lang="en-US" sz="2800" b="1" i="0" u="sng"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54857" marR="548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Bike Repair</a:t>
                      </a:r>
                      <a:endParaRPr kumimoji="0" lang="en-US" sz="2800" b="1" i="0" u="sng"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54857" marR="548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Mary</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3 updates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6 repairs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Paula</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2 updates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2 repairs</a:t>
                      </a:r>
                    </a:p>
                  </a:txBody>
                  <a:tcPr marL="54857" marR="5485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1596351635"/>
                  </a:ext>
                </a:extLst>
              </a:tr>
            </a:tbl>
          </a:graphicData>
        </a:graphic>
      </p:graphicFrame>
    </p:spTree>
    <p:extLst>
      <p:ext uri="{BB962C8B-B14F-4D97-AF65-F5344CB8AC3E}">
        <p14:creationId xmlns:p14="http://schemas.microsoft.com/office/powerpoint/2010/main" val="2995536607"/>
      </p:ext>
    </p:extLst>
  </p:cSld>
  <p:clrMapOvr>
    <a:masterClrMapping/>
  </p:clrMapOvr>
</p:sld>
</file>

<file path=ppt/theme/theme1.xml><?xml version="1.0" encoding="utf-8"?>
<a:theme xmlns:a="http://schemas.openxmlformats.org/drawingml/2006/main" name="Presenta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Frank 7e PowerPoint Template</Template>
  <TotalTime>2713</TotalTime>
  <Words>1200</Words>
  <Application>Microsoft Office PowerPoint</Application>
  <PresentationFormat>On-screen Show (4:3)</PresentationFormat>
  <Paragraphs>263</Paragraphs>
  <Slides>31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ＭＳ Ｐゴシック</vt:lpstr>
      <vt:lpstr>Arial</vt:lpstr>
      <vt:lpstr>Calibri</vt:lpstr>
      <vt:lpstr>Helvetica</vt:lpstr>
      <vt:lpstr>Presentation1</vt:lpstr>
      <vt:lpstr>Chapter 2</vt:lpstr>
      <vt:lpstr>Learning Objectives</vt:lpstr>
      <vt:lpstr>Exchange and Opportunity  Cost 1</vt:lpstr>
      <vt:lpstr>Exchange and Opportunity  Cost 2</vt:lpstr>
      <vt:lpstr>The Principle of Comparative Advantage 1</vt:lpstr>
      <vt:lpstr>The Principle of Comparative Advantage 2</vt:lpstr>
      <vt:lpstr>Comparative Advantage Example 1</vt:lpstr>
      <vt:lpstr>Comparative Advantage Example 2</vt:lpstr>
      <vt:lpstr>Comparative Advantage Example 3</vt:lpstr>
      <vt:lpstr>Comparative Advantage Example 4</vt:lpstr>
      <vt:lpstr>Another Example</vt:lpstr>
      <vt:lpstr>Where Have All the 0.400 Hitters Gone</vt:lpstr>
      <vt:lpstr>Sources of Comparative Advantage</vt:lpstr>
      <vt:lpstr>Production Possibilities Curve</vt:lpstr>
      <vt:lpstr>Susan’s Production Possibilities</vt:lpstr>
      <vt:lpstr>Susan’s Opportunity Costs</vt:lpstr>
      <vt:lpstr>Tom’s Production Possibilities</vt:lpstr>
      <vt:lpstr>Tom, Meet Susan</vt:lpstr>
      <vt:lpstr>Gains from Specialization and Trade 1</vt:lpstr>
      <vt:lpstr>Gains from Specialization and Trade 2</vt:lpstr>
      <vt:lpstr>Gains from Specialization and Trade 3</vt:lpstr>
      <vt:lpstr>Production Possibilities for an Economy</vt:lpstr>
      <vt:lpstr>The Principle of Increasing Opportunity Cost 1</vt:lpstr>
      <vt:lpstr>The Principle of Increasing Opportunity Cost 2</vt:lpstr>
      <vt:lpstr>The Dynamic Economy</vt:lpstr>
      <vt:lpstr>Shifts in PPC</vt:lpstr>
      <vt:lpstr>Some Countries Resist Specialization</vt:lpstr>
      <vt:lpstr>Too Much Specialization</vt:lpstr>
      <vt:lpstr>Comparative Advantage and International Trade</vt:lpstr>
      <vt:lpstr>Outsourcing</vt:lpstr>
      <vt:lpstr>Comparative Advantage</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and Demand</dc:title>
  <dc:creator>Carol Swartz</dc:creator>
  <cp:lastModifiedBy>Prasanna kumar. Tripathy</cp:lastModifiedBy>
  <cp:revision>306</cp:revision>
  <dcterms:created xsi:type="dcterms:W3CDTF">2010-08-19T14:49:33Z</dcterms:created>
  <dcterms:modified xsi:type="dcterms:W3CDTF">2018-11-28T09:59:37Z</dcterms:modified>
</cp:coreProperties>
</file>