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6"/>
  </p:notesMasterIdLst>
  <p:sldIdLst>
    <p:sldId id="311" r:id="rId2"/>
    <p:sldId id="257"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657">
          <p15:clr>
            <a:srgbClr val="A4A3A4"/>
          </p15:clr>
        </p15:guide>
        <p15:guide id="2" pos="5759">
          <p15:clr>
            <a:srgbClr val="A4A3A4"/>
          </p15:clr>
        </p15:guide>
      </p15:sldGuideLst>
    </p:ext>
    <p:ext uri="{2D200454-40CA-4A62-9FC3-DE9A4176ACB9}">
      <p15:notesGuideLst xmlns:p15="http://schemas.microsoft.com/office/powerpoint/2012/main">
        <p15:guide id="1" orient="horz" pos="129">
          <p15:clr>
            <a:srgbClr val="A4A3A4"/>
          </p15:clr>
        </p15:guide>
        <p15:guide id="2" pos="43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ington-Klein, Nick" initials="HN"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9A7"/>
    <a:srgbClr val="BAA940"/>
    <a:srgbClr val="4F6228"/>
    <a:srgbClr val="B60000"/>
    <a:srgbClr val="305B09"/>
    <a:srgbClr val="006600"/>
    <a:srgbClr val="0000FF"/>
    <a:srgbClr val="FF6600"/>
    <a:srgbClr val="CC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7" autoAdjust="0"/>
    <p:restoredTop sz="91136" autoAdjust="0"/>
  </p:normalViewPr>
  <p:slideViewPr>
    <p:cSldViewPr snapToGrid="0">
      <p:cViewPr>
        <p:scale>
          <a:sx n="75" d="100"/>
          <a:sy n="75" d="100"/>
        </p:scale>
        <p:origin x="1428" y="354"/>
      </p:cViewPr>
      <p:guideLst>
        <p:guide orient="horz" pos="3657"/>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84" y="-472"/>
      </p:cViewPr>
      <p:guideLst>
        <p:guide orient="horz" pos="129"/>
        <p:guide pos="4309"/>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27025" y="4343400"/>
            <a:ext cx="6237288" cy="452755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1943100"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4C506A9-BD9D-4608-943F-EA996E96107E}" type="slidenum">
              <a:rPr lang="en-US"/>
              <a:pPr>
                <a:defRPr/>
              </a:pPr>
              <a:t>‹#›</a:t>
            </a:fld>
            <a:endParaRPr lang="en-US" dirty="0"/>
          </a:p>
        </p:txBody>
      </p:sp>
    </p:spTree>
    <p:extLst>
      <p:ext uri="{BB962C8B-B14F-4D97-AF65-F5344CB8AC3E}">
        <p14:creationId xmlns:p14="http://schemas.microsoft.com/office/powerpoint/2010/main" val="434636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395288" indent="-163513"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2pPr>
    <a:lvl3pPr marL="573088" indent="-177800"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1</a:t>
            </a:fld>
            <a:endParaRPr lang="en-US" dirty="0"/>
          </a:p>
        </p:txBody>
      </p:sp>
    </p:spTree>
    <p:extLst>
      <p:ext uri="{BB962C8B-B14F-4D97-AF65-F5344CB8AC3E}">
        <p14:creationId xmlns:p14="http://schemas.microsoft.com/office/powerpoint/2010/main" val="430919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06563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5" name="Text Placeholder 4"/>
          <p:cNvSpPr>
            <a:spLocks noGrp="1"/>
          </p:cNvSpPr>
          <p:nvPr>
            <p:ph type="body" sz="quarter" idx="12"/>
          </p:nvPr>
        </p:nvSpPr>
        <p:spPr>
          <a:xfrm>
            <a:off x="3730752" y="6537325"/>
            <a:ext cx="5413248" cy="320040"/>
          </a:xfrm>
        </p:spPr>
        <p:txBody>
          <a:bodyPr>
            <a:noAutofit/>
          </a:bodyPr>
          <a:lstStyle>
            <a:lvl1pPr marL="0" indent="0">
              <a:buNone/>
              <a:defRPr sz="800" b="1">
                <a:solidFill>
                  <a:schemeClr val="bg1"/>
                </a:solidFill>
                <a:latin typeface="+mj-lt"/>
              </a:defRPr>
            </a:lvl1pPr>
          </a:lstStyle>
          <a:p>
            <a:pPr lvl="0"/>
            <a:r>
              <a:rPr lang="en-US" dirty="0" smtClean="0"/>
              <a:t>Edit Master text styles</a:t>
            </a:r>
            <a:endParaRPr lang="en-US" dirty="0"/>
          </a:p>
        </p:txBody>
      </p:sp>
    </p:spTree>
    <p:extLst>
      <p:ext uri="{BB962C8B-B14F-4D97-AF65-F5344CB8AC3E}">
        <p14:creationId xmlns:p14="http://schemas.microsoft.com/office/powerpoint/2010/main" val="33246563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B787ED1B-489B-4705-99A1-F1896FBA3EE1}" type="slidenum">
              <a:rPr lang="en-US" smtClean="0"/>
              <a:pPr>
                <a:defRPr/>
              </a:pPr>
              <a:t>‹#›</a:t>
            </a:fld>
            <a:endParaRPr lang="en-US" dirty="0"/>
          </a:p>
        </p:txBody>
      </p:sp>
    </p:spTree>
    <p:extLst>
      <p:ext uri="{BB962C8B-B14F-4D97-AF65-F5344CB8AC3E}">
        <p14:creationId xmlns:p14="http://schemas.microsoft.com/office/powerpoint/2010/main" val="166940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9" name="Slide Number Placeholder 8"/>
          <p:cNvSpPr>
            <a:spLocks noGrp="1"/>
          </p:cNvSpPr>
          <p:nvPr>
            <p:ph type="sldNum" sz="quarter" idx="12"/>
          </p:nvPr>
        </p:nvSpPr>
        <p:spPr/>
        <p:txBody>
          <a:bodyPr/>
          <a:lstStyle/>
          <a:p>
            <a:pPr>
              <a:defRPr/>
            </a:pPr>
            <a:fld id="{BAA878BD-2113-4C22-8266-89C23DA41FBB}" type="slidenum">
              <a:rPr lang="en-US" smtClean="0"/>
              <a:pPr>
                <a:defRPr/>
              </a:pPr>
              <a:t>‹#›</a:t>
            </a:fld>
            <a:endParaRPr lang="en-US" dirty="0"/>
          </a:p>
        </p:txBody>
      </p:sp>
    </p:spTree>
    <p:extLst>
      <p:ext uri="{BB962C8B-B14F-4D97-AF65-F5344CB8AC3E}">
        <p14:creationId xmlns:p14="http://schemas.microsoft.com/office/powerpoint/2010/main" val="4199087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5" name="Slide Number Placeholder 4"/>
          <p:cNvSpPr>
            <a:spLocks noGrp="1"/>
          </p:cNvSpPr>
          <p:nvPr>
            <p:ph type="sldNum" sz="quarter" idx="12"/>
          </p:nvPr>
        </p:nvSpPr>
        <p:spPr/>
        <p:txBody>
          <a:bodyPr/>
          <a:lstStyle/>
          <a:p>
            <a:pPr>
              <a:defRPr/>
            </a:pPr>
            <a:fld id="{ACA87426-C803-4595-9AEF-5786ED4CB8D7}" type="slidenum">
              <a:rPr lang="en-US" smtClean="0"/>
              <a:pPr>
                <a:defRPr/>
              </a:pPr>
              <a:t>‹#›</a:t>
            </a:fld>
            <a:endParaRPr lang="en-US" dirty="0"/>
          </a:p>
        </p:txBody>
      </p:sp>
    </p:spTree>
    <p:extLst>
      <p:ext uri="{BB962C8B-B14F-4D97-AF65-F5344CB8AC3E}">
        <p14:creationId xmlns:p14="http://schemas.microsoft.com/office/powerpoint/2010/main" val="3149539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4" name="Slide Number Placeholder 3"/>
          <p:cNvSpPr>
            <a:spLocks noGrp="1"/>
          </p:cNvSpPr>
          <p:nvPr>
            <p:ph type="sldNum" sz="quarter" idx="12"/>
          </p:nvPr>
        </p:nvSpPr>
        <p:spPr/>
        <p:txBody>
          <a:bodyPr/>
          <a:lstStyle/>
          <a:p>
            <a:pPr>
              <a:defRPr/>
            </a:pPr>
            <a:fld id="{6B73E000-DCE2-4089-AFB8-943A10A85A2C}" type="slidenum">
              <a:rPr lang="en-US" smtClean="0"/>
              <a:pPr>
                <a:defRPr/>
              </a:pPr>
              <a:t>‹#›</a:t>
            </a:fld>
            <a:endParaRPr lang="en-US" dirty="0"/>
          </a:p>
        </p:txBody>
      </p:sp>
    </p:spTree>
    <p:extLst>
      <p:ext uri="{BB962C8B-B14F-4D97-AF65-F5344CB8AC3E}">
        <p14:creationId xmlns:p14="http://schemas.microsoft.com/office/powerpoint/2010/main" val="1717326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487A167F-59CB-40C6-8155-4BB1887121D8}" type="slidenum">
              <a:rPr lang="en-US" smtClean="0"/>
              <a:pPr>
                <a:defRPr/>
              </a:pPr>
              <a:t>‹#›</a:t>
            </a:fld>
            <a:endParaRPr lang="en-US" dirty="0"/>
          </a:p>
        </p:txBody>
      </p:sp>
    </p:spTree>
    <p:extLst>
      <p:ext uri="{BB962C8B-B14F-4D97-AF65-F5344CB8AC3E}">
        <p14:creationId xmlns:p14="http://schemas.microsoft.com/office/powerpoint/2010/main" val="373395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7070F4A5-952E-40AE-8281-43007C9B7D73}" type="slidenum">
              <a:rPr lang="en-US" smtClean="0"/>
              <a:pPr>
                <a:defRPr/>
              </a:pPr>
              <a:t>‹#›</a:t>
            </a:fld>
            <a:endParaRPr lang="en-US" dirty="0"/>
          </a:p>
        </p:txBody>
      </p:sp>
    </p:spTree>
    <p:extLst>
      <p:ext uri="{BB962C8B-B14F-4D97-AF65-F5344CB8AC3E}">
        <p14:creationId xmlns:p14="http://schemas.microsoft.com/office/powerpoint/2010/main" val="1576317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1CBE24C9-7A50-4AC6-9E1B-D5B0731AA41B}" type="slidenum">
              <a:rPr lang="en-US" smtClean="0"/>
              <a:pPr>
                <a:defRPr/>
              </a:pPr>
              <a:t>‹#›</a:t>
            </a:fld>
            <a:endParaRPr lang="en-US" dirty="0"/>
          </a:p>
        </p:txBody>
      </p:sp>
    </p:spTree>
    <p:extLst>
      <p:ext uri="{BB962C8B-B14F-4D97-AF65-F5344CB8AC3E}">
        <p14:creationId xmlns:p14="http://schemas.microsoft.com/office/powerpoint/2010/main" val="3363470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9D894DFB-7F24-43CE-812F-2B52325EA5DC}" type="slidenum">
              <a:rPr lang="en-US" smtClean="0"/>
              <a:pPr>
                <a:defRPr/>
              </a:pPr>
              <a:t>‹#›</a:t>
            </a:fld>
            <a:endParaRPr lang="en-US" dirty="0"/>
          </a:p>
        </p:txBody>
      </p:sp>
    </p:spTree>
    <p:extLst>
      <p:ext uri="{BB962C8B-B14F-4D97-AF65-F5344CB8AC3E}">
        <p14:creationId xmlns:p14="http://schemas.microsoft.com/office/powerpoint/2010/main" val="22200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977079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Tree>
    <p:extLst>
      <p:ext uri="{BB962C8B-B14F-4D97-AF65-F5344CB8AC3E}">
        <p14:creationId xmlns:p14="http://schemas.microsoft.com/office/powerpoint/2010/main" val="11713463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752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5130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498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5882639"/>
            <a:ext cx="7762874" cy="6400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62483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41528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236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852540"/>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410488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535722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8257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421901"/>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3243603"/>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4065305"/>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p:nvPr>
        </p:nvSpPr>
        <p:spPr>
          <a:xfrm>
            <a:off x="923926" y="4887007"/>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923926" y="5708710"/>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65541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05C4911-3F0E-4D21-870B-A6C28FEAFB4B}" type="slidenum">
              <a:rPr lang="en-US" smtClean="0"/>
              <a:pPr>
                <a:defRPr/>
              </a:pPr>
              <a:t>‹#›</a:t>
            </a:fld>
            <a:endParaRPr lang="en-US" dirty="0"/>
          </a:p>
        </p:txBody>
      </p:sp>
    </p:spTree>
    <p:extLst>
      <p:ext uri="{BB962C8B-B14F-4D97-AF65-F5344CB8AC3E}">
        <p14:creationId xmlns:p14="http://schemas.microsoft.com/office/powerpoint/2010/main" val="1263001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26" y="274637"/>
            <a:ext cx="8067674" cy="1173163"/>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3926" y="1600200"/>
            <a:ext cx="7762874" cy="4525963"/>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D3F1BEAA-1490-4021-B268-87335AF36D96}" type="slidenum">
              <a:rPr lang="en-US" smtClean="0"/>
              <a:pPr>
                <a:defRPr/>
              </a:pPr>
              <a:t>‹#›</a:t>
            </a:fld>
            <a:endParaRPr lang="en-US" dirty="0"/>
          </a:p>
        </p:txBody>
      </p:sp>
      <p:sp>
        <p:nvSpPr>
          <p:cNvPr id="14" name="Footer Placeholder 4"/>
          <p:cNvSpPr>
            <a:spLocks noGrp="1"/>
          </p:cNvSpPr>
          <p:nvPr>
            <p:ph type="ftr" sz="quarter" idx="3"/>
          </p:nvPr>
        </p:nvSpPr>
        <p:spPr>
          <a:xfrm>
            <a:off x="3048000" y="6537325"/>
            <a:ext cx="3048000" cy="244475"/>
          </a:xfrm>
          <a:prstGeom prst="rect">
            <a:avLst/>
          </a:prstGeom>
        </p:spPr>
        <p:txBody>
          <a:bodyPr/>
          <a:lstStyle>
            <a:lvl1pPr algn="ctr">
              <a:defRPr sz="800" i="0">
                <a:solidFill>
                  <a:schemeClr val="tx1"/>
                </a:solidFill>
                <a:latin typeface="+mn-lt"/>
              </a:defRPr>
            </a:lvl1pPr>
          </a:lstStyle>
          <a:p>
            <a:pPr>
              <a:defRPr/>
            </a:pPr>
            <a:r>
              <a:rPr lang="en-US" altLang="en-US" dirty="0" smtClean="0">
                <a:ea typeface="ＭＳ Ｐゴシック" panose="020B0600070205080204" pitchFamily="34" charset="-128"/>
              </a:rPr>
              <a:t>© 2019 McGraw-Hill Education.</a:t>
            </a:r>
            <a:endParaRPr lang="en-US" dirty="0"/>
          </a:p>
        </p:txBody>
      </p:sp>
      <p:pic>
        <p:nvPicPr>
          <p:cNvPr id="1026"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 y="247647"/>
            <a:ext cx="1011822" cy="12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 y="1447801"/>
            <a:ext cx="9143999"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7647"/>
            <a:ext cx="9144000"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89924"/>
      </p:ext>
    </p:extLst>
  </p:cSld>
  <p:clrMap bg1="lt1" tx1="dk1" bg2="lt2" tx2="dk2" accent1="accent1" accent2="accent2" accent3="accent3" accent4="accent4" accent5="accent5" accent6="accent6" hlink="hlink" folHlink="folHlink"/>
  <p:sldLayoutIdLst>
    <p:sldLayoutId id="2147483847" r:id="rId1"/>
    <p:sldLayoutId id="2147483865" r:id="rId2"/>
    <p:sldLayoutId id="2147483848" r:id="rId3"/>
    <p:sldLayoutId id="2147483861" r:id="rId4"/>
    <p:sldLayoutId id="2147483860" r:id="rId5"/>
    <p:sldLayoutId id="2147483862" r:id="rId6"/>
    <p:sldLayoutId id="2147483863" r:id="rId7"/>
    <p:sldLayoutId id="2147483864"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iming>
    <p:tnLst>
      <p:par>
        <p:cTn id="1" dur="indefinite" restart="never" nodeType="tmRoot"/>
      </p:par>
    </p:tnLst>
  </p:timing>
  <p:hf hdr="0" dt="0"/>
  <p:txStyles>
    <p:titleStyle>
      <a:lvl1pPr algn="ctr" defTabSz="914400" rtl="0" eaLnBrk="1" latinLnBrk="0" hangingPunct="1">
        <a:spcBef>
          <a:spcPct val="0"/>
        </a:spcBef>
        <a:buNone/>
        <a:defRPr sz="4400" b="1" kern="1200">
          <a:solidFill>
            <a:srgbClr val="C00000"/>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Helvetic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2.bin"/><Relationship Id="rId4" Type="http://schemas.openxmlformats.org/officeDocument/2006/relationships/image" Target="../media/image3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3.wmf"/><Relationship Id="rId5" Type="http://schemas.openxmlformats.org/officeDocument/2006/relationships/oleObject" Target="../embeddings/oleObject4.bin"/><Relationship Id="rId4" Type="http://schemas.openxmlformats.org/officeDocument/2006/relationships/image" Target="../media/image3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smtClean="0"/>
              <a:t>Chapter 3</a:t>
            </a:r>
            <a:endParaRPr lang="en-US" dirty="0"/>
          </a:p>
        </p:txBody>
      </p:sp>
      <p:sp>
        <p:nvSpPr>
          <p:cNvPr id="2" name="Subtitle 2"/>
          <p:cNvSpPr>
            <a:spLocks noGrp="1"/>
          </p:cNvSpPr>
          <p:nvPr>
            <p:ph type="subTitle" idx="1"/>
          </p:nvPr>
        </p:nvSpPr>
        <p:spPr/>
        <p:txBody>
          <a:bodyPr/>
          <a:lstStyle/>
          <a:p>
            <a:r>
              <a:rPr lang="en-US" dirty="0" smtClean="0"/>
              <a:t>Supply and Demand</a:t>
            </a:r>
            <a:endParaRPr lang="en-US" dirty="0"/>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r>
              <a:rPr lang="en-US" dirty="0" smtClean="0"/>
              <a:t>.</a:t>
            </a:r>
            <a:endParaRPr lang="en-US" dirty="0"/>
          </a:p>
        </p:txBody>
      </p:sp>
    </p:spTree>
    <p:extLst>
      <p:ext uri="{BB962C8B-B14F-4D97-AF65-F5344CB8AC3E}">
        <p14:creationId xmlns:p14="http://schemas.microsoft.com/office/powerpoint/2010/main" val="321938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Interpreting the Demand </a:t>
            </a:r>
            <a:r>
              <a:rPr lang="en-US" altLang="en-US" dirty="0" smtClean="0"/>
              <a:t>Curve</a:t>
            </a:r>
            <a:r>
              <a:rPr lang="en-US" altLang="en-US" sz="1700" dirty="0"/>
              <a:t> </a:t>
            </a:r>
            <a:r>
              <a:rPr lang="en-US" altLang="en-US" sz="1700" dirty="0" smtClean="0"/>
              <a:t>2</a:t>
            </a:r>
            <a:endParaRPr lang="en-US" dirty="0"/>
          </a:p>
        </p:txBody>
      </p:sp>
      <p:pic>
        <p:nvPicPr>
          <p:cNvPr id="5" name="Picture 2" descr="The graph plots Quantity (1,000s of slices per day, from 0 to 16) to Price (dollars per slice, from 0 to 4). A downward-sloping demand curve goes through (8, 4), (12, 3), and (16,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064" y="1676399"/>
            <a:ext cx="4117684" cy="4572000"/>
          </a:xfrm>
        </p:spPr>
      </p:pic>
      <p:sp>
        <p:nvSpPr>
          <p:cNvPr id="4" name="Content Placeholder 3"/>
          <p:cNvSpPr>
            <a:spLocks noGrp="1"/>
          </p:cNvSpPr>
          <p:nvPr>
            <p:ph idx="10"/>
          </p:nvPr>
        </p:nvSpPr>
        <p:spPr/>
        <p:txBody>
          <a:bodyPr/>
          <a:lstStyle/>
          <a:p>
            <a:pPr marL="0" lvl="1" indent="0">
              <a:spcAft>
                <a:spcPts val="600"/>
              </a:spcAft>
              <a:buNone/>
            </a:pPr>
            <a:r>
              <a:rPr lang="en-US" altLang="en-US" sz="2400" dirty="0"/>
              <a:t>Vertical interpretation of demand:</a:t>
            </a:r>
          </a:p>
          <a:p>
            <a:pPr marL="457200" lvl="2">
              <a:spcAft>
                <a:spcPts val="600"/>
              </a:spcAft>
              <a:buClr>
                <a:schemeClr val="tx1"/>
              </a:buClr>
            </a:pPr>
            <a:r>
              <a:rPr lang="en-US" altLang="en-US" sz="2000" dirty="0"/>
              <a:t>Given the quantity to be sold, what price is the marginal consumer willing to pay?</a:t>
            </a:r>
          </a:p>
          <a:p>
            <a:pPr marL="457200" lvl="2">
              <a:spcAft>
                <a:spcPts val="600"/>
              </a:spcAft>
              <a:buClr>
                <a:schemeClr val="tx1"/>
              </a:buClr>
            </a:pPr>
            <a:r>
              <a:rPr lang="en-US" altLang="en-US" sz="2000" dirty="0"/>
              <a:t>The marginal consumer is willing to pay $4 per slice for the 8,000</a:t>
            </a:r>
            <a:r>
              <a:rPr lang="en-US" altLang="en-US" sz="2000" baseline="30000" dirty="0"/>
              <a:t>th</a:t>
            </a:r>
            <a:r>
              <a:rPr lang="en-US" altLang="en-US" sz="2000" dirty="0"/>
              <a:t> slice sold in the market.</a:t>
            </a:r>
          </a:p>
        </p:txBody>
      </p:sp>
    </p:spTree>
    <p:extLst>
      <p:ext uri="{BB962C8B-B14F-4D97-AF65-F5344CB8AC3E}">
        <p14:creationId xmlns:p14="http://schemas.microsoft.com/office/powerpoint/2010/main" val="2553187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Supply Curve</a:t>
            </a:r>
          </a:p>
        </p:txBody>
      </p:sp>
      <p:sp>
        <p:nvSpPr>
          <p:cNvPr id="3" name="Content Placeholder 2"/>
          <p:cNvSpPr>
            <a:spLocks noGrp="1"/>
          </p:cNvSpPr>
          <p:nvPr>
            <p:ph idx="1"/>
          </p:nvPr>
        </p:nvSpPr>
        <p:spPr>
          <a:xfrm>
            <a:off x="923926" y="1600198"/>
            <a:ext cx="7762874" cy="1696841"/>
          </a:xfrm>
        </p:spPr>
        <p:txBody>
          <a:bodyPr>
            <a:noAutofit/>
          </a:bodyPr>
          <a:lstStyle/>
          <a:p>
            <a:r>
              <a:rPr lang="en-US" altLang="en-US" sz="2400" dirty="0"/>
              <a:t>The </a:t>
            </a:r>
            <a:r>
              <a:rPr lang="en-US" altLang="en-US" sz="2400" b="1" dirty="0"/>
              <a:t>supply curve </a:t>
            </a:r>
            <a:r>
              <a:rPr lang="en-US" altLang="en-US" sz="2400" dirty="0"/>
              <a:t>illustrates the quantity of a good that sellers are willing to offer at each price</a:t>
            </a:r>
          </a:p>
          <a:p>
            <a:pPr lvl="1"/>
            <a:r>
              <a:rPr lang="en-US" altLang="en-US" sz="2400" dirty="0"/>
              <a:t>If the price is less than opportunity cost, offer more</a:t>
            </a:r>
          </a:p>
          <a:p>
            <a:r>
              <a:rPr lang="en-US" altLang="en-US" sz="2400" dirty="0"/>
              <a:t>Opportunity cost differs among sellers due to</a:t>
            </a:r>
            <a:r>
              <a:rPr lang="en-US" altLang="en-US" sz="2400" dirty="0" smtClean="0"/>
              <a:t>:</a:t>
            </a:r>
            <a:endParaRPr lang="en-US" altLang="en-US" sz="2400" dirty="0"/>
          </a:p>
        </p:txBody>
      </p:sp>
      <p:sp>
        <p:nvSpPr>
          <p:cNvPr id="4" name="Content Placeholder 3"/>
          <p:cNvSpPr>
            <a:spLocks noGrp="1"/>
          </p:cNvSpPr>
          <p:nvPr>
            <p:ph idx="10"/>
          </p:nvPr>
        </p:nvSpPr>
        <p:spPr>
          <a:xfrm>
            <a:off x="923926" y="3297040"/>
            <a:ext cx="2382837" cy="914400"/>
          </a:xfrm>
        </p:spPr>
        <p:txBody>
          <a:bodyPr>
            <a:noAutofit/>
          </a:bodyPr>
          <a:lstStyle/>
          <a:p>
            <a:pPr lvl="1">
              <a:buClr>
                <a:schemeClr val="tx1"/>
              </a:buClr>
            </a:pPr>
            <a:r>
              <a:rPr lang="en-US" altLang="en-US" sz="2400" dirty="0"/>
              <a:t>Technology</a:t>
            </a:r>
          </a:p>
          <a:p>
            <a:pPr lvl="1">
              <a:buClr>
                <a:schemeClr val="tx1"/>
              </a:buClr>
            </a:pPr>
            <a:r>
              <a:rPr lang="en-US" altLang="en-US" sz="2400" dirty="0"/>
              <a:t>Skills</a:t>
            </a:r>
          </a:p>
        </p:txBody>
      </p:sp>
      <p:sp>
        <p:nvSpPr>
          <p:cNvPr id="5" name="Content Placeholder 4"/>
          <p:cNvSpPr>
            <a:spLocks noGrp="1"/>
          </p:cNvSpPr>
          <p:nvPr>
            <p:ph idx="11"/>
          </p:nvPr>
        </p:nvSpPr>
        <p:spPr>
          <a:xfrm>
            <a:off x="3552826" y="3297040"/>
            <a:ext cx="4422774" cy="914400"/>
          </a:xfrm>
        </p:spPr>
        <p:txBody>
          <a:bodyPr>
            <a:noAutofit/>
          </a:bodyPr>
          <a:lstStyle/>
          <a:p>
            <a:pPr lvl="1">
              <a:buClr>
                <a:schemeClr val="tx1"/>
              </a:buClr>
            </a:pPr>
            <a:r>
              <a:rPr lang="en-US" altLang="en-US" sz="2400" dirty="0"/>
              <a:t>Different costs such as rent</a:t>
            </a:r>
          </a:p>
          <a:p>
            <a:pPr lvl="1">
              <a:buClr>
                <a:schemeClr val="tx1"/>
              </a:buClr>
            </a:pPr>
            <a:r>
              <a:rPr lang="en-US" altLang="en-US" sz="2400" dirty="0"/>
              <a:t>Expectations</a:t>
            </a:r>
          </a:p>
        </p:txBody>
      </p:sp>
      <p:sp>
        <p:nvSpPr>
          <p:cNvPr id="6" name="Content Placeholder 5"/>
          <p:cNvSpPr>
            <a:spLocks noGrp="1"/>
          </p:cNvSpPr>
          <p:nvPr>
            <p:ph idx="12"/>
          </p:nvPr>
        </p:nvSpPr>
        <p:spPr>
          <a:xfrm>
            <a:off x="923926" y="4176120"/>
            <a:ext cx="7762874" cy="2110379"/>
          </a:xfrm>
        </p:spPr>
        <p:txBody>
          <a:bodyPr>
            <a:noAutofit/>
          </a:bodyPr>
          <a:lstStyle/>
          <a:p>
            <a:r>
              <a:rPr lang="en-US" altLang="en-US" sz="2400" dirty="0"/>
              <a:t>The </a:t>
            </a:r>
            <a:r>
              <a:rPr lang="en-US" altLang="en-US" sz="2400" b="1" dirty="0"/>
              <a:t>Low-Hanging Fruit Principle </a:t>
            </a:r>
            <a:r>
              <a:rPr lang="en-US" altLang="en-US" sz="2400" dirty="0"/>
              <a:t>explains the upward sloping supply curve</a:t>
            </a:r>
          </a:p>
          <a:p>
            <a:r>
              <a:rPr lang="en-US" altLang="en-US" sz="2400" dirty="0"/>
              <a:t>The </a:t>
            </a:r>
            <a:r>
              <a:rPr lang="en-US" altLang="en-US" sz="2400" b="1" dirty="0"/>
              <a:t>seller’s reservation price </a:t>
            </a:r>
            <a:r>
              <a:rPr lang="en-US" altLang="en-US" sz="2400" dirty="0"/>
              <a:t>is the lowest price the seller would be willing to sell for</a:t>
            </a:r>
          </a:p>
          <a:p>
            <a:pPr lvl="1"/>
            <a:r>
              <a:rPr lang="en-US" altLang="en-US" sz="2400" dirty="0"/>
              <a:t>Equal to marginal </a:t>
            </a:r>
            <a:r>
              <a:rPr lang="en-US" altLang="en-US" sz="2400" dirty="0" smtClean="0"/>
              <a:t>cost</a:t>
            </a:r>
            <a:endParaRPr lang="en-US" altLang="en-US" sz="2400" dirty="0"/>
          </a:p>
        </p:txBody>
      </p:sp>
    </p:spTree>
    <p:extLst>
      <p:ext uri="{BB962C8B-B14F-4D97-AF65-F5344CB8AC3E}">
        <p14:creationId xmlns:p14="http://schemas.microsoft.com/office/powerpoint/2010/main" val="293914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Interpreting the Supply </a:t>
            </a:r>
            <a:r>
              <a:rPr lang="en-US" sz="4000" dirty="0" smtClean="0"/>
              <a:t>Curve</a:t>
            </a:r>
            <a:r>
              <a:rPr lang="en-US" altLang="en-US" sz="1500" dirty="0"/>
              <a:t> 1</a:t>
            </a:r>
            <a:endParaRPr lang="en-US" sz="4000" dirty="0"/>
          </a:p>
        </p:txBody>
      </p:sp>
      <p:pic>
        <p:nvPicPr>
          <p:cNvPr id="5" name="Picture 2" descr="The graph plots Quantity (1,000s of slices per day, from 0 to 16) to Price (dollars per slice, from 0 to 4). A upward-sloping supply curve goes through (8, 2), (12, 3), and (16,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064" y="1676399"/>
            <a:ext cx="4117684" cy="4571999"/>
          </a:xfrm>
        </p:spPr>
      </p:pic>
      <p:sp>
        <p:nvSpPr>
          <p:cNvPr id="4" name="Content Placeholder 3"/>
          <p:cNvSpPr>
            <a:spLocks noGrp="1"/>
          </p:cNvSpPr>
          <p:nvPr>
            <p:ph idx="10"/>
          </p:nvPr>
        </p:nvSpPr>
        <p:spPr>
          <a:xfrm>
            <a:off x="4975226" y="1600199"/>
            <a:ext cx="3931920" cy="4754880"/>
          </a:xfrm>
        </p:spPr>
        <p:txBody>
          <a:bodyPr/>
          <a:lstStyle/>
          <a:p>
            <a:pPr>
              <a:spcAft>
                <a:spcPts val="600"/>
              </a:spcAft>
            </a:pPr>
            <a:r>
              <a:rPr lang="en-US" altLang="en-US" sz="2800" dirty="0"/>
              <a:t>Horizontal interpretation of supply:</a:t>
            </a:r>
          </a:p>
          <a:p>
            <a:pPr marL="457200" lvl="2" indent="-347472">
              <a:spcAft>
                <a:spcPts val="600"/>
              </a:spcAft>
              <a:buClr>
                <a:schemeClr val="tx1"/>
              </a:buClr>
            </a:pPr>
            <a:r>
              <a:rPr lang="en-US" altLang="en-US" dirty="0"/>
              <a:t>Given price, how much will suppliers offer?</a:t>
            </a:r>
          </a:p>
          <a:p>
            <a:pPr marL="457200" lvl="2" indent="-347472">
              <a:spcAft>
                <a:spcPts val="600"/>
              </a:spcAft>
              <a:buClr>
                <a:schemeClr val="tx1"/>
              </a:buClr>
            </a:pPr>
            <a:r>
              <a:rPr lang="en-US" altLang="en-US" dirty="0"/>
              <a:t>At a price of $2, suppliers are willing to sell 8,000 slices/day.</a:t>
            </a:r>
          </a:p>
        </p:txBody>
      </p:sp>
    </p:spTree>
    <p:extLst>
      <p:ext uri="{BB962C8B-B14F-4D97-AF65-F5344CB8AC3E}">
        <p14:creationId xmlns:p14="http://schemas.microsoft.com/office/powerpoint/2010/main" val="4289100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Interpreting the Supply </a:t>
            </a:r>
            <a:r>
              <a:rPr lang="en-US" sz="4000" dirty="0" smtClean="0"/>
              <a:t>Curve</a:t>
            </a:r>
            <a:r>
              <a:rPr lang="en-US" altLang="en-US" sz="1500" dirty="0"/>
              <a:t> </a:t>
            </a:r>
            <a:r>
              <a:rPr lang="en-US" altLang="en-US" sz="1500" dirty="0" smtClean="0"/>
              <a:t>2</a:t>
            </a:r>
            <a:endParaRPr lang="en-US" sz="4000" dirty="0"/>
          </a:p>
        </p:txBody>
      </p:sp>
      <p:pic>
        <p:nvPicPr>
          <p:cNvPr id="5" name="Picture 2" descr="The graph plots Quantity (1,000s of slices per day, from 0 to 16) to Price (dollars per slice, from 0 to 4). A upward-sloping supply curve goes through (8, 2), (12, 3), and (16,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064" y="1676795"/>
            <a:ext cx="4117684" cy="4571206"/>
          </a:xfrm>
        </p:spPr>
      </p:pic>
      <p:sp>
        <p:nvSpPr>
          <p:cNvPr id="4" name="Content Placeholder 3"/>
          <p:cNvSpPr>
            <a:spLocks noGrp="1"/>
          </p:cNvSpPr>
          <p:nvPr>
            <p:ph idx="10"/>
          </p:nvPr>
        </p:nvSpPr>
        <p:spPr>
          <a:xfrm>
            <a:off x="4975226" y="1600199"/>
            <a:ext cx="3931920" cy="4754880"/>
          </a:xfrm>
        </p:spPr>
        <p:txBody>
          <a:bodyPr/>
          <a:lstStyle/>
          <a:p>
            <a:pPr marL="0" lvl="1" indent="0">
              <a:spcAft>
                <a:spcPts val="600"/>
              </a:spcAft>
              <a:buNone/>
            </a:pPr>
            <a:r>
              <a:rPr lang="en-US" altLang="en-US" dirty="0"/>
              <a:t>Vertical interpretation of supply:</a:t>
            </a:r>
          </a:p>
          <a:p>
            <a:pPr marL="457200" lvl="2" indent="-347472">
              <a:spcAft>
                <a:spcPts val="600"/>
              </a:spcAft>
              <a:buClr>
                <a:schemeClr val="tx1"/>
              </a:buClr>
            </a:pPr>
            <a:r>
              <a:rPr lang="en-US" altLang="en-US" dirty="0"/>
              <a:t>Given the quantity to be sold, what is the opportunity cost of the marginal seller?</a:t>
            </a:r>
          </a:p>
          <a:p>
            <a:pPr marL="457200" lvl="2" indent="-347472">
              <a:spcAft>
                <a:spcPts val="600"/>
              </a:spcAft>
              <a:buClr>
                <a:schemeClr val="tx1"/>
              </a:buClr>
            </a:pPr>
            <a:r>
              <a:rPr lang="en-US" altLang="en-US" dirty="0"/>
              <a:t>The marginal cost of producing the 8,000</a:t>
            </a:r>
            <a:r>
              <a:rPr lang="en-US" altLang="en-US" baseline="30000" dirty="0"/>
              <a:t>th</a:t>
            </a:r>
            <a:r>
              <a:rPr lang="en-US" altLang="en-US" dirty="0"/>
              <a:t> slice is $2.</a:t>
            </a:r>
          </a:p>
        </p:txBody>
      </p:sp>
    </p:spTree>
    <p:extLst>
      <p:ext uri="{BB962C8B-B14F-4D97-AF65-F5344CB8AC3E}">
        <p14:creationId xmlns:p14="http://schemas.microsoft.com/office/powerpoint/2010/main" val="93307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Market </a:t>
            </a:r>
            <a:r>
              <a:rPr lang="en-US" dirty="0" smtClean="0"/>
              <a:t>Equilibrium</a:t>
            </a:r>
            <a:r>
              <a:rPr lang="en-US" altLang="en-US" sz="1500" dirty="0"/>
              <a:t> 1</a:t>
            </a:r>
            <a:endParaRPr lang="en-US" dirty="0"/>
          </a:p>
        </p:txBody>
      </p:sp>
      <p:sp>
        <p:nvSpPr>
          <p:cNvPr id="3" name="Content Placeholder 2"/>
          <p:cNvSpPr>
            <a:spLocks noGrp="1"/>
          </p:cNvSpPr>
          <p:nvPr>
            <p:ph idx="1"/>
          </p:nvPr>
        </p:nvSpPr>
        <p:spPr/>
        <p:txBody>
          <a:bodyPr/>
          <a:lstStyle/>
          <a:p>
            <a:pPr>
              <a:spcAft>
                <a:spcPts val="600"/>
              </a:spcAft>
            </a:pPr>
            <a:r>
              <a:rPr lang="en-US" altLang="en-US" sz="2400" dirty="0"/>
              <a:t>A system is in </a:t>
            </a:r>
            <a:r>
              <a:rPr lang="en-US" altLang="en-US" sz="2400" b="1" dirty="0"/>
              <a:t>equilibrium </a:t>
            </a:r>
            <a:r>
              <a:rPr lang="en-US" altLang="en-US" sz="2400" dirty="0"/>
              <a:t>when there is no tendency for it to change</a:t>
            </a:r>
          </a:p>
          <a:p>
            <a:pPr>
              <a:spcAft>
                <a:spcPts val="600"/>
              </a:spcAft>
            </a:pPr>
            <a:r>
              <a:rPr lang="en-US" altLang="en-US" sz="2400" dirty="0"/>
              <a:t>The </a:t>
            </a:r>
            <a:r>
              <a:rPr lang="en-US" altLang="en-US" sz="2400" b="1" dirty="0"/>
              <a:t>equilibrium price </a:t>
            </a:r>
            <a:r>
              <a:rPr lang="en-US" altLang="en-US" sz="2400" dirty="0"/>
              <a:t>is the price at which the supply and demand curves intersect</a:t>
            </a:r>
          </a:p>
          <a:p>
            <a:pPr>
              <a:spcAft>
                <a:spcPts val="600"/>
              </a:spcAft>
            </a:pPr>
            <a:r>
              <a:rPr lang="en-US" altLang="en-US" sz="2400" dirty="0"/>
              <a:t>The </a:t>
            </a:r>
            <a:r>
              <a:rPr lang="en-US" altLang="en-US" sz="2400" b="1" dirty="0"/>
              <a:t>equilibrium quantity </a:t>
            </a:r>
            <a:r>
              <a:rPr lang="en-US" altLang="en-US" sz="2400" dirty="0"/>
              <a:t>is the quantity at which the supply and demand curves intersect</a:t>
            </a:r>
          </a:p>
          <a:p>
            <a:pPr>
              <a:spcAft>
                <a:spcPts val="600"/>
              </a:spcAft>
            </a:pPr>
            <a:r>
              <a:rPr lang="en-US" altLang="en-US" sz="2400" dirty="0"/>
              <a:t>The </a:t>
            </a:r>
            <a:r>
              <a:rPr lang="en-US" altLang="en-US" sz="2400" b="1" dirty="0"/>
              <a:t>market equilibrium </a:t>
            </a:r>
            <a:r>
              <a:rPr lang="en-US" altLang="en-US" sz="2400" dirty="0"/>
              <a:t>occurs when all buyers and sellers are satisfied with their respective quantities at the market price</a:t>
            </a:r>
          </a:p>
          <a:p>
            <a:pPr lvl="1">
              <a:spcAft>
                <a:spcPts val="600"/>
              </a:spcAft>
            </a:pPr>
            <a:r>
              <a:rPr lang="en-US" altLang="en-US" sz="2200" dirty="0"/>
              <a:t>At the equilibrium price, quantity supplied equals quantity demanded</a:t>
            </a:r>
          </a:p>
        </p:txBody>
      </p:sp>
    </p:spTree>
    <p:extLst>
      <p:ext uri="{BB962C8B-B14F-4D97-AF65-F5344CB8AC3E}">
        <p14:creationId xmlns:p14="http://schemas.microsoft.com/office/powerpoint/2010/main" val="2009894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a:t>
            </a:r>
            <a:r>
              <a:rPr lang="en-US" dirty="0" smtClean="0"/>
              <a:t>Equilibrium</a:t>
            </a:r>
            <a:r>
              <a:rPr lang="en-US" altLang="en-US" sz="1500" dirty="0"/>
              <a:t> </a:t>
            </a:r>
            <a:r>
              <a:rPr lang="en-US" altLang="en-US" sz="1500" dirty="0" smtClean="0"/>
              <a:t>2</a:t>
            </a:r>
            <a:endParaRPr lang="en-US" dirty="0"/>
          </a:p>
        </p:txBody>
      </p:sp>
      <p:sp>
        <p:nvSpPr>
          <p:cNvPr id="3" name="Content Placeholder 2"/>
          <p:cNvSpPr>
            <a:spLocks noGrp="1"/>
          </p:cNvSpPr>
          <p:nvPr>
            <p:ph idx="1"/>
          </p:nvPr>
        </p:nvSpPr>
        <p:spPr>
          <a:xfrm>
            <a:off x="923926" y="1600199"/>
            <a:ext cx="3566160" cy="4754880"/>
          </a:xfrm>
        </p:spPr>
        <p:txBody>
          <a:bodyPr/>
          <a:lstStyle/>
          <a:p>
            <a:pPr>
              <a:spcAft>
                <a:spcPts val="600"/>
              </a:spcAft>
            </a:pPr>
            <a:r>
              <a:rPr lang="en-US" altLang="en-US" sz="2400" dirty="0"/>
              <a:t>Quantity </a:t>
            </a:r>
            <a:r>
              <a:rPr lang="en-US" altLang="en-US" sz="2400" dirty="0" smtClean="0"/>
              <a:t>supplied equals quantity demanded </a:t>
            </a:r>
            <a:r>
              <a:rPr lang="en-US" altLang="en-US" sz="2400" dirty="0"/>
              <a:t>AND </a:t>
            </a:r>
          </a:p>
          <a:p>
            <a:pPr>
              <a:spcAft>
                <a:spcPts val="600"/>
              </a:spcAft>
            </a:pPr>
            <a:r>
              <a:rPr lang="en-US" altLang="en-US" sz="2400" dirty="0"/>
              <a:t>Price is on supply and demand curves </a:t>
            </a:r>
          </a:p>
          <a:p>
            <a:pPr>
              <a:spcAft>
                <a:spcPts val="600"/>
              </a:spcAft>
            </a:pPr>
            <a:r>
              <a:rPr lang="en-US" altLang="en-US" sz="2400" dirty="0"/>
              <a:t>No tendency to change P or Q</a:t>
            </a:r>
          </a:p>
          <a:p>
            <a:pPr marL="457200" lvl="2">
              <a:spcAft>
                <a:spcPts val="600"/>
              </a:spcAft>
              <a:buClr>
                <a:schemeClr val="tx1"/>
              </a:buClr>
            </a:pPr>
            <a:r>
              <a:rPr lang="en-US" altLang="en-US" sz="2000" dirty="0"/>
              <a:t>Buyers are on their demand curve</a:t>
            </a:r>
          </a:p>
          <a:p>
            <a:pPr marL="457200" lvl="2">
              <a:spcAft>
                <a:spcPts val="600"/>
              </a:spcAft>
              <a:buClr>
                <a:schemeClr val="tx1"/>
              </a:buClr>
            </a:pPr>
            <a:r>
              <a:rPr lang="en-US" altLang="en-US" sz="2000" dirty="0"/>
              <a:t>Sellers are on their supply curve</a:t>
            </a:r>
          </a:p>
        </p:txBody>
      </p:sp>
      <p:pic>
        <p:nvPicPr>
          <p:cNvPr id="5" name="Picture 3" descr="The graph plots Quantity (1,000s of slices per day, from 0 to 16) to Price (dollars per slice, from 0 to 4). The supply curve and demand curve intersect at (12,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785906" y="1836606"/>
            <a:ext cx="3955872" cy="4399262"/>
          </a:xfrm>
        </p:spPr>
      </p:pic>
    </p:spTree>
    <p:extLst>
      <p:ext uri="{BB962C8B-B14F-4D97-AF65-F5344CB8AC3E}">
        <p14:creationId xmlns:p14="http://schemas.microsoft.com/office/powerpoint/2010/main" val="18939209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Excess Supply and Excess Demand</a:t>
            </a:r>
          </a:p>
        </p:txBody>
      </p:sp>
      <p:sp>
        <p:nvSpPr>
          <p:cNvPr id="3" name="Content Placeholder 2"/>
          <p:cNvSpPr>
            <a:spLocks noGrp="1"/>
          </p:cNvSpPr>
          <p:nvPr>
            <p:ph idx="1"/>
          </p:nvPr>
        </p:nvSpPr>
        <p:spPr>
          <a:xfrm>
            <a:off x="923926" y="1701799"/>
            <a:ext cx="3474720" cy="1097280"/>
          </a:xfrm>
        </p:spPr>
        <p:txBody>
          <a:bodyPr/>
          <a:lstStyle/>
          <a:p>
            <a:pPr algn="ctr"/>
            <a:r>
              <a:rPr lang="en-US" altLang="en-US" sz="2400" b="1" dirty="0"/>
              <a:t>Excess Supply</a:t>
            </a:r>
          </a:p>
          <a:p>
            <a:pPr marL="0" lvl="1" indent="0">
              <a:buNone/>
            </a:pPr>
            <a:r>
              <a:rPr lang="en-US" altLang="en-US" sz="2000" dirty="0"/>
              <a:t>At $4, 16,000 slices supplied and 8,000 slices </a:t>
            </a:r>
            <a:r>
              <a:rPr lang="en-US" altLang="en-US" sz="2000" dirty="0" smtClean="0"/>
              <a:t>demanded</a:t>
            </a:r>
            <a:endParaRPr lang="en-US" altLang="en-US" sz="2000" dirty="0"/>
          </a:p>
        </p:txBody>
      </p:sp>
      <p:pic>
        <p:nvPicPr>
          <p:cNvPr id="7" name="Picture 3" descr="The graph plots Quantity (1,000s of slices per day, from 0 to 16) to Price (dollars per slice, from 0 to 4). The upward-sloping supply curve intersects the downward-sloping demand curve at (12, 3). A straight line is drawn between the two curves at $4 and labeled &quot;Excess supply = 8,000 slices/day.&quot;"/>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847725" y="2938777"/>
            <a:ext cx="3594106" cy="3474720"/>
          </a:xfrm>
        </p:spPr>
      </p:pic>
      <p:sp>
        <p:nvSpPr>
          <p:cNvPr id="5" name="Content Placeholder 4"/>
          <p:cNvSpPr>
            <a:spLocks noGrp="1"/>
          </p:cNvSpPr>
          <p:nvPr>
            <p:ph idx="11"/>
          </p:nvPr>
        </p:nvSpPr>
        <p:spPr>
          <a:xfrm>
            <a:off x="5203826" y="1701799"/>
            <a:ext cx="3474720" cy="1097280"/>
          </a:xfrm>
        </p:spPr>
        <p:txBody>
          <a:bodyPr/>
          <a:lstStyle/>
          <a:p>
            <a:pPr algn="ctr"/>
            <a:r>
              <a:rPr lang="en-US" altLang="en-US" sz="2400" b="1" dirty="0"/>
              <a:t>Excess Demand</a:t>
            </a:r>
          </a:p>
          <a:p>
            <a:pPr marL="0" lvl="1" indent="0">
              <a:buNone/>
            </a:pPr>
            <a:r>
              <a:rPr lang="en-US" altLang="en-US" sz="2000" dirty="0"/>
              <a:t>At $2, 8,000 slices supplied 16,000 slices </a:t>
            </a:r>
            <a:r>
              <a:rPr lang="en-US" altLang="en-US" sz="2000" dirty="0" smtClean="0"/>
              <a:t>demanded</a:t>
            </a:r>
            <a:endParaRPr lang="en-US" altLang="en-US" sz="2000" dirty="0"/>
          </a:p>
        </p:txBody>
      </p:sp>
      <p:pic>
        <p:nvPicPr>
          <p:cNvPr id="8" name="Picture 5" descr="The graph plots Quantity (1,000s of slices per day, from 0 to 16) to Price (dollars per slice, from 0 to 4). The upward-sloping supply curve intersects the downward-sloping demand curve at (12, 3). A straight line is drawn between the two curves at $2 and labeled &quot;Excess demand = 8,000 slices/day.&quot;"/>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5156199" y="2938777"/>
            <a:ext cx="3518465" cy="3474720"/>
          </a:xfrm>
        </p:spPr>
      </p:pic>
    </p:spTree>
    <p:extLst>
      <p:ext uri="{BB962C8B-B14F-4D97-AF65-F5344CB8AC3E}">
        <p14:creationId xmlns:p14="http://schemas.microsoft.com/office/powerpoint/2010/main" val="3029569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Incentive Principle: Excess Supply at $4</a:t>
            </a:r>
          </a:p>
        </p:txBody>
      </p:sp>
      <p:sp>
        <p:nvSpPr>
          <p:cNvPr id="3" name="Content Placeholder 2"/>
          <p:cNvSpPr>
            <a:spLocks noGrp="1"/>
          </p:cNvSpPr>
          <p:nvPr>
            <p:ph idx="1"/>
          </p:nvPr>
        </p:nvSpPr>
        <p:spPr>
          <a:xfrm>
            <a:off x="923926" y="1600199"/>
            <a:ext cx="3657600" cy="4754880"/>
          </a:xfrm>
        </p:spPr>
        <p:txBody>
          <a:bodyPr/>
          <a:lstStyle/>
          <a:p>
            <a:pPr marL="0" lvl="1" indent="0">
              <a:spcAft>
                <a:spcPts val="600"/>
              </a:spcAft>
              <a:buNone/>
            </a:pPr>
            <a:r>
              <a:rPr lang="en-US" altLang="en-US" sz="2400" dirty="0"/>
              <a:t>Each supplier has an incentive to decrease the price in order to sell more</a:t>
            </a:r>
          </a:p>
          <a:p>
            <a:pPr marL="0" lvl="1" indent="0">
              <a:spcAft>
                <a:spcPts val="600"/>
              </a:spcAft>
              <a:buNone/>
            </a:pPr>
            <a:r>
              <a:rPr lang="en-US" altLang="en-US" sz="2400" dirty="0"/>
              <a:t>Lower prices decrease the surplus</a:t>
            </a:r>
          </a:p>
          <a:p>
            <a:pPr marL="0" lvl="1" indent="0">
              <a:spcAft>
                <a:spcPts val="600"/>
              </a:spcAft>
              <a:buNone/>
            </a:pPr>
            <a:r>
              <a:rPr lang="en-US" altLang="en-US" sz="2400" dirty="0"/>
              <a:t>As price decreases: </a:t>
            </a:r>
          </a:p>
          <a:p>
            <a:pPr marL="457200" lvl="2">
              <a:spcAft>
                <a:spcPts val="600"/>
              </a:spcAft>
              <a:buClr>
                <a:schemeClr val="tx1"/>
              </a:buClr>
            </a:pPr>
            <a:r>
              <a:rPr lang="en-US" altLang="en-US" sz="2000" dirty="0"/>
              <a:t>the quantity offered for sale decreases along the supply curve</a:t>
            </a:r>
          </a:p>
          <a:p>
            <a:pPr marL="457200" lvl="2">
              <a:spcAft>
                <a:spcPts val="600"/>
              </a:spcAft>
              <a:buClr>
                <a:schemeClr val="tx1"/>
              </a:buClr>
            </a:pPr>
            <a:r>
              <a:rPr lang="en-US" altLang="en-US" sz="2000" dirty="0"/>
              <a:t>the quantity demanded increases along the demand curve</a:t>
            </a:r>
          </a:p>
        </p:txBody>
      </p:sp>
      <p:pic>
        <p:nvPicPr>
          <p:cNvPr id="5" name="Picture 3" descr="The graph plots Quantity (1,000s of slices per day, from 0 to 16) to Price (dollars per slice, from 0 to 4). The supply curve and demand curve intersect at (12,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785906" y="1834745"/>
            <a:ext cx="4101892" cy="3749040"/>
          </a:xfrm>
        </p:spPr>
      </p:pic>
    </p:spTree>
    <p:extLst>
      <p:ext uri="{BB962C8B-B14F-4D97-AF65-F5344CB8AC3E}">
        <p14:creationId xmlns:p14="http://schemas.microsoft.com/office/powerpoint/2010/main" val="1741561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Incentive Principle:  Excess Demand at $2</a:t>
            </a:r>
          </a:p>
        </p:txBody>
      </p:sp>
      <p:pic>
        <p:nvPicPr>
          <p:cNvPr id="5" name="Picture 2" descr="The graph plots Quantity (1,000s of slices per day, from 0 to 16) to Price (dollars per slice, from 0 to 4). The supply curve and demand curve intersect at (12,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264" y="2061452"/>
            <a:ext cx="4117684" cy="3801891"/>
          </a:xfrm>
        </p:spPr>
      </p:pic>
      <p:sp>
        <p:nvSpPr>
          <p:cNvPr id="4" name="Content Placeholder 3"/>
          <p:cNvSpPr>
            <a:spLocks noGrp="1"/>
          </p:cNvSpPr>
          <p:nvPr>
            <p:ph idx="10"/>
          </p:nvPr>
        </p:nvSpPr>
        <p:spPr>
          <a:xfrm>
            <a:off x="4851400" y="1600199"/>
            <a:ext cx="4119246" cy="4754880"/>
          </a:xfrm>
        </p:spPr>
        <p:txBody>
          <a:bodyPr/>
          <a:lstStyle/>
          <a:p>
            <a:pPr marL="0" lvl="1" indent="0">
              <a:spcAft>
                <a:spcPts val="600"/>
              </a:spcAft>
              <a:buNone/>
            </a:pPr>
            <a:r>
              <a:rPr lang="en-US" altLang="en-US" sz="2400" dirty="0"/>
              <a:t>Each supplier has an incentive to increase the price in order to sell more</a:t>
            </a:r>
          </a:p>
          <a:p>
            <a:pPr marL="0" lvl="1" indent="0">
              <a:spcAft>
                <a:spcPts val="600"/>
              </a:spcAft>
              <a:buNone/>
            </a:pPr>
            <a:r>
              <a:rPr lang="en-US" altLang="en-US" sz="2400" dirty="0"/>
              <a:t>Higher prices decrease the shortage</a:t>
            </a:r>
          </a:p>
          <a:p>
            <a:pPr marL="0" lvl="1" indent="0">
              <a:spcAft>
                <a:spcPts val="600"/>
              </a:spcAft>
              <a:buNone/>
            </a:pPr>
            <a:r>
              <a:rPr lang="en-US" altLang="en-US" sz="2400" dirty="0"/>
              <a:t>As price increases</a:t>
            </a:r>
          </a:p>
          <a:p>
            <a:pPr marL="457200" lvl="2">
              <a:spcAft>
                <a:spcPts val="600"/>
              </a:spcAft>
            </a:pPr>
            <a:r>
              <a:rPr lang="en-US" altLang="en-US" sz="2000" dirty="0"/>
              <a:t>the quantity offered for sale increases along the supply curve</a:t>
            </a:r>
          </a:p>
          <a:p>
            <a:pPr marL="457200" lvl="2">
              <a:spcAft>
                <a:spcPts val="600"/>
              </a:spcAft>
            </a:pPr>
            <a:r>
              <a:rPr lang="en-US" altLang="en-US" sz="2000" dirty="0"/>
              <a:t>As price increases, the quantity demanded decreases along the demand curve.</a:t>
            </a:r>
          </a:p>
        </p:txBody>
      </p:sp>
    </p:spTree>
    <p:extLst>
      <p:ext uri="{BB962C8B-B14F-4D97-AF65-F5344CB8AC3E}">
        <p14:creationId xmlns:p14="http://schemas.microsoft.com/office/powerpoint/2010/main" val="2860456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Rent Controls Are Price Ceilings</a:t>
            </a:r>
            <a:endParaRPr lang="en-US" dirty="0"/>
          </a:p>
        </p:txBody>
      </p:sp>
      <p:sp>
        <p:nvSpPr>
          <p:cNvPr id="3" name="Content Placeholder 2"/>
          <p:cNvSpPr>
            <a:spLocks noGrp="1"/>
          </p:cNvSpPr>
          <p:nvPr>
            <p:ph idx="1"/>
          </p:nvPr>
        </p:nvSpPr>
        <p:spPr>
          <a:xfrm>
            <a:off x="593726" y="1600199"/>
            <a:ext cx="4206240" cy="4754880"/>
          </a:xfrm>
        </p:spPr>
        <p:txBody>
          <a:bodyPr/>
          <a:lstStyle/>
          <a:p>
            <a:pPr marL="0" lvl="1" indent="0">
              <a:spcAft>
                <a:spcPts val="600"/>
              </a:spcAft>
              <a:buNone/>
              <a:defRPr/>
            </a:pPr>
            <a:r>
              <a:rPr lang="en-US" sz="2400" dirty="0"/>
              <a:t>A </a:t>
            </a:r>
            <a:r>
              <a:rPr lang="en-US" sz="2400" b="1" dirty="0"/>
              <a:t>price ceiling </a:t>
            </a:r>
            <a:r>
              <a:rPr lang="en-US" sz="2400" dirty="0"/>
              <a:t>is a maximum allowable price, set by law</a:t>
            </a:r>
            <a:endParaRPr lang="en-US" sz="2400" b="1" dirty="0"/>
          </a:p>
          <a:p>
            <a:pPr marL="0" lvl="1" indent="0">
              <a:spcAft>
                <a:spcPts val="600"/>
              </a:spcAft>
              <a:buNone/>
              <a:defRPr/>
            </a:pPr>
            <a:r>
              <a:rPr lang="en-US" sz="2400" dirty="0"/>
              <a:t>Rent controls set a maximum price that can be charged for a given apartment</a:t>
            </a:r>
          </a:p>
          <a:p>
            <a:pPr marL="0" lvl="1" indent="0">
              <a:spcAft>
                <a:spcPts val="600"/>
              </a:spcAft>
              <a:buNone/>
              <a:defRPr/>
            </a:pPr>
            <a:r>
              <a:rPr lang="en-US" sz="2400" dirty="0"/>
              <a:t>If the controlled price is below equilibrium, then:</a:t>
            </a:r>
          </a:p>
          <a:p>
            <a:pPr marL="457200" lvl="2">
              <a:spcAft>
                <a:spcPts val="600"/>
              </a:spcAft>
              <a:buClr>
                <a:schemeClr val="tx1"/>
              </a:buClr>
              <a:defRPr/>
            </a:pPr>
            <a:r>
              <a:rPr lang="en-US" sz="2000" dirty="0"/>
              <a:t>Quantity demanded increases </a:t>
            </a:r>
          </a:p>
          <a:p>
            <a:pPr marL="457200" lvl="2">
              <a:spcAft>
                <a:spcPts val="600"/>
              </a:spcAft>
              <a:buClr>
                <a:schemeClr val="tx1"/>
              </a:buClr>
              <a:defRPr/>
            </a:pPr>
            <a:r>
              <a:rPr lang="en-US" sz="2000" dirty="0"/>
              <a:t>Quantity supplied decreases</a:t>
            </a:r>
          </a:p>
          <a:p>
            <a:pPr marL="457200" lvl="2">
              <a:spcAft>
                <a:spcPts val="600"/>
              </a:spcAft>
              <a:buClr>
                <a:schemeClr val="tx1"/>
              </a:buClr>
              <a:defRPr/>
            </a:pPr>
            <a:r>
              <a:rPr lang="en-US" sz="2000" dirty="0"/>
              <a:t>A shortage results</a:t>
            </a:r>
          </a:p>
        </p:txBody>
      </p:sp>
      <p:pic>
        <p:nvPicPr>
          <p:cNvPr id="5" name="Picture 3" descr="The graph plots Quantity (millions of apartments/month) to Monthly rent (dollars per per apartment). An upward-sloping supply curve  intersects a downward-sloping demand curve at (2, 1,60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975372" y="1834745"/>
            <a:ext cx="3926159" cy="3749040"/>
          </a:xfrm>
        </p:spPr>
      </p:pic>
    </p:spTree>
    <p:extLst>
      <p:ext uri="{BB962C8B-B14F-4D97-AF65-F5344CB8AC3E}">
        <p14:creationId xmlns:p14="http://schemas.microsoft.com/office/powerpoint/2010/main" val="1602433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457200" indent="-457200" eaLnBrk="1" hangingPunct="1">
              <a:spcBef>
                <a:spcPts val="1200"/>
              </a:spcBef>
              <a:buFont typeface="Times New Roman" pitchFamily="18" charset="0"/>
              <a:buAutoNum type="arabicPeriod"/>
            </a:pPr>
            <a:r>
              <a:rPr lang="en-US" altLang="en-US" sz="2400" dirty="0" smtClean="0"/>
              <a:t>Describe how the demand and supply curves summarize the behavior of buyers and sellers in the marketplace.</a:t>
            </a:r>
          </a:p>
          <a:p>
            <a:pPr marL="457200" indent="-457200" eaLnBrk="1" hangingPunct="1">
              <a:spcBef>
                <a:spcPts val="1200"/>
              </a:spcBef>
              <a:buFont typeface="Times New Roman" pitchFamily="18" charset="0"/>
              <a:buAutoNum type="arabicPeriod"/>
            </a:pPr>
            <a:r>
              <a:rPr lang="en-US" altLang="en-US" sz="2400" dirty="0" smtClean="0"/>
              <a:t>Discuss how the supply and demand curves interact to determine equilibrium price and quantity.</a:t>
            </a:r>
          </a:p>
          <a:p>
            <a:pPr marL="457200" indent="-457200" eaLnBrk="1" hangingPunct="1">
              <a:spcBef>
                <a:spcPts val="1200"/>
              </a:spcBef>
              <a:buFont typeface="Times New Roman" pitchFamily="18" charset="0"/>
              <a:buAutoNum type="arabicPeriod"/>
            </a:pPr>
            <a:r>
              <a:rPr lang="en-US" altLang="en-US" sz="2400" dirty="0" smtClean="0"/>
              <a:t>Illustrate how shifts in supply and demand curves cause prices and quantities to change</a:t>
            </a:r>
          </a:p>
          <a:p>
            <a:pPr marL="457200" indent="-457200" eaLnBrk="1" hangingPunct="1">
              <a:spcBef>
                <a:spcPts val="1200"/>
              </a:spcBef>
              <a:buFont typeface="Times New Roman" pitchFamily="18" charset="0"/>
              <a:buAutoNum type="arabicPeriod"/>
            </a:pPr>
            <a:r>
              <a:rPr lang="en-US" altLang="en-US" sz="2400" dirty="0" smtClean="0"/>
              <a:t>Explain and apply the </a:t>
            </a:r>
            <a:r>
              <a:rPr lang="en-US" altLang="en-US" sz="2400" b="1" i="1" dirty="0" smtClean="0"/>
              <a:t>Efficiency Principle</a:t>
            </a:r>
            <a:r>
              <a:rPr lang="en-US" altLang="en-US" sz="2400" dirty="0" smtClean="0"/>
              <a:t> and the </a:t>
            </a:r>
            <a:r>
              <a:rPr lang="en-US" altLang="en-US" sz="2400" b="1" i="1" dirty="0" smtClean="0"/>
              <a:t>Equilibrium Principle</a:t>
            </a:r>
            <a:r>
              <a:rPr lang="en-US" altLang="en-US" sz="2400" i="1" dirty="0" smtClean="0"/>
              <a:t> </a:t>
            </a:r>
            <a:r>
              <a:rPr lang="en-US" altLang="en-US" sz="2400" dirty="0" smtClean="0"/>
              <a:t>(also called </a:t>
            </a:r>
            <a:r>
              <a:rPr lang="en-US" altLang="en-US" sz="2400" b="1" dirty="0" smtClean="0"/>
              <a:t>the “No-Cash-on-the-Table Principle”</a:t>
            </a:r>
            <a:r>
              <a:rPr lang="en-US" altLang="en-US" sz="2400"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Movement along the Demand Curve</a:t>
            </a:r>
          </a:p>
        </p:txBody>
      </p:sp>
      <p:sp>
        <p:nvSpPr>
          <p:cNvPr id="3" name="Content Placeholder 2"/>
          <p:cNvSpPr>
            <a:spLocks noGrp="1"/>
          </p:cNvSpPr>
          <p:nvPr>
            <p:ph idx="1"/>
          </p:nvPr>
        </p:nvSpPr>
        <p:spPr>
          <a:xfrm>
            <a:off x="1012826" y="1600199"/>
            <a:ext cx="3474720" cy="4754880"/>
          </a:xfrm>
        </p:spPr>
        <p:txBody>
          <a:bodyPr/>
          <a:lstStyle/>
          <a:p>
            <a:pPr>
              <a:spcAft>
                <a:spcPts val="600"/>
              </a:spcAft>
            </a:pPr>
            <a:r>
              <a:rPr lang="en-US" altLang="en-US" sz="2400" dirty="0"/>
              <a:t>When price goes up, quantity demanded goes down</a:t>
            </a:r>
          </a:p>
          <a:p>
            <a:pPr>
              <a:spcAft>
                <a:spcPts val="600"/>
              </a:spcAft>
            </a:pPr>
            <a:r>
              <a:rPr lang="en-US" altLang="en-US" sz="2400" dirty="0"/>
              <a:t>When price goes down, buyers move to a new, higher quantity demanded</a:t>
            </a:r>
          </a:p>
          <a:p>
            <a:pPr>
              <a:spcAft>
                <a:spcPts val="600"/>
              </a:spcAft>
            </a:pPr>
            <a:r>
              <a:rPr lang="en-US" altLang="en-US" sz="2400" dirty="0"/>
              <a:t>A </a:t>
            </a:r>
            <a:r>
              <a:rPr lang="en-US" altLang="en-US" sz="2400" b="1" dirty="0"/>
              <a:t>change in quantity demanded</a:t>
            </a:r>
            <a:r>
              <a:rPr lang="en-US" altLang="en-US" sz="2400" dirty="0"/>
              <a:t> results from a change in the price of a good.</a:t>
            </a:r>
          </a:p>
        </p:txBody>
      </p:sp>
      <p:pic>
        <p:nvPicPr>
          <p:cNvPr id="5" name="Picture 3" descr="The graph shows a downward-sloping demand curve with an arrow pointing down along the curve and reading: Increase in quantity demanded."/>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788809" y="1834745"/>
            <a:ext cx="3996701" cy="4297680"/>
          </a:xfrm>
        </p:spPr>
      </p:pic>
    </p:spTree>
    <p:extLst>
      <p:ext uri="{BB962C8B-B14F-4D97-AF65-F5344CB8AC3E}">
        <p14:creationId xmlns:p14="http://schemas.microsoft.com/office/powerpoint/2010/main" val="3777250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Shift in Demand</a:t>
            </a:r>
          </a:p>
        </p:txBody>
      </p:sp>
      <p:sp>
        <p:nvSpPr>
          <p:cNvPr id="3" name="Content Placeholder 2"/>
          <p:cNvSpPr>
            <a:spLocks noGrp="1"/>
          </p:cNvSpPr>
          <p:nvPr>
            <p:ph idx="1"/>
          </p:nvPr>
        </p:nvSpPr>
        <p:spPr>
          <a:xfrm>
            <a:off x="1012826" y="1600199"/>
            <a:ext cx="3474720" cy="4754880"/>
          </a:xfrm>
        </p:spPr>
        <p:txBody>
          <a:bodyPr/>
          <a:lstStyle/>
          <a:p>
            <a:pPr>
              <a:spcAft>
                <a:spcPts val="600"/>
              </a:spcAft>
            </a:pPr>
            <a:r>
              <a:rPr lang="en-US" altLang="en-US" sz="2400" dirty="0"/>
              <a:t>If buyers are willing to buy more </a:t>
            </a:r>
            <a:r>
              <a:rPr lang="en-US" altLang="en-US" sz="2400" b="1" dirty="0"/>
              <a:t>at each price</a:t>
            </a:r>
            <a:r>
              <a:rPr lang="en-US" altLang="en-US" sz="2400" dirty="0"/>
              <a:t>, then demand has increased</a:t>
            </a:r>
          </a:p>
          <a:p>
            <a:pPr marL="457200" lvl="2">
              <a:spcAft>
                <a:spcPts val="600"/>
              </a:spcAft>
              <a:buClr>
                <a:schemeClr val="tx1"/>
              </a:buClr>
            </a:pPr>
            <a:r>
              <a:rPr lang="en-US" altLang="en-US" sz="2000" dirty="0"/>
              <a:t>Move the </a:t>
            </a:r>
            <a:r>
              <a:rPr lang="en-US" altLang="en-US" sz="2000" u="sng" dirty="0"/>
              <a:t>entire</a:t>
            </a:r>
            <a:r>
              <a:rPr lang="en-US" altLang="en-US" sz="2000" dirty="0"/>
              <a:t> demand curve to the right</a:t>
            </a:r>
          </a:p>
          <a:p>
            <a:pPr marL="457200" lvl="2">
              <a:spcAft>
                <a:spcPts val="600"/>
              </a:spcAft>
              <a:buClr>
                <a:schemeClr val="tx1"/>
              </a:buClr>
            </a:pPr>
            <a:r>
              <a:rPr lang="en-US" altLang="en-US" sz="2000" b="1" dirty="0"/>
              <a:t>Change in demand</a:t>
            </a:r>
          </a:p>
          <a:p>
            <a:pPr>
              <a:spcAft>
                <a:spcPts val="600"/>
              </a:spcAft>
            </a:pPr>
            <a:r>
              <a:rPr lang="en-US" altLang="en-US" sz="2400" dirty="0"/>
              <a:t>If buyers are willing to buy less at each price, then demand has </a:t>
            </a:r>
            <a:r>
              <a:rPr lang="en-US" altLang="en-US" sz="2400" dirty="0" smtClean="0"/>
              <a:t>decreased</a:t>
            </a:r>
            <a:endParaRPr lang="en-US" altLang="en-US" sz="2400" dirty="0"/>
          </a:p>
        </p:txBody>
      </p:sp>
      <p:pic>
        <p:nvPicPr>
          <p:cNvPr id="5" name="Picture 3" descr="The graph shows two downward-sloping demand curves parallel to each other with the first curve labeled D and the second labeled D' and an arrow pointing from D to D'. A text box reads &quot;Increase in demand.&quot;"/>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54896" y="1834745"/>
            <a:ext cx="3864527" cy="4297680"/>
          </a:xfrm>
        </p:spPr>
      </p:pic>
    </p:spTree>
    <p:extLst>
      <p:ext uri="{BB962C8B-B14F-4D97-AF65-F5344CB8AC3E}">
        <p14:creationId xmlns:p14="http://schemas.microsoft.com/office/powerpoint/2010/main" val="1218528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Movement Along the Supply Curve</a:t>
            </a:r>
          </a:p>
        </p:txBody>
      </p:sp>
      <p:sp>
        <p:nvSpPr>
          <p:cNvPr id="3" name="Content Placeholder 2"/>
          <p:cNvSpPr>
            <a:spLocks noGrp="1"/>
          </p:cNvSpPr>
          <p:nvPr>
            <p:ph idx="1"/>
          </p:nvPr>
        </p:nvSpPr>
        <p:spPr>
          <a:xfrm>
            <a:off x="619126" y="1600199"/>
            <a:ext cx="4297680" cy="4754880"/>
          </a:xfrm>
        </p:spPr>
        <p:txBody>
          <a:bodyPr/>
          <a:lstStyle/>
          <a:p>
            <a:pPr>
              <a:spcAft>
                <a:spcPts val="600"/>
              </a:spcAft>
              <a:defRPr/>
            </a:pPr>
            <a:r>
              <a:rPr lang="en-US" sz="2800" dirty="0"/>
              <a:t>When price goes up, quantity supplied goes up</a:t>
            </a:r>
          </a:p>
          <a:p>
            <a:pPr>
              <a:spcAft>
                <a:spcPts val="600"/>
              </a:spcAft>
              <a:defRPr/>
            </a:pPr>
            <a:r>
              <a:rPr lang="en-US" sz="2800" dirty="0"/>
              <a:t>When price goes up, sellers move to a new, higher quantity supplied</a:t>
            </a:r>
          </a:p>
          <a:p>
            <a:pPr>
              <a:spcAft>
                <a:spcPts val="600"/>
              </a:spcAft>
              <a:defRPr/>
            </a:pPr>
            <a:r>
              <a:rPr lang="en-US" sz="2800" dirty="0"/>
              <a:t>A </a:t>
            </a:r>
            <a:r>
              <a:rPr lang="en-US" sz="2800" b="1" dirty="0"/>
              <a:t>change in quantity supplied</a:t>
            </a:r>
            <a:r>
              <a:rPr lang="en-US" sz="2800" dirty="0"/>
              <a:t> results from a change in the price of a good</a:t>
            </a:r>
            <a:r>
              <a:rPr lang="en-US" sz="2800" dirty="0" smtClean="0"/>
              <a:t>.</a:t>
            </a:r>
            <a:endParaRPr lang="en-US" sz="2800" dirty="0"/>
          </a:p>
        </p:txBody>
      </p:sp>
      <p:pic>
        <p:nvPicPr>
          <p:cNvPr id="5" name="Picture 3" descr="The graph plots Quantity (1,000s of slices per day, from 0 to 16) to Price (dollars per slice, from 0 to 4). A straight-line, upward-sloping supply curve goes through the following points: (8,2), (10, 2.5), (12, 3), (14, 3.5), (16, 4)."/>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060558" y="1834745"/>
            <a:ext cx="3758002" cy="4297680"/>
          </a:xfrm>
        </p:spPr>
      </p:pic>
    </p:spTree>
    <p:extLst>
      <p:ext uri="{BB962C8B-B14F-4D97-AF65-F5344CB8AC3E}">
        <p14:creationId xmlns:p14="http://schemas.microsoft.com/office/powerpoint/2010/main" val="3453664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Shift in Supply</a:t>
            </a:r>
          </a:p>
        </p:txBody>
      </p:sp>
      <p:sp>
        <p:nvSpPr>
          <p:cNvPr id="3" name="Content Placeholder 2"/>
          <p:cNvSpPr>
            <a:spLocks noGrp="1"/>
          </p:cNvSpPr>
          <p:nvPr>
            <p:ph idx="1"/>
          </p:nvPr>
        </p:nvSpPr>
        <p:spPr>
          <a:xfrm>
            <a:off x="923926" y="1701799"/>
            <a:ext cx="3474720" cy="1968500"/>
          </a:xfrm>
        </p:spPr>
        <p:txBody>
          <a:bodyPr/>
          <a:lstStyle/>
          <a:p>
            <a:pPr>
              <a:buClr>
                <a:schemeClr val="bg1"/>
              </a:buClr>
            </a:pPr>
            <a:r>
              <a:rPr lang="en-US" altLang="en-US" sz="2000" b="1" dirty="0"/>
              <a:t>Supply increases</a:t>
            </a:r>
            <a:r>
              <a:rPr lang="en-US" altLang="en-US" sz="2000" dirty="0"/>
              <a:t> when sellers are willing to offer more for sale </a:t>
            </a:r>
            <a:r>
              <a:rPr lang="en-US" altLang="en-US" sz="2000" b="1" dirty="0"/>
              <a:t>at each possible price</a:t>
            </a:r>
          </a:p>
          <a:p>
            <a:pPr marL="457200" lvl="2"/>
            <a:r>
              <a:rPr lang="en-US" altLang="en-US" sz="2000" dirty="0"/>
              <a:t>Moves the entire supply curve to the right</a:t>
            </a:r>
          </a:p>
        </p:txBody>
      </p:sp>
      <p:pic>
        <p:nvPicPr>
          <p:cNvPr id="7"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847727" y="3698457"/>
            <a:ext cx="3209261" cy="2834640"/>
          </a:xfrm>
        </p:spPr>
      </p:pic>
      <p:sp>
        <p:nvSpPr>
          <p:cNvPr id="5" name="Content Placeholder 4"/>
          <p:cNvSpPr>
            <a:spLocks noGrp="1"/>
          </p:cNvSpPr>
          <p:nvPr>
            <p:ph idx="11"/>
          </p:nvPr>
        </p:nvSpPr>
        <p:spPr>
          <a:xfrm>
            <a:off x="5203826" y="1701798"/>
            <a:ext cx="3474720" cy="1968501"/>
          </a:xfrm>
        </p:spPr>
        <p:txBody>
          <a:bodyPr/>
          <a:lstStyle/>
          <a:p>
            <a:pPr>
              <a:buClr>
                <a:schemeClr val="bg1"/>
              </a:buClr>
            </a:pPr>
            <a:r>
              <a:rPr lang="en-US" altLang="en-US" sz="2000" b="1" dirty="0"/>
              <a:t>Supply decreases</a:t>
            </a:r>
            <a:r>
              <a:rPr lang="en-US" altLang="en-US" sz="2000" dirty="0"/>
              <a:t> when sellers are willing to offer less for sale </a:t>
            </a:r>
            <a:r>
              <a:rPr lang="en-US" altLang="en-US" sz="2000" b="1" dirty="0"/>
              <a:t>at each possible price</a:t>
            </a:r>
          </a:p>
          <a:p>
            <a:pPr marL="457200" lvl="2"/>
            <a:r>
              <a:rPr lang="en-US" altLang="en-US" sz="2000" dirty="0"/>
              <a:t>Moves the entire supply curve to the </a:t>
            </a:r>
            <a:r>
              <a:rPr lang="en-US" altLang="en-US" sz="2000" dirty="0" smtClean="0"/>
              <a:t>left</a:t>
            </a:r>
            <a:endParaRPr lang="en-US" altLang="en-US" sz="2000" dirty="0"/>
          </a:p>
        </p:txBody>
      </p:sp>
      <p:pic>
        <p:nvPicPr>
          <p:cNvPr id="8" name="Picture 5"/>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5156200" y="3698457"/>
            <a:ext cx="3223462" cy="2834640"/>
          </a:xfrm>
        </p:spPr>
      </p:pic>
    </p:spTree>
    <p:extLst>
      <p:ext uri="{BB962C8B-B14F-4D97-AF65-F5344CB8AC3E}">
        <p14:creationId xmlns:p14="http://schemas.microsoft.com/office/powerpoint/2010/main" val="2892375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Tennis Market</a:t>
            </a:r>
          </a:p>
        </p:txBody>
      </p:sp>
      <p:sp>
        <p:nvSpPr>
          <p:cNvPr id="3" name="Content Placeholder 2"/>
          <p:cNvSpPr>
            <a:spLocks noGrp="1"/>
          </p:cNvSpPr>
          <p:nvPr>
            <p:ph idx="1"/>
          </p:nvPr>
        </p:nvSpPr>
        <p:spPr>
          <a:xfrm>
            <a:off x="923926" y="1600198"/>
            <a:ext cx="7762874" cy="1320801"/>
          </a:xfrm>
        </p:spPr>
        <p:txBody>
          <a:bodyPr/>
          <a:lstStyle/>
          <a:p>
            <a:pPr marL="0" lvl="1" indent="0">
              <a:spcAft>
                <a:spcPts val="600"/>
              </a:spcAft>
              <a:buNone/>
            </a:pPr>
            <a:r>
              <a:rPr lang="en-US" altLang="en-US" sz="2400" dirty="0"/>
              <a:t>If the price of renting for tennis court decreases, demand for tennis balls increases</a:t>
            </a:r>
          </a:p>
          <a:p>
            <a:pPr marL="457200" lvl="2">
              <a:spcAft>
                <a:spcPts val="600"/>
              </a:spcAft>
            </a:pPr>
            <a:r>
              <a:rPr lang="en-US" altLang="en-US" sz="2000" dirty="0"/>
              <a:t>Tennis courts and tennis balls are </a:t>
            </a:r>
            <a:r>
              <a:rPr lang="en-US" altLang="en-US" sz="2000" b="1" dirty="0" smtClean="0"/>
              <a:t>complements</a:t>
            </a:r>
            <a:endParaRPr lang="en-US" altLang="en-US" sz="2000" b="1" dirty="0"/>
          </a:p>
        </p:txBody>
      </p:sp>
      <p:pic>
        <p:nvPicPr>
          <p:cNvPr id="7"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834178" y="3086456"/>
            <a:ext cx="3603414" cy="3200400"/>
          </a:xfrm>
        </p:spPr>
      </p:pic>
      <p:pic>
        <p:nvPicPr>
          <p:cNvPr id="8" name="Picture 4" descr="The graph shows one upward-sloping supply curve and two parallel downward-sloping demand curves. An arrow points from the first curve, labeled D, rightward to the second curve, labeled D', and an arrow on the vertical axis points from 1.00 to 1.40. "/>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a:xfrm>
            <a:off x="4864100" y="3086456"/>
            <a:ext cx="3850105" cy="3200400"/>
          </a:xfrm>
        </p:spPr>
      </p:pic>
    </p:spTree>
    <p:extLst>
      <p:ext uri="{BB962C8B-B14F-4D97-AF65-F5344CB8AC3E}">
        <p14:creationId xmlns:p14="http://schemas.microsoft.com/office/powerpoint/2010/main" val="979528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Shifts in Demand</a:t>
            </a:r>
          </a:p>
        </p:txBody>
      </p:sp>
      <p:sp>
        <p:nvSpPr>
          <p:cNvPr id="3" name="Content Placeholder 2"/>
          <p:cNvSpPr>
            <a:spLocks noGrp="1"/>
          </p:cNvSpPr>
          <p:nvPr>
            <p:ph idx="1"/>
          </p:nvPr>
        </p:nvSpPr>
        <p:spPr>
          <a:xfrm>
            <a:off x="923926" y="1600199"/>
            <a:ext cx="7762874" cy="4206240"/>
          </a:xfrm>
        </p:spPr>
        <p:txBody>
          <a:bodyPr/>
          <a:lstStyle/>
          <a:p>
            <a:pPr>
              <a:spcAft>
                <a:spcPts val="200"/>
              </a:spcAft>
            </a:pPr>
            <a:r>
              <a:rPr lang="en-US" altLang="en-US" sz="2400" dirty="0"/>
              <a:t>Price of complementary </a:t>
            </a:r>
            <a:r>
              <a:rPr lang="en-US" altLang="en-US" sz="2400" dirty="0" smtClean="0"/>
              <a:t>goods</a:t>
            </a:r>
            <a:endParaRPr lang="en-US" altLang="en-US" sz="2400" dirty="0"/>
          </a:p>
          <a:p>
            <a:pPr lvl="1">
              <a:spcAft>
                <a:spcPts val="200"/>
              </a:spcAft>
            </a:pPr>
            <a:r>
              <a:rPr lang="en-US" altLang="en-US" sz="2400" dirty="0"/>
              <a:t>Tennis courts and tennis balls</a:t>
            </a:r>
          </a:p>
          <a:p>
            <a:pPr>
              <a:spcAft>
                <a:spcPts val="200"/>
              </a:spcAft>
            </a:pPr>
            <a:r>
              <a:rPr lang="en-US" altLang="en-US" sz="2400" dirty="0"/>
              <a:t>Price of substitute goods</a:t>
            </a:r>
          </a:p>
          <a:p>
            <a:pPr lvl="1">
              <a:spcAft>
                <a:spcPts val="200"/>
              </a:spcAft>
            </a:pPr>
            <a:r>
              <a:rPr lang="en-US" altLang="en-US" sz="2400" dirty="0"/>
              <a:t>E-mail and snail mail are </a:t>
            </a:r>
            <a:r>
              <a:rPr lang="en-US" altLang="en-US" sz="2400" b="1" dirty="0"/>
              <a:t>substitutes</a:t>
            </a:r>
            <a:endParaRPr lang="en-US" altLang="en-US" sz="2400" dirty="0"/>
          </a:p>
          <a:p>
            <a:pPr>
              <a:spcAft>
                <a:spcPts val="200"/>
              </a:spcAft>
            </a:pPr>
            <a:r>
              <a:rPr lang="en-US" altLang="en-US" sz="2400" dirty="0"/>
              <a:t>Income:  normal or inferior goods?</a:t>
            </a:r>
          </a:p>
          <a:p>
            <a:pPr>
              <a:spcAft>
                <a:spcPts val="200"/>
              </a:spcAft>
            </a:pPr>
            <a:r>
              <a:rPr lang="en-US" altLang="en-US" sz="2400" dirty="0" smtClean="0"/>
              <a:t>Preferences</a:t>
            </a:r>
            <a:endParaRPr lang="en-US" altLang="en-US" sz="2400" dirty="0"/>
          </a:p>
          <a:p>
            <a:pPr lvl="1">
              <a:spcAft>
                <a:spcPts val="200"/>
              </a:spcAft>
            </a:pPr>
            <a:r>
              <a:rPr lang="en-US" altLang="en-US" sz="2400" dirty="0"/>
              <a:t>Dinosaur toys after </a:t>
            </a:r>
            <a:r>
              <a:rPr lang="en-US" altLang="en-US" sz="2400" i="1" dirty="0"/>
              <a:t>Jurassic Park</a:t>
            </a:r>
            <a:r>
              <a:rPr lang="en-US" altLang="en-US" sz="2400" dirty="0"/>
              <a:t> movie</a:t>
            </a:r>
          </a:p>
          <a:p>
            <a:pPr>
              <a:spcAft>
                <a:spcPts val="200"/>
              </a:spcAft>
            </a:pPr>
            <a:r>
              <a:rPr lang="en-US" altLang="en-US" sz="2400" dirty="0"/>
              <a:t>Number of buyers in the market</a:t>
            </a:r>
          </a:p>
          <a:p>
            <a:pPr>
              <a:spcAft>
                <a:spcPts val="200"/>
              </a:spcAft>
            </a:pPr>
            <a:r>
              <a:rPr lang="en-US" altLang="en-US" sz="2400" dirty="0"/>
              <a:t>Expectations about the </a:t>
            </a:r>
            <a:r>
              <a:rPr lang="en-US" altLang="en-US" sz="2400" dirty="0" smtClean="0"/>
              <a:t>future</a:t>
            </a:r>
            <a:endParaRPr lang="en-US" altLang="en-US" sz="2400" dirty="0"/>
          </a:p>
        </p:txBody>
      </p:sp>
      <p:sp>
        <p:nvSpPr>
          <p:cNvPr id="4" name="Content Placeholder 3"/>
          <p:cNvSpPr>
            <a:spLocks noGrp="1"/>
          </p:cNvSpPr>
          <p:nvPr>
            <p:ph idx="10"/>
          </p:nvPr>
        </p:nvSpPr>
        <p:spPr>
          <a:xfrm>
            <a:off x="923926" y="5880100"/>
            <a:ext cx="7762874" cy="548640"/>
          </a:xfrm>
          <a:solidFill>
            <a:srgbClr val="4F6228"/>
          </a:solidFill>
        </p:spPr>
        <p:txBody>
          <a:bodyPr/>
          <a:lstStyle/>
          <a:p>
            <a:pPr algn="ctr"/>
            <a:r>
              <a:rPr lang="en-US" sz="2400" dirty="0">
                <a:solidFill>
                  <a:schemeClr val="bg1"/>
                </a:solidFill>
                <a:sym typeface="Wingdings"/>
              </a:rPr>
              <a:t>Price changes </a:t>
            </a:r>
            <a:r>
              <a:rPr lang="en-US" sz="2400" u="sng" dirty="0">
                <a:solidFill>
                  <a:schemeClr val="bg1"/>
                </a:solidFill>
                <a:sym typeface="Wingdings"/>
              </a:rPr>
              <a:t>never</a:t>
            </a:r>
            <a:r>
              <a:rPr lang="en-US" sz="2400" dirty="0">
                <a:solidFill>
                  <a:schemeClr val="bg1"/>
                </a:solidFill>
                <a:sym typeface="Wingdings"/>
              </a:rPr>
              <a:t> cause a shift in </a:t>
            </a:r>
            <a:r>
              <a:rPr lang="en-US" sz="2400" dirty="0" smtClean="0">
                <a:solidFill>
                  <a:schemeClr val="bg1"/>
                </a:solidFill>
                <a:sym typeface="Wingdings"/>
              </a:rPr>
              <a:t>demand</a:t>
            </a:r>
            <a:endParaRPr lang="en-US" sz="2400" dirty="0">
              <a:solidFill>
                <a:schemeClr val="bg1"/>
              </a:solidFill>
            </a:endParaRPr>
          </a:p>
        </p:txBody>
      </p:sp>
    </p:spTree>
    <p:extLst>
      <p:ext uri="{BB962C8B-B14F-4D97-AF65-F5344CB8AC3E}">
        <p14:creationId xmlns:p14="http://schemas.microsoft.com/office/powerpoint/2010/main" val="7169283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Apartments Near DC Metro</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482" y="1858251"/>
            <a:ext cx="3878705" cy="4297680"/>
          </a:xfrm>
        </p:spPr>
      </p:pic>
      <p:sp>
        <p:nvSpPr>
          <p:cNvPr id="4" name="Content Placeholder 3"/>
          <p:cNvSpPr>
            <a:spLocks noGrp="1"/>
          </p:cNvSpPr>
          <p:nvPr>
            <p:ph idx="10"/>
          </p:nvPr>
        </p:nvSpPr>
        <p:spPr>
          <a:xfrm>
            <a:off x="4851400" y="1600198"/>
            <a:ext cx="4114800" cy="4889501"/>
          </a:xfrm>
        </p:spPr>
        <p:txBody>
          <a:bodyPr/>
          <a:lstStyle/>
          <a:p>
            <a:pPr>
              <a:spcAft>
                <a:spcPts val="600"/>
              </a:spcAft>
              <a:defRPr/>
            </a:pPr>
            <a:r>
              <a:rPr lang="en-US" sz="2400" dirty="0"/>
              <a:t>If government wages rise, demand for apartments near Metro stations increases</a:t>
            </a:r>
          </a:p>
          <a:p>
            <a:pPr marL="457200" lvl="2">
              <a:spcAft>
                <a:spcPts val="600"/>
              </a:spcAft>
              <a:defRPr/>
            </a:pPr>
            <a:r>
              <a:rPr lang="en-US" sz="2100" dirty="0"/>
              <a:t>Demand increases</a:t>
            </a:r>
          </a:p>
          <a:p>
            <a:pPr marL="822960" lvl="3" indent="-274320">
              <a:spcAft>
                <a:spcPts val="600"/>
              </a:spcAft>
              <a:defRPr/>
            </a:pPr>
            <a:r>
              <a:rPr lang="en-US" sz="1800" dirty="0"/>
              <a:t>Price increases</a:t>
            </a:r>
          </a:p>
          <a:p>
            <a:pPr marL="822960" lvl="3" indent="-274320">
              <a:spcAft>
                <a:spcPts val="600"/>
              </a:spcAft>
              <a:defRPr/>
            </a:pPr>
            <a:r>
              <a:rPr lang="en-US" sz="1800" dirty="0"/>
              <a:t>Quantity increases</a:t>
            </a:r>
          </a:p>
          <a:p>
            <a:pPr>
              <a:spcAft>
                <a:spcPts val="600"/>
              </a:spcAft>
              <a:defRPr/>
            </a:pPr>
            <a:r>
              <a:rPr lang="en-US" sz="2400" dirty="0"/>
              <a:t>Demand for a </a:t>
            </a:r>
            <a:r>
              <a:rPr lang="en-US" sz="2400" b="1" dirty="0"/>
              <a:t>normal good </a:t>
            </a:r>
            <a:r>
              <a:rPr lang="en-US" sz="2400" dirty="0"/>
              <a:t>increases when income increases</a:t>
            </a:r>
          </a:p>
          <a:p>
            <a:pPr marL="457200" lvl="2">
              <a:spcAft>
                <a:spcPts val="600"/>
              </a:spcAft>
              <a:defRPr/>
            </a:pPr>
            <a:r>
              <a:rPr lang="en-US" sz="2100" dirty="0"/>
              <a:t>Demand for an</a:t>
            </a:r>
            <a:r>
              <a:rPr lang="en-US" sz="2100" i="1" dirty="0"/>
              <a:t> </a:t>
            </a:r>
            <a:r>
              <a:rPr lang="en-US" sz="2100" b="1" dirty="0"/>
              <a:t>inferior good </a:t>
            </a:r>
            <a:r>
              <a:rPr lang="en-US" sz="2100" dirty="0"/>
              <a:t>increases when income decreases</a:t>
            </a:r>
          </a:p>
        </p:txBody>
      </p:sp>
    </p:spTree>
    <p:extLst>
      <p:ext uri="{BB962C8B-B14F-4D97-AF65-F5344CB8AC3E}">
        <p14:creationId xmlns:p14="http://schemas.microsoft.com/office/powerpoint/2010/main" val="2981840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Shifts in Supply</a:t>
            </a:r>
          </a:p>
        </p:txBody>
      </p:sp>
      <p:sp>
        <p:nvSpPr>
          <p:cNvPr id="3" name="Content Placeholder 2"/>
          <p:cNvSpPr>
            <a:spLocks noGrp="1"/>
          </p:cNvSpPr>
          <p:nvPr>
            <p:ph idx="1"/>
          </p:nvPr>
        </p:nvSpPr>
        <p:spPr>
          <a:xfrm>
            <a:off x="923926" y="1600199"/>
            <a:ext cx="7762874" cy="4206240"/>
          </a:xfrm>
        </p:spPr>
        <p:txBody>
          <a:bodyPr/>
          <a:lstStyle/>
          <a:p>
            <a:pPr>
              <a:spcAft>
                <a:spcPts val="200"/>
              </a:spcAft>
            </a:pPr>
            <a:r>
              <a:rPr lang="en-US" altLang="en-US" sz="2400" dirty="0"/>
              <a:t>A change in the price of an input</a:t>
            </a:r>
          </a:p>
          <a:p>
            <a:pPr lvl="1">
              <a:spcAft>
                <a:spcPts val="200"/>
              </a:spcAft>
            </a:pPr>
            <a:r>
              <a:rPr lang="en-US" altLang="en-US" sz="2400" dirty="0"/>
              <a:t>Fiberglass for skateboards, construction wages</a:t>
            </a:r>
          </a:p>
          <a:p>
            <a:pPr>
              <a:spcAft>
                <a:spcPts val="200"/>
              </a:spcAft>
            </a:pPr>
            <a:r>
              <a:rPr lang="en-US" altLang="en-US" sz="2400" dirty="0"/>
              <a:t>A change in technology</a:t>
            </a:r>
          </a:p>
          <a:p>
            <a:pPr lvl="1">
              <a:spcAft>
                <a:spcPts val="200"/>
              </a:spcAft>
            </a:pPr>
            <a:r>
              <a:rPr lang="en-US" altLang="en-US" sz="2400" dirty="0"/>
              <a:t>Desktop publishing and term papers</a:t>
            </a:r>
          </a:p>
          <a:p>
            <a:pPr lvl="1">
              <a:spcAft>
                <a:spcPts val="200"/>
              </a:spcAft>
            </a:pPr>
            <a:r>
              <a:rPr lang="en-US" altLang="en-US" sz="2400" dirty="0"/>
              <a:t>Internet distribution of products (e-commerce)</a:t>
            </a:r>
          </a:p>
          <a:p>
            <a:pPr>
              <a:spcAft>
                <a:spcPts val="200"/>
              </a:spcAft>
            </a:pPr>
            <a:r>
              <a:rPr lang="en-US" altLang="en-US" sz="2400" dirty="0"/>
              <a:t>Weather (agricultural commodities and outdoor entertainment)</a:t>
            </a:r>
          </a:p>
          <a:p>
            <a:pPr>
              <a:spcAft>
                <a:spcPts val="200"/>
              </a:spcAft>
            </a:pPr>
            <a:r>
              <a:rPr lang="en-US" altLang="en-US" sz="2400" dirty="0"/>
              <a:t>Number of sellers in the market</a:t>
            </a:r>
          </a:p>
          <a:p>
            <a:pPr>
              <a:spcAft>
                <a:spcPts val="200"/>
              </a:spcAft>
            </a:pPr>
            <a:r>
              <a:rPr lang="en-US" altLang="en-US" sz="2400" dirty="0"/>
              <a:t>Expectation of future price changes</a:t>
            </a:r>
          </a:p>
        </p:txBody>
      </p:sp>
      <p:sp>
        <p:nvSpPr>
          <p:cNvPr id="4" name="Content Placeholder 3"/>
          <p:cNvSpPr>
            <a:spLocks noGrp="1"/>
          </p:cNvSpPr>
          <p:nvPr>
            <p:ph idx="10"/>
          </p:nvPr>
        </p:nvSpPr>
        <p:spPr>
          <a:xfrm>
            <a:off x="923926" y="5880100"/>
            <a:ext cx="7762874" cy="548640"/>
          </a:xfrm>
          <a:solidFill>
            <a:srgbClr val="4F6228"/>
          </a:solidFill>
        </p:spPr>
        <p:txBody>
          <a:bodyPr/>
          <a:lstStyle/>
          <a:p>
            <a:pPr algn="ctr">
              <a:defRPr/>
            </a:pPr>
            <a:r>
              <a:rPr lang="en-US" sz="2400" dirty="0">
                <a:solidFill>
                  <a:schemeClr val="bg1"/>
                </a:solidFill>
                <a:sym typeface="Wingdings"/>
              </a:rPr>
              <a:t>Price changes </a:t>
            </a:r>
            <a:r>
              <a:rPr lang="en-US" sz="2400" u="sng" dirty="0">
                <a:solidFill>
                  <a:schemeClr val="bg1"/>
                </a:solidFill>
                <a:sym typeface="Wingdings"/>
              </a:rPr>
              <a:t>never</a:t>
            </a:r>
            <a:r>
              <a:rPr lang="en-US" sz="2400" dirty="0">
                <a:solidFill>
                  <a:schemeClr val="bg1"/>
                </a:solidFill>
                <a:sym typeface="Wingdings"/>
              </a:rPr>
              <a:t> cause a shift in supply</a:t>
            </a:r>
            <a:endParaRPr lang="en-US" sz="2400" dirty="0">
              <a:solidFill>
                <a:schemeClr val="bg1"/>
              </a:solidFill>
            </a:endParaRPr>
          </a:p>
        </p:txBody>
      </p:sp>
    </p:spTree>
    <p:extLst>
      <p:ext uri="{BB962C8B-B14F-4D97-AF65-F5344CB8AC3E}">
        <p14:creationId xmlns:p14="http://schemas.microsoft.com/office/powerpoint/2010/main" val="772503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in Supply: Skateboards</a:t>
            </a:r>
          </a:p>
        </p:txBody>
      </p:sp>
      <p:sp>
        <p:nvSpPr>
          <p:cNvPr id="3" name="Content Placeholder 2"/>
          <p:cNvSpPr>
            <a:spLocks noGrp="1"/>
          </p:cNvSpPr>
          <p:nvPr>
            <p:ph idx="1"/>
          </p:nvPr>
        </p:nvSpPr>
        <p:spPr>
          <a:xfrm>
            <a:off x="923926" y="1600198"/>
            <a:ext cx="7762874" cy="4762501"/>
          </a:xfrm>
        </p:spPr>
        <p:txBody>
          <a:bodyPr/>
          <a:lstStyle/>
          <a:p>
            <a:pPr>
              <a:spcAft>
                <a:spcPts val="600"/>
              </a:spcAft>
            </a:pPr>
            <a:r>
              <a:rPr lang="en-US" altLang="en-US" sz="2400" dirty="0"/>
              <a:t>Costs of production affect the supply of a product</a:t>
            </a:r>
          </a:p>
          <a:p>
            <a:pPr>
              <a:spcAft>
                <a:spcPts val="600"/>
              </a:spcAft>
            </a:pPr>
            <a:r>
              <a:rPr lang="en-US" altLang="en-US" sz="2400" dirty="0"/>
              <a:t>Cost of fiberglass for skateboards increases</a:t>
            </a:r>
          </a:p>
          <a:p>
            <a:pPr lvl="1">
              <a:spcAft>
                <a:spcPts val="600"/>
              </a:spcAft>
            </a:pPr>
            <a:r>
              <a:rPr lang="en-US" altLang="en-US" sz="2000" dirty="0"/>
              <a:t>Supply decreases</a:t>
            </a:r>
          </a:p>
          <a:p>
            <a:pPr>
              <a:spcAft>
                <a:spcPts val="600"/>
              </a:spcAft>
            </a:pPr>
            <a:r>
              <a:rPr lang="en-US" altLang="en-US" sz="2400" dirty="0"/>
              <a:t>With no change in demand, </a:t>
            </a:r>
            <a:br>
              <a:rPr lang="en-US" altLang="en-US" sz="2400" dirty="0"/>
            </a:br>
            <a:r>
              <a:rPr lang="en-US" altLang="en-US" sz="2400" dirty="0"/>
              <a:t>the price of skateboards </a:t>
            </a:r>
            <a:br>
              <a:rPr lang="en-US" altLang="en-US" sz="2400" dirty="0"/>
            </a:br>
            <a:r>
              <a:rPr lang="en-US" altLang="en-US" sz="2400" dirty="0"/>
              <a:t>increases to $80 and quantity </a:t>
            </a:r>
            <a:br>
              <a:rPr lang="en-US" altLang="en-US" sz="2400" dirty="0"/>
            </a:br>
            <a:r>
              <a:rPr lang="en-US" altLang="en-US" sz="2400" dirty="0"/>
              <a:t>decreases to 800</a:t>
            </a:r>
          </a:p>
          <a:p>
            <a:pPr>
              <a:spcAft>
                <a:spcPts val="600"/>
              </a:spcAft>
            </a:pPr>
            <a:r>
              <a:rPr lang="en-US" altLang="en-US" sz="2400" dirty="0"/>
              <a:t>Remember – </a:t>
            </a:r>
            <a:r>
              <a:rPr lang="en-US" altLang="en-US" sz="2400" b="1" dirty="0"/>
              <a:t>don’t</a:t>
            </a:r>
            <a:r>
              <a:rPr lang="en-US" altLang="en-US" sz="2400" dirty="0"/>
              <a:t> think “price</a:t>
            </a:r>
            <a:br>
              <a:rPr lang="en-US" altLang="en-US" sz="2400" dirty="0"/>
            </a:br>
            <a:r>
              <a:rPr lang="en-US" altLang="en-US" sz="2400" dirty="0"/>
              <a:t>went up so demand should</a:t>
            </a:r>
            <a:br>
              <a:rPr lang="en-US" altLang="en-US" sz="2400" dirty="0"/>
            </a:br>
            <a:r>
              <a:rPr lang="en-US" altLang="en-US" sz="2400" dirty="0"/>
              <a:t>shift left.” Price changes </a:t>
            </a:r>
            <a:r>
              <a:rPr lang="en-US" altLang="en-US" sz="2400" b="1" dirty="0"/>
              <a:t>never</a:t>
            </a:r>
            <a:r>
              <a:rPr lang="en-US" altLang="en-US" sz="2400" dirty="0"/>
              <a:t/>
            </a:r>
            <a:br>
              <a:rPr lang="en-US" altLang="en-US" sz="2400" dirty="0"/>
            </a:br>
            <a:r>
              <a:rPr lang="en-US" altLang="en-US" sz="2400" dirty="0"/>
              <a:t>cause a shift in demand.</a:t>
            </a:r>
          </a:p>
        </p:txBody>
      </p:sp>
      <p:pic>
        <p:nvPicPr>
          <p:cNvPr id="6" name="Picture 3" descr="The graph shows one downward-sloping demand curve and two parallel up-sloping supply curves. An arrow points from the first curve, labeled S, leftward to the second curve, labeled S', and an arrow on the vertical axis points from 60 to 80. "/>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440608" y="3043300"/>
            <a:ext cx="3438291" cy="3017520"/>
          </a:xfrm>
        </p:spPr>
      </p:pic>
    </p:spTree>
    <p:extLst>
      <p:ext uri="{BB962C8B-B14F-4D97-AF65-F5344CB8AC3E}">
        <p14:creationId xmlns:p14="http://schemas.microsoft.com/office/powerpoint/2010/main" val="2782688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Shift in Supply: Home Construction</a:t>
            </a:r>
          </a:p>
        </p:txBody>
      </p:sp>
      <p:sp>
        <p:nvSpPr>
          <p:cNvPr id="3" name="Content Placeholder 2"/>
          <p:cNvSpPr>
            <a:spLocks noGrp="1"/>
          </p:cNvSpPr>
          <p:nvPr>
            <p:ph idx="1"/>
          </p:nvPr>
        </p:nvSpPr>
        <p:spPr>
          <a:xfrm>
            <a:off x="923926" y="1600198"/>
            <a:ext cx="7762874" cy="4762501"/>
          </a:xfrm>
        </p:spPr>
        <p:txBody>
          <a:bodyPr/>
          <a:lstStyle/>
          <a:p>
            <a:pPr>
              <a:spcAft>
                <a:spcPts val="600"/>
              </a:spcAft>
            </a:pPr>
            <a:r>
              <a:rPr lang="en-US" altLang="en-US" sz="2400" dirty="0"/>
              <a:t>Cost of labor used to produce houses decreases</a:t>
            </a:r>
          </a:p>
          <a:p>
            <a:pPr lvl="1">
              <a:spcAft>
                <a:spcPts val="600"/>
              </a:spcAft>
            </a:pPr>
            <a:r>
              <a:rPr lang="en-US" altLang="en-US" sz="2000" dirty="0"/>
              <a:t>Supply increases</a:t>
            </a:r>
          </a:p>
          <a:p>
            <a:pPr>
              <a:spcAft>
                <a:spcPts val="600"/>
              </a:spcAft>
            </a:pPr>
            <a:r>
              <a:rPr lang="en-US" altLang="en-US" sz="2400" dirty="0"/>
              <a:t>Demand is constant</a:t>
            </a:r>
          </a:p>
          <a:p>
            <a:pPr>
              <a:spcAft>
                <a:spcPts val="600"/>
              </a:spcAft>
            </a:pPr>
            <a:r>
              <a:rPr lang="en-US" altLang="en-US" sz="2400" dirty="0"/>
              <a:t>The price of houses</a:t>
            </a:r>
            <a:br>
              <a:rPr lang="en-US" altLang="en-US" sz="2400" dirty="0"/>
            </a:br>
            <a:r>
              <a:rPr lang="en-US" altLang="en-US" sz="2400" dirty="0"/>
              <a:t>decreases to $90,000 </a:t>
            </a:r>
            <a:br>
              <a:rPr lang="en-US" altLang="en-US" sz="2400" dirty="0"/>
            </a:br>
            <a:r>
              <a:rPr lang="en-US" altLang="en-US" sz="2400" dirty="0"/>
              <a:t>per house</a:t>
            </a:r>
          </a:p>
          <a:p>
            <a:pPr>
              <a:spcAft>
                <a:spcPts val="600"/>
              </a:spcAft>
            </a:pPr>
            <a:r>
              <a:rPr lang="en-US" altLang="en-US" sz="2400" dirty="0"/>
              <a:t>Quantity increases to </a:t>
            </a:r>
            <a:r>
              <a:rPr lang="en-US" altLang="en-US" sz="2400" dirty="0" smtClean="0"/>
              <a:t>50</a:t>
            </a:r>
            <a:endParaRPr lang="en-US" altLang="en-US" sz="2400" dirty="0"/>
          </a:p>
        </p:txBody>
      </p:sp>
      <p:pic>
        <p:nvPicPr>
          <p:cNvPr id="6" name="Picture 3" descr="The graph shows one downward-sloping demand curve and two parallel up-sloping supply curves. An arrow points from the first curve, labeled S, rightward to the second curve, labeled S', and an arrow on the vertical axis points from 120 to 90. "/>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977313" y="2306700"/>
            <a:ext cx="3834241" cy="3535300"/>
          </a:xfrm>
        </p:spPr>
      </p:pic>
    </p:spTree>
    <p:extLst>
      <p:ext uri="{BB962C8B-B14F-4D97-AF65-F5344CB8AC3E}">
        <p14:creationId xmlns:p14="http://schemas.microsoft.com/office/powerpoint/2010/main" val="556911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What, How, and for Whom?</a:t>
            </a:r>
          </a:p>
        </p:txBody>
      </p:sp>
      <p:sp>
        <p:nvSpPr>
          <p:cNvPr id="3" name="Content Placeholder 2"/>
          <p:cNvSpPr>
            <a:spLocks noGrp="1"/>
          </p:cNvSpPr>
          <p:nvPr>
            <p:ph idx="1"/>
          </p:nvPr>
        </p:nvSpPr>
        <p:spPr>
          <a:xfrm>
            <a:off x="923926" y="1600199"/>
            <a:ext cx="7762874" cy="609601"/>
          </a:xfrm>
        </p:spPr>
        <p:txBody>
          <a:bodyPr/>
          <a:lstStyle/>
          <a:p>
            <a:pPr marL="0" indent="0">
              <a:buNone/>
            </a:pPr>
            <a:r>
              <a:rPr lang="en-US" altLang="en-US" sz="2400" dirty="0"/>
              <a:t>Every society answers three basic </a:t>
            </a:r>
            <a:r>
              <a:rPr lang="en-US" altLang="en-US" sz="2400" dirty="0" smtClean="0"/>
              <a:t>questions</a:t>
            </a:r>
            <a:endParaRPr lang="en-US" altLang="en-US" sz="2400" dirty="0"/>
          </a:p>
        </p:txBody>
      </p:sp>
      <p:graphicFrame>
        <p:nvGraphicFramePr>
          <p:cNvPr id="2" name="Table 3"/>
          <p:cNvGraphicFramePr>
            <a:graphicFrameLocks noGrp="1"/>
          </p:cNvGraphicFramePr>
          <p:nvPr>
            <p:extLst>
              <p:ext uri="{D42A27DB-BD31-4B8C-83A1-F6EECF244321}">
                <p14:modId xmlns:p14="http://schemas.microsoft.com/office/powerpoint/2010/main" val="3915273116"/>
              </p:ext>
            </p:extLst>
          </p:nvPr>
        </p:nvGraphicFramePr>
        <p:xfrm>
          <a:off x="1308100" y="2362200"/>
          <a:ext cx="7315200" cy="36576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1666749"/>
                    </a:ext>
                  </a:extLst>
                </a:gridCol>
                <a:gridCol w="5212080">
                  <a:extLst>
                    <a:ext uri="{9D8B030D-6E8A-4147-A177-3AD203B41FA5}">
                      <a16:colId xmlns:a16="http://schemas.microsoft.com/office/drawing/2014/main" val="1183733765"/>
                    </a:ext>
                  </a:extLst>
                </a:gridCol>
              </a:tblGrid>
              <a:tr h="118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latin typeface="Helvetica" pitchFamily="34" charset="0"/>
                        </a:rPr>
                        <a:t>WHAT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Wingdings" pitchFamily="2" charset="2"/>
                        <a:buNone/>
                      </a:pPr>
                      <a:r>
                        <a:rPr lang="en-US" sz="2400" b="0" dirty="0" smtClean="0">
                          <a:solidFill>
                            <a:schemeClr val="tx1"/>
                          </a:solidFill>
                          <a:latin typeface="Helvetica" pitchFamily="34" charset="0"/>
                        </a:rPr>
                        <a:t>Which goods will be produced?   </a:t>
                      </a:r>
                    </a:p>
                    <a:p>
                      <a:pPr marL="0" indent="0">
                        <a:buFont typeface="Wingdings" pitchFamily="2" charset="2"/>
                        <a:buNone/>
                      </a:pPr>
                      <a:r>
                        <a:rPr lang="en-US" sz="2400" b="0" dirty="0" smtClean="0">
                          <a:solidFill>
                            <a:schemeClr val="tx1"/>
                          </a:solidFill>
                          <a:latin typeface="Helvetica" pitchFamily="34" charset="0"/>
                        </a:rPr>
                        <a:t>How much of each?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436806"/>
                  </a:ext>
                </a:extLst>
              </a:tr>
              <a:tr h="1188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latin typeface="Helvetica" pitchFamily="34" charset="0"/>
                        </a:rPr>
                        <a:t>HOW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Wingdings" pitchFamily="2" charset="2"/>
                        <a:buNone/>
                      </a:pPr>
                      <a:r>
                        <a:rPr lang="en-US" sz="2400" b="0" dirty="0" smtClean="0">
                          <a:solidFill>
                            <a:schemeClr val="tx1"/>
                          </a:solidFill>
                          <a:latin typeface="Helvetica" pitchFamily="34" charset="0"/>
                        </a:rPr>
                        <a:t>Which technology?</a:t>
                      </a:r>
                    </a:p>
                    <a:p>
                      <a:pPr marL="0" indent="0">
                        <a:buFont typeface="Wingdings" pitchFamily="2" charset="2"/>
                        <a:buNone/>
                      </a:pPr>
                      <a:r>
                        <a:rPr lang="en-US" sz="2400" b="0" dirty="0" smtClean="0">
                          <a:solidFill>
                            <a:schemeClr val="tx1"/>
                          </a:solidFill>
                          <a:latin typeface="Helvetica" pitchFamily="34" charset="0"/>
                        </a:rPr>
                        <a:t>Which</a:t>
                      </a:r>
                      <a:r>
                        <a:rPr lang="en-US" sz="2400" b="0" baseline="0" dirty="0" smtClean="0">
                          <a:solidFill>
                            <a:schemeClr val="tx1"/>
                          </a:solidFill>
                          <a:latin typeface="Helvetica" pitchFamily="34" charset="0"/>
                        </a:rPr>
                        <a:t> resources are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690248"/>
                  </a:ext>
                </a:extLst>
              </a:tr>
              <a:tr h="128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latin typeface="Helvetica" pitchFamily="34" charset="0"/>
                        </a:rPr>
                        <a:t>FOR</a:t>
                      </a:r>
                      <a:r>
                        <a:rPr lang="en-US" sz="2400" b="1" baseline="0" dirty="0" smtClean="0">
                          <a:solidFill>
                            <a:schemeClr val="tx1"/>
                          </a:solidFill>
                          <a:latin typeface="Helvetica" pitchFamily="34" charset="0"/>
                        </a:rPr>
                        <a:t> WHOM</a:t>
                      </a:r>
                      <a:endParaRPr lang="en-US" sz="2400" b="1" dirty="0" smtClean="0">
                        <a:solidFill>
                          <a:schemeClr val="tx1"/>
                        </a:solidFill>
                        <a:latin typeface="Helvetic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Wingdings" pitchFamily="2" charset="2"/>
                        <a:buNone/>
                      </a:pPr>
                      <a:r>
                        <a:rPr lang="en-US" sz="2400" b="0" dirty="0" smtClean="0">
                          <a:solidFill>
                            <a:schemeClr val="tx1"/>
                          </a:solidFill>
                          <a:latin typeface="Helvetica" pitchFamily="34" charset="0"/>
                        </a:rPr>
                        <a:t>How</a:t>
                      </a:r>
                      <a:r>
                        <a:rPr lang="en-US" sz="2400" b="0" baseline="0" dirty="0" smtClean="0">
                          <a:solidFill>
                            <a:schemeClr val="tx1"/>
                          </a:solidFill>
                          <a:latin typeface="Helvetica" pitchFamily="34" charset="0"/>
                        </a:rPr>
                        <a:t> are outputs distributed?</a:t>
                      </a:r>
                    </a:p>
                    <a:p>
                      <a:pPr marL="457200" lvl="1" indent="-274320">
                        <a:buFont typeface="Arial" panose="020B0604020202020204" pitchFamily="34" charset="0"/>
                        <a:buChar char="•"/>
                        <a:tabLst>
                          <a:tab pos="2170113" algn="l"/>
                          <a:tab pos="2401888" algn="l"/>
                        </a:tabLst>
                      </a:pPr>
                      <a:r>
                        <a:rPr lang="en-US" sz="2000" b="0" dirty="0" smtClean="0">
                          <a:solidFill>
                            <a:schemeClr val="tx1"/>
                          </a:solidFill>
                          <a:latin typeface="Helvetica" pitchFamily="34" charset="0"/>
                        </a:rPr>
                        <a:t>Need?</a:t>
                      </a:r>
                    </a:p>
                    <a:p>
                      <a:pPr marL="457200" lvl="1" indent="-274320">
                        <a:buFont typeface="Arial" panose="020B0604020202020204" pitchFamily="34" charset="0"/>
                        <a:buChar char="•"/>
                        <a:tabLst>
                          <a:tab pos="2170113" algn="l"/>
                          <a:tab pos="2401888" algn="l"/>
                        </a:tabLst>
                      </a:pPr>
                      <a:r>
                        <a:rPr lang="en-US" sz="2000" b="0" dirty="0" smtClean="0">
                          <a:solidFill>
                            <a:schemeClr val="tx1"/>
                          </a:solidFill>
                          <a:latin typeface="Helvetica" pitchFamily="34" charset="0"/>
                        </a:rPr>
                        <a:t>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8912191"/>
                  </a:ext>
                </a:extLst>
              </a:tr>
            </a:tbl>
          </a:graphicData>
        </a:graphic>
      </p:graphicFrame>
    </p:spTree>
    <p:extLst>
      <p:ext uri="{BB962C8B-B14F-4D97-AF65-F5344CB8AC3E}">
        <p14:creationId xmlns:p14="http://schemas.microsoft.com/office/powerpoint/2010/main" val="1468602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Supply and Demand Shifts:  Four </a:t>
            </a:r>
            <a:r>
              <a:rPr lang="en-US" dirty="0" smtClean="0"/>
              <a:t>Rules</a:t>
            </a:r>
            <a:r>
              <a:rPr lang="en-US" altLang="en-US" sz="1700" dirty="0"/>
              <a:t> 1</a:t>
            </a:r>
            <a:endParaRPr lang="en-US" dirty="0"/>
          </a:p>
        </p:txBody>
      </p:sp>
      <p:sp>
        <p:nvSpPr>
          <p:cNvPr id="3" name="Content Placeholder 2"/>
          <p:cNvSpPr>
            <a:spLocks noGrp="1"/>
          </p:cNvSpPr>
          <p:nvPr>
            <p:ph idx="1"/>
          </p:nvPr>
        </p:nvSpPr>
        <p:spPr>
          <a:xfrm>
            <a:off x="923926" y="1600199"/>
            <a:ext cx="7762874" cy="901702"/>
          </a:xfrm>
        </p:spPr>
        <p:txBody>
          <a:bodyPr/>
          <a:lstStyle/>
          <a:p>
            <a:pPr marL="457200" indent="-457200">
              <a:buFont typeface="+mj-lt"/>
              <a:buAutoNum type="arabicPeriod"/>
            </a:pPr>
            <a:r>
              <a:rPr lang="en-US" altLang="en-US" sz="2400" dirty="0" smtClean="0"/>
              <a:t>An </a:t>
            </a:r>
            <a:r>
              <a:rPr lang="en-US" altLang="en-US" sz="2400" dirty="0"/>
              <a:t>increase in demand will lead to an increase in both equilibrium price and </a:t>
            </a:r>
            <a:r>
              <a:rPr lang="en-US" altLang="en-US" sz="2400" dirty="0" smtClean="0"/>
              <a:t>quantity</a:t>
            </a:r>
            <a:endParaRPr lang="en-US" altLang="en-US" sz="2400" dirty="0"/>
          </a:p>
        </p:txBody>
      </p:sp>
      <p:pic>
        <p:nvPicPr>
          <p:cNvPr id="6" name="Picture 3" descr="All four graphs show standard upward-sloping supply curves and downward-sloping demand curves.&#10;The graph shows the demand curve shifting right from D to D'"/>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919912" y="2805180"/>
            <a:ext cx="4277828" cy="3200400"/>
          </a:xfrm>
        </p:spPr>
      </p:pic>
    </p:spTree>
    <p:extLst>
      <p:ext uri="{BB962C8B-B14F-4D97-AF65-F5344CB8AC3E}">
        <p14:creationId xmlns:p14="http://schemas.microsoft.com/office/powerpoint/2010/main" val="3171236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Supply and Demand Shifts:  Four </a:t>
            </a:r>
            <a:r>
              <a:rPr lang="en-US" dirty="0" smtClean="0"/>
              <a:t>Rules</a:t>
            </a:r>
            <a:r>
              <a:rPr lang="en-US" altLang="en-US" sz="1700" dirty="0"/>
              <a:t> </a:t>
            </a:r>
            <a:r>
              <a:rPr lang="en-US" altLang="en-US" sz="1700" dirty="0" smtClean="0"/>
              <a:t>2</a:t>
            </a:r>
            <a:endParaRPr lang="en-US" dirty="0"/>
          </a:p>
        </p:txBody>
      </p:sp>
      <p:sp>
        <p:nvSpPr>
          <p:cNvPr id="3" name="Content Placeholder 2"/>
          <p:cNvSpPr>
            <a:spLocks noGrp="1"/>
          </p:cNvSpPr>
          <p:nvPr>
            <p:ph idx="1"/>
          </p:nvPr>
        </p:nvSpPr>
        <p:spPr>
          <a:xfrm>
            <a:off x="923926" y="1600199"/>
            <a:ext cx="7762874" cy="901702"/>
          </a:xfrm>
        </p:spPr>
        <p:txBody>
          <a:bodyPr/>
          <a:lstStyle/>
          <a:p>
            <a:pPr marL="457200" indent="-457200">
              <a:buFont typeface="+mj-lt"/>
              <a:buAutoNum type="arabicPeriod" startAt="2"/>
            </a:pPr>
            <a:r>
              <a:rPr lang="en-US" altLang="en-US" sz="2400" dirty="0"/>
              <a:t>An decrease in demand will lead to a decrease in both equilibrium price and quantity</a:t>
            </a:r>
          </a:p>
        </p:txBody>
      </p:sp>
      <p:pic>
        <p:nvPicPr>
          <p:cNvPr id="6" name="Picture 3" descr="All four graphs show standard upward-sloping supply curves and downward-sloping demand curves. The graph shows the demand curve shifting right from D to D'."/>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939039" y="2805180"/>
            <a:ext cx="4239573" cy="3200400"/>
          </a:xfrm>
        </p:spPr>
      </p:pic>
    </p:spTree>
    <p:extLst>
      <p:ext uri="{BB962C8B-B14F-4D97-AF65-F5344CB8AC3E}">
        <p14:creationId xmlns:p14="http://schemas.microsoft.com/office/powerpoint/2010/main" val="41035717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Supply and Demand Shifts:  Four </a:t>
            </a:r>
            <a:r>
              <a:rPr lang="en-US" dirty="0" smtClean="0"/>
              <a:t>Rules</a:t>
            </a:r>
            <a:r>
              <a:rPr lang="en-US" altLang="en-US" sz="1700" dirty="0"/>
              <a:t> </a:t>
            </a:r>
            <a:r>
              <a:rPr lang="en-US" altLang="en-US" sz="1700" dirty="0" smtClean="0"/>
              <a:t>3</a:t>
            </a:r>
            <a:endParaRPr lang="en-US" dirty="0"/>
          </a:p>
        </p:txBody>
      </p:sp>
      <p:sp>
        <p:nvSpPr>
          <p:cNvPr id="3" name="Content Placeholder 2"/>
          <p:cNvSpPr>
            <a:spLocks noGrp="1"/>
          </p:cNvSpPr>
          <p:nvPr>
            <p:ph idx="1"/>
          </p:nvPr>
        </p:nvSpPr>
        <p:spPr>
          <a:xfrm>
            <a:off x="923926" y="1600198"/>
            <a:ext cx="7762874" cy="1204981"/>
          </a:xfrm>
        </p:spPr>
        <p:txBody>
          <a:bodyPr/>
          <a:lstStyle/>
          <a:p>
            <a:pPr marL="457200" indent="-457200">
              <a:buFont typeface="+mj-lt"/>
              <a:buAutoNum type="arabicPeriod" startAt="3"/>
            </a:pPr>
            <a:r>
              <a:rPr lang="en-US" altLang="en-US" sz="2400" dirty="0"/>
              <a:t>An increase in supply will lead to a decrease in the equilibrium price and an increase in the equilibrium quantity.</a:t>
            </a:r>
          </a:p>
        </p:txBody>
      </p:sp>
      <p:pic>
        <p:nvPicPr>
          <p:cNvPr id="6" name="Picture 3" descr="All four graphs show standard upward-sloping supply curves and downward-sloping demand curves.&#10;The graph shows supply shifting right from S to S'."/>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947450" y="2805180"/>
            <a:ext cx="4222750" cy="3200400"/>
          </a:xfrm>
        </p:spPr>
      </p:pic>
    </p:spTree>
    <p:extLst>
      <p:ext uri="{BB962C8B-B14F-4D97-AF65-F5344CB8AC3E}">
        <p14:creationId xmlns:p14="http://schemas.microsoft.com/office/powerpoint/2010/main" val="3344540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Supply and Demand Shifts:  Four </a:t>
            </a:r>
            <a:r>
              <a:rPr lang="en-US" dirty="0" smtClean="0"/>
              <a:t>Rules</a:t>
            </a:r>
            <a:r>
              <a:rPr lang="en-US" altLang="en-US" sz="1700" dirty="0"/>
              <a:t> </a:t>
            </a:r>
            <a:r>
              <a:rPr lang="en-US" altLang="en-US" sz="1700" dirty="0" smtClean="0"/>
              <a:t>4</a:t>
            </a:r>
            <a:endParaRPr lang="en-US" dirty="0"/>
          </a:p>
        </p:txBody>
      </p:sp>
      <p:sp>
        <p:nvSpPr>
          <p:cNvPr id="3" name="Content Placeholder 2"/>
          <p:cNvSpPr>
            <a:spLocks noGrp="1"/>
          </p:cNvSpPr>
          <p:nvPr>
            <p:ph idx="1"/>
          </p:nvPr>
        </p:nvSpPr>
        <p:spPr>
          <a:xfrm>
            <a:off x="923926" y="1600198"/>
            <a:ext cx="7762874" cy="1204981"/>
          </a:xfrm>
        </p:spPr>
        <p:txBody>
          <a:bodyPr/>
          <a:lstStyle/>
          <a:p>
            <a:pPr marL="457200" indent="-457200">
              <a:buFont typeface="+mj-lt"/>
              <a:buAutoNum type="arabicPeriod" startAt="4"/>
            </a:pPr>
            <a:r>
              <a:rPr lang="en-US" altLang="en-US" sz="2400" dirty="0"/>
              <a:t>An decrease in supply will lead to an increase in the equilibrium price and a decrease in the equilibrium quantity.</a:t>
            </a:r>
          </a:p>
        </p:txBody>
      </p:sp>
      <p:pic>
        <p:nvPicPr>
          <p:cNvPr id="6" name="Picture 3" descr="All four graphs show standard upward-sloping supply curves and downward-sloping demand curves.&#10; The graph shows supply shifing left from S to S'."/>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2947450" y="2811530"/>
            <a:ext cx="4222750" cy="3187700"/>
          </a:xfrm>
        </p:spPr>
      </p:pic>
    </p:spTree>
    <p:extLst>
      <p:ext uri="{BB962C8B-B14F-4D97-AF65-F5344CB8AC3E}">
        <p14:creationId xmlns:p14="http://schemas.microsoft.com/office/powerpoint/2010/main" val="3025188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Supply and Demand Both Change: Tortilla </a:t>
            </a:r>
            <a:r>
              <a:rPr lang="en-US" dirty="0" smtClean="0"/>
              <a:t>Chips</a:t>
            </a:r>
            <a:r>
              <a:rPr lang="en-US" altLang="en-US" sz="1700" dirty="0"/>
              <a:t> 1</a:t>
            </a:r>
            <a:endParaRPr lang="en-US" dirty="0"/>
          </a:p>
        </p:txBody>
      </p:sp>
      <p:pic>
        <p:nvPicPr>
          <p:cNvPr id="6" name="Picture 2" descr="The graph shows the upward-sloping supply curves, S, making a small shift to the right to S’, and the downward-sloping demand curve, D, making a large shift to the left to D’.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525" y="1889244"/>
            <a:ext cx="5019676" cy="4176476"/>
          </a:xfrm>
        </p:spPr>
      </p:pic>
    </p:spTree>
    <p:extLst>
      <p:ext uri="{BB962C8B-B14F-4D97-AF65-F5344CB8AC3E}">
        <p14:creationId xmlns:p14="http://schemas.microsoft.com/office/powerpoint/2010/main" val="3748102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Supply and Demand Both Change: Tortilla </a:t>
            </a:r>
            <a:r>
              <a:rPr lang="en-US" dirty="0" smtClean="0"/>
              <a:t>Chips</a:t>
            </a:r>
            <a:r>
              <a:rPr lang="en-US" altLang="en-US" sz="1700" dirty="0"/>
              <a:t> </a:t>
            </a:r>
            <a:r>
              <a:rPr lang="en-US" altLang="en-US" sz="1700" dirty="0" smtClean="0"/>
              <a:t>2</a:t>
            </a:r>
            <a:endParaRPr lang="en-US" dirty="0"/>
          </a:p>
        </p:txBody>
      </p:sp>
      <p:graphicFrame>
        <p:nvGraphicFramePr>
          <p:cNvPr id="4" name="Table 2"/>
          <p:cNvGraphicFramePr>
            <a:graphicFrameLocks noGrp="1"/>
          </p:cNvGraphicFramePr>
          <p:nvPr>
            <p:extLst>
              <p:ext uri="{D42A27DB-BD31-4B8C-83A1-F6EECF244321}">
                <p14:modId xmlns:p14="http://schemas.microsoft.com/office/powerpoint/2010/main" val="3222359671"/>
              </p:ext>
            </p:extLst>
          </p:nvPr>
        </p:nvGraphicFramePr>
        <p:xfrm>
          <a:off x="1016000" y="1816100"/>
          <a:ext cx="7772400" cy="42062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955404224"/>
                    </a:ext>
                  </a:extLst>
                </a:gridCol>
                <a:gridCol w="2834640">
                  <a:extLst>
                    <a:ext uri="{9D8B030D-6E8A-4147-A177-3AD203B41FA5}">
                      <a16:colId xmlns:a16="http://schemas.microsoft.com/office/drawing/2014/main" val="3253476939"/>
                    </a:ext>
                  </a:extLst>
                </a:gridCol>
                <a:gridCol w="2834640">
                  <a:extLst>
                    <a:ext uri="{9D8B030D-6E8A-4147-A177-3AD203B41FA5}">
                      <a16:colId xmlns:a16="http://schemas.microsoft.com/office/drawing/2014/main" val="223990544"/>
                    </a:ext>
                  </a:extLst>
                </a:gridCol>
              </a:tblGrid>
              <a:tr h="731520">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tc>
                  <a:txBody>
                    <a:bodyPr/>
                    <a:lstStyle/>
                    <a:p>
                      <a:pPr algn="r"/>
                      <a:r>
                        <a:rPr kumimoji="0" lang="en-US" sz="2800" b="1" i="0" u="sng" strike="noStrike" cap="none" normalizeH="0" baseline="0" dirty="0" smtClean="0">
                          <a:ln>
                            <a:noFill/>
                          </a:ln>
                          <a:solidFill>
                            <a:schemeClr val="tx1"/>
                          </a:solidFill>
                          <a:effectLst/>
                          <a:latin typeface="Arial" charset="0"/>
                        </a:rPr>
                        <a:t>Supply</a:t>
                      </a:r>
                      <a:endParaRPr 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tc>
                  <a:txBody>
                    <a:bodyPr/>
                    <a:lstStyle/>
                    <a:p>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extLst>
                  <a:ext uri="{0D108BD9-81ED-4DB2-BD59-A6C34878D82A}">
                    <a16:rowId xmlns:a16="http://schemas.microsoft.com/office/drawing/2014/main" val="1398730675"/>
                  </a:ext>
                </a:extLst>
              </a:tr>
              <a:tr h="7315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tx1"/>
                          </a:solidFill>
                          <a:effectLst/>
                          <a:latin typeface="Arial" charset="0"/>
                        </a:rPr>
                        <a:t>Demand</a:t>
                      </a: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sym typeface="Wingdings" pitchFamily="2" charset="2"/>
                        </a:rPr>
                        <a:t>Increases</a:t>
                      </a:r>
                      <a:endParaRPr kumimoji="0" lang="en-US" sz="2800" b="1" i="0" u="none" strike="noStrike" cap="none" normalizeH="0" baseline="0" dirty="0" smtClean="0">
                        <a:ln>
                          <a:noFill/>
                        </a:ln>
                        <a:solidFill>
                          <a:schemeClr val="tx1"/>
                        </a:solidFill>
                        <a:effectLst/>
                        <a:latin typeface="Arial" charset="0"/>
                      </a:endParaRP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sym typeface="Wingdings" pitchFamily="2" charset="2"/>
                        </a:rPr>
                        <a:t>Decreases</a:t>
                      </a:r>
                      <a:endParaRPr kumimoji="0" lang="en-US" sz="2800" b="1" i="0" u="none" strike="noStrike" cap="none" normalizeH="0" baseline="0" dirty="0" smtClean="0">
                        <a:ln>
                          <a:noFill/>
                        </a:ln>
                        <a:solidFill>
                          <a:schemeClr val="tx1"/>
                        </a:solidFill>
                        <a:effectLst/>
                        <a:latin typeface="Arial" charset="0"/>
                      </a:endParaRP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extLst>
                  <a:ext uri="{0D108BD9-81ED-4DB2-BD59-A6C34878D82A}">
                    <a16:rowId xmlns:a16="http://schemas.microsoft.com/office/drawing/2014/main" val="1076674209"/>
                  </a:ext>
                </a:extLst>
              </a:tr>
              <a:tr h="1371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Increases</a:t>
                      </a: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tc>
                  <a:txBody>
                    <a:bodyPr/>
                    <a:lstStyle/>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	Depends</a:t>
                      </a:r>
                    </a:p>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Q	Increases</a:t>
                      </a: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	Increases</a:t>
                      </a:r>
                    </a:p>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Q	Depends</a:t>
                      </a: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837630116"/>
                  </a:ext>
                </a:extLst>
              </a:tr>
              <a:tr h="1371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charset="0"/>
                        </a:rPr>
                        <a:t>Decreases</a:t>
                      </a: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A940"/>
                    </a:solidFill>
                  </a:tcPr>
                </a:tc>
                <a:tc>
                  <a:txBody>
                    <a:bodyPr/>
                    <a:lstStyle/>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	Decreases</a:t>
                      </a:r>
                    </a:p>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Q	Depends</a:t>
                      </a: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	Depends</a:t>
                      </a:r>
                    </a:p>
                    <a:p>
                      <a:pPr marL="18288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Q	Decreases</a:t>
                      </a:r>
                    </a:p>
                  </a:txBody>
                  <a:tcPr marL="92099" marR="920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312055158"/>
                  </a:ext>
                </a:extLst>
              </a:tr>
            </a:tbl>
          </a:graphicData>
        </a:graphic>
      </p:graphicFrame>
    </p:spTree>
    <p:extLst>
      <p:ext uri="{BB962C8B-B14F-4D97-AF65-F5344CB8AC3E}">
        <p14:creationId xmlns:p14="http://schemas.microsoft.com/office/powerpoint/2010/main" val="1993524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and Equilibrium</a:t>
            </a:r>
          </a:p>
        </p:txBody>
      </p:sp>
      <p:sp>
        <p:nvSpPr>
          <p:cNvPr id="3" name="Content Placeholder 2"/>
          <p:cNvSpPr>
            <a:spLocks noGrp="1"/>
          </p:cNvSpPr>
          <p:nvPr>
            <p:ph idx="1"/>
          </p:nvPr>
        </p:nvSpPr>
        <p:spPr/>
        <p:txBody>
          <a:bodyPr/>
          <a:lstStyle/>
          <a:p>
            <a:pPr>
              <a:spcAft>
                <a:spcPts val="600"/>
              </a:spcAft>
            </a:pPr>
            <a:r>
              <a:rPr lang="en-US" altLang="en-US" sz="2800" dirty="0"/>
              <a:t>Markets communicate information effectively</a:t>
            </a:r>
            <a:endParaRPr lang="en-US" altLang="en-US" sz="2400" dirty="0"/>
          </a:p>
          <a:p>
            <a:pPr lvl="1">
              <a:spcAft>
                <a:spcPts val="600"/>
              </a:spcAft>
            </a:pPr>
            <a:r>
              <a:rPr lang="en-US" altLang="en-US" sz="2400" dirty="0"/>
              <a:t>Value buyers place on the product</a:t>
            </a:r>
          </a:p>
          <a:p>
            <a:pPr lvl="1">
              <a:spcAft>
                <a:spcPts val="600"/>
              </a:spcAft>
            </a:pPr>
            <a:r>
              <a:rPr lang="en-US" altLang="en-US" sz="2400" dirty="0"/>
              <a:t>Opportunity cost of producing the product</a:t>
            </a:r>
          </a:p>
          <a:p>
            <a:pPr>
              <a:spcAft>
                <a:spcPts val="600"/>
              </a:spcAft>
            </a:pPr>
            <a:r>
              <a:rPr lang="en-US" altLang="en-US" sz="2800" dirty="0"/>
              <a:t>Markets maximize the difference between benefits and costs (economic surplus)</a:t>
            </a:r>
          </a:p>
          <a:p>
            <a:pPr>
              <a:spcAft>
                <a:spcPts val="600"/>
              </a:spcAft>
            </a:pPr>
            <a:r>
              <a:rPr lang="en-US" altLang="en-US" sz="2800" dirty="0"/>
              <a:t>Market outcomes are the best provided that</a:t>
            </a:r>
          </a:p>
          <a:p>
            <a:pPr lvl="1">
              <a:spcAft>
                <a:spcPts val="600"/>
              </a:spcAft>
            </a:pPr>
            <a:r>
              <a:rPr lang="en-US" altLang="en-US" sz="2400" dirty="0"/>
              <a:t>The market is in equilibrium AND</a:t>
            </a:r>
          </a:p>
          <a:p>
            <a:pPr lvl="1">
              <a:spcAft>
                <a:spcPts val="600"/>
              </a:spcAft>
            </a:pPr>
            <a:r>
              <a:rPr lang="en-US" altLang="en-US" sz="2400" dirty="0"/>
              <a:t>No costs or benefits are shared with the </a:t>
            </a:r>
            <a:r>
              <a:rPr lang="en-US" altLang="en-US" sz="2400" dirty="0" smtClean="0"/>
              <a:t>public</a:t>
            </a:r>
            <a:endParaRPr lang="en-US" altLang="en-US" sz="2400" dirty="0"/>
          </a:p>
        </p:txBody>
      </p:sp>
    </p:spTree>
    <p:extLst>
      <p:ext uri="{BB962C8B-B14F-4D97-AF65-F5344CB8AC3E}">
        <p14:creationId xmlns:p14="http://schemas.microsoft.com/office/powerpoint/2010/main" val="2663561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on the Table</a:t>
            </a:r>
          </a:p>
        </p:txBody>
      </p:sp>
      <p:sp>
        <p:nvSpPr>
          <p:cNvPr id="3" name="Content Placeholder 2"/>
          <p:cNvSpPr>
            <a:spLocks noGrp="1"/>
          </p:cNvSpPr>
          <p:nvPr>
            <p:ph idx="1"/>
          </p:nvPr>
        </p:nvSpPr>
        <p:spPr/>
        <p:txBody>
          <a:bodyPr/>
          <a:lstStyle/>
          <a:p>
            <a:pPr>
              <a:spcAft>
                <a:spcPts val="600"/>
              </a:spcAft>
              <a:buClr>
                <a:schemeClr val="bg1"/>
              </a:buClr>
            </a:pPr>
            <a:r>
              <a:rPr lang="en-US" altLang="en-US" sz="2400" b="1" dirty="0"/>
              <a:t>Buyer's surplus:</a:t>
            </a:r>
            <a:r>
              <a:rPr lang="en-US" altLang="en-US" sz="2400" dirty="0"/>
              <a:t> buyer's reservation price minus the market price</a:t>
            </a:r>
          </a:p>
          <a:p>
            <a:pPr>
              <a:spcAft>
                <a:spcPts val="600"/>
              </a:spcAft>
              <a:buClr>
                <a:schemeClr val="bg1"/>
              </a:buClr>
            </a:pPr>
            <a:r>
              <a:rPr lang="en-US" altLang="en-US" sz="2400" b="1" dirty="0"/>
              <a:t>Seller's surplus:</a:t>
            </a:r>
            <a:r>
              <a:rPr lang="en-US" altLang="en-US" sz="2400" dirty="0"/>
              <a:t> market price minus the seller's reservation price</a:t>
            </a:r>
          </a:p>
          <a:p>
            <a:pPr>
              <a:spcAft>
                <a:spcPts val="600"/>
              </a:spcAft>
              <a:buClr>
                <a:schemeClr val="bg1"/>
              </a:buClr>
            </a:pPr>
            <a:r>
              <a:rPr lang="en-US" altLang="en-US" sz="2400" b="1" dirty="0"/>
              <a:t>Total surplus</a:t>
            </a:r>
            <a:r>
              <a:rPr lang="en-US" altLang="en-US" sz="2400" dirty="0"/>
              <a:t> = buyer's surplus + seller's surplus</a:t>
            </a:r>
          </a:p>
          <a:p>
            <a:pPr lvl="1">
              <a:spcAft>
                <a:spcPts val="600"/>
              </a:spcAft>
              <a:buClr>
                <a:schemeClr val="tx1"/>
              </a:buClr>
            </a:pPr>
            <a:r>
              <a:rPr lang="en-US" altLang="en-US" sz="2000" dirty="0"/>
              <a:t>Total surplus is buyer's reservation price </a:t>
            </a:r>
            <a:r>
              <a:rPr lang="en-US" altLang="en-US" sz="2000" dirty="0" smtClean="0">
                <a:latin typeface="Calibri" panose="020F0502020204030204" pitchFamily="34" charset="0"/>
              </a:rPr>
              <a:t>−</a:t>
            </a:r>
            <a:r>
              <a:rPr lang="en-US" altLang="en-US" sz="2000" dirty="0" smtClean="0"/>
              <a:t> </a:t>
            </a:r>
            <a:r>
              <a:rPr lang="en-US" altLang="en-US" sz="2000" dirty="0"/>
              <a:t>seller's reservation price</a:t>
            </a:r>
          </a:p>
          <a:p>
            <a:pPr>
              <a:spcAft>
                <a:spcPts val="600"/>
              </a:spcAft>
              <a:buClr>
                <a:schemeClr val="bg1"/>
              </a:buClr>
            </a:pPr>
            <a:r>
              <a:rPr lang="en-US" altLang="en-US" sz="2600" b="1" dirty="0"/>
              <a:t>No</a:t>
            </a:r>
            <a:r>
              <a:rPr lang="en-US" altLang="en-US" sz="2600" dirty="0"/>
              <a:t> </a:t>
            </a:r>
            <a:r>
              <a:rPr lang="en-US" altLang="en-US" sz="2600" b="1" dirty="0"/>
              <a:t>cash on the table </a:t>
            </a:r>
            <a:r>
              <a:rPr lang="en-US" altLang="en-US" sz="2600" dirty="0"/>
              <a:t>when surplus is maximized</a:t>
            </a:r>
          </a:p>
          <a:p>
            <a:pPr lvl="1">
              <a:spcAft>
                <a:spcPts val="600"/>
              </a:spcAft>
            </a:pPr>
            <a:r>
              <a:rPr lang="en-US" altLang="en-US" sz="2200" dirty="0"/>
              <a:t>No opportunity to gain from additional sales or purchases</a:t>
            </a:r>
          </a:p>
        </p:txBody>
      </p:sp>
    </p:spTree>
    <p:extLst>
      <p:ext uri="{BB962C8B-B14F-4D97-AF65-F5344CB8AC3E}">
        <p14:creationId xmlns:p14="http://schemas.microsoft.com/office/powerpoint/2010/main" val="2632468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Principle</a:t>
            </a:r>
          </a:p>
        </p:txBody>
      </p:sp>
      <p:sp>
        <p:nvSpPr>
          <p:cNvPr id="3" name="Content Placeholder 2"/>
          <p:cNvSpPr>
            <a:spLocks noGrp="1"/>
          </p:cNvSpPr>
          <p:nvPr>
            <p:ph idx="1"/>
          </p:nvPr>
        </p:nvSpPr>
        <p:spPr>
          <a:xfrm>
            <a:off x="923926" y="1600199"/>
            <a:ext cx="7762874" cy="4846320"/>
          </a:xfrm>
        </p:spPr>
        <p:txBody>
          <a:bodyPr/>
          <a:lstStyle/>
          <a:p>
            <a:pPr>
              <a:spcAft>
                <a:spcPts val="600"/>
              </a:spcAft>
            </a:pPr>
            <a:r>
              <a:rPr lang="en-US" altLang="en-US" sz="2600" dirty="0"/>
              <a:t>The </a:t>
            </a:r>
            <a:r>
              <a:rPr lang="en-US" altLang="en-US" sz="2600" b="1" dirty="0"/>
              <a:t>socially optimal quantity </a:t>
            </a:r>
            <a:r>
              <a:rPr lang="en-US" altLang="en-US" sz="2600" dirty="0"/>
              <a:t>maximizes total surplus for the economy from producing and selling a good</a:t>
            </a:r>
          </a:p>
          <a:p>
            <a:pPr lvl="1">
              <a:spcAft>
                <a:spcPts val="600"/>
              </a:spcAft>
            </a:pPr>
            <a:r>
              <a:rPr lang="en-US" altLang="en-US" sz="2000" b="1" dirty="0"/>
              <a:t>Economic efficiency</a:t>
            </a:r>
            <a:r>
              <a:rPr lang="en-US" altLang="en-US" sz="2000" dirty="0"/>
              <a:t> – all goods are produced at their socially optimal level</a:t>
            </a:r>
          </a:p>
          <a:p>
            <a:pPr>
              <a:spcAft>
                <a:spcPts val="600"/>
              </a:spcAft>
            </a:pPr>
            <a:r>
              <a:rPr lang="en-US" altLang="en-US" sz="2600" b="1" dirty="0"/>
              <a:t>Efficiency Principle:</a:t>
            </a:r>
            <a:r>
              <a:rPr lang="en-US" altLang="en-US" sz="2600" dirty="0"/>
              <a:t>  equilibrium price and quantity are efficient if:</a:t>
            </a:r>
          </a:p>
          <a:p>
            <a:pPr lvl="1">
              <a:spcAft>
                <a:spcPts val="600"/>
              </a:spcAft>
            </a:pPr>
            <a:r>
              <a:rPr lang="en-US" altLang="en-US" sz="2000" dirty="0"/>
              <a:t>Sellers pay all the costs of production</a:t>
            </a:r>
          </a:p>
          <a:p>
            <a:pPr lvl="1">
              <a:spcAft>
                <a:spcPts val="600"/>
              </a:spcAft>
            </a:pPr>
            <a:r>
              <a:rPr lang="en-US" altLang="en-US" sz="2000" dirty="0"/>
              <a:t>Buyers receive all the benefits of their purchase</a:t>
            </a:r>
          </a:p>
          <a:p>
            <a:pPr>
              <a:spcAft>
                <a:spcPts val="600"/>
              </a:spcAft>
            </a:pPr>
            <a:r>
              <a:rPr lang="en-US" altLang="en-US" sz="2600" dirty="0"/>
              <a:t>Efficiency: marginal cost equals marginal benefit</a:t>
            </a:r>
          </a:p>
          <a:p>
            <a:pPr lvl="1">
              <a:spcAft>
                <a:spcPts val="600"/>
              </a:spcAft>
            </a:pPr>
            <a:r>
              <a:rPr lang="en-US" altLang="en-US" sz="2000" dirty="0"/>
              <a:t>Production is efficient if total surplus is </a:t>
            </a:r>
            <a:r>
              <a:rPr lang="en-US" altLang="en-US" sz="2000" dirty="0" smtClean="0"/>
              <a:t>maximized</a:t>
            </a:r>
            <a:endParaRPr lang="en-US" altLang="en-US" sz="2000" dirty="0"/>
          </a:p>
        </p:txBody>
      </p:sp>
    </p:spTree>
    <p:extLst>
      <p:ext uri="{BB962C8B-B14F-4D97-AF65-F5344CB8AC3E}">
        <p14:creationId xmlns:p14="http://schemas.microsoft.com/office/powerpoint/2010/main" val="30093556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for One, Dumb for All</a:t>
            </a:r>
          </a:p>
        </p:txBody>
      </p:sp>
      <p:sp>
        <p:nvSpPr>
          <p:cNvPr id="3" name="Content Placeholder 2"/>
          <p:cNvSpPr>
            <a:spLocks noGrp="1"/>
          </p:cNvSpPr>
          <p:nvPr>
            <p:ph idx="1"/>
          </p:nvPr>
        </p:nvSpPr>
        <p:spPr>
          <a:xfrm>
            <a:off x="923926" y="1600199"/>
            <a:ext cx="7762874" cy="4846320"/>
          </a:xfrm>
        </p:spPr>
        <p:txBody>
          <a:bodyPr/>
          <a:lstStyle/>
          <a:p>
            <a:r>
              <a:rPr lang="en-US" altLang="en-US" sz="2800" dirty="0"/>
              <a:t>Producers sometimes shift costs to others</a:t>
            </a:r>
          </a:p>
          <a:p>
            <a:pPr lvl="1"/>
            <a:r>
              <a:rPr lang="en-US" altLang="en-US" sz="2400" dirty="0"/>
              <a:t>Pollution is like getting free waste disposal services</a:t>
            </a:r>
          </a:p>
          <a:p>
            <a:pPr lvl="1"/>
            <a:r>
              <a:rPr lang="en-US" altLang="en-US" sz="2400" dirty="0"/>
              <a:t>Total marginal cost = seller's marginal cost plus marginal cost of pollution</a:t>
            </a:r>
          </a:p>
          <a:p>
            <a:pPr lvl="1"/>
            <a:r>
              <a:rPr lang="en-US" altLang="en-US" sz="2400" dirty="0"/>
              <a:t>When costs are shifted, supply is greater than socially optimal</a:t>
            </a:r>
          </a:p>
          <a:p>
            <a:r>
              <a:rPr lang="en-US" altLang="en-US" sz="2800" dirty="0"/>
              <a:t>Buyers may create benefits for others</a:t>
            </a:r>
          </a:p>
          <a:p>
            <a:pPr lvl="1"/>
            <a:r>
              <a:rPr lang="en-US" altLang="en-US" sz="2400" dirty="0"/>
              <a:t>Marginal benefit is less than the full social benefit</a:t>
            </a:r>
          </a:p>
          <a:p>
            <a:pPr lvl="1"/>
            <a:r>
              <a:rPr lang="en-US" altLang="en-US" sz="2400" dirty="0"/>
              <a:t>Vaccinations, my neighbor's landscaping</a:t>
            </a:r>
          </a:p>
          <a:p>
            <a:pPr lvl="1"/>
            <a:r>
              <a:rPr lang="en-US" altLang="en-US" sz="2400" dirty="0"/>
              <a:t>The demand for these goods is less than socially optimal</a:t>
            </a:r>
          </a:p>
        </p:txBody>
      </p:sp>
    </p:spTree>
    <p:extLst>
      <p:ext uri="{BB962C8B-B14F-4D97-AF65-F5344CB8AC3E}">
        <p14:creationId xmlns:p14="http://schemas.microsoft.com/office/powerpoint/2010/main" val="3178082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Central Planning </a:t>
            </a:r>
            <a:r>
              <a:rPr lang="en-US" dirty="0" smtClean="0"/>
              <a:t>versus </a:t>
            </a:r>
            <a:r>
              <a:rPr lang="en-US" dirty="0"/>
              <a:t>The Market</a:t>
            </a:r>
          </a:p>
        </p:txBody>
      </p:sp>
      <p:sp>
        <p:nvSpPr>
          <p:cNvPr id="3" name="Content Placeholder 2"/>
          <p:cNvSpPr>
            <a:spLocks noGrp="1"/>
          </p:cNvSpPr>
          <p:nvPr>
            <p:ph idx="1"/>
          </p:nvPr>
        </p:nvSpPr>
        <p:spPr>
          <a:xfrm>
            <a:off x="923926" y="1600199"/>
            <a:ext cx="3736974" cy="4206240"/>
          </a:xfrm>
        </p:spPr>
        <p:txBody>
          <a:bodyPr/>
          <a:lstStyle/>
          <a:p>
            <a:pPr algn="ctr">
              <a:spcAft>
                <a:spcPts val="600"/>
              </a:spcAft>
              <a:buNone/>
              <a:defRPr/>
            </a:pPr>
            <a:r>
              <a:rPr lang="en-US" sz="2400" b="1" u="sng" dirty="0"/>
              <a:t>Central Planning</a:t>
            </a:r>
          </a:p>
          <a:p>
            <a:pPr>
              <a:spcAft>
                <a:spcPts val="600"/>
              </a:spcAft>
              <a:defRPr/>
            </a:pPr>
            <a:r>
              <a:rPr lang="en-US" sz="2400" b="1" dirty="0"/>
              <a:t>Decisions by individuals or small groups</a:t>
            </a:r>
          </a:p>
          <a:p>
            <a:pPr marL="457200" lvl="2">
              <a:spcAft>
                <a:spcPts val="600"/>
              </a:spcAft>
              <a:buClr>
                <a:schemeClr val="tx1"/>
              </a:buClr>
              <a:defRPr/>
            </a:pPr>
            <a:r>
              <a:rPr lang="en-US" sz="2100" dirty="0"/>
              <a:t>Agrarian societies</a:t>
            </a:r>
          </a:p>
          <a:p>
            <a:pPr marL="457200" lvl="2">
              <a:spcAft>
                <a:spcPts val="600"/>
              </a:spcAft>
              <a:buClr>
                <a:schemeClr val="tx1"/>
              </a:buClr>
              <a:defRPr/>
            </a:pPr>
            <a:r>
              <a:rPr lang="en-US" sz="2100" dirty="0"/>
              <a:t>Government programs</a:t>
            </a:r>
          </a:p>
          <a:p>
            <a:pPr marL="0" lvl="1" indent="0">
              <a:spcAft>
                <a:spcPts val="600"/>
              </a:spcAft>
              <a:buNone/>
              <a:defRPr/>
            </a:pPr>
            <a:r>
              <a:rPr lang="en-US" sz="2400" dirty="0"/>
              <a:t>Sets prices and goals for the group</a:t>
            </a:r>
          </a:p>
          <a:p>
            <a:pPr marL="457200" lvl="2">
              <a:spcAft>
                <a:spcPts val="600"/>
              </a:spcAft>
              <a:buClr>
                <a:schemeClr val="tx1"/>
              </a:buClr>
              <a:defRPr/>
            </a:pPr>
            <a:r>
              <a:rPr lang="en-US" sz="2100" dirty="0"/>
              <a:t>Individual influence is </a:t>
            </a:r>
            <a:r>
              <a:rPr lang="en-US" sz="2100" dirty="0" smtClean="0"/>
              <a:t>limited</a:t>
            </a:r>
            <a:endParaRPr lang="en-US" sz="2100" dirty="0"/>
          </a:p>
        </p:txBody>
      </p:sp>
      <p:sp>
        <p:nvSpPr>
          <p:cNvPr id="4" name="Content Placeholder 3"/>
          <p:cNvSpPr>
            <a:spLocks noGrp="1"/>
          </p:cNvSpPr>
          <p:nvPr>
            <p:ph idx="10"/>
          </p:nvPr>
        </p:nvSpPr>
        <p:spPr/>
        <p:txBody>
          <a:bodyPr/>
          <a:lstStyle/>
          <a:p>
            <a:pPr algn="ctr">
              <a:spcAft>
                <a:spcPts val="600"/>
              </a:spcAft>
              <a:buNone/>
            </a:pPr>
            <a:r>
              <a:rPr lang="en-US" altLang="en-US" sz="2400" b="1" u="sng" dirty="0"/>
              <a:t>The Market</a:t>
            </a:r>
          </a:p>
          <a:p>
            <a:pPr marL="0" lvl="1" indent="0">
              <a:spcAft>
                <a:spcPts val="600"/>
              </a:spcAft>
              <a:buNone/>
            </a:pPr>
            <a:r>
              <a:rPr lang="en-US" altLang="en-US" sz="2400" b="1" dirty="0"/>
              <a:t>Buyers and sellers signal wants and costs</a:t>
            </a:r>
          </a:p>
          <a:p>
            <a:pPr marL="457200" lvl="2">
              <a:spcAft>
                <a:spcPts val="600"/>
              </a:spcAft>
              <a:buClr>
                <a:schemeClr val="tx1"/>
              </a:buClr>
            </a:pPr>
            <a:r>
              <a:rPr lang="en-US" altLang="en-US" sz="2100" dirty="0"/>
              <a:t>Resources and goods are allocated accordingly</a:t>
            </a:r>
          </a:p>
          <a:p>
            <a:pPr marL="0" lvl="1" indent="0">
              <a:spcAft>
                <a:spcPts val="600"/>
              </a:spcAft>
              <a:buNone/>
            </a:pPr>
            <a:r>
              <a:rPr lang="en-US" altLang="en-US" sz="2400" dirty="0"/>
              <a:t>Interaction of supply and demand answer the three basic </a:t>
            </a:r>
            <a:r>
              <a:rPr lang="en-US" altLang="en-US" sz="2400" dirty="0" smtClean="0"/>
              <a:t>questions</a:t>
            </a:r>
            <a:endParaRPr lang="en-US" altLang="en-US" sz="2400" dirty="0"/>
          </a:p>
        </p:txBody>
      </p:sp>
      <p:sp>
        <p:nvSpPr>
          <p:cNvPr id="5" name="Content Placeholder 4"/>
          <p:cNvSpPr>
            <a:spLocks noGrp="1"/>
          </p:cNvSpPr>
          <p:nvPr>
            <p:ph idx="11"/>
          </p:nvPr>
        </p:nvSpPr>
        <p:spPr>
          <a:xfrm>
            <a:off x="923926" y="5768339"/>
            <a:ext cx="7762874" cy="457200"/>
          </a:xfrm>
          <a:solidFill>
            <a:srgbClr val="4F6228"/>
          </a:solidFill>
        </p:spPr>
        <p:txBody>
          <a:bodyPr anchor="ctr">
            <a:normAutofit/>
          </a:bodyPr>
          <a:lstStyle/>
          <a:p>
            <a:pPr marL="0" indent="0" algn="ctr">
              <a:buNone/>
            </a:pPr>
            <a:r>
              <a:rPr lang="en-US" sz="2000" b="1" dirty="0">
                <a:solidFill>
                  <a:schemeClr val="bg1"/>
                </a:solidFill>
              </a:rPr>
              <a:t>Mixed economies use both the market and central </a:t>
            </a:r>
            <a:r>
              <a:rPr lang="en-US" sz="2000" b="1" dirty="0" smtClean="0">
                <a:solidFill>
                  <a:schemeClr val="bg1"/>
                </a:solidFill>
              </a:rPr>
              <a:t>planning</a:t>
            </a:r>
            <a:endParaRPr lang="en-US" sz="2000" b="1" dirty="0">
              <a:solidFill>
                <a:schemeClr val="bg1"/>
              </a:solidFill>
            </a:endParaRPr>
          </a:p>
        </p:txBody>
      </p:sp>
    </p:spTree>
    <p:extLst>
      <p:ext uri="{BB962C8B-B14F-4D97-AF65-F5344CB8AC3E}">
        <p14:creationId xmlns:p14="http://schemas.microsoft.com/office/powerpoint/2010/main" val="1182693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Principle</a:t>
            </a:r>
          </a:p>
        </p:txBody>
      </p:sp>
      <p:sp>
        <p:nvSpPr>
          <p:cNvPr id="3" name="Content Placeholder 2"/>
          <p:cNvSpPr>
            <a:spLocks noGrp="1"/>
          </p:cNvSpPr>
          <p:nvPr>
            <p:ph idx="1"/>
          </p:nvPr>
        </p:nvSpPr>
        <p:spPr>
          <a:xfrm>
            <a:off x="923926" y="1600199"/>
            <a:ext cx="7762874" cy="4846320"/>
          </a:xfrm>
        </p:spPr>
        <p:txBody>
          <a:bodyPr/>
          <a:lstStyle/>
          <a:p>
            <a:pPr>
              <a:spcAft>
                <a:spcPts val="600"/>
              </a:spcAft>
              <a:buClr>
                <a:schemeClr val="bg1"/>
              </a:buClr>
            </a:pPr>
            <a:r>
              <a:rPr lang="en-US" altLang="en-US" sz="2800" b="1" dirty="0"/>
              <a:t>Equilibrium Principle:</a:t>
            </a:r>
            <a:r>
              <a:rPr lang="en-US" altLang="en-US" sz="2800" dirty="0"/>
              <a:t> a market in equilibrium leaves no unexploited opportunities for individuals </a:t>
            </a:r>
          </a:p>
          <a:p>
            <a:pPr lvl="1">
              <a:spcAft>
                <a:spcPts val="600"/>
              </a:spcAft>
            </a:pPr>
            <a:r>
              <a:rPr lang="en-US" altLang="en-US" sz="2400" dirty="0"/>
              <a:t>BUT it may not exploit all gains achievable through collective action</a:t>
            </a:r>
          </a:p>
          <a:p>
            <a:pPr lvl="1">
              <a:spcAft>
                <a:spcPts val="600"/>
              </a:spcAft>
            </a:pPr>
            <a:r>
              <a:rPr lang="en-US" altLang="en-US" sz="2400" dirty="0"/>
              <a:t>Only when the seller pays the full cost of production and the buyer captures the full benefit of the good is the market outcome socially optimal</a:t>
            </a:r>
          </a:p>
          <a:p>
            <a:pPr lvl="2">
              <a:spcAft>
                <a:spcPts val="600"/>
              </a:spcAft>
            </a:pPr>
            <a:r>
              <a:rPr lang="en-US" altLang="en-US" sz="2000" dirty="0"/>
              <a:t>Regulation, taxes and fines, or subsidies can move the market to optimal level</a:t>
            </a:r>
          </a:p>
        </p:txBody>
      </p:sp>
    </p:spTree>
    <p:extLst>
      <p:ext uri="{BB962C8B-B14F-4D97-AF65-F5344CB8AC3E}">
        <p14:creationId xmlns:p14="http://schemas.microsoft.com/office/powerpoint/2010/main" val="1120986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and Demand</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645" y="1731962"/>
            <a:ext cx="7971436" cy="4491038"/>
          </a:xfrm>
        </p:spPr>
      </p:pic>
    </p:spTree>
    <p:extLst>
      <p:ext uri="{BB962C8B-B14F-4D97-AF65-F5344CB8AC3E}">
        <p14:creationId xmlns:p14="http://schemas.microsoft.com/office/powerpoint/2010/main" val="8672602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3 Appendix</a:t>
            </a:r>
          </a:p>
        </p:txBody>
      </p:sp>
      <p:sp>
        <p:nvSpPr>
          <p:cNvPr id="3" name="Subtitle 2"/>
          <p:cNvSpPr>
            <a:spLocks noGrp="1"/>
          </p:cNvSpPr>
          <p:nvPr>
            <p:ph type="subTitle" idx="1"/>
          </p:nvPr>
        </p:nvSpPr>
        <p:spPr/>
        <p:txBody>
          <a:bodyPr/>
          <a:lstStyle/>
          <a:p>
            <a:r>
              <a:rPr lang="en-US" dirty="0"/>
              <a:t>The Algebra of Supply and </a:t>
            </a:r>
            <a:r>
              <a:rPr lang="en-US" dirty="0" smtClean="0"/>
              <a:t>Demand</a:t>
            </a:r>
            <a:endParaRPr lang="en-US" dirty="0"/>
          </a:p>
        </p:txBody>
      </p:sp>
    </p:spTree>
    <p:extLst>
      <p:ext uri="{BB962C8B-B14F-4D97-AF65-F5344CB8AC3E}">
        <p14:creationId xmlns:p14="http://schemas.microsoft.com/office/powerpoint/2010/main" val="441148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From Graphs to Equations </a:t>
            </a:r>
            <a:r>
              <a:rPr lang="en-US" altLang="en-US" dirty="0">
                <a:cs typeface="Arial" charset="0"/>
              </a:rPr>
              <a:t>…</a:t>
            </a:r>
            <a:endParaRPr lang="en-US" dirty="0"/>
          </a:p>
        </p:txBody>
      </p:sp>
      <p:sp>
        <p:nvSpPr>
          <p:cNvPr id="3" name="Content Placeholder 2"/>
          <p:cNvSpPr>
            <a:spLocks noGrp="1"/>
          </p:cNvSpPr>
          <p:nvPr>
            <p:ph idx="1"/>
          </p:nvPr>
        </p:nvSpPr>
        <p:spPr>
          <a:xfrm>
            <a:off x="923926" y="1600199"/>
            <a:ext cx="7762874" cy="601860"/>
          </a:xfrm>
        </p:spPr>
        <p:txBody>
          <a:bodyPr/>
          <a:lstStyle/>
          <a:p>
            <a:pPr>
              <a:spcAft>
                <a:spcPts val="600"/>
              </a:spcAft>
              <a:defRPr/>
            </a:pPr>
            <a:r>
              <a:rPr lang="en-US" dirty="0"/>
              <a:t>Sample </a:t>
            </a:r>
            <a:r>
              <a:rPr lang="en-US" dirty="0" smtClean="0"/>
              <a:t>equations</a:t>
            </a:r>
            <a:endParaRPr lang="en-US" baseline="30000" dirty="0"/>
          </a:p>
        </p:txBody>
      </p:sp>
      <p:graphicFrame>
        <p:nvGraphicFramePr>
          <p:cNvPr id="7" name="Object 3"/>
          <p:cNvGraphicFramePr>
            <a:graphicFrameLocks noChangeAspect="1"/>
          </p:cNvGraphicFramePr>
          <p:nvPr>
            <p:extLst>
              <p:ext uri="{D42A27DB-BD31-4B8C-83A1-F6EECF244321}">
                <p14:modId xmlns:p14="http://schemas.microsoft.com/office/powerpoint/2010/main" val="2328313646"/>
              </p:ext>
            </p:extLst>
          </p:nvPr>
        </p:nvGraphicFramePr>
        <p:xfrm>
          <a:off x="3535783" y="2184400"/>
          <a:ext cx="2600064" cy="731520"/>
        </p:xfrm>
        <a:graphic>
          <a:graphicData uri="http://schemas.openxmlformats.org/presentationml/2006/ole">
            <mc:AlternateContent xmlns:mc="http://schemas.openxmlformats.org/markup-compatibility/2006">
              <mc:Choice xmlns:v="urn:schemas-microsoft-com:vml" Requires="v">
                <p:oleObj spid="_x0000_s1042" name="Equation" r:id="rId3" imgW="812520" imgH="228600" progId="Equation.DSMT4">
                  <p:embed/>
                </p:oleObj>
              </mc:Choice>
              <mc:Fallback>
                <p:oleObj name="Equation" r:id="rId3" imgW="812520" imgH="228600" progId="Equation.DSMT4">
                  <p:embed/>
                  <p:pic>
                    <p:nvPicPr>
                      <p:cNvPr id="0" name=""/>
                      <p:cNvPicPr/>
                      <p:nvPr/>
                    </p:nvPicPr>
                    <p:blipFill>
                      <a:blip r:embed="rId4"/>
                      <a:stretch>
                        <a:fillRect/>
                      </a:stretch>
                    </p:blipFill>
                    <p:spPr>
                      <a:xfrm>
                        <a:off x="3535783" y="2184400"/>
                        <a:ext cx="2600064" cy="731520"/>
                      </a:xfrm>
                      <a:prstGeom prst="rect">
                        <a:avLst/>
                      </a:prstGeom>
                    </p:spPr>
                  </p:pic>
                </p:oleObj>
              </mc:Fallback>
            </mc:AlternateContent>
          </a:graphicData>
        </a:graphic>
      </p:graphicFrame>
      <p:sp>
        <p:nvSpPr>
          <p:cNvPr id="4" name="Content Placeholder 4"/>
          <p:cNvSpPr>
            <a:spLocks noGrp="1"/>
          </p:cNvSpPr>
          <p:nvPr>
            <p:ph idx="10"/>
          </p:nvPr>
        </p:nvSpPr>
        <p:spPr>
          <a:xfrm>
            <a:off x="923926" y="2928740"/>
            <a:ext cx="7762874" cy="1567060"/>
          </a:xfrm>
        </p:spPr>
        <p:txBody>
          <a:bodyPr/>
          <a:lstStyle/>
          <a:p>
            <a:pPr lvl="0">
              <a:spcAft>
                <a:spcPts val="600"/>
              </a:spcAft>
              <a:defRPr/>
            </a:pPr>
            <a:r>
              <a:rPr lang="en-US" dirty="0">
                <a:solidFill>
                  <a:prstClr val="black"/>
                </a:solidFill>
              </a:rPr>
              <a:t>is a straight-line demand curve with intercept 16 on the vertical (P) axis and a slope of </a:t>
            </a:r>
            <a:r>
              <a:rPr lang="en-US" dirty="0">
                <a:solidFill>
                  <a:prstClr val="black"/>
                </a:solidFill>
                <a:latin typeface="Calibri" panose="020F0502020204030204" pitchFamily="34" charset="0"/>
              </a:rPr>
              <a:t>−</a:t>
            </a:r>
            <a:r>
              <a:rPr lang="en-US" dirty="0" smtClean="0">
                <a:solidFill>
                  <a:prstClr val="black"/>
                </a:solidFill>
              </a:rPr>
              <a:t>2</a:t>
            </a:r>
            <a:endParaRPr lang="en-US" dirty="0">
              <a:solidFill>
                <a:prstClr val="black"/>
              </a:solidFill>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126907406"/>
              </p:ext>
            </p:extLst>
          </p:nvPr>
        </p:nvGraphicFramePr>
        <p:xfrm>
          <a:off x="3636963" y="4491038"/>
          <a:ext cx="2397125" cy="731837"/>
        </p:xfrm>
        <a:graphic>
          <a:graphicData uri="http://schemas.openxmlformats.org/presentationml/2006/ole">
            <mc:AlternateContent xmlns:mc="http://schemas.openxmlformats.org/markup-compatibility/2006">
              <mc:Choice xmlns:v="urn:schemas-microsoft-com:vml" Requires="v">
                <p:oleObj spid="_x0000_s1043" name="Equation" r:id="rId5" imgW="749160" imgH="228600" progId="Equation.DSMT4">
                  <p:embed/>
                </p:oleObj>
              </mc:Choice>
              <mc:Fallback>
                <p:oleObj name="Equation" r:id="rId5" imgW="749160" imgH="228600" progId="Equation.DSMT4">
                  <p:embed/>
                  <p:pic>
                    <p:nvPicPr>
                      <p:cNvPr id="7" name="Object 6"/>
                      <p:cNvPicPr/>
                      <p:nvPr/>
                    </p:nvPicPr>
                    <p:blipFill>
                      <a:blip r:embed="rId6"/>
                      <a:stretch>
                        <a:fillRect/>
                      </a:stretch>
                    </p:blipFill>
                    <p:spPr>
                      <a:xfrm>
                        <a:off x="3636963" y="4491038"/>
                        <a:ext cx="2397125" cy="731837"/>
                      </a:xfrm>
                      <a:prstGeom prst="rect">
                        <a:avLst/>
                      </a:prstGeom>
                    </p:spPr>
                  </p:pic>
                </p:oleObj>
              </mc:Fallback>
            </mc:AlternateContent>
          </a:graphicData>
        </a:graphic>
      </p:graphicFrame>
      <p:sp>
        <p:nvSpPr>
          <p:cNvPr id="5" name="Content Placeholder 6"/>
          <p:cNvSpPr>
            <a:spLocks noGrp="1"/>
          </p:cNvSpPr>
          <p:nvPr>
            <p:ph idx="11"/>
          </p:nvPr>
        </p:nvSpPr>
        <p:spPr>
          <a:xfrm>
            <a:off x="923926" y="5222481"/>
            <a:ext cx="7762874" cy="1097280"/>
          </a:xfrm>
        </p:spPr>
        <p:txBody>
          <a:bodyPr/>
          <a:lstStyle/>
          <a:p>
            <a:pPr lvl="0">
              <a:spcAft>
                <a:spcPts val="600"/>
              </a:spcAft>
              <a:defRPr/>
            </a:pPr>
            <a:r>
              <a:rPr lang="en-US" dirty="0">
                <a:solidFill>
                  <a:prstClr val="black"/>
                </a:solidFill>
              </a:rPr>
              <a:t>is a straight-line supply curve with intercept 4 and a slope of </a:t>
            </a:r>
            <a:r>
              <a:rPr lang="en-US" dirty="0" smtClean="0">
                <a:solidFill>
                  <a:prstClr val="black"/>
                </a:solidFill>
              </a:rPr>
              <a:t>4</a:t>
            </a:r>
            <a:endParaRPr lang="en-US" baseline="30000" dirty="0">
              <a:solidFill>
                <a:prstClr val="black"/>
              </a:solidFill>
            </a:endParaRPr>
          </a:p>
        </p:txBody>
      </p:sp>
    </p:spTree>
    <p:extLst>
      <p:ext uri="{BB962C8B-B14F-4D97-AF65-F5344CB8AC3E}">
        <p14:creationId xmlns:p14="http://schemas.microsoft.com/office/powerpoint/2010/main" val="2240392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a:cs typeface="Arial" charset="0"/>
              </a:rPr>
              <a:t>… </a:t>
            </a:r>
            <a:r>
              <a:rPr lang="en-US" altLang="en-US" dirty="0"/>
              <a:t>To Equilibrium P and Q</a:t>
            </a:r>
            <a:endParaRPr lang="en-US" dirty="0"/>
          </a:p>
        </p:txBody>
      </p:sp>
      <p:sp>
        <p:nvSpPr>
          <p:cNvPr id="3" name="Content Placeholder 2"/>
          <p:cNvSpPr>
            <a:spLocks noGrp="1"/>
          </p:cNvSpPr>
          <p:nvPr>
            <p:ph idx="1"/>
          </p:nvPr>
        </p:nvSpPr>
        <p:spPr>
          <a:xfrm>
            <a:off x="923926" y="1600200"/>
            <a:ext cx="7762874" cy="1779586"/>
          </a:xfrm>
        </p:spPr>
        <p:txBody>
          <a:bodyPr/>
          <a:lstStyle/>
          <a:p>
            <a:r>
              <a:rPr lang="en-US" altLang="en-US" sz="2800" dirty="0"/>
              <a:t>Equilibrium is where P and Q are the same for demand and supply</a:t>
            </a:r>
          </a:p>
          <a:p>
            <a:pPr lvl="1"/>
            <a:r>
              <a:rPr lang="en-US" altLang="en-US" sz="2400" dirty="0"/>
              <a:t>Set the two equations equal to each other (P = P) and solve for Q (Q</a:t>
            </a:r>
            <a:r>
              <a:rPr lang="en-US" altLang="en-US" sz="2400" baseline="30000" dirty="0"/>
              <a:t>s</a:t>
            </a:r>
            <a:r>
              <a:rPr lang="en-US" altLang="en-US" sz="2400" dirty="0"/>
              <a:t> = </a:t>
            </a:r>
            <a:r>
              <a:rPr lang="en-US" altLang="en-US" sz="2400" dirty="0" err="1"/>
              <a:t>Q</a:t>
            </a:r>
            <a:r>
              <a:rPr lang="en-US" altLang="en-US" sz="2400" baseline="30000" dirty="0" err="1"/>
              <a:t>d</a:t>
            </a:r>
            <a:r>
              <a:rPr lang="en-US" altLang="en-US" sz="2400" baseline="30000" dirty="0"/>
              <a:t> </a:t>
            </a:r>
            <a:r>
              <a:rPr lang="en-US" altLang="en-US" sz="2400" dirty="0"/>
              <a:t>= Q</a:t>
            </a:r>
            <a:r>
              <a:rPr lang="en-US" altLang="en-US" sz="2400" baseline="30000" dirty="0" smtClean="0"/>
              <a:t>*</a:t>
            </a:r>
            <a:r>
              <a:rPr lang="en-US" altLang="en-US" sz="2400" dirty="0" smtClean="0"/>
              <a:t>)</a:t>
            </a:r>
            <a:endParaRPr lang="en-US" altLang="en-US" sz="2400" dirty="0"/>
          </a:p>
        </p:txBody>
      </p:sp>
      <p:graphicFrame>
        <p:nvGraphicFramePr>
          <p:cNvPr id="5" name="Object 3"/>
          <p:cNvGraphicFramePr>
            <a:graphicFrameLocks noChangeAspect="1"/>
          </p:cNvGraphicFramePr>
          <p:nvPr>
            <p:extLst>
              <p:ext uri="{D42A27DB-BD31-4B8C-83A1-F6EECF244321}">
                <p14:modId xmlns:p14="http://schemas.microsoft.com/office/powerpoint/2010/main" val="3137293357"/>
              </p:ext>
            </p:extLst>
          </p:nvPr>
        </p:nvGraphicFramePr>
        <p:xfrm>
          <a:off x="3078163" y="3268663"/>
          <a:ext cx="2626272" cy="1396296"/>
        </p:xfrm>
        <a:graphic>
          <a:graphicData uri="http://schemas.openxmlformats.org/presentationml/2006/ole">
            <mc:AlternateContent xmlns:mc="http://schemas.openxmlformats.org/markup-compatibility/2006">
              <mc:Choice xmlns:v="urn:schemas-microsoft-com:vml" Requires="v">
                <p:oleObj spid="_x0000_s2064" name="Equation" r:id="rId3" imgW="1193760" imgH="634680" progId="Equation.DSMT4">
                  <p:embed/>
                </p:oleObj>
              </mc:Choice>
              <mc:Fallback>
                <p:oleObj name="Equation" r:id="rId3" imgW="1193760" imgH="634680" progId="Equation.DSMT4">
                  <p:embed/>
                  <p:pic>
                    <p:nvPicPr>
                      <p:cNvPr id="8" name="Object 5"/>
                      <p:cNvPicPr/>
                      <p:nvPr/>
                    </p:nvPicPr>
                    <p:blipFill>
                      <a:blip r:embed="rId4"/>
                      <a:stretch>
                        <a:fillRect/>
                      </a:stretch>
                    </p:blipFill>
                    <p:spPr>
                      <a:xfrm>
                        <a:off x="3078163" y="3268663"/>
                        <a:ext cx="2626272" cy="1396296"/>
                      </a:xfrm>
                      <a:prstGeom prst="rect">
                        <a:avLst/>
                      </a:prstGeom>
                    </p:spPr>
                  </p:pic>
                </p:oleObj>
              </mc:Fallback>
            </mc:AlternateContent>
          </a:graphicData>
        </a:graphic>
      </p:graphicFrame>
      <p:sp>
        <p:nvSpPr>
          <p:cNvPr id="4" name="Content Placeholder 4"/>
          <p:cNvSpPr>
            <a:spLocks noGrp="1"/>
          </p:cNvSpPr>
          <p:nvPr>
            <p:ph idx="10"/>
          </p:nvPr>
        </p:nvSpPr>
        <p:spPr>
          <a:xfrm>
            <a:off x="923926" y="4546599"/>
            <a:ext cx="8046720" cy="914400"/>
          </a:xfrm>
        </p:spPr>
        <p:txBody>
          <a:bodyPr/>
          <a:lstStyle/>
          <a:p>
            <a:r>
              <a:rPr lang="en-US" altLang="en-US" sz="2800" dirty="0"/>
              <a:t>Use either the supply or demand curve and Q</a:t>
            </a:r>
            <a:r>
              <a:rPr lang="en-US" altLang="en-US" sz="2800" baseline="30000" dirty="0"/>
              <a:t>* </a:t>
            </a:r>
            <a:r>
              <a:rPr lang="en-US" altLang="en-US" sz="2800" dirty="0"/>
              <a:t>= 2 to find </a:t>
            </a:r>
            <a:r>
              <a:rPr lang="en-US" altLang="en-US" sz="2800" dirty="0" smtClean="0"/>
              <a:t>price</a:t>
            </a:r>
            <a:endParaRPr lang="en-US" altLang="en-US" sz="2000" dirty="0"/>
          </a:p>
        </p:txBody>
      </p:sp>
      <p:graphicFrame>
        <p:nvGraphicFramePr>
          <p:cNvPr id="6" name="Object 5"/>
          <p:cNvGraphicFramePr>
            <a:graphicFrameLocks noChangeAspect="1"/>
          </p:cNvGraphicFramePr>
          <p:nvPr>
            <p:extLst>
              <p:ext uri="{D42A27DB-BD31-4B8C-83A1-F6EECF244321}">
                <p14:modId xmlns:p14="http://schemas.microsoft.com/office/powerpoint/2010/main" val="3583766050"/>
              </p:ext>
            </p:extLst>
          </p:nvPr>
        </p:nvGraphicFramePr>
        <p:xfrm>
          <a:off x="2808288" y="5343525"/>
          <a:ext cx="1870075" cy="1284288"/>
        </p:xfrm>
        <a:graphic>
          <a:graphicData uri="http://schemas.openxmlformats.org/presentationml/2006/ole">
            <mc:AlternateContent xmlns:mc="http://schemas.openxmlformats.org/markup-compatibility/2006">
              <mc:Choice xmlns:v="urn:schemas-microsoft-com:vml" Requires="v">
                <p:oleObj spid="_x0000_s2065" name="Equation" r:id="rId5" imgW="850680" imgH="583920" progId="Equation.DSMT4">
                  <p:embed/>
                </p:oleObj>
              </mc:Choice>
              <mc:Fallback>
                <p:oleObj name="Equation" r:id="rId5" imgW="850680" imgH="583920" progId="Equation.DSMT4">
                  <p:embed/>
                  <p:pic>
                    <p:nvPicPr>
                      <p:cNvPr id="5" name="Object 5"/>
                      <p:cNvPicPr/>
                      <p:nvPr/>
                    </p:nvPicPr>
                    <p:blipFill>
                      <a:blip r:embed="rId6"/>
                      <a:stretch>
                        <a:fillRect/>
                      </a:stretch>
                    </p:blipFill>
                    <p:spPr>
                      <a:xfrm>
                        <a:off x="2808288" y="5343525"/>
                        <a:ext cx="1870075" cy="1284288"/>
                      </a:xfrm>
                      <a:prstGeom prst="rect">
                        <a:avLst/>
                      </a:prstGeom>
                    </p:spPr>
                  </p:pic>
                </p:oleObj>
              </mc:Fallback>
            </mc:AlternateContent>
          </a:graphicData>
        </a:graphic>
      </p:graphicFrame>
    </p:spTree>
    <p:extLst>
      <p:ext uri="{BB962C8B-B14F-4D97-AF65-F5344CB8AC3E}">
        <p14:creationId xmlns:p14="http://schemas.microsoft.com/office/powerpoint/2010/main" val="1974419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Buyers and Sellers in the Market</a:t>
            </a:r>
          </a:p>
        </p:txBody>
      </p:sp>
      <p:sp>
        <p:nvSpPr>
          <p:cNvPr id="3" name="Content Placeholder 2"/>
          <p:cNvSpPr>
            <a:spLocks noGrp="1"/>
          </p:cNvSpPr>
          <p:nvPr>
            <p:ph idx="1"/>
          </p:nvPr>
        </p:nvSpPr>
        <p:spPr/>
        <p:txBody>
          <a:bodyPr/>
          <a:lstStyle/>
          <a:p>
            <a:pPr>
              <a:spcAft>
                <a:spcPts val="600"/>
              </a:spcAft>
            </a:pPr>
            <a:r>
              <a:rPr lang="en-US" altLang="en-US" sz="2800" dirty="0"/>
              <a:t>The </a:t>
            </a:r>
            <a:r>
              <a:rPr lang="en-US" altLang="en-US" sz="2800" b="1" dirty="0"/>
              <a:t>market </a:t>
            </a:r>
            <a:r>
              <a:rPr lang="en-US" altLang="en-US" sz="2800" dirty="0"/>
              <a:t>for any good consists of all the buyers and sellers of the good</a:t>
            </a:r>
          </a:p>
          <a:p>
            <a:pPr>
              <a:spcAft>
                <a:spcPts val="600"/>
              </a:spcAft>
            </a:pPr>
            <a:r>
              <a:rPr lang="en-US" altLang="en-US" sz="2800" dirty="0"/>
              <a:t>Buyers and sellers have different motivations</a:t>
            </a:r>
          </a:p>
          <a:p>
            <a:pPr lvl="1">
              <a:spcAft>
                <a:spcPts val="600"/>
              </a:spcAft>
            </a:pPr>
            <a:r>
              <a:rPr lang="en-US" altLang="en-US" sz="2400" dirty="0"/>
              <a:t>Buyers want to benefit from the good</a:t>
            </a:r>
          </a:p>
          <a:p>
            <a:pPr lvl="1">
              <a:spcAft>
                <a:spcPts val="600"/>
              </a:spcAft>
            </a:pPr>
            <a:r>
              <a:rPr lang="en-US" altLang="en-US" sz="2400" dirty="0"/>
              <a:t>Sellers want to make a profit</a:t>
            </a:r>
          </a:p>
          <a:p>
            <a:pPr>
              <a:spcAft>
                <a:spcPts val="600"/>
              </a:spcAft>
            </a:pPr>
            <a:r>
              <a:rPr lang="en-US" altLang="en-US" sz="2800" dirty="0"/>
              <a:t>Market price balances two forces</a:t>
            </a:r>
          </a:p>
          <a:p>
            <a:pPr lvl="1">
              <a:spcAft>
                <a:spcPts val="600"/>
              </a:spcAft>
            </a:pPr>
            <a:r>
              <a:rPr lang="en-US" altLang="en-US" sz="2400" dirty="0"/>
              <a:t>Value buyers derive from the good</a:t>
            </a:r>
          </a:p>
          <a:p>
            <a:pPr lvl="1">
              <a:spcAft>
                <a:spcPts val="600"/>
              </a:spcAft>
            </a:pPr>
            <a:r>
              <a:rPr lang="en-US" altLang="en-US" sz="2400" dirty="0"/>
              <a:t>Cost to produce the </a:t>
            </a:r>
            <a:r>
              <a:rPr lang="en-US" altLang="en-US" sz="2400" dirty="0" smtClean="0"/>
              <a:t>good</a:t>
            </a:r>
            <a:endParaRPr lang="en-US" altLang="en-US" sz="2400" dirty="0"/>
          </a:p>
        </p:txBody>
      </p:sp>
    </p:spTree>
    <p:extLst>
      <p:ext uri="{BB962C8B-B14F-4D97-AF65-F5344CB8AC3E}">
        <p14:creationId xmlns:p14="http://schemas.microsoft.com/office/powerpoint/2010/main" val="3586015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a:t>
            </a:r>
          </a:p>
        </p:txBody>
      </p:sp>
      <p:sp>
        <p:nvSpPr>
          <p:cNvPr id="3" name="Content Placeholder 2"/>
          <p:cNvSpPr>
            <a:spLocks noGrp="1"/>
          </p:cNvSpPr>
          <p:nvPr>
            <p:ph idx="1"/>
          </p:nvPr>
        </p:nvSpPr>
        <p:spPr/>
        <p:txBody>
          <a:bodyPr/>
          <a:lstStyle/>
          <a:p>
            <a:pPr>
              <a:spcBef>
                <a:spcPts val="1200"/>
              </a:spcBef>
              <a:spcAft>
                <a:spcPts val="600"/>
              </a:spcAft>
            </a:pPr>
            <a:r>
              <a:rPr lang="en-US" altLang="en-US" sz="2400" dirty="0"/>
              <a:t>A </a:t>
            </a:r>
            <a:r>
              <a:rPr lang="en-US" altLang="en-US" sz="2400" b="1" dirty="0"/>
              <a:t>demand curve </a:t>
            </a:r>
            <a:r>
              <a:rPr lang="en-US" altLang="en-US" sz="2400" dirty="0"/>
              <a:t>illustrates the quantity buyers would purchase at each possible price</a:t>
            </a:r>
          </a:p>
          <a:p>
            <a:pPr>
              <a:spcBef>
                <a:spcPts val="1200"/>
              </a:spcBef>
              <a:spcAft>
                <a:spcPts val="600"/>
              </a:spcAft>
            </a:pPr>
            <a:r>
              <a:rPr lang="en-US" altLang="en-US" sz="2400" dirty="0"/>
              <a:t>Demand curves have a negative slope</a:t>
            </a:r>
          </a:p>
          <a:p>
            <a:pPr marL="457200" lvl="2">
              <a:spcBef>
                <a:spcPts val="1200"/>
              </a:spcBef>
              <a:spcAft>
                <a:spcPts val="600"/>
              </a:spcAft>
            </a:pPr>
            <a:r>
              <a:rPr lang="en-US" altLang="en-US" sz="2000" dirty="0"/>
              <a:t>Consumers buy less at higher prices</a:t>
            </a:r>
          </a:p>
          <a:p>
            <a:pPr marL="457200" lvl="2">
              <a:spcBef>
                <a:spcPts val="1200"/>
              </a:spcBef>
              <a:spcAft>
                <a:spcPts val="600"/>
              </a:spcAft>
            </a:pPr>
            <a:r>
              <a:rPr lang="en-US" altLang="en-US" sz="2000" dirty="0"/>
              <a:t>Consumers buy more at lower </a:t>
            </a:r>
            <a:r>
              <a:rPr lang="en-US" altLang="en-US" sz="2000" dirty="0" smtClean="0"/>
              <a:t>prices</a:t>
            </a:r>
            <a:endParaRPr lang="en-US" altLang="en-US" sz="2000" dirty="0"/>
          </a:p>
        </p:txBody>
      </p:sp>
      <p:pic>
        <p:nvPicPr>
          <p:cNvPr id="5" name="Picture 3" descr="The graph plots Quantity (1,000s of slices per day, from 0 to 16) to Price (dollars per slice, from 0 to 4). A downward-sloping demand curve goes through (8, 4), (12, 3), and (16, 2)."/>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785906" y="1795957"/>
            <a:ext cx="3955872" cy="4480560"/>
          </a:xfrm>
        </p:spPr>
      </p:pic>
    </p:spTree>
    <p:extLst>
      <p:ext uri="{BB962C8B-B14F-4D97-AF65-F5344CB8AC3E}">
        <p14:creationId xmlns:p14="http://schemas.microsoft.com/office/powerpoint/2010/main" val="281215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Demand Slopes Downward</a:t>
            </a:r>
          </a:p>
        </p:txBody>
      </p:sp>
      <p:sp>
        <p:nvSpPr>
          <p:cNvPr id="3" name="Content Placeholder 2"/>
          <p:cNvSpPr>
            <a:spLocks noGrp="1"/>
          </p:cNvSpPr>
          <p:nvPr>
            <p:ph idx="1"/>
          </p:nvPr>
        </p:nvSpPr>
        <p:spPr/>
        <p:txBody>
          <a:bodyPr/>
          <a:lstStyle/>
          <a:p>
            <a:pPr>
              <a:spcAft>
                <a:spcPts val="600"/>
              </a:spcAft>
            </a:pPr>
            <a:r>
              <a:rPr lang="en-US" altLang="en-US" sz="2800" dirty="0"/>
              <a:t>Buyers value goods differently</a:t>
            </a:r>
          </a:p>
          <a:p>
            <a:pPr lvl="1">
              <a:spcAft>
                <a:spcPts val="600"/>
              </a:spcAft>
            </a:pPr>
            <a:r>
              <a:rPr lang="en-US" altLang="en-US" sz="2400" dirty="0"/>
              <a:t>The </a:t>
            </a:r>
            <a:r>
              <a:rPr lang="en-US" altLang="en-US" sz="2400" b="1" dirty="0"/>
              <a:t>buyer’s reservation price </a:t>
            </a:r>
            <a:r>
              <a:rPr lang="en-US" altLang="en-US" sz="2400" dirty="0"/>
              <a:t>is the highest price an individual is willing to pay for a good</a:t>
            </a:r>
          </a:p>
          <a:p>
            <a:pPr>
              <a:spcAft>
                <a:spcPts val="600"/>
              </a:spcAft>
            </a:pPr>
            <a:r>
              <a:rPr lang="en-US" altLang="en-US" sz="2800" dirty="0"/>
              <a:t>Demand reflects the entire market, not one consumer</a:t>
            </a:r>
          </a:p>
          <a:p>
            <a:pPr lvl="1">
              <a:spcAft>
                <a:spcPts val="600"/>
              </a:spcAft>
            </a:pPr>
            <a:r>
              <a:rPr lang="en-US" altLang="en-US" sz="2400" dirty="0"/>
              <a:t>Lower prices bring more buyers into the market</a:t>
            </a:r>
          </a:p>
          <a:p>
            <a:pPr lvl="1">
              <a:spcAft>
                <a:spcPts val="600"/>
              </a:spcAft>
            </a:pPr>
            <a:r>
              <a:rPr lang="en-US" altLang="en-US" sz="2400" dirty="0"/>
              <a:t>Lower prices cause existing buyers to buy more</a:t>
            </a:r>
          </a:p>
        </p:txBody>
      </p:sp>
    </p:spTree>
    <p:extLst>
      <p:ext uri="{BB962C8B-B14F-4D97-AF65-F5344CB8AC3E}">
        <p14:creationId xmlns:p14="http://schemas.microsoft.com/office/powerpoint/2010/main" val="2510352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Income and Substitution Effects</a:t>
            </a:r>
          </a:p>
        </p:txBody>
      </p:sp>
      <p:sp>
        <p:nvSpPr>
          <p:cNvPr id="3" name="Content Placeholder 2"/>
          <p:cNvSpPr>
            <a:spLocks noGrp="1"/>
          </p:cNvSpPr>
          <p:nvPr>
            <p:ph idx="1"/>
          </p:nvPr>
        </p:nvSpPr>
        <p:spPr/>
        <p:txBody>
          <a:bodyPr/>
          <a:lstStyle/>
          <a:p>
            <a:pPr>
              <a:spcAft>
                <a:spcPts val="600"/>
              </a:spcAft>
            </a:pPr>
            <a:r>
              <a:rPr lang="en-US" altLang="en-US" sz="2800" dirty="0"/>
              <a:t>Buyers buy more at lower prices and buy less at higher prices</a:t>
            </a:r>
          </a:p>
          <a:p>
            <a:pPr>
              <a:spcAft>
                <a:spcPts val="600"/>
              </a:spcAft>
            </a:pPr>
            <a:r>
              <a:rPr lang="en-US" altLang="en-US" sz="2800" dirty="0"/>
              <a:t>What happens when price goes up?</a:t>
            </a:r>
          </a:p>
          <a:p>
            <a:pPr lvl="1">
              <a:spcAft>
                <a:spcPts val="600"/>
              </a:spcAft>
            </a:pPr>
            <a:r>
              <a:rPr lang="en-US" altLang="en-US" sz="2400" dirty="0"/>
              <a:t>The </a:t>
            </a:r>
            <a:r>
              <a:rPr lang="en-US" altLang="en-US" sz="2400" b="1" dirty="0"/>
              <a:t>substitution effect:  </a:t>
            </a:r>
            <a:r>
              <a:rPr lang="en-US" altLang="en-US" sz="2400" dirty="0"/>
              <a:t>Buyers switch to substitutes when price goes up</a:t>
            </a:r>
          </a:p>
          <a:p>
            <a:pPr lvl="1">
              <a:spcAft>
                <a:spcPts val="600"/>
              </a:spcAft>
            </a:pPr>
            <a:r>
              <a:rPr lang="en-US" altLang="en-US" sz="2400" dirty="0"/>
              <a:t>The </a:t>
            </a:r>
            <a:r>
              <a:rPr lang="en-US" altLang="en-US" sz="2400" b="1" dirty="0"/>
              <a:t>income effect:</a:t>
            </a:r>
            <a:r>
              <a:rPr lang="en-US" altLang="en-US" sz="2400" i="1" dirty="0"/>
              <a:t>  </a:t>
            </a:r>
            <a:r>
              <a:rPr lang="en-US" altLang="en-US" sz="2400" dirty="0"/>
              <a:t>Buyers' overall purchasing power goes down</a:t>
            </a:r>
          </a:p>
        </p:txBody>
      </p:sp>
    </p:spTree>
    <p:extLst>
      <p:ext uri="{BB962C8B-B14F-4D97-AF65-F5344CB8AC3E}">
        <p14:creationId xmlns:p14="http://schemas.microsoft.com/office/powerpoint/2010/main" val="3193570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Interpreting the Demand </a:t>
            </a:r>
            <a:r>
              <a:rPr lang="en-US" altLang="en-US" dirty="0" smtClean="0"/>
              <a:t>Curve</a:t>
            </a:r>
            <a:r>
              <a:rPr lang="en-US" altLang="en-US" sz="1700" dirty="0" smtClean="0"/>
              <a:t> 1</a:t>
            </a:r>
            <a:endParaRPr lang="en-US" sz="1700" dirty="0"/>
          </a:p>
        </p:txBody>
      </p:sp>
      <p:pic>
        <p:nvPicPr>
          <p:cNvPr id="5" name="Picture 2" descr="The graph plots Quantity (1,000s of slices per day, from 0 to 16) to Price (dollars per slice, from 0 to 4). A downward-sloping demand curve goes through (8, 4), (12, 3), and (16,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706" y="1676399"/>
            <a:ext cx="4118400" cy="4572000"/>
          </a:xfrm>
        </p:spPr>
      </p:pic>
      <p:sp>
        <p:nvSpPr>
          <p:cNvPr id="4" name="Content Placeholder 3"/>
          <p:cNvSpPr>
            <a:spLocks noGrp="1"/>
          </p:cNvSpPr>
          <p:nvPr>
            <p:ph idx="10"/>
          </p:nvPr>
        </p:nvSpPr>
        <p:spPr/>
        <p:txBody>
          <a:bodyPr/>
          <a:lstStyle/>
          <a:p>
            <a:pPr>
              <a:spcAft>
                <a:spcPts val="600"/>
              </a:spcAft>
            </a:pPr>
            <a:r>
              <a:rPr lang="en-US" altLang="en-US" sz="2400" dirty="0"/>
              <a:t>Horizontal interpretation of demand:</a:t>
            </a:r>
          </a:p>
          <a:p>
            <a:pPr marL="457200" lvl="2">
              <a:spcAft>
                <a:spcPts val="600"/>
              </a:spcAft>
              <a:buClr>
                <a:schemeClr val="tx1"/>
              </a:buClr>
            </a:pPr>
            <a:r>
              <a:rPr lang="en-US" altLang="en-US" sz="2000" dirty="0"/>
              <a:t>Given price, how much will buyers buy?</a:t>
            </a:r>
          </a:p>
          <a:p>
            <a:pPr marL="457200" lvl="2">
              <a:spcAft>
                <a:spcPts val="600"/>
              </a:spcAft>
              <a:buClr>
                <a:schemeClr val="tx1"/>
              </a:buClr>
            </a:pPr>
            <a:r>
              <a:rPr lang="en-US" altLang="en-US" sz="2000" dirty="0"/>
              <a:t>At a price of $4, the quantity demanded is 8,000 slices/day</a:t>
            </a:r>
            <a:r>
              <a:rPr lang="en-US" altLang="en-US" sz="2000" dirty="0" smtClean="0"/>
              <a:t>.</a:t>
            </a:r>
            <a:endParaRPr lang="en-US" altLang="en-US" sz="2000" dirty="0"/>
          </a:p>
        </p:txBody>
      </p:sp>
    </p:spTree>
    <p:extLst>
      <p:ext uri="{BB962C8B-B14F-4D97-AF65-F5344CB8AC3E}">
        <p14:creationId xmlns:p14="http://schemas.microsoft.com/office/powerpoint/2010/main" val="2924762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Frank 7e PowerPoint Template</Template>
  <TotalTime>2503</TotalTime>
  <Words>1901</Words>
  <Application>Microsoft Office PowerPoint</Application>
  <PresentationFormat>On-screen Show (4:3)</PresentationFormat>
  <Paragraphs>255</Paragraphs>
  <Slides>44</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ＭＳ Ｐゴシック</vt:lpstr>
      <vt:lpstr>Arial</vt:lpstr>
      <vt:lpstr>Calibri</vt:lpstr>
      <vt:lpstr>Helvetica</vt:lpstr>
      <vt:lpstr>Times New Roman</vt:lpstr>
      <vt:lpstr>Wingdings</vt:lpstr>
      <vt:lpstr>Presentation1</vt:lpstr>
      <vt:lpstr>Equation</vt:lpstr>
      <vt:lpstr>Chapter 3</vt:lpstr>
      <vt:lpstr>Learning Objectives</vt:lpstr>
      <vt:lpstr>What, How, and for Whom?</vt:lpstr>
      <vt:lpstr>Central Planning versus The Market</vt:lpstr>
      <vt:lpstr>Buyers and Sellers in the Market</vt:lpstr>
      <vt:lpstr>Demand</vt:lpstr>
      <vt:lpstr>Demand Slopes Downward</vt:lpstr>
      <vt:lpstr>Income and Substitution Effects</vt:lpstr>
      <vt:lpstr>Interpreting the Demand Curve 1</vt:lpstr>
      <vt:lpstr>Interpreting the Demand Curve 2</vt:lpstr>
      <vt:lpstr>The Supply Curve</vt:lpstr>
      <vt:lpstr>Interpreting the Supply Curve 1</vt:lpstr>
      <vt:lpstr>Interpreting the Supply Curve 2</vt:lpstr>
      <vt:lpstr>Market Equilibrium 1</vt:lpstr>
      <vt:lpstr>Market Equilibrium 2</vt:lpstr>
      <vt:lpstr>Excess Supply and Excess Demand</vt:lpstr>
      <vt:lpstr>Incentive Principle: Excess Supply at $4</vt:lpstr>
      <vt:lpstr>Incentive Principle:  Excess Demand at $2</vt:lpstr>
      <vt:lpstr>Rent Controls Are Price Ceilings</vt:lpstr>
      <vt:lpstr>Movement along the Demand Curve</vt:lpstr>
      <vt:lpstr>Shift in Demand</vt:lpstr>
      <vt:lpstr>Movement Along the Supply Curve</vt:lpstr>
      <vt:lpstr>Shift in Supply</vt:lpstr>
      <vt:lpstr>Tennis Market</vt:lpstr>
      <vt:lpstr>Causes of Shifts in Demand</vt:lpstr>
      <vt:lpstr>Apartments Near DC Metro</vt:lpstr>
      <vt:lpstr>Causes of Shifts in Supply</vt:lpstr>
      <vt:lpstr>Shift in Supply: Skateboards</vt:lpstr>
      <vt:lpstr>Shift in Supply: Home Construction</vt:lpstr>
      <vt:lpstr>Supply and Demand Shifts:  Four Rules 1</vt:lpstr>
      <vt:lpstr>Supply and Demand Shifts:  Four Rules 2</vt:lpstr>
      <vt:lpstr>Supply and Demand Shifts:  Four Rules 3</vt:lpstr>
      <vt:lpstr>Supply and Demand Shifts:  Four Rules 4</vt:lpstr>
      <vt:lpstr>Supply and Demand Both Change: Tortilla Chips 1</vt:lpstr>
      <vt:lpstr>Supply and Demand Both Change: Tortilla Chips 2</vt:lpstr>
      <vt:lpstr>Efficiency and Equilibrium</vt:lpstr>
      <vt:lpstr>Cash on the Table</vt:lpstr>
      <vt:lpstr>Efficiency Principle</vt:lpstr>
      <vt:lpstr>Smart for One, Dumb for All</vt:lpstr>
      <vt:lpstr>Equilibrium Principle</vt:lpstr>
      <vt:lpstr>Supply and Demand</vt:lpstr>
      <vt:lpstr>Chapter 3 Appendix</vt:lpstr>
      <vt:lpstr>From Graphs to Equations …</vt:lpstr>
      <vt:lpstr>… To Equilibrium P and Q</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Carol Swartz</dc:creator>
  <cp:lastModifiedBy>Prasanna kumar. Tripathy</cp:lastModifiedBy>
  <cp:revision>205</cp:revision>
  <dcterms:created xsi:type="dcterms:W3CDTF">2010-08-19T14:49:33Z</dcterms:created>
  <dcterms:modified xsi:type="dcterms:W3CDTF">2018-10-25T06:55:07Z</dcterms:modified>
</cp:coreProperties>
</file>