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44"/>
  </p:notesMasterIdLst>
  <p:sldIdLst>
    <p:sldId id="311" r:id="rId2"/>
    <p:sldId id="399" r:id="rId3"/>
    <p:sldId id="257" r:id="rId4"/>
    <p:sldId id="379" r:id="rId5"/>
    <p:sldId id="355" r:id="rId6"/>
    <p:sldId id="400" r:id="rId7"/>
    <p:sldId id="401" r:id="rId8"/>
    <p:sldId id="402" r:id="rId9"/>
    <p:sldId id="403" r:id="rId10"/>
    <p:sldId id="404" r:id="rId11"/>
    <p:sldId id="354" r:id="rId12"/>
    <p:sldId id="405" r:id="rId13"/>
    <p:sldId id="380" r:id="rId14"/>
    <p:sldId id="406" r:id="rId15"/>
    <p:sldId id="407" r:id="rId16"/>
    <p:sldId id="408" r:id="rId17"/>
    <p:sldId id="409" r:id="rId18"/>
    <p:sldId id="388" r:id="rId19"/>
    <p:sldId id="410" r:id="rId20"/>
    <p:sldId id="411" r:id="rId21"/>
    <p:sldId id="412" r:id="rId22"/>
    <p:sldId id="413" r:id="rId23"/>
    <p:sldId id="357" r:id="rId24"/>
    <p:sldId id="414" r:id="rId25"/>
    <p:sldId id="312" r:id="rId26"/>
    <p:sldId id="415" r:id="rId27"/>
    <p:sldId id="382" r:id="rId28"/>
    <p:sldId id="416" r:id="rId29"/>
    <p:sldId id="417" r:id="rId30"/>
    <p:sldId id="389" r:id="rId31"/>
    <p:sldId id="418" r:id="rId32"/>
    <p:sldId id="419" r:id="rId33"/>
    <p:sldId id="420" r:id="rId34"/>
    <p:sldId id="421" r:id="rId35"/>
    <p:sldId id="422" r:id="rId36"/>
    <p:sldId id="314" r:id="rId37"/>
    <p:sldId id="423" r:id="rId38"/>
    <p:sldId id="424" r:id="rId39"/>
    <p:sldId id="425" r:id="rId40"/>
    <p:sldId id="426" r:id="rId41"/>
    <p:sldId id="427" r:id="rId42"/>
    <p:sldId id="428"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FE75BA12-B015-4800-8000-5DD7744E2CDA}">
          <p14:sldIdLst>
            <p14:sldId id="311"/>
            <p14:sldId id="399"/>
            <p14:sldId id="257"/>
            <p14:sldId id="379"/>
            <p14:sldId id="355"/>
            <p14:sldId id="400"/>
            <p14:sldId id="401"/>
            <p14:sldId id="402"/>
            <p14:sldId id="403"/>
            <p14:sldId id="404"/>
            <p14:sldId id="354"/>
            <p14:sldId id="405"/>
            <p14:sldId id="380"/>
            <p14:sldId id="406"/>
            <p14:sldId id="407"/>
            <p14:sldId id="408"/>
            <p14:sldId id="409"/>
            <p14:sldId id="388"/>
            <p14:sldId id="410"/>
            <p14:sldId id="411"/>
            <p14:sldId id="412"/>
            <p14:sldId id="413"/>
            <p14:sldId id="357"/>
            <p14:sldId id="414"/>
            <p14:sldId id="312"/>
            <p14:sldId id="415"/>
            <p14:sldId id="382"/>
            <p14:sldId id="416"/>
            <p14:sldId id="417"/>
            <p14:sldId id="389"/>
            <p14:sldId id="418"/>
            <p14:sldId id="419"/>
            <p14:sldId id="420"/>
            <p14:sldId id="421"/>
            <p14:sldId id="422"/>
            <p14:sldId id="314"/>
            <p14:sldId id="423"/>
            <p14:sldId id="424"/>
            <p14:sldId id="425"/>
          </p14:sldIdLst>
        </p14:section>
        <p14:section name="Appendix: Image Descriptions for Unsighted Students" id="{1EAD2A57-BD5E-400F-8EF4-C754F24C5BC5}">
          <p14:sldIdLst>
            <p14:sldId id="426"/>
            <p14:sldId id="427"/>
            <p14:sldId id="428"/>
          </p14:sldIdLst>
        </p14:section>
      </p14:sectionLst>
    </p:ext>
    <p:ext uri="{EFAFB233-063F-42B5-8137-9DF3F51BA10A}">
      <p15:sldGuideLst xmlns:p15="http://schemas.microsoft.com/office/powerpoint/2012/main">
        <p15:guide id="1" orient="horz" pos="3657">
          <p15:clr>
            <a:srgbClr val="A4A3A4"/>
          </p15:clr>
        </p15:guide>
        <p15:guide id="2" pos="5759">
          <p15:clr>
            <a:srgbClr val="A4A3A4"/>
          </p15:clr>
        </p15:guide>
      </p15:sldGuideLst>
    </p:ext>
    <p:ext uri="{2D200454-40CA-4A62-9FC3-DE9A4176ACB9}">
      <p15:notesGuideLst xmlns:p15="http://schemas.microsoft.com/office/powerpoint/2012/main">
        <p15:guide id="1" orient="horz" pos="129">
          <p15:clr>
            <a:srgbClr val="A4A3A4"/>
          </p15:clr>
        </p15:guide>
        <p15:guide id="2" pos="43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tington-Klein, Nick" initials="HN"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9A7"/>
    <a:srgbClr val="4A5B28"/>
    <a:srgbClr val="BFBFBF"/>
    <a:srgbClr val="615821"/>
    <a:srgbClr val="475627"/>
    <a:srgbClr val="0A5D00"/>
    <a:srgbClr val="705300"/>
    <a:srgbClr val="BAA940"/>
    <a:srgbClr val="4F6228"/>
    <a:srgbClr val="B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2" autoAdjust="0"/>
    <p:restoredTop sz="91089" autoAdjust="0"/>
  </p:normalViewPr>
  <p:slideViewPr>
    <p:cSldViewPr snapToGrid="0">
      <p:cViewPr>
        <p:scale>
          <a:sx n="75" d="100"/>
          <a:sy n="75" d="100"/>
        </p:scale>
        <p:origin x="846" y="354"/>
      </p:cViewPr>
      <p:guideLst>
        <p:guide orient="horz" pos="3657"/>
        <p:guide pos="5759"/>
      </p:guideLst>
    </p:cSldViewPr>
  </p:slideViewPr>
  <p:outlineViewPr>
    <p:cViewPr>
      <p:scale>
        <a:sx n="33" d="100"/>
        <a:sy n="33" d="100"/>
      </p:scale>
      <p:origin x="0" y="-215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3184" y="-472"/>
      </p:cViewPr>
      <p:guideLst>
        <p:guide orient="horz" pos="129"/>
        <p:guide pos="4309"/>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27025" y="4343400"/>
            <a:ext cx="6237288" cy="452755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7" name="Slide Number Placeholder 6"/>
          <p:cNvSpPr>
            <a:spLocks noGrp="1"/>
          </p:cNvSpPr>
          <p:nvPr>
            <p:ph type="sldNum" sz="quarter" idx="5"/>
          </p:nvPr>
        </p:nvSpPr>
        <p:spPr>
          <a:xfrm>
            <a:off x="1943100"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4C506A9-BD9D-4608-943F-EA996E96107E}" type="slidenum">
              <a:rPr lang="en-US"/>
              <a:pPr>
                <a:defRPr/>
              </a:pPr>
              <a:t>‹#›</a:t>
            </a:fld>
            <a:endParaRPr lang="en-US" dirty="0"/>
          </a:p>
        </p:txBody>
      </p:sp>
    </p:spTree>
    <p:extLst>
      <p:ext uri="{BB962C8B-B14F-4D97-AF65-F5344CB8AC3E}">
        <p14:creationId xmlns:p14="http://schemas.microsoft.com/office/powerpoint/2010/main" val="434636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395288" indent="-163513"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2pPr>
    <a:lvl3pPr marL="573088" indent="-177800"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1</a:t>
            </a:fld>
            <a:endParaRPr lang="en-US" dirty="0"/>
          </a:p>
        </p:txBody>
      </p:sp>
    </p:spTree>
    <p:extLst>
      <p:ext uri="{BB962C8B-B14F-4D97-AF65-F5344CB8AC3E}">
        <p14:creationId xmlns:p14="http://schemas.microsoft.com/office/powerpoint/2010/main" val="43091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27</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993424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28</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786974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29</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213589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37</a:t>
            </a:fld>
            <a:endParaRPr lang="en-US" dirty="0"/>
          </a:p>
        </p:txBody>
      </p:sp>
    </p:spTree>
    <p:extLst>
      <p:ext uri="{BB962C8B-B14F-4D97-AF65-F5344CB8AC3E}">
        <p14:creationId xmlns:p14="http://schemas.microsoft.com/office/powerpoint/2010/main" val="2148060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82650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81156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134157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15</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16796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17</a:t>
            </a:fld>
            <a:endParaRPr lang="en-US" dirty="0"/>
          </a:p>
        </p:txBody>
      </p:sp>
    </p:spTree>
    <p:extLst>
      <p:ext uri="{BB962C8B-B14F-4D97-AF65-F5344CB8AC3E}">
        <p14:creationId xmlns:p14="http://schemas.microsoft.com/office/powerpoint/2010/main" val="2519330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23</a:t>
            </a:fld>
            <a:endParaRPr lang="en-US" dirty="0"/>
          </a:p>
        </p:txBody>
      </p:sp>
    </p:spTree>
    <p:extLst>
      <p:ext uri="{BB962C8B-B14F-4D97-AF65-F5344CB8AC3E}">
        <p14:creationId xmlns:p14="http://schemas.microsoft.com/office/powerpoint/2010/main" val="3785933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25</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806563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5" name="Text Placeholder 4"/>
          <p:cNvSpPr>
            <a:spLocks noGrp="1"/>
          </p:cNvSpPr>
          <p:nvPr>
            <p:ph type="body" sz="quarter" idx="12"/>
          </p:nvPr>
        </p:nvSpPr>
        <p:spPr>
          <a:xfrm>
            <a:off x="3730752" y="6537325"/>
            <a:ext cx="5413248" cy="320040"/>
          </a:xfrm>
        </p:spPr>
        <p:txBody>
          <a:bodyPr>
            <a:noAutofit/>
          </a:bodyPr>
          <a:lstStyle>
            <a:lvl1pPr marL="0" indent="0">
              <a:buNone/>
              <a:defRPr sz="800" b="1">
                <a:solidFill>
                  <a:schemeClr val="bg1"/>
                </a:solidFill>
                <a:latin typeface="+mj-lt"/>
              </a:defRPr>
            </a:lvl1pPr>
          </a:lstStyle>
          <a:p>
            <a:pPr lvl="0"/>
            <a:r>
              <a:rPr lang="en-US" dirty="0" smtClean="0"/>
              <a:t>Edit Master text styles</a:t>
            </a:r>
            <a:endParaRPr lang="en-US" dirty="0"/>
          </a:p>
        </p:txBody>
      </p:sp>
    </p:spTree>
    <p:extLst>
      <p:ext uri="{BB962C8B-B14F-4D97-AF65-F5344CB8AC3E}">
        <p14:creationId xmlns:p14="http://schemas.microsoft.com/office/powerpoint/2010/main" val="33246563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E05C4911-3F0E-4D21-870B-A6C28FEAFB4B}" type="slidenum">
              <a:rPr lang="en-US" smtClean="0"/>
              <a:pPr>
                <a:defRPr/>
              </a:pPr>
              <a:t>‹#›</a:t>
            </a:fld>
            <a:endParaRPr lang="en-US" dirty="0"/>
          </a:p>
        </p:txBody>
      </p:sp>
    </p:spTree>
    <p:extLst>
      <p:ext uri="{BB962C8B-B14F-4D97-AF65-F5344CB8AC3E}">
        <p14:creationId xmlns:p14="http://schemas.microsoft.com/office/powerpoint/2010/main" val="12630019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B787ED1B-489B-4705-99A1-F1896FBA3EE1}" type="slidenum">
              <a:rPr lang="en-US" smtClean="0"/>
              <a:pPr>
                <a:defRPr/>
              </a:pPr>
              <a:t>‹#›</a:t>
            </a:fld>
            <a:endParaRPr lang="en-US" dirty="0"/>
          </a:p>
        </p:txBody>
      </p:sp>
    </p:spTree>
    <p:extLst>
      <p:ext uri="{BB962C8B-B14F-4D97-AF65-F5344CB8AC3E}">
        <p14:creationId xmlns:p14="http://schemas.microsoft.com/office/powerpoint/2010/main" val="166940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9" name="Slide Number Placeholder 8"/>
          <p:cNvSpPr>
            <a:spLocks noGrp="1"/>
          </p:cNvSpPr>
          <p:nvPr>
            <p:ph type="sldNum" sz="quarter" idx="12"/>
          </p:nvPr>
        </p:nvSpPr>
        <p:spPr/>
        <p:txBody>
          <a:bodyPr/>
          <a:lstStyle/>
          <a:p>
            <a:pPr>
              <a:defRPr/>
            </a:pPr>
            <a:fld id="{BAA878BD-2113-4C22-8266-89C23DA41FBB}" type="slidenum">
              <a:rPr lang="en-US" smtClean="0"/>
              <a:pPr>
                <a:defRPr/>
              </a:pPr>
              <a:t>‹#›</a:t>
            </a:fld>
            <a:endParaRPr lang="en-US" dirty="0"/>
          </a:p>
        </p:txBody>
      </p:sp>
    </p:spTree>
    <p:extLst>
      <p:ext uri="{BB962C8B-B14F-4D97-AF65-F5344CB8AC3E}">
        <p14:creationId xmlns:p14="http://schemas.microsoft.com/office/powerpoint/2010/main" val="4199087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5" name="Slide Number Placeholder 4"/>
          <p:cNvSpPr>
            <a:spLocks noGrp="1"/>
          </p:cNvSpPr>
          <p:nvPr>
            <p:ph type="sldNum" sz="quarter" idx="12"/>
          </p:nvPr>
        </p:nvSpPr>
        <p:spPr/>
        <p:txBody>
          <a:bodyPr/>
          <a:lstStyle/>
          <a:p>
            <a:pPr>
              <a:defRPr/>
            </a:pPr>
            <a:fld id="{ACA87426-C803-4595-9AEF-5786ED4CB8D7}" type="slidenum">
              <a:rPr lang="en-US" smtClean="0"/>
              <a:pPr>
                <a:defRPr/>
              </a:pPr>
              <a:t>‹#›</a:t>
            </a:fld>
            <a:endParaRPr lang="en-US" dirty="0"/>
          </a:p>
        </p:txBody>
      </p:sp>
    </p:spTree>
    <p:extLst>
      <p:ext uri="{BB962C8B-B14F-4D97-AF65-F5344CB8AC3E}">
        <p14:creationId xmlns:p14="http://schemas.microsoft.com/office/powerpoint/2010/main" val="314953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4" name="Slide Number Placeholder 3"/>
          <p:cNvSpPr>
            <a:spLocks noGrp="1"/>
          </p:cNvSpPr>
          <p:nvPr>
            <p:ph type="sldNum" sz="quarter" idx="12"/>
          </p:nvPr>
        </p:nvSpPr>
        <p:spPr/>
        <p:txBody>
          <a:bodyPr/>
          <a:lstStyle/>
          <a:p>
            <a:pPr>
              <a:defRPr/>
            </a:pPr>
            <a:fld id="{6B73E000-DCE2-4089-AFB8-943A10A85A2C}" type="slidenum">
              <a:rPr lang="en-US" smtClean="0"/>
              <a:pPr>
                <a:defRPr/>
              </a:pPr>
              <a:t>‹#›</a:t>
            </a:fld>
            <a:endParaRPr lang="en-US" dirty="0"/>
          </a:p>
        </p:txBody>
      </p:sp>
    </p:spTree>
    <p:extLst>
      <p:ext uri="{BB962C8B-B14F-4D97-AF65-F5344CB8AC3E}">
        <p14:creationId xmlns:p14="http://schemas.microsoft.com/office/powerpoint/2010/main" val="1717326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487A167F-59CB-40C6-8155-4BB1887121D8}" type="slidenum">
              <a:rPr lang="en-US" smtClean="0"/>
              <a:pPr>
                <a:defRPr/>
              </a:pPr>
              <a:t>‹#›</a:t>
            </a:fld>
            <a:endParaRPr lang="en-US" dirty="0"/>
          </a:p>
        </p:txBody>
      </p:sp>
    </p:spTree>
    <p:extLst>
      <p:ext uri="{BB962C8B-B14F-4D97-AF65-F5344CB8AC3E}">
        <p14:creationId xmlns:p14="http://schemas.microsoft.com/office/powerpoint/2010/main" val="373395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7070F4A5-952E-40AE-8281-43007C9B7D73}" type="slidenum">
              <a:rPr lang="en-US" smtClean="0"/>
              <a:pPr>
                <a:defRPr/>
              </a:pPr>
              <a:t>‹#›</a:t>
            </a:fld>
            <a:endParaRPr lang="en-US" dirty="0"/>
          </a:p>
        </p:txBody>
      </p:sp>
    </p:spTree>
    <p:extLst>
      <p:ext uri="{BB962C8B-B14F-4D97-AF65-F5344CB8AC3E}">
        <p14:creationId xmlns:p14="http://schemas.microsoft.com/office/powerpoint/2010/main" val="1576317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1CBE24C9-7A50-4AC6-9E1B-D5B0731AA41B}" type="slidenum">
              <a:rPr lang="en-US" smtClean="0"/>
              <a:pPr>
                <a:defRPr/>
              </a:pPr>
              <a:t>‹#›</a:t>
            </a:fld>
            <a:endParaRPr lang="en-US" dirty="0"/>
          </a:p>
        </p:txBody>
      </p:sp>
    </p:spTree>
    <p:extLst>
      <p:ext uri="{BB962C8B-B14F-4D97-AF65-F5344CB8AC3E}">
        <p14:creationId xmlns:p14="http://schemas.microsoft.com/office/powerpoint/2010/main" val="3363470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9D894DFB-7F24-43CE-812F-2B52325EA5DC}" type="slidenum">
              <a:rPr lang="en-US" smtClean="0"/>
              <a:pPr>
                <a:defRPr/>
              </a:pPr>
              <a:t>‹#›</a:t>
            </a:fld>
            <a:endParaRPr lang="en-US" dirty="0"/>
          </a:p>
        </p:txBody>
      </p:sp>
    </p:spTree>
    <p:extLst>
      <p:ext uri="{BB962C8B-B14F-4D97-AF65-F5344CB8AC3E}">
        <p14:creationId xmlns:p14="http://schemas.microsoft.com/office/powerpoint/2010/main" val="22200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6" name="TextBox 5"/>
          <p:cNvSpPr txBox="1"/>
          <p:nvPr userDrawn="1"/>
        </p:nvSpPr>
        <p:spPr>
          <a:xfrm>
            <a:off x="4297053" y="6550025"/>
            <a:ext cx="152958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b="1" dirty="0" smtClean="0">
                <a:solidFill>
                  <a:schemeClr val="bg1"/>
                </a:solidFill>
                <a:latin typeface="+mj-lt"/>
                <a:ea typeface="ＭＳ Ｐゴシック" panose="020B0600070205080204" pitchFamily="34" charset="-128"/>
              </a:rPr>
              <a:t>© 2019 McGraw-Hill Education.</a:t>
            </a:r>
            <a:endParaRPr lang="en-US" sz="800" b="1" dirty="0" smtClean="0">
              <a:solidFill>
                <a:schemeClr val="bg1"/>
              </a:solidFill>
              <a:latin typeface="+mj-lt"/>
            </a:endParaRPr>
          </a:p>
        </p:txBody>
      </p:sp>
    </p:spTree>
    <p:extLst>
      <p:ext uri="{BB962C8B-B14F-4D97-AF65-F5344CB8AC3E}">
        <p14:creationId xmlns:p14="http://schemas.microsoft.com/office/powerpoint/2010/main" val="977079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2670629"/>
            <a:ext cx="9144000" cy="1892714"/>
          </a:xfrm>
          <a:solidFill>
            <a:srgbClr val="000000"/>
          </a:solidFill>
        </p:spPr>
        <p:txBody>
          <a:bodyPr/>
          <a:lstStyle>
            <a:lvl1pPr>
              <a:defRPr b="0" cap="none" spc="0">
                <a:ln w="18415" cmpd="sng">
                  <a:noFill/>
                  <a:prstDash val="solid"/>
                </a:ln>
                <a:solidFill>
                  <a:schemeClr val="bg1"/>
                </a:solidFill>
                <a:effectLst/>
                <a:latin typeface="Helvetica" pitchFamily="34" charset="0"/>
              </a:defRPr>
            </a:lvl1pPr>
          </a:lstStyle>
          <a:p>
            <a:r>
              <a:rPr lang="en-US" dirty="0" smtClean="0"/>
              <a:t>Chapter Title</a:t>
            </a:r>
          </a:p>
        </p:txBody>
      </p:sp>
      <p:sp>
        <p:nvSpPr>
          <p:cNvPr id="6" name="TextBox 5"/>
          <p:cNvSpPr txBox="1"/>
          <p:nvPr userDrawn="1"/>
        </p:nvSpPr>
        <p:spPr>
          <a:xfrm>
            <a:off x="4297053" y="6550025"/>
            <a:ext cx="152958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b="1" dirty="0" smtClean="0">
                <a:solidFill>
                  <a:schemeClr val="bg1"/>
                </a:solidFill>
                <a:latin typeface="+mj-lt"/>
                <a:ea typeface="ＭＳ Ｐゴシック" panose="020B0600070205080204" pitchFamily="34" charset="-128"/>
              </a:rPr>
              <a:t>© 2019 McGraw-Hill Education.</a:t>
            </a:r>
            <a:endParaRPr lang="en-US" sz="800" b="1" dirty="0" smtClean="0">
              <a:solidFill>
                <a:schemeClr val="bg1"/>
              </a:solidFill>
              <a:latin typeface="+mj-lt"/>
            </a:endParaRPr>
          </a:p>
        </p:txBody>
      </p:sp>
    </p:spTree>
    <p:extLst>
      <p:ext uri="{BB962C8B-B14F-4D97-AF65-F5344CB8AC3E}">
        <p14:creationId xmlns:p14="http://schemas.microsoft.com/office/powerpoint/2010/main" val="19957701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Text Placeholder 5"/>
          <p:cNvSpPr>
            <a:spLocks noGrp="1"/>
          </p:cNvSpPr>
          <p:nvPr>
            <p:ph type="body" sz="quarter" idx="10"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11713463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752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5"/>
          <p:cNvSpPr>
            <a:spLocks noGrp="1"/>
          </p:cNvSpPr>
          <p:nvPr>
            <p:ph type="body" sz="quarter" idx="11"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25275130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498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5882639"/>
            <a:ext cx="7762874" cy="6400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5"/>
          <p:cNvSpPr>
            <a:spLocks noGrp="1"/>
          </p:cNvSpPr>
          <p:nvPr>
            <p:ph type="body" sz="quarter" idx="12"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20362483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41528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5"/>
          <p:cNvSpPr>
            <a:spLocks noGrp="1"/>
          </p:cNvSpPr>
          <p:nvPr>
            <p:ph type="body" sz="quarter" idx="11"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13023697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852540"/>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410488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2"/>
          </p:nvPr>
        </p:nvSpPr>
        <p:spPr>
          <a:xfrm>
            <a:off x="923926" y="535722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3"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29248257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421901"/>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3243603"/>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2"/>
          </p:nvPr>
        </p:nvSpPr>
        <p:spPr>
          <a:xfrm>
            <a:off x="923926" y="4065305"/>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3"/>
          </p:nvPr>
        </p:nvSpPr>
        <p:spPr>
          <a:xfrm>
            <a:off x="923926" y="4887007"/>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4"/>
          </p:nvPr>
        </p:nvSpPr>
        <p:spPr>
          <a:xfrm>
            <a:off x="923926" y="5708710"/>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6165541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926" y="274637"/>
            <a:ext cx="8067674" cy="1173163"/>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3926" y="1600200"/>
            <a:ext cx="7762874" cy="4525963"/>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D3F1BEAA-1490-4021-B268-87335AF36D96}" type="slidenum">
              <a:rPr lang="en-US" smtClean="0"/>
              <a:pPr>
                <a:defRPr/>
              </a:pPr>
              <a:t>‹#›</a:t>
            </a:fld>
            <a:endParaRPr lang="en-US" dirty="0"/>
          </a:p>
        </p:txBody>
      </p:sp>
      <p:sp>
        <p:nvSpPr>
          <p:cNvPr id="14" name="Footer Placeholder 4"/>
          <p:cNvSpPr>
            <a:spLocks noGrp="1"/>
          </p:cNvSpPr>
          <p:nvPr>
            <p:ph type="ftr" sz="quarter" idx="3"/>
          </p:nvPr>
        </p:nvSpPr>
        <p:spPr>
          <a:xfrm>
            <a:off x="3048000" y="6537325"/>
            <a:ext cx="3048000" cy="244475"/>
          </a:xfrm>
          <a:prstGeom prst="rect">
            <a:avLst/>
          </a:prstGeom>
        </p:spPr>
        <p:txBody>
          <a:bodyPr/>
          <a:lstStyle>
            <a:lvl1pPr algn="ctr">
              <a:defRPr sz="800" i="0">
                <a:solidFill>
                  <a:schemeClr val="tx1"/>
                </a:solidFill>
                <a:latin typeface="+mn-lt"/>
              </a:defRPr>
            </a:lvl1pPr>
          </a:lstStyle>
          <a:p>
            <a:pPr>
              <a:defRPr/>
            </a:pPr>
            <a:r>
              <a:rPr lang="en-US" altLang="en-US" dirty="0" smtClean="0">
                <a:ea typeface="ＭＳ Ｐゴシック" panose="020B0600070205080204" pitchFamily="34" charset="-128"/>
              </a:rPr>
              <a:t>© 2019 McGraw-Hill Education.</a:t>
            </a:r>
            <a:endParaRPr lang="en-US" dirty="0"/>
          </a:p>
        </p:txBody>
      </p:sp>
      <p:pic>
        <p:nvPicPr>
          <p:cNvPr id="1026"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 y="247647"/>
            <a:ext cx="1011822" cy="1200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2" y="1447801"/>
            <a:ext cx="9143999"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247647"/>
            <a:ext cx="9144000"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89924"/>
      </p:ext>
    </p:extLst>
  </p:cSld>
  <p:clrMap bg1="lt1" tx1="dk1" bg2="lt2" tx2="dk2" accent1="accent1" accent2="accent2" accent3="accent3" accent4="accent4" accent5="accent5" accent6="accent6" hlink="hlink" folHlink="folHlink"/>
  <p:sldLayoutIdLst>
    <p:sldLayoutId id="2147483847" r:id="rId1"/>
    <p:sldLayoutId id="2147483865" r:id="rId2"/>
    <p:sldLayoutId id="2147483866" r:id="rId3"/>
    <p:sldLayoutId id="2147483848" r:id="rId4"/>
    <p:sldLayoutId id="2147483861" r:id="rId5"/>
    <p:sldLayoutId id="2147483860" r:id="rId6"/>
    <p:sldLayoutId id="2147483862" r:id="rId7"/>
    <p:sldLayoutId id="2147483863" r:id="rId8"/>
    <p:sldLayoutId id="2147483864"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 id="2147483857" r:id="rId18"/>
  </p:sldLayoutIdLst>
  <p:timing>
    <p:tnLst>
      <p:par>
        <p:cTn id="1" dur="indefinite" restart="never" nodeType="tmRoot"/>
      </p:par>
    </p:tnLst>
  </p:timing>
  <p:hf hdr="0" dt="0"/>
  <p:txStyles>
    <p:titleStyle>
      <a:lvl1pPr algn="ctr" defTabSz="914400" rtl="0" eaLnBrk="1" latinLnBrk="0" hangingPunct="1">
        <a:spcBef>
          <a:spcPct val="0"/>
        </a:spcBef>
        <a:buNone/>
        <a:defRPr sz="4400" b="1" kern="1200">
          <a:solidFill>
            <a:srgbClr val="C00000"/>
          </a:solidFill>
          <a:latin typeface="Helvetica"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Helvetica"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slide" Target="slide41.xml"/><Relationship Id="rId5" Type="http://schemas.openxmlformats.org/officeDocument/2006/relationships/image" Target="../media/image13.png"/><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4.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25.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8.xml"/><Relationship Id="rId1" Type="http://schemas.openxmlformats.org/officeDocument/2006/relationships/vmlDrawing" Target="../drawings/vmlDrawing8.vml"/><Relationship Id="rId5" Type="http://schemas.openxmlformats.org/officeDocument/2006/relationships/image" Target="../media/image33.png"/><Relationship Id="rId4" Type="http://schemas.openxmlformats.org/officeDocument/2006/relationships/image" Target="../media/image3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2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US" dirty="0" smtClean="0"/>
              <a:t>Chapter 4</a:t>
            </a:r>
            <a:endParaRPr lang="en-US" dirty="0"/>
          </a:p>
        </p:txBody>
      </p:sp>
      <p:sp>
        <p:nvSpPr>
          <p:cNvPr id="2" name="Subtitle 2"/>
          <p:cNvSpPr>
            <a:spLocks noGrp="1"/>
          </p:cNvSpPr>
          <p:nvPr>
            <p:ph type="subTitle" idx="1"/>
          </p:nvPr>
        </p:nvSpPr>
        <p:spPr/>
        <p:txBody>
          <a:bodyPr/>
          <a:lstStyle/>
          <a:p>
            <a:r>
              <a:rPr lang="en-US" dirty="0"/>
              <a:t>Elasticity</a:t>
            </a:r>
          </a:p>
        </p:txBody>
      </p:sp>
      <p:sp>
        <p:nvSpPr>
          <p:cNvPr id="5" name="Text Placeholder 3"/>
          <p:cNvSpPr>
            <a:spLocks noGrp="1"/>
          </p:cNvSpPr>
          <p:nvPr>
            <p:ph type="body" sz="quarter" idx="12"/>
          </p:nvPr>
        </p:nvSpPr>
        <p:spPr/>
        <p:txBody>
          <a:bodyPr/>
          <a:lstStyle/>
          <a:p>
            <a:r>
              <a:rPr lang="en-US" dirty="0"/>
              <a:t>© 2019 McGraw-Hill Education. All rights reserved. Authorized only for instructor use in the classroom. No reproduction or distribution without the prior written consent of McGraw-Hill Education</a:t>
            </a:r>
            <a:r>
              <a:rPr lang="en-US" dirty="0" smtClean="0"/>
              <a:t>.</a:t>
            </a:r>
            <a:endParaRPr lang="en-US" dirty="0"/>
          </a:p>
        </p:txBody>
      </p:sp>
    </p:spTree>
    <p:extLst>
      <p:ext uri="{BB962C8B-B14F-4D97-AF65-F5344CB8AC3E}">
        <p14:creationId xmlns:p14="http://schemas.microsoft.com/office/powerpoint/2010/main" val="321938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Table 2"/>
          <p:cNvGraphicFramePr>
            <a:graphicFrameLocks noGrp="1"/>
          </p:cNvGraphicFramePr>
          <p:nvPr>
            <p:extLst>
              <p:ext uri="{D42A27DB-BD31-4B8C-83A1-F6EECF244321}">
                <p14:modId xmlns:p14="http://schemas.microsoft.com/office/powerpoint/2010/main" val="1055418104"/>
              </p:ext>
            </p:extLst>
          </p:nvPr>
        </p:nvGraphicFramePr>
        <p:xfrm>
          <a:off x="838199" y="1748243"/>
          <a:ext cx="7926186" cy="1554480"/>
        </p:xfrm>
        <a:graphic>
          <a:graphicData uri="http://schemas.openxmlformats.org/drawingml/2006/table">
            <a:tbl>
              <a:tblPr firstRow="1" bandRow="1">
                <a:tableStyleId>{5C22544A-7EE6-4342-B048-85BDC9FD1C3A}</a:tableStyleId>
              </a:tblPr>
              <a:tblGrid>
                <a:gridCol w="2473036">
                  <a:extLst>
                    <a:ext uri="{9D8B030D-6E8A-4147-A177-3AD203B41FA5}">
                      <a16:colId xmlns:a16="http://schemas.microsoft.com/office/drawing/2014/main" val="1655470980"/>
                    </a:ext>
                  </a:extLst>
                </a:gridCol>
                <a:gridCol w="1766455">
                  <a:extLst>
                    <a:ext uri="{9D8B030D-6E8A-4147-A177-3AD203B41FA5}">
                      <a16:colId xmlns:a16="http://schemas.microsoft.com/office/drawing/2014/main" val="722682818"/>
                    </a:ext>
                  </a:extLst>
                </a:gridCol>
                <a:gridCol w="1766455">
                  <a:extLst>
                    <a:ext uri="{9D8B030D-6E8A-4147-A177-3AD203B41FA5}">
                      <a16:colId xmlns:a16="http://schemas.microsoft.com/office/drawing/2014/main" val="1058001468"/>
                    </a:ext>
                  </a:extLst>
                </a:gridCol>
                <a:gridCol w="1920240">
                  <a:extLst>
                    <a:ext uri="{9D8B030D-6E8A-4147-A177-3AD203B41FA5}">
                      <a16:colId xmlns:a16="http://schemas.microsoft.com/office/drawing/2014/main" val="1845465021"/>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ndParaRP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Old</a:t>
                      </a:r>
                      <a:endParaRPr kumimoji="0" lang="en-US" sz="28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ndParaRP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New</a:t>
                      </a:r>
                      <a:endParaRPr kumimoji="0" lang="en-US" sz="28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ndParaRP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 Change</a:t>
                      </a:r>
                      <a:endParaRPr kumimoji="0" lang="en-US" sz="2800" b="0" i="0" u="none" strike="noStrike" cap="none" normalizeH="0" baseline="0" dirty="0" smtClean="0">
                        <a:ln>
                          <a:noFill/>
                        </a:ln>
                        <a:solidFill>
                          <a:srgbClr val="000000"/>
                        </a:solidFill>
                        <a:effectLst>
                          <a:outerShdw blurRad="38100" dist="38100" dir="2700000" algn="tl">
                            <a:srgbClr val="000000">
                              <a:alpha val="43137"/>
                            </a:srgbClr>
                          </a:outerShdw>
                        </a:effectLst>
                        <a:latin typeface="Arial" charset="0"/>
                      </a:endParaRP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Price</a:t>
                      </a: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$1.00</a:t>
                      </a: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$0.97</a:t>
                      </a: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3%</a:t>
                      </a: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Quantity</a:t>
                      </a: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400</a:t>
                      </a: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404</a:t>
                      </a: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a:t>
                      </a:r>
                    </a:p>
                  </a:txBody>
                  <a:tcPr marL="86254" marR="8625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285498455"/>
              </p:ext>
            </p:extLst>
          </p:nvPr>
        </p:nvGraphicFramePr>
        <p:xfrm>
          <a:off x="1785392" y="3764867"/>
          <a:ext cx="6031800" cy="2475900"/>
        </p:xfrm>
        <a:graphic>
          <a:graphicData uri="http://schemas.openxmlformats.org/presentationml/2006/ole">
            <mc:AlternateContent xmlns:mc="http://schemas.openxmlformats.org/markup-compatibility/2006">
              <mc:Choice xmlns:v="urn:schemas-microsoft-com:vml" Requires="v">
                <p:oleObj spid="_x0000_s2130" name="Equation" r:id="rId3" imgW="2412720" imgH="990360" progId="Equation.DSMT4">
                  <p:embed/>
                </p:oleObj>
              </mc:Choice>
              <mc:Fallback>
                <p:oleObj name="Equation" r:id="rId3" imgW="2412720" imgH="990360" progId="Equation.DSMT4">
                  <p:embed/>
                  <p:pic>
                    <p:nvPicPr>
                      <p:cNvPr id="0" name=""/>
                      <p:cNvPicPr/>
                      <p:nvPr/>
                    </p:nvPicPr>
                    <p:blipFill>
                      <a:blip r:embed="rId4"/>
                      <a:stretch>
                        <a:fillRect/>
                      </a:stretch>
                    </p:blipFill>
                    <p:spPr>
                      <a:xfrm>
                        <a:off x="1785392" y="3764867"/>
                        <a:ext cx="6031800" cy="2475900"/>
                      </a:xfrm>
                      <a:prstGeom prst="rect">
                        <a:avLst/>
                      </a:prstGeom>
                    </p:spPr>
                  </p:pic>
                </p:oleObj>
              </mc:Fallback>
            </mc:AlternateContent>
          </a:graphicData>
        </a:graphic>
      </p:graphicFrame>
    </p:spTree>
    <p:extLst>
      <p:ext uri="{BB962C8B-B14F-4D97-AF65-F5344CB8AC3E}">
        <p14:creationId xmlns:p14="http://schemas.microsoft.com/office/powerpoint/2010/main" val="3411301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Determinants of Price Elasticity of Demand</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972" y="1827464"/>
            <a:ext cx="7360782" cy="4300033"/>
          </a:xfrm>
        </p:spPr>
      </p:pic>
    </p:spTree>
    <p:extLst>
      <p:ext uri="{BB962C8B-B14F-4D97-AF65-F5344CB8AC3E}">
        <p14:creationId xmlns:p14="http://schemas.microsoft.com/office/powerpoint/2010/main" val="5333332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 of Elasticities</a:t>
            </a:r>
          </a:p>
        </p:txBody>
      </p:sp>
      <p:graphicFrame>
        <p:nvGraphicFramePr>
          <p:cNvPr id="5" name="Table 2"/>
          <p:cNvGraphicFramePr>
            <a:graphicFrameLocks noGrp="1"/>
          </p:cNvGraphicFramePr>
          <p:nvPr>
            <p:extLst>
              <p:ext uri="{D42A27DB-BD31-4B8C-83A1-F6EECF244321}">
                <p14:modId xmlns:p14="http://schemas.microsoft.com/office/powerpoint/2010/main" val="535814140"/>
              </p:ext>
            </p:extLst>
          </p:nvPr>
        </p:nvGraphicFramePr>
        <p:xfrm>
          <a:off x="899160" y="1778000"/>
          <a:ext cx="7345680" cy="2072640"/>
        </p:xfrm>
        <a:graphic>
          <a:graphicData uri="http://schemas.openxmlformats.org/drawingml/2006/table">
            <a:tbl>
              <a:tblPr firstRow="1" bandRow="1">
                <a:tableStyleId>{5C22544A-7EE6-4342-B048-85BDC9FD1C3A}</a:tableStyleId>
              </a:tblPr>
              <a:tblGrid>
                <a:gridCol w="4297680">
                  <a:extLst>
                    <a:ext uri="{9D8B030D-6E8A-4147-A177-3AD203B41FA5}">
                      <a16:colId xmlns:a16="http://schemas.microsoft.com/office/drawing/2014/main" val="707131247"/>
                    </a:ext>
                  </a:extLst>
                </a:gridCol>
                <a:gridCol w="3048000">
                  <a:extLst>
                    <a:ext uri="{9D8B030D-6E8A-4147-A177-3AD203B41FA5}">
                      <a16:colId xmlns:a16="http://schemas.microsoft.com/office/drawing/2014/main" val="2195547911"/>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Green peas</a:t>
                      </a:r>
                    </a:p>
                  </a:txBody>
                  <a:tcPr marL="173482" marR="173482" anchor="ctr" horzOverflow="overflow">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2.80</a:t>
                      </a:r>
                    </a:p>
                  </a:txBody>
                  <a:tcPr marL="173482" marR="173482" anchor="ct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176721"/>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Restaurant meals</a:t>
                      </a:r>
                    </a:p>
                  </a:txBody>
                  <a:tcPr marL="173482" marR="173482"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1.63</a:t>
                      </a:r>
                    </a:p>
                  </a:txBody>
                  <a:tcPr marL="173482" marR="173482"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137221674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Beer</a:t>
                      </a:r>
                    </a:p>
                  </a:txBody>
                  <a:tcPr marL="173482" marR="173482" anchor="ctr" horzOverflow="overflow">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1.19</a:t>
                      </a:r>
                    </a:p>
                  </a:txBody>
                  <a:tcPr marL="173482" marR="173482" anchor="ct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116686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Coffee</a:t>
                      </a:r>
                    </a:p>
                  </a:txBody>
                  <a:tcPr marL="173482" marR="173482" anchor="ctr" horzOverflow="overflow">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0.25</a:t>
                      </a:r>
                    </a:p>
                  </a:txBody>
                  <a:tcPr marL="173482" marR="173482" anchor="ct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2082889913"/>
                  </a:ext>
                </a:extLst>
              </a:tr>
            </a:tbl>
          </a:graphicData>
        </a:graphic>
      </p:graphicFrame>
      <p:graphicFrame>
        <p:nvGraphicFramePr>
          <p:cNvPr id="6" name="Table 3"/>
          <p:cNvGraphicFramePr>
            <a:graphicFrameLocks noGrp="1"/>
          </p:cNvGraphicFramePr>
          <p:nvPr>
            <p:extLst>
              <p:ext uri="{D42A27DB-BD31-4B8C-83A1-F6EECF244321}">
                <p14:modId xmlns:p14="http://schemas.microsoft.com/office/powerpoint/2010/main" val="3898128174"/>
              </p:ext>
            </p:extLst>
          </p:nvPr>
        </p:nvGraphicFramePr>
        <p:xfrm>
          <a:off x="1997326" y="4146731"/>
          <a:ext cx="5149349" cy="1036320"/>
        </p:xfrm>
        <a:graphic>
          <a:graphicData uri="http://schemas.openxmlformats.org/drawingml/2006/table">
            <a:tbl>
              <a:tblPr firstRow="1" bandRow="1">
                <a:tableStyleId>{5C22544A-7EE6-4342-B048-85BDC9FD1C3A}</a:tableStyleId>
              </a:tblPr>
              <a:tblGrid>
                <a:gridCol w="3411989">
                  <a:extLst>
                    <a:ext uri="{9D8B030D-6E8A-4147-A177-3AD203B41FA5}">
                      <a16:colId xmlns:a16="http://schemas.microsoft.com/office/drawing/2014/main" val="707131247"/>
                    </a:ext>
                  </a:extLst>
                </a:gridCol>
                <a:gridCol w="1737360">
                  <a:extLst>
                    <a:ext uri="{9D8B030D-6E8A-4147-A177-3AD203B41FA5}">
                      <a16:colId xmlns:a16="http://schemas.microsoft.com/office/drawing/2014/main" val="2195547911"/>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Automobiles</a:t>
                      </a:r>
                    </a:p>
                  </a:txBody>
                  <a:tcPr anchor="ctr" horzOverflow="overflow">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1.35</a:t>
                      </a:r>
                    </a:p>
                  </a:txBody>
                  <a:tcPr anchor="ct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176721"/>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Foreign air travel</a:t>
                      </a: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0.77</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1372216747"/>
                  </a:ext>
                </a:extLst>
              </a:tr>
            </a:tbl>
          </a:graphicData>
        </a:graphic>
      </p:graphicFrame>
      <p:graphicFrame>
        <p:nvGraphicFramePr>
          <p:cNvPr id="7" name="Table 4"/>
          <p:cNvGraphicFramePr>
            <a:graphicFrameLocks noGrp="1"/>
          </p:cNvGraphicFramePr>
          <p:nvPr>
            <p:extLst>
              <p:ext uri="{D42A27DB-BD31-4B8C-83A1-F6EECF244321}">
                <p14:modId xmlns:p14="http://schemas.microsoft.com/office/powerpoint/2010/main" val="2961855067"/>
              </p:ext>
            </p:extLst>
          </p:nvPr>
        </p:nvGraphicFramePr>
        <p:xfrm>
          <a:off x="1997326" y="5479142"/>
          <a:ext cx="5149349" cy="1036320"/>
        </p:xfrm>
        <a:graphic>
          <a:graphicData uri="http://schemas.openxmlformats.org/drawingml/2006/table">
            <a:tbl>
              <a:tblPr firstRow="1" bandRow="1">
                <a:tableStyleId>{5C22544A-7EE6-4342-B048-85BDC9FD1C3A}</a:tableStyleId>
              </a:tblPr>
              <a:tblGrid>
                <a:gridCol w="3411989">
                  <a:extLst>
                    <a:ext uri="{9D8B030D-6E8A-4147-A177-3AD203B41FA5}">
                      <a16:colId xmlns:a16="http://schemas.microsoft.com/office/drawing/2014/main" val="707131247"/>
                    </a:ext>
                  </a:extLst>
                </a:gridCol>
                <a:gridCol w="1737360">
                  <a:extLst>
                    <a:ext uri="{9D8B030D-6E8A-4147-A177-3AD203B41FA5}">
                      <a16:colId xmlns:a16="http://schemas.microsoft.com/office/drawing/2014/main" val="2195547911"/>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Movies</a:t>
                      </a:r>
                    </a:p>
                  </a:txBody>
                  <a:tcPr anchor="ctr" horzOverflow="overflow">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0.87</a:t>
                      </a:r>
                    </a:p>
                  </a:txBody>
                  <a:tcPr anchor="ct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1176721"/>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Theater, opera</a:t>
                      </a: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0.18</a:t>
                      </a:r>
                    </a:p>
                  </a:txBody>
                  <a:tcPr anchor="ctr"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1372216747"/>
                  </a:ext>
                </a:extLst>
              </a:tr>
            </a:tbl>
          </a:graphicData>
        </a:graphic>
      </p:graphicFrame>
    </p:spTree>
    <p:extLst>
      <p:ext uri="{BB962C8B-B14F-4D97-AF65-F5344CB8AC3E}">
        <p14:creationId xmlns:p14="http://schemas.microsoft.com/office/powerpoint/2010/main" val="1409120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dirty="0"/>
              <a:t>Taxes and Teen Smoking</a:t>
            </a:r>
          </a:p>
        </p:txBody>
      </p:sp>
      <p:sp>
        <p:nvSpPr>
          <p:cNvPr id="3" name="Content Placeholder 2"/>
          <p:cNvSpPr>
            <a:spLocks noGrp="1"/>
          </p:cNvSpPr>
          <p:nvPr>
            <p:ph idx="1"/>
          </p:nvPr>
        </p:nvSpPr>
        <p:spPr>
          <a:xfrm>
            <a:off x="923926" y="1600199"/>
            <a:ext cx="7955280" cy="4846320"/>
          </a:xfrm>
        </p:spPr>
        <p:txBody>
          <a:bodyPr/>
          <a:lstStyle/>
          <a:p>
            <a:r>
              <a:rPr lang="en-US" dirty="0"/>
              <a:t>Hypothesis:</a:t>
            </a:r>
          </a:p>
          <a:p>
            <a:pPr lvl="1"/>
            <a:r>
              <a:rPr lang="en-US" dirty="0"/>
              <a:t>Teens’ demand for cigarettes is inelastic</a:t>
            </a:r>
          </a:p>
          <a:p>
            <a:pPr lvl="2"/>
            <a:r>
              <a:rPr lang="en-US" dirty="0"/>
              <a:t>Demand is driven by peers</a:t>
            </a:r>
          </a:p>
          <a:p>
            <a:pPr lvl="2"/>
            <a:r>
              <a:rPr lang="en-US" dirty="0"/>
              <a:t>But, teens also lack income</a:t>
            </a:r>
          </a:p>
          <a:p>
            <a:r>
              <a:rPr lang="en-US" dirty="0"/>
              <a:t>Analysis:</a:t>
            </a:r>
          </a:p>
          <a:p>
            <a:pPr lvl="1"/>
            <a:r>
              <a:rPr lang="en-US" dirty="0"/>
              <a:t>Cigarette taxes increase the price of cigarettes</a:t>
            </a:r>
          </a:p>
          <a:p>
            <a:pPr lvl="2"/>
            <a:r>
              <a:rPr lang="en-US" dirty="0"/>
              <a:t>Some teens will smoke less or quit altogether</a:t>
            </a:r>
          </a:p>
          <a:p>
            <a:pPr lvl="3"/>
            <a:r>
              <a:rPr lang="en-US" dirty="0"/>
              <a:t>These teens will influence others to quit</a:t>
            </a:r>
          </a:p>
          <a:p>
            <a:pPr lvl="1"/>
            <a:r>
              <a:rPr lang="en-US" dirty="0"/>
              <a:t>Higher taxes are likely to reduce teen smoking</a:t>
            </a:r>
          </a:p>
        </p:txBody>
      </p:sp>
    </p:spTree>
    <p:extLst>
      <p:ext uri="{BB962C8B-B14F-4D97-AF65-F5344CB8AC3E}">
        <p14:creationId xmlns:p14="http://schemas.microsoft.com/office/powerpoint/2010/main" val="495127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Unintended Effects of the Yacht Tax</a:t>
            </a:r>
            <a:endParaRPr lang="en-US" dirty="0"/>
          </a:p>
        </p:txBody>
      </p:sp>
      <p:sp>
        <p:nvSpPr>
          <p:cNvPr id="3" name="Content Placeholder 2"/>
          <p:cNvSpPr>
            <a:spLocks noGrp="1"/>
          </p:cNvSpPr>
          <p:nvPr>
            <p:ph idx="1"/>
          </p:nvPr>
        </p:nvSpPr>
        <p:spPr>
          <a:xfrm>
            <a:off x="923926" y="1600199"/>
            <a:ext cx="7955280" cy="4846320"/>
          </a:xfrm>
        </p:spPr>
        <p:txBody>
          <a:bodyPr/>
          <a:lstStyle/>
          <a:p>
            <a:r>
              <a:rPr lang="en-US" sz="2800" dirty="0"/>
              <a:t>Hypothesis</a:t>
            </a:r>
          </a:p>
          <a:p>
            <a:pPr lvl="1"/>
            <a:r>
              <a:rPr lang="en-US" sz="2400" dirty="0"/>
              <a:t>Luxury tax on yachts over $100,000 will yield </a:t>
            </a:r>
            <a:br>
              <a:rPr lang="en-US" sz="2400" dirty="0"/>
            </a:br>
            <a:r>
              <a:rPr lang="en-US" sz="2400" dirty="0"/>
              <a:t>$31 million in tax revenue</a:t>
            </a:r>
          </a:p>
          <a:p>
            <a:r>
              <a:rPr lang="en-US" sz="2800" dirty="0"/>
              <a:t>Analysis</a:t>
            </a:r>
          </a:p>
          <a:p>
            <a:pPr lvl="1"/>
            <a:r>
              <a:rPr lang="en-US" sz="2400" dirty="0"/>
              <a:t>Price elasticity of demand is high</a:t>
            </a:r>
          </a:p>
          <a:p>
            <a:pPr lvl="1"/>
            <a:r>
              <a:rPr lang="en-US" sz="2400" dirty="0"/>
              <a:t>Actual tax revenue $16.6 million</a:t>
            </a:r>
          </a:p>
          <a:p>
            <a:pPr lvl="1"/>
            <a:r>
              <a:rPr lang="en-US" sz="2400" dirty="0"/>
              <a:t>People bought yachts outside US to avoid tax (these are close substitutes)</a:t>
            </a:r>
          </a:p>
          <a:p>
            <a:pPr lvl="2"/>
            <a:r>
              <a:rPr lang="en-US" sz="2000" dirty="0"/>
              <a:t>7,600 jobs in US boating industry lost</a:t>
            </a:r>
          </a:p>
          <a:p>
            <a:r>
              <a:rPr lang="en-US" sz="2800" dirty="0"/>
              <a:t>Outcome:  tax repealed after 2 years</a:t>
            </a:r>
          </a:p>
        </p:txBody>
      </p:sp>
    </p:spTree>
    <p:extLst>
      <p:ext uri="{BB962C8B-B14F-4D97-AF65-F5344CB8AC3E}">
        <p14:creationId xmlns:p14="http://schemas.microsoft.com/office/powerpoint/2010/main" val="736609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Price Elasticity Notation</a:t>
            </a:r>
            <a:endParaRPr 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2143941257"/>
              </p:ext>
            </p:extLst>
          </p:nvPr>
        </p:nvGraphicFramePr>
        <p:xfrm>
          <a:off x="923926" y="1943158"/>
          <a:ext cx="6952500" cy="1047600"/>
        </p:xfrm>
        <a:graphic>
          <a:graphicData uri="http://schemas.openxmlformats.org/presentationml/2006/ole">
            <mc:AlternateContent xmlns:mc="http://schemas.openxmlformats.org/markup-compatibility/2006">
              <mc:Choice xmlns:v="urn:schemas-microsoft-com:vml" Requires="v">
                <p:oleObj spid="_x0000_s3213" name="Equation" r:id="rId4" imgW="2781000" imgH="419040" progId="Equation.DSMT4">
                  <p:embed/>
                </p:oleObj>
              </mc:Choice>
              <mc:Fallback>
                <p:oleObj name="Equation" r:id="rId4" imgW="2781000" imgH="419040" progId="Equation.DSMT4">
                  <p:embed/>
                  <p:pic>
                    <p:nvPicPr>
                      <p:cNvPr id="5" name="Object 3"/>
                      <p:cNvPicPr/>
                      <p:nvPr/>
                    </p:nvPicPr>
                    <p:blipFill>
                      <a:blip r:embed="rId5"/>
                      <a:stretch>
                        <a:fillRect/>
                      </a:stretch>
                    </p:blipFill>
                    <p:spPr>
                      <a:xfrm>
                        <a:off x="923926" y="1943158"/>
                        <a:ext cx="6952500" cy="1047600"/>
                      </a:xfrm>
                      <a:prstGeom prst="rect">
                        <a:avLst/>
                      </a:prstGeom>
                      <a:solidFill>
                        <a:srgbClr val="4A5B28"/>
                      </a:solidFill>
                    </p:spPr>
                  </p:pic>
                </p:oleObj>
              </mc:Fallback>
            </mc:AlternateContent>
          </a:graphicData>
        </a:graphic>
      </p:graphicFrame>
      <p:sp>
        <p:nvSpPr>
          <p:cNvPr id="3" name="Content Placeholder 3"/>
          <p:cNvSpPr>
            <a:spLocks noGrp="1"/>
          </p:cNvSpPr>
          <p:nvPr>
            <p:ph idx="1"/>
          </p:nvPr>
        </p:nvSpPr>
        <p:spPr>
          <a:xfrm>
            <a:off x="923926" y="3276596"/>
            <a:ext cx="7955280" cy="1774375"/>
          </a:xfrm>
        </p:spPr>
        <p:txBody>
          <a:bodyPr/>
          <a:lstStyle/>
          <a:p>
            <a:r>
              <a:rPr lang="en-US" sz="2400" dirty="0">
                <a:cs typeface="Arial" charset="0"/>
              </a:rPr>
              <a:t>ΔQ is the change in quantity</a:t>
            </a:r>
          </a:p>
          <a:p>
            <a:pPr lvl="1"/>
            <a:r>
              <a:rPr lang="en-US" sz="2400" dirty="0">
                <a:cs typeface="Arial" charset="0"/>
              </a:rPr>
              <a:t>ΔQ / Q is percentage change in quantity</a:t>
            </a:r>
          </a:p>
          <a:p>
            <a:r>
              <a:rPr lang="en-US" sz="2400" dirty="0">
                <a:cs typeface="Arial" charset="0"/>
              </a:rPr>
              <a:t>ΔP is change in price</a:t>
            </a:r>
          </a:p>
          <a:p>
            <a:pPr lvl="1"/>
            <a:r>
              <a:rPr lang="en-US" sz="2400" dirty="0">
                <a:cs typeface="Arial" charset="0"/>
              </a:rPr>
              <a:t>ΔP / P is percentage change in price</a:t>
            </a:r>
            <a:endParaRPr lang="en-US" sz="2400" dirty="0"/>
          </a:p>
        </p:txBody>
      </p:sp>
      <p:graphicFrame>
        <p:nvGraphicFramePr>
          <p:cNvPr id="2" name="Object 4"/>
          <p:cNvGraphicFramePr>
            <a:graphicFrameLocks noChangeAspect="1"/>
          </p:cNvGraphicFramePr>
          <p:nvPr>
            <p:extLst>
              <p:ext uri="{D42A27DB-BD31-4B8C-83A1-F6EECF244321}">
                <p14:modId xmlns:p14="http://schemas.microsoft.com/office/powerpoint/2010/main" val="4087202251"/>
              </p:ext>
            </p:extLst>
          </p:nvPr>
        </p:nvGraphicFramePr>
        <p:xfrm>
          <a:off x="3511426" y="5325923"/>
          <a:ext cx="1777500" cy="983700"/>
        </p:xfrm>
        <a:graphic>
          <a:graphicData uri="http://schemas.openxmlformats.org/presentationml/2006/ole">
            <mc:AlternateContent xmlns:mc="http://schemas.openxmlformats.org/markup-compatibility/2006">
              <mc:Choice xmlns:v="urn:schemas-microsoft-com:vml" Requires="v">
                <p:oleObj spid="_x0000_s3214" name="Equation" r:id="rId6" imgW="711000" imgH="393480" progId="Equation.DSMT4">
                  <p:embed/>
                </p:oleObj>
              </mc:Choice>
              <mc:Fallback>
                <p:oleObj name="Equation" r:id="rId6" imgW="711000" imgH="393480" progId="Equation.DSMT4">
                  <p:embed/>
                  <p:pic>
                    <p:nvPicPr>
                      <p:cNvPr id="0" name=""/>
                      <p:cNvPicPr/>
                      <p:nvPr/>
                    </p:nvPicPr>
                    <p:blipFill>
                      <a:blip r:embed="rId7"/>
                      <a:stretch>
                        <a:fillRect/>
                      </a:stretch>
                    </p:blipFill>
                    <p:spPr>
                      <a:xfrm>
                        <a:off x="3511426" y="5325923"/>
                        <a:ext cx="1777500" cy="983700"/>
                      </a:xfrm>
                      <a:prstGeom prst="rect">
                        <a:avLst/>
                      </a:prstGeom>
                    </p:spPr>
                  </p:pic>
                </p:oleObj>
              </mc:Fallback>
            </mc:AlternateContent>
          </a:graphicData>
        </a:graphic>
      </p:graphicFrame>
    </p:spTree>
    <p:extLst>
      <p:ext uri="{BB962C8B-B14F-4D97-AF65-F5344CB8AC3E}">
        <p14:creationId xmlns:p14="http://schemas.microsoft.com/office/powerpoint/2010/main" val="77218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Price Elasticity: Graphical View</a:t>
            </a:r>
            <a:r>
              <a:rPr lang="en-IN" sz="1700" dirty="0" smtClean="0"/>
              <a:t> 1</a:t>
            </a:r>
            <a:endParaRPr lang="en-IN" sz="1700" dirty="0"/>
          </a:p>
        </p:txBody>
      </p:sp>
      <p:graphicFrame>
        <p:nvGraphicFramePr>
          <p:cNvPr id="5" name="Object 2"/>
          <p:cNvGraphicFramePr>
            <a:graphicFrameLocks noChangeAspect="1"/>
          </p:cNvGraphicFramePr>
          <p:nvPr>
            <p:extLst>
              <p:ext uri="{D42A27DB-BD31-4B8C-83A1-F6EECF244321}">
                <p14:modId xmlns:p14="http://schemas.microsoft.com/office/powerpoint/2010/main" val="2841538415"/>
              </p:ext>
            </p:extLst>
          </p:nvPr>
        </p:nvGraphicFramePr>
        <p:xfrm>
          <a:off x="1135743" y="1928824"/>
          <a:ext cx="2412900" cy="4032000"/>
        </p:xfrm>
        <a:graphic>
          <a:graphicData uri="http://schemas.openxmlformats.org/presentationml/2006/ole">
            <mc:AlternateContent xmlns:mc="http://schemas.openxmlformats.org/markup-compatibility/2006">
              <mc:Choice xmlns:v="urn:schemas-microsoft-com:vml" Requires="v">
                <p:oleObj spid="_x0000_s4163" name="Equation" r:id="rId3" imgW="965160" imgH="1612800" progId="Equation.DSMT4">
                  <p:embed/>
                </p:oleObj>
              </mc:Choice>
              <mc:Fallback>
                <p:oleObj name="Equation" r:id="rId3" imgW="965160" imgH="1612800" progId="Equation.DSMT4">
                  <p:embed/>
                  <p:pic>
                    <p:nvPicPr>
                      <p:cNvPr id="0" name=""/>
                      <p:cNvPicPr/>
                      <p:nvPr/>
                    </p:nvPicPr>
                    <p:blipFill>
                      <a:blip r:embed="rId4"/>
                      <a:stretch>
                        <a:fillRect/>
                      </a:stretch>
                    </p:blipFill>
                    <p:spPr>
                      <a:xfrm>
                        <a:off x="1135743" y="1928824"/>
                        <a:ext cx="2412900" cy="4032000"/>
                      </a:xfrm>
                      <a:prstGeom prst="rect">
                        <a:avLst/>
                      </a:prstGeom>
                    </p:spPr>
                  </p:pic>
                </p:oleObj>
              </mc:Fallback>
            </mc:AlternateContent>
          </a:graphicData>
        </a:graphic>
      </p:graphicFrame>
      <p:pic>
        <p:nvPicPr>
          <p:cNvPr id="7" name="Picture 3" descr="The graph plots demand for Quantity to Price. The graph shows the downward-sloping demand curve, D,  intersecting point A (Q, P). Below point A on the curve is another point at (Q plus the change in Q, P minus the change in P). The area of the graph between P and P minus the change in P is labeled change in P and the area of the graph between Q and Q plus the change in Q is labeled change in Q."/>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334925" y="1928824"/>
            <a:ext cx="4054191" cy="4316342"/>
          </a:xfrm>
        </p:spPr>
      </p:pic>
      <p:sp>
        <p:nvSpPr>
          <p:cNvPr id="6" name="Text Placeholder 4"/>
          <p:cNvSpPr>
            <a:spLocks noGrp="1"/>
          </p:cNvSpPr>
          <p:nvPr>
            <p:ph type="body" sz="quarter" idx="10"/>
          </p:nvPr>
        </p:nvSpPr>
        <p:spPr>
          <a:xfrm>
            <a:off x="2971800" y="6520997"/>
            <a:ext cx="3200400" cy="228600"/>
          </a:xfrm>
        </p:spPr>
        <p:txBody>
          <a:bodyPr/>
          <a:lstStyle/>
          <a:p>
            <a:r>
              <a:rPr lang="en-IN" dirty="0">
                <a:hlinkClick r:id="rId6" action="ppaction://hlinksldjump"/>
              </a:rPr>
              <a:t>Access the text alternative for these </a:t>
            </a:r>
            <a:r>
              <a:rPr lang="en-IN" dirty="0" smtClean="0">
                <a:hlinkClick r:id="rId6" action="ppaction://hlinksldjump"/>
              </a:rPr>
              <a:t>images</a:t>
            </a:r>
            <a:endParaRPr lang="en-IN" dirty="0">
              <a:hlinkClick r:id="rId6" action="ppaction://hlinksldjump"/>
            </a:endParaRPr>
          </a:p>
        </p:txBody>
      </p:sp>
    </p:spTree>
    <p:extLst>
      <p:ext uri="{BB962C8B-B14F-4D97-AF65-F5344CB8AC3E}">
        <p14:creationId xmlns:p14="http://schemas.microsoft.com/office/powerpoint/2010/main" val="2447969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Price Elasticity: Graphical </a:t>
            </a:r>
            <a:r>
              <a:rPr lang="en-IN" dirty="0" smtClean="0"/>
              <a:t>View</a:t>
            </a:r>
            <a:r>
              <a:rPr lang="en-IN" sz="1700" dirty="0" smtClean="0"/>
              <a:t> 2</a:t>
            </a:r>
            <a:endParaRPr lang="en-IN" sz="1700" dirty="0"/>
          </a:p>
        </p:txBody>
      </p:sp>
      <p:sp>
        <p:nvSpPr>
          <p:cNvPr id="3" name="Content Placeholder 2"/>
          <p:cNvSpPr>
            <a:spLocks noGrp="1"/>
          </p:cNvSpPr>
          <p:nvPr>
            <p:ph idx="1"/>
          </p:nvPr>
        </p:nvSpPr>
        <p:spPr>
          <a:xfrm>
            <a:off x="923926" y="1600199"/>
            <a:ext cx="3136445" cy="1905001"/>
          </a:xfrm>
        </p:spPr>
        <p:txBody>
          <a:bodyPr/>
          <a:lstStyle/>
          <a:p>
            <a:r>
              <a:rPr lang="en-US" sz="2400" dirty="0"/>
              <a:t>At point A</a:t>
            </a:r>
          </a:p>
          <a:p>
            <a:pPr lvl="1">
              <a:buNone/>
            </a:pPr>
            <a:r>
              <a:rPr lang="en-US" sz="2400" dirty="0"/>
              <a:t>	P = 8</a:t>
            </a:r>
          </a:p>
          <a:p>
            <a:pPr lvl="1">
              <a:buNone/>
            </a:pPr>
            <a:r>
              <a:rPr lang="en-US" sz="2400" dirty="0"/>
              <a:t>	Q = 3</a:t>
            </a:r>
          </a:p>
          <a:p>
            <a:pPr lvl="1">
              <a:buNone/>
            </a:pPr>
            <a:r>
              <a:rPr lang="en-US" sz="2400" dirty="0"/>
              <a:t>	Slope = 20 / 5 = </a:t>
            </a:r>
            <a:r>
              <a:rPr lang="en-US" sz="2400" dirty="0" smtClean="0"/>
              <a:t>4</a:t>
            </a:r>
            <a:endParaRPr lang="en-US" sz="2400" dirty="0"/>
          </a:p>
        </p:txBody>
      </p:sp>
      <p:graphicFrame>
        <p:nvGraphicFramePr>
          <p:cNvPr id="6" name="Object 3"/>
          <p:cNvGraphicFramePr>
            <a:graphicFrameLocks noChangeAspect="1"/>
          </p:cNvGraphicFramePr>
          <p:nvPr>
            <p:extLst>
              <p:ext uri="{D42A27DB-BD31-4B8C-83A1-F6EECF244321}">
                <p14:modId xmlns:p14="http://schemas.microsoft.com/office/powerpoint/2010/main" val="519314355"/>
              </p:ext>
            </p:extLst>
          </p:nvPr>
        </p:nvGraphicFramePr>
        <p:xfrm>
          <a:off x="1055688" y="3621088"/>
          <a:ext cx="2571750" cy="2476500"/>
        </p:xfrm>
        <a:graphic>
          <a:graphicData uri="http://schemas.openxmlformats.org/presentationml/2006/ole">
            <mc:AlternateContent xmlns:mc="http://schemas.openxmlformats.org/markup-compatibility/2006">
              <mc:Choice xmlns:v="urn:schemas-microsoft-com:vml" Requires="v">
                <p:oleObj spid="_x0000_s5184" name="Equation" r:id="rId4" imgW="1028520" imgH="990360" progId="Equation.DSMT4">
                  <p:embed/>
                </p:oleObj>
              </mc:Choice>
              <mc:Fallback>
                <p:oleObj name="Equation" r:id="rId4" imgW="1028520" imgH="990360" progId="Equation.DSMT4">
                  <p:embed/>
                  <p:pic>
                    <p:nvPicPr>
                      <p:cNvPr id="5" name="Object 2"/>
                      <p:cNvPicPr/>
                      <p:nvPr/>
                    </p:nvPicPr>
                    <p:blipFill>
                      <a:blip r:embed="rId5"/>
                      <a:stretch>
                        <a:fillRect/>
                      </a:stretch>
                    </p:blipFill>
                    <p:spPr>
                      <a:xfrm>
                        <a:off x="1055688" y="3621088"/>
                        <a:ext cx="2571750" cy="2476500"/>
                      </a:xfrm>
                      <a:prstGeom prst="rect">
                        <a:avLst/>
                      </a:prstGeom>
                    </p:spPr>
                  </p:pic>
                </p:oleObj>
              </mc:Fallback>
            </mc:AlternateContent>
          </a:graphicData>
        </a:graphic>
      </p:graphicFrame>
      <p:pic>
        <p:nvPicPr>
          <p:cNvPr id="5" name="Content Placeholder 4" descr="The graph plots demand for Quantity to Price. The graph shows the downward-sloping demand curve, D,  intersecting point A (Q, P). Below point A on the curve is another point at (Q plus the change in Q, P minus the change in P). The area of the graph between P and P minus the change in P is labeled change in P and the area of the graph between Q and Q plus the change in Q is labeled change in Q."/>
          <p:cNvPicPr>
            <a:picLocks noGrp="1" noChangeAspect="1"/>
          </p:cNvPicPr>
          <p:nvPr>
            <p:ph idx="10"/>
          </p:nvPr>
        </p:nvPicPr>
        <p:blipFill>
          <a:blip r:embed="rId6">
            <a:extLst>
              <a:ext uri="{28A0092B-C50C-407E-A947-70E740481C1C}">
                <a14:useLocalDpi xmlns:a14="http://schemas.microsoft.com/office/drawing/2010/main" val="0"/>
              </a:ext>
            </a:extLst>
          </a:blip>
          <a:stretch>
            <a:fillRect/>
          </a:stretch>
        </p:blipFill>
        <p:spPr>
          <a:xfrm>
            <a:off x="4334928" y="1934179"/>
            <a:ext cx="4054191" cy="4316342"/>
          </a:xfrm>
        </p:spPr>
      </p:pic>
    </p:spTree>
    <p:extLst>
      <p:ext uri="{BB962C8B-B14F-4D97-AF65-F5344CB8AC3E}">
        <p14:creationId xmlns:p14="http://schemas.microsoft.com/office/powerpoint/2010/main" val="198528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Price Elasticity and Slope</a:t>
            </a:r>
          </a:p>
        </p:txBody>
      </p:sp>
      <p:sp>
        <p:nvSpPr>
          <p:cNvPr id="3" name="Content Placeholder 2"/>
          <p:cNvSpPr>
            <a:spLocks noGrp="1"/>
          </p:cNvSpPr>
          <p:nvPr>
            <p:ph idx="1"/>
          </p:nvPr>
        </p:nvSpPr>
        <p:spPr>
          <a:xfrm>
            <a:off x="923926" y="1600197"/>
            <a:ext cx="5302703" cy="4528459"/>
          </a:xfrm>
        </p:spPr>
        <p:txBody>
          <a:bodyPr/>
          <a:lstStyle/>
          <a:p>
            <a:r>
              <a:rPr lang="en-US" sz="2800" dirty="0"/>
              <a:t>When two demand curves cross</a:t>
            </a:r>
          </a:p>
          <a:p>
            <a:pPr lvl="2"/>
            <a:r>
              <a:rPr lang="en-US" sz="2000" dirty="0"/>
              <a:t>P / Q is same for both curves</a:t>
            </a:r>
          </a:p>
          <a:p>
            <a:pPr lvl="2"/>
            <a:r>
              <a:rPr lang="en-US" sz="2000" dirty="0"/>
              <a:t>(1 / slope) is </a:t>
            </a:r>
            <a:br>
              <a:rPr lang="en-US" sz="2000" dirty="0"/>
            </a:br>
            <a:r>
              <a:rPr lang="en-US" sz="2000" dirty="0"/>
              <a:t>smaller for the </a:t>
            </a:r>
            <a:br>
              <a:rPr lang="en-US" sz="2000" dirty="0"/>
            </a:br>
            <a:r>
              <a:rPr lang="en-US" sz="2000" dirty="0"/>
              <a:t>steeper curve</a:t>
            </a:r>
          </a:p>
          <a:p>
            <a:pPr lvl="1"/>
            <a:r>
              <a:rPr lang="en-US" sz="2400" dirty="0"/>
              <a:t>At the common </a:t>
            </a:r>
            <a:br>
              <a:rPr lang="en-US" sz="2400" dirty="0"/>
            </a:br>
            <a:r>
              <a:rPr lang="en-US" sz="2400" dirty="0"/>
              <a:t>point demand </a:t>
            </a:r>
            <a:br>
              <a:rPr lang="en-US" sz="2400" dirty="0"/>
            </a:br>
            <a:r>
              <a:rPr lang="en-US" sz="2400" dirty="0"/>
              <a:t>is less price elastic </a:t>
            </a:r>
            <a:br>
              <a:rPr lang="en-US" sz="2400" dirty="0"/>
            </a:br>
            <a:r>
              <a:rPr lang="en-US" sz="2400" dirty="0"/>
              <a:t>for the steeper </a:t>
            </a:r>
            <a:br>
              <a:rPr lang="en-US" sz="2400" dirty="0"/>
            </a:br>
            <a:r>
              <a:rPr lang="en-US" sz="2400" dirty="0"/>
              <a:t>curve</a:t>
            </a:r>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706211" y="2758375"/>
            <a:ext cx="4106630" cy="3559080"/>
          </a:xfrm>
        </p:spPr>
      </p:pic>
    </p:spTree>
    <p:extLst>
      <p:ext uri="{BB962C8B-B14F-4D97-AF65-F5344CB8AC3E}">
        <p14:creationId xmlns:p14="http://schemas.microsoft.com/office/powerpoint/2010/main" val="2037084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Price Elasticity on a Straight-Line Demand Curve</a:t>
            </a:r>
          </a:p>
        </p:txBody>
      </p:sp>
      <p:sp>
        <p:nvSpPr>
          <p:cNvPr id="3" name="Content Placeholder 2"/>
          <p:cNvSpPr>
            <a:spLocks noGrp="1"/>
          </p:cNvSpPr>
          <p:nvPr>
            <p:ph idx="1"/>
          </p:nvPr>
        </p:nvSpPr>
        <p:spPr>
          <a:xfrm>
            <a:off x="923926" y="1600200"/>
            <a:ext cx="7762874" cy="620486"/>
          </a:xfrm>
        </p:spPr>
        <p:txBody>
          <a:bodyPr/>
          <a:lstStyle/>
          <a:p>
            <a:r>
              <a:rPr lang="en-US" dirty="0"/>
              <a:t>Price elasticity is different at each point</a:t>
            </a:r>
          </a:p>
        </p:txBody>
      </p:sp>
      <p:graphicFrame>
        <p:nvGraphicFramePr>
          <p:cNvPr id="5" name="Object 3"/>
          <p:cNvGraphicFramePr>
            <a:graphicFrameLocks noChangeAspect="1"/>
          </p:cNvGraphicFramePr>
          <p:nvPr>
            <p:extLst>
              <p:ext uri="{D42A27DB-BD31-4B8C-83A1-F6EECF244321}">
                <p14:modId xmlns:p14="http://schemas.microsoft.com/office/powerpoint/2010/main" val="2153451228"/>
              </p:ext>
            </p:extLst>
          </p:nvPr>
        </p:nvGraphicFramePr>
        <p:xfrm>
          <a:off x="3710063" y="2592236"/>
          <a:ext cx="2190600" cy="1047600"/>
        </p:xfrm>
        <a:graphic>
          <a:graphicData uri="http://schemas.openxmlformats.org/presentationml/2006/ole">
            <mc:AlternateContent xmlns:mc="http://schemas.openxmlformats.org/markup-compatibility/2006">
              <mc:Choice xmlns:v="urn:schemas-microsoft-com:vml" Requires="v">
                <p:oleObj spid="_x0000_s6204" name="Equation" r:id="rId3" imgW="876240" imgH="419040" progId="Equation.DSMT4">
                  <p:embed/>
                </p:oleObj>
              </mc:Choice>
              <mc:Fallback>
                <p:oleObj name="Equation" r:id="rId3" imgW="876240" imgH="419040" progId="Equation.DSMT4">
                  <p:embed/>
                  <p:pic>
                    <p:nvPicPr>
                      <p:cNvPr id="5" name="Object 3"/>
                      <p:cNvPicPr/>
                      <p:nvPr/>
                    </p:nvPicPr>
                    <p:blipFill>
                      <a:blip r:embed="rId4"/>
                      <a:stretch>
                        <a:fillRect/>
                      </a:stretch>
                    </p:blipFill>
                    <p:spPr>
                      <a:xfrm>
                        <a:off x="3710063" y="2592236"/>
                        <a:ext cx="2190600" cy="1047600"/>
                      </a:xfrm>
                      <a:prstGeom prst="rect">
                        <a:avLst/>
                      </a:prstGeom>
                      <a:solidFill>
                        <a:srgbClr val="4A5B28"/>
                      </a:solidFill>
                    </p:spPr>
                  </p:pic>
                </p:oleObj>
              </mc:Fallback>
            </mc:AlternateContent>
          </a:graphicData>
        </a:graphic>
      </p:graphicFrame>
      <p:sp>
        <p:nvSpPr>
          <p:cNvPr id="4" name="Content Placeholder 4"/>
          <p:cNvSpPr>
            <a:spLocks noGrp="1"/>
          </p:cNvSpPr>
          <p:nvPr>
            <p:ph idx="10"/>
          </p:nvPr>
        </p:nvSpPr>
        <p:spPr>
          <a:xfrm>
            <a:off x="923926" y="4087586"/>
            <a:ext cx="7762874" cy="1551214"/>
          </a:xfrm>
        </p:spPr>
        <p:txBody>
          <a:bodyPr/>
          <a:lstStyle/>
          <a:p>
            <a:pPr lvl="1"/>
            <a:r>
              <a:rPr lang="en-US" dirty="0"/>
              <a:t>Slope is the same for the demand curve</a:t>
            </a:r>
          </a:p>
          <a:p>
            <a:pPr lvl="1"/>
            <a:r>
              <a:rPr lang="en-US" dirty="0"/>
              <a:t>P/Q decreases as price goes down and quantity goes up</a:t>
            </a:r>
          </a:p>
        </p:txBody>
      </p:sp>
    </p:spTree>
    <p:extLst>
      <p:ext uri="{BB962C8B-B14F-4D97-AF65-F5344CB8AC3E}">
        <p14:creationId xmlns:p14="http://schemas.microsoft.com/office/powerpoint/2010/main" val="263049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The Basics</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933" y="1835003"/>
            <a:ext cx="8096860" cy="4284955"/>
          </a:xfrm>
        </p:spPr>
      </p:pic>
    </p:spTree>
    <p:extLst>
      <p:ext uri="{BB962C8B-B14F-4D97-AF65-F5344CB8AC3E}">
        <p14:creationId xmlns:p14="http://schemas.microsoft.com/office/powerpoint/2010/main" val="40186807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Price Elasticity Pattern</a:t>
            </a:r>
          </a:p>
        </p:txBody>
      </p:sp>
      <p:sp>
        <p:nvSpPr>
          <p:cNvPr id="3" name="Content Placeholder 2"/>
          <p:cNvSpPr>
            <a:spLocks noGrp="1"/>
          </p:cNvSpPr>
          <p:nvPr>
            <p:ph idx="1"/>
          </p:nvPr>
        </p:nvSpPr>
        <p:spPr>
          <a:xfrm>
            <a:off x="923926" y="1600198"/>
            <a:ext cx="7888915" cy="4136574"/>
          </a:xfrm>
        </p:spPr>
        <p:txBody>
          <a:bodyPr/>
          <a:lstStyle/>
          <a:p>
            <a:r>
              <a:rPr lang="en-US" sz="2400" dirty="0"/>
              <a:t>Price elasticity changes systematically as price goes down</a:t>
            </a:r>
          </a:p>
          <a:p>
            <a:r>
              <a:rPr lang="en-US" sz="2400" dirty="0"/>
              <a:t>At high P and low Q, P / Q is large</a:t>
            </a:r>
          </a:p>
          <a:p>
            <a:pPr lvl="2"/>
            <a:r>
              <a:rPr lang="en-US" dirty="0"/>
              <a:t>Demand is elastic</a:t>
            </a:r>
          </a:p>
          <a:p>
            <a:r>
              <a:rPr lang="en-US" sz="2400" dirty="0"/>
              <a:t>At the midpoint, </a:t>
            </a:r>
            <a:br>
              <a:rPr lang="en-US" sz="2400" dirty="0"/>
            </a:br>
            <a:r>
              <a:rPr lang="en-US" sz="2400" dirty="0"/>
              <a:t>demand is unit elastic</a:t>
            </a:r>
          </a:p>
          <a:p>
            <a:r>
              <a:rPr lang="en-US" sz="2400" dirty="0"/>
              <a:t>At low P and high Q, </a:t>
            </a:r>
            <a:br>
              <a:rPr lang="en-US" sz="2400" dirty="0"/>
            </a:br>
            <a:r>
              <a:rPr lang="en-US" sz="2400" dirty="0"/>
              <a:t>P / Q is small</a:t>
            </a:r>
          </a:p>
          <a:p>
            <a:pPr lvl="2"/>
            <a:r>
              <a:rPr lang="en-US" dirty="0"/>
              <a:t>Demand is </a:t>
            </a:r>
            <a:br>
              <a:rPr lang="en-US" dirty="0"/>
            </a:br>
            <a:r>
              <a:rPr lang="en-US" dirty="0"/>
              <a:t>inelastic</a:t>
            </a:r>
          </a:p>
        </p:txBody>
      </p:sp>
      <p:pic>
        <p:nvPicPr>
          <p:cNvPr id="6" name="Picture 3" descr="The graph plots demand for Quantity to Price with a downward-sloping demand curve originating at point a (0,a), intersecting point c equals 1 (b/2, a/2), and ending at point b (b, 0).  The area of the curve above point c equals 1 is labeled c greater than 1 and the area of the curve below point c equals 1 is labeled c less than 1."/>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315820" y="3407148"/>
            <a:ext cx="4517293" cy="2979994"/>
          </a:xfrm>
        </p:spPr>
      </p:pic>
    </p:spTree>
    <p:extLst>
      <p:ext uri="{BB962C8B-B14F-4D97-AF65-F5344CB8AC3E}">
        <p14:creationId xmlns:p14="http://schemas.microsoft.com/office/powerpoint/2010/main" val="2834576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Special Cases</a:t>
            </a:r>
          </a:p>
        </p:txBody>
      </p:sp>
      <p:sp>
        <p:nvSpPr>
          <p:cNvPr id="3" name="Content Placeholder 2"/>
          <p:cNvSpPr>
            <a:spLocks noGrp="1"/>
          </p:cNvSpPr>
          <p:nvPr>
            <p:ph idx="1"/>
          </p:nvPr>
        </p:nvSpPr>
        <p:spPr>
          <a:xfrm>
            <a:off x="923925" y="1600199"/>
            <a:ext cx="3840480" cy="1175658"/>
          </a:xfrm>
        </p:spPr>
        <p:txBody>
          <a:bodyPr/>
          <a:lstStyle/>
          <a:p>
            <a:r>
              <a:rPr lang="en-US" sz="2400" b="1" u="sng" dirty="0" smtClean="0"/>
              <a:t>Perfectly Elastic </a:t>
            </a:r>
            <a:r>
              <a:rPr lang="en-US" sz="2400" b="1" u="sng" dirty="0"/>
              <a:t>Demand</a:t>
            </a:r>
          </a:p>
          <a:p>
            <a:pPr marL="457200" indent="-342900">
              <a:buFont typeface="Arial" panose="020B0604020202020204" pitchFamily="34" charset="0"/>
              <a:buChar char="•"/>
            </a:pPr>
            <a:r>
              <a:rPr lang="en-US" sz="2000" dirty="0"/>
              <a:t>Infinite price elasticity </a:t>
            </a:r>
            <a:r>
              <a:rPr lang="en-US" sz="2000" dirty="0" smtClean="0"/>
              <a:t>of</a:t>
            </a:r>
            <a:br>
              <a:rPr lang="en-US" sz="2000" dirty="0" smtClean="0"/>
            </a:br>
            <a:r>
              <a:rPr lang="en-US" sz="2000" dirty="0" smtClean="0"/>
              <a:t>demand</a:t>
            </a:r>
            <a:endParaRPr lang="en-IN" sz="2000" dirty="0"/>
          </a:p>
        </p:txBody>
      </p:sp>
      <p:sp>
        <p:nvSpPr>
          <p:cNvPr id="4" name="Content Placeholder 3"/>
          <p:cNvSpPr>
            <a:spLocks noGrp="1"/>
          </p:cNvSpPr>
          <p:nvPr>
            <p:ph idx="10"/>
          </p:nvPr>
        </p:nvSpPr>
        <p:spPr>
          <a:xfrm>
            <a:off x="4876801" y="1600199"/>
            <a:ext cx="4050845" cy="1175658"/>
          </a:xfrm>
        </p:spPr>
        <p:txBody>
          <a:bodyPr/>
          <a:lstStyle/>
          <a:p>
            <a:r>
              <a:rPr lang="en-US" sz="2400" b="1" u="sng" dirty="0"/>
              <a:t>Perfectly Inelastic Demand</a:t>
            </a:r>
          </a:p>
          <a:p>
            <a:pPr marL="457200" indent="-342900">
              <a:buFont typeface="Arial" panose="020B0604020202020204" pitchFamily="34" charset="0"/>
              <a:buChar char="•"/>
            </a:pPr>
            <a:r>
              <a:rPr lang="en-US" sz="2000" dirty="0"/>
              <a:t>Zero price elasticity </a:t>
            </a:r>
            <a:r>
              <a:rPr lang="en-US" sz="2000" dirty="0" smtClean="0"/>
              <a:t>of</a:t>
            </a:r>
            <a:br>
              <a:rPr lang="en-US" sz="2000" dirty="0" smtClean="0"/>
            </a:br>
            <a:r>
              <a:rPr lang="en-US" sz="2000" dirty="0" smtClean="0"/>
              <a:t>demand</a:t>
            </a:r>
            <a:endParaRPr lang="en-US" sz="2000" dirty="0"/>
          </a:p>
        </p:txBody>
      </p:sp>
      <p:pic>
        <p:nvPicPr>
          <p:cNvPr id="7" name="Picture 4"/>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881615" y="3028840"/>
            <a:ext cx="3645608" cy="3328338"/>
          </a:xfrm>
        </p:spPr>
      </p:pic>
      <p:pic>
        <p:nvPicPr>
          <p:cNvPr id="8" name="Picture 5" descr="Two graphs plot demand for Quantity to price. The first graph (a) shows a horizontal line for Perfectly Elastic Demand. The second graph (b) shows a vertical line for Perfectly Inelastic Demand."/>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5040087" y="3060265"/>
            <a:ext cx="3552756" cy="3265487"/>
          </a:xfrm>
        </p:spPr>
      </p:pic>
    </p:spTree>
    <p:extLst>
      <p:ext uri="{BB962C8B-B14F-4D97-AF65-F5344CB8AC3E}">
        <p14:creationId xmlns:p14="http://schemas.microsoft.com/office/powerpoint/2010/main" val="2887183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Elasticity and Total Expenditure</a:t>
            </a:r>
          </a:p>
        </p:txBody>
      </p:sp>
      <p:sp>
        <p:nvSpPr>
          <p:cNvPr id="3" name="Content Placeholder 2"/>
          <p:cNvSpPr>
            <a:spLocks noGrp="1"/>
          </p:cNvSpPr>
          <p:nvPr>
            <p:ph idx="1"/>
          </p:nvPr>
        </p:nvSpPr>
        <p:spPr>
          <a:xfrm>
            <a:off x="923926" y="1600198"/>
            <a:ext cx="7888915" cy="4136574"/>
          </a:xfrm>
        </p:spPr>
        <p:txBody>
          <a:bodyPr/>
          <a:lstStyle/>
          <a:p>
            <a:r>
              <a:rPr lang="en-US" sz="2400" dirty="0"/>
              <a:t>When price increases, total expenditure can increase, decrease or remain the same</a:t>
            </a:r>
          </a:p>
          <a:p>
            <a:pPr lvl="1"/>
            <a:r>
              <a:rPr lang="en-US" sz="2000" dirty="0"/>
              <a:t>The change in expenditure depends on elasticity</a:t>
            </a:r>
          </a:p>
          <a:p>
            <a:r>
              <a:rPr lang="en-US" sz="2400" dirty="0"/>
              <a:t>Terminology</a:t>
            </a:r>
            <a:r>
              <a:rPr lang="en-US" sz="2400" dirty="0" smtClean="0"/>
              <a:t>: </a:t>
            </a:r>
            <a:r>
              <a:rPr lang="en-US" sz="2400" b="1" dirty="0"/>
              <a:t>total expenditure</a:t>
            </a:r>
            <a:r>
              <a:rPr lang="en-US" sz="2400" dirty="0"/>
              <a:t> = </a:t>
            </a:r>
            <a:r>
              <a:rPr lang="en-US" sz="2400" b="1" dirty="0"/>
              <a:t>total revenue</a:t>
            </a:r>
          </a:p>
          <a:p>
            <a:pPr lvl="1"/>
            <a:r>
              <a:rPr lang="en-US" sz="2000" dirty="0"/>
              <a:t>Calculate as P </a:t>
            </a:r>
            <a:r>
              <a:rPr lang="en-US" sz="2000" baseline="10000" dirty="0" smtClean="0"/>
              <a:t>×</a:t>
            </a:r>
            <a:r>
              <a:rPr lang="en-US" sz="2000" dirty="0" smtClean="0"/>
              <a:t> </a:t>
            </a:r>
            <a:r>
              <a:rPr lang="en-US" sz="2000" dirty="0"/>
              <a:t>Q</a:t>
            </a:r>
          </a:p>
          <a:p>
            <a:r>
              <a:rPr lang="en-US" sz="2400" dirty="0"/>
              <a:t>Graphing idea:  total </a:t>
            </a:r>
            <a:br>
              <a:rPr lang="en-US" sz="2400" dirty="0"/>
            </a:br>
            <a:r>
              <a:rPr lang="en-US" sz="2400" dirty="0"/>
              <a:t>expenditure is the area </a:t>
            </a:r>
            <a:br>
              <a:rPr lang="en-US" sz="2400" dirty="0"/>
            </a:br>
            <a:r>
              <a:rPr lang="en-US" sz="2400" dirty="0"/>
              <a:t>of a rectangle with height P </a:t>
            </a:r>
            <a:br>
              <a:rPr lang="en-US" sz="2400" dirty="0"/>
            </a:br>
            <a:r>
              <a:rPr lang="en-US" sz="2400" dirty="0"/>
              <a:t>and width Q</a:t>
            </a:r>
          </a:p>
          <a:p>
            <a:pPr lvl="1"/>
            <a:r>
              <a:rPr lang="en-US" sz="2000" dirty="0"/>
              <a:t>Example:  P = 2 and </a:t>
            </a:r>
            <a:br>
              <a:rPr lang="en-US" sz="2000" dirty="0"/>
            </a:br>
            <a:r>
              <a:rPr lang="en-US" sz="2000" dirty="0"/>
              <a:t>Q = 4</a:t>
            </a:r>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053130" y="3352718"/>
            <a:ext cx="3456328" cy="2979994"/>
          </a:xfrm>
        </p:spPr>
      </p:pic>
    </p:spTree>
    <p:extLst>
      <p:ext uri="{BB962C8B-B14F-4D97-AF65-F5344CB8AC3E}">
        <p14:creationId xmlns:p14="http://schemas.microsoft.com/office/powerpoint/2010/main" val="3826069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Price Elasticity and Total </a:t>
            </a:r>
            <a:r>
              <a:rPr lang="en-IN" dirty="0" smtClean="0"/>
              <a:t>Expenditure</a:t>
            </a:r>
            <a:r>
              <a:rPr lang="en-IN" sz="1700" dirty="0" smtClean="0"/>
              <a:t> 1</a:t>
            </a:r>
            <a:endParaRPr lang="en-US" sz="1700" dirty="0"/>
          </a:p>
        </p:txBody>
      </p:sp>
      <p:sp>
        <p:nvSpPr>
          <p:cNvPr id="3" name="Content Placeholder 2"/>
          <p:cNvSpPr>
            <a:spLocks noGrp="1"/>
          </p:cNvSpPr>
          <p:nvPr>
            <p:ph idx="1"/>
          </p:nvPr>
        </p:nvSpPr>
        <p:spPr>
          <a:xfrm>
            <a:off x="923926" y="1600197"/>
            <a:ext cx="7762874" cy="1861459"/>
          </a:xfrm>
        </p:spPr>
        <p:txBody>
          <a:bodyPr/>
          <a:lstStyle/>
          <a:p>
            <a:r>
              <a:rPr lang="en-US" sz="2400" dirty="0"/>
              <a:t>Movie ticket price increases from $2 to $4</a:t>
            </a:r>
          </a:p>
          <a:p>
            <a:pPr lvl="1"/>
            <a:r>
              <a:rPr lang="en-US" sz="2400" dirty="0"/>
              <a:t>A and B are both below the midpoint of the curve</a:t>
            </a:r>
          </a:p>
          <a:p>
            <a:pPr lvl="2"/>
            <a:r>
              <a:rPr lang="en-US" dirty="0"/>
              <a:t>Inelastic portion of the demand curve</a:t>
            </a:r>
          </a:p>
          <a:p>
            <a:pPr lvl="1"/>
            <a:r>
              <a:rPr lang="en-US" sz="2400" dirty="0"/>
              <a:t>Total revenue increases when price increases</a:t>
            </a:r>
          </a:p>
        </p:txBody>
      </p:sp>
      <p:pic>
        <p:nvPicPr>
          <p:cNvPr id="6" name="Picture 3"/>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782297" y="3650421"/>
            <a:ext cx="7579405" cy="2663818"/>
          </a:xfrm>
        </p:spPr>
      </p:pic>
    </p:spTree>
    <p:extLst>
      <p:ext uri="{BB962C8B-B14F-4D97-AF65-F5344CB8AC3E}">
        <p14:creationId xmlns:p14="http://schemas.microsoft.com/office/powerpoint/2010/main" val="2123580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Price Elasticity and Total </a:t>
            </a:r>
            <a:r>
              <a:rPr lang="en-IN" dirty="0" smtClean="0"/>
              <a:t>Expenditure</a:t>
            </a:r>
            <a:r>
              <a:rPr lang="en-IN" sz="1700" dirty="0" smtClean="0"/>
              <a:t> 2</a:t>
            </a:r>
            <a:endParaRPr lang="en-US" sz="1700" dirty="0"/>
          </a:p>
        </p:txBody>
      </p:sp>
      <p:sp>
        <p:nvSpPr>
          <p:cNvPr id="3" name="Content Placeholder 2"/>
          <p:cNvSpPr>
            <a:spLocks noGrp="1"/>
          </p:cNvSpPr>
          <p:nvPr>
            <p:ph idx="1"/>
          </p:nvPr>
        </p:nvSpPr>
        <p:spPr>
          <a:xfrm>
            <a:off x="923926" y="1600197"/>
            <a:ext cx="7762874" cy="1861459"/>
          </a:xfrm>
        </p:spPr>
        <p:txBody>
          <a:bodyPr/>
          <a:lstStyle/>
          <a:p>
            <a:r>
              <a:rPr lang="en-US" sz="2400" dirty="0"/>
              <a:t>Movie ticket price increases from $8 to $10</a:t>
            </a:r>
          </a:p>
          <a:p>
            <a:pPr lvl="1"/>
            <a:r>
              <a:rPr lang="en-US" sz="2000" dirty="0"/>
              <a:t>Prices are both above the midpoint of the curve</a:t>
            </a:r>
          </a:p>
          <a:p>
            <a:pPr lvl="2"/>
            <a:r>
              <a:rPr lang="en-US" sz="1800" dirty="0"/>
              <a:t>Elastic portion of the demand curve</a:t>
            </a:r>
          </a:p>
          <a:p>
            <a:pPr lvl="1"/>
            <a:r>
              <a:rPr lang="en-US" sz="2000" dirty="0"/>
              <a:t>Total revenue decreases</a:t>
            </a:r>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782297" y="3650971"/>
            <a:ext cx="7579405" cy="2662718"/>
          </a:xfrm>
        </p:spPr>
      </p:pic>
    </p:spTree>
    <p:extLst>
      <p:ext uri="{BB962C8B-B14F-4D97-AF65-F5344CB8AC3E}">
        <p14:creationId xmlns:p14="http://schemas.microsoft.com/office/powerpoint/2010/main" val="27591445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The Effect of a Price Change on Total Expenditure</a:t>
            </a:r>
            <a:endParaRPr lang="en-US" sz="1700" dirty="0"/>
          </a:p>
        </p:txBody>
      </p:sp>
      <p:graphicFrame>
        <p:nvGraphicFramePr>
          <p:cNvPr id="6" name="Table 2"/>
          <p:cNvGraphicFramePr>
            <a:graphicFrameLocks noGrp="1"/>
          </p:cNvGraphicFramePr>
          <p:nvPr>
            <p:extLst>
              <p:ext uri="{D42A27DB-BD31-4B8C-83A1-F6EECF244321}">
                <p14:modId xmlns:p14="http://schemas.microsoft.com/office/powerpoint/2010/main" val="3440936001"/>
              </p:ext>
            </p:extLst>
          </p:nvPr>
        </p:nvGraphicFramePr>
        <p:xfrm>
          <a:off x="838199" y="1628501"/>
          <a:ext cx="7940042" cy="113792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1655470980"/>
                    </a:ext>
                  </a:extLst>
                </a:gridCol>
                <a:gridCol w="925286">
                  <a:extLst>
                    <a:ext uri="{9D8B030D-6E8A-4147-A177-3AD203B41FA5}">
                      <a16:colId xmlns:a16="http://schemas.microsoft.com/office/drawing/2014/main" val="722682818"/>
                    </a:ext>
                  </a:extLst>
                </a:gridCol>
                <a:gridCol w="925286">
                  <a:extLst>
                    <a:ext uri="{9D8B030D-6E8A-4147-A177-3AD203B41FA5}">
                      <a16:colId xmlns:a16="http://schemas.microsoft.com/office/drawing/2014/main" val="1058001468"/>
                    </a:ext>
                  </a:extLst>
                </a:gridCol>
                <a:gridCol w="925286">
                  <a:extLst>
                    <a:ext uri="{9D8B030D-6E8A-4147-A177-3AD203B41FA5}">
                      <a16:colId xmlns:a16="http://schemas.microsoft.com/office/drawing/2014/main" val="4023409122"/>
                    </a:ext>
                  </a:extLst>
                </a:gridCol>
                <a:gridCol w="925286">
                  <a:extLst>
                    <a:ext uri="{9D8B030D-6E8A-4147-A177-3AD203B41FA5}">
                      <a16:colId xmlns:a16="http://schemas.microsoft.com/office/drawing/2014/main" val="3813086974"/>
                    </a:ext>
                  </a:extLst>
                </a:gridCol>
                <a:gridCol w="925286">
                  <a:extLst>
                    <a:ext uri="{9D8B030D-6E8A-4147-A177-3AD203B41FA5}">
                      <a16:colId xmlns:a16="http://schemas.microsoft.com/office/drawing/2014/main" val="3003680969"/>
                    </a:ext>
                  </a:extLst>
                </a:gridCol>
                <a:gridCol w="925286">
                  <a:extLst>
                    <a:ext uri="{9D8B030D-6E8A-4147-A177-3AD203B41FA5}">
                      <a16:colId xmlns:a16="http://schemas.microsoft.com/office/drawing/2014/main" val="511344883"/>
                    </a:ext>
                  </a:extLst>
                </a:gridCol>
                <a:gridCol w="925286">
                  <a:extLst>
                    <a:ext uri="{9D8B030D-6E8A-4147-A177-3AD203B41FA5}">
                      <a16:colId xmlns:a16="http://schemas.microsoft.com/office/drawing/2014/main" val="4272505088"/>
                    </a:ext>
                  </a:extLst>
                </a:gridCol>
              </a:tblGrid>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Price</a:t>
                      </a:r>
                      <a:endParaRPr kumimoji="0" 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$12</a:t>
                      </a:r>
                      <a:endParaRPr kumimoji="0" 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$10</a:t>
                      </a:r>
                      <a:endParaRPr kumimoji="0" 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$8</a:t>
                      </a:r>
                      <a:endParaRPr kumimoji="0" 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$6</a:t>
                      </a:r>
                      <a:endParaRPr kumimoji="0" 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$4</a:t>
                      </a:r>
                      <a:endParaRPr kumimoji="0" 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$2</a:t>
                      </a:r>
                      <a:endParaRPr kumimoji="0" 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$0</a:t>
                      </a:r>
                      <a:endParaRPr kumimoji="0" 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Quantity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3,000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4,000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5,000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6,000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Expenditure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a:t>
                      </a:r>
                      <a:r>
                        <a:rPr kumimoji="0" lang="en-US" sz="1800" b="0" i="0" u="none" strike="noStrike" cap="none" normalizeH="0" baseline="0" dirty="0" smtClean="0">
                          <a:ln>
                            <a:noFill/>
                          </a:ln>
                          <a:solidFill>
                            <a:schemeClr val="tx1"/>
                          </a:solidFill>
                          <a:effectLst/>
                          <a:latin typeface="Arial" charset="0"/>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$1,600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$1,800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$1,600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bl>
          </a:graphicData>
        </a:graphic>
      </p:graphicFrame>
      <p:pic>
        <p:nvPicPr>
          <p:cNvPr id="7" name="Picture 3" descr="The graph plots demand for Quantity (100s of tickets per day) to price (Price dollars per ticket) with a downward sloping curve, D, originating at (0, 12), and ending at (6, 0). &#10;&#10;The graph plots demand for Quantity (100s of tickets per day) to price (Price dollars per ticket) with an arching curve originating at (0, 0), sloping upward to intersect (2, 1,000) and (4, 1,600), reaching its apex at (6, 1,800), sloping downward to intersect (8, 1,600) and (10, 1,000), and ending at (12, 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6783" y="3060480"/>
            <a:ext cx="7057159" cy="3249142"/>
          </a:xfrm>
        </p:spPr>
      </p:pic>
    </p:spTree>
    <p:extLst>
      <p:ext uri="{BB962C8B-B14F-4D97-AF65-F5344CB8AC3E}">
        <p14:creationId xmlns:p14="http://schemas.microsoft.com/office/powerpoint/2010/main" val="14686022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Elasticity, Price Change, and Expenditure</a:t>
            </a:r>
            <a:endParaRPr lang="en-US" sz="1700" dirty="0"/>
          </a:p>
        </p:txBody>
      </p:sp>
      <p:pic>
        <p:nvPicPr>
          <p:cNvPr id="5" name="Picture 2" descr="Graphic shows the breakdown of the equations for elastic and inelastic deman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933" y="1733383"/>
            <a:ext cx="8096860" cy="4488195"/>
          </a:xfrm>
        </p:spPr>
      </p:pic>
      <p:sp>
        <p:nvSpPr>
          <p:cNvPr id="4" name="Text Placeholder 3"/>
          <p:cNvSpPr>
            <a:spLocks noGrp="1"/>
          </p:cNvSpPr>
          <p:nvPr>
            <p:ph type="body" sz="quarter" idx="10"/>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976007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Cross-Price Elasticity of Demand</a:t>
            </a:r>
            <a:endParaRPr lang="en-US" sz="1700" dirty="0"/>
          </a:p>
        </p:txBody>
      </p:sp>
      <p:sp>
        <p:nvSpPr>
          <p:cNvPr id="3" name="Content Placeholder 2"/>
          <p:cNvSpPr>
            <a:spLocks noGrp="1"/>
          </p:cNvSpPr>
          <p:nvPr>
            <p:ph idx="1"/>
          </p:nvPr>
        </p:nvSpPr>
        <p:spPr/>
        <p:txBody>
          <a:bodyPr/>
          <a:lstStyle/>
          <a:p>
            <a:pPr>
              <a:buClr>
                <a:schemeClr val="bg1"/>
              </a:buClr>
            </a:pPr>
            <a:r>
              <a:rPr lang="en-US" sz="2800" dirty="0"/>
              <a:t>Substitutes and complements affect demand</a:t>
            </a:r>
          </a:p>
          <a:p>
            <a:pPr>
              <a:buClr>
                <a:schemeClr val="bg1"/>
              </a:buClr>
            </a:pPr>
            <a:r>
              <a:rPr lang="en-US" sz="2800" b="1" dirty="0"/>
              <a:t>Cross-price elasticity of demand </a:t>
            </a:r>
            <a:r>
              <a:rPr lang="en-US" sz="2800" dirty="0"/>
              <a:t>is defined as the percentage change in quantity demanded of good A from a 1 percent change in the price of good B</a:t>
            </a:r>
          </a:p>
          <a:p>
            <a:pPr>
              <a:buClr>
                <a:schemeClr val="bg1"/>
              </a:buClr>
            </a:pPr>
            <a:r>
              <a:rPr lang="en-US" sz="2800" dirty="0"/>
              <a:t>Sign of cross-price elasticity shows relationship between the goods</a:t>
            </a:r>
          </a:p>
          <a:p>
            <a:pPr lvl="1">
              <a:buClr>
                <a:schemeClr val="bg1"/>
              </a:buClr>
            </a:pPr>
            <a:r>
              <a:rPr lang="en-US" sz="2400" dirty="0"/>
              <a:t>Complements have negative cross-price elasticity </a:t>
            </a:r>
          </a:p>
          <a:p>
            <a:pPr lvl="1">
              <a:buClr>
                <a:schemeClr val="bg1"/>
              </a:buClr>
            </a:pPr>
            <a:r>
              <a:rPr lang="en-US" sz="2400" dirty="0"/>
              <a:t>Substitutes have positive cross-price elasticity</a:t>
            </a:r>
          </a:p>
        </p:txBody>
      </p:sp>
    </p:spTree>
    <p:extLst>
      <p:ext uri="{BB962C8B-B14F-4D97-AF65-F5344CB8AC3E}">
        <p14:creationId xmlns:p14="http://schemas.microsoft.com/office/powerpoint/2010/main" val="2487207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Income Elasticity of Demand</a:t>
            </a:r>
            <a:endParaRPr lang="en-US" sz="1700" dirty="0"/>
          </a:p>
        </p:txBody>
      </p:sp>
      <p:sp>
        <p:nvSpPr>
          <p:cNvPr id="3" name="Content Placeholder 2"/>
          <p:cNvSpPr>
            <a:spLocks noGrp="1"/>
          </p:cNvSpPr>
          <p:nvPr>
            <p:ph idx="1"/>
          </p:nvPr>
        </p:nvSpPr>
        <p:spPr/>
        <p:txBody>
          <a:bodyPr/>
          <a:lstStyle/>
          <a:p>
            <a:r>
              <a:rPr lang="en-US" sz="2800" b="1" dirty="0"/>
              <a:t>Income elasticity of demand </a:t>
            </a:r>
            <a:r>
              <a:rPr lang="en-US" sz="2800" dirty="0"/>
              <a:t>is defined as the percentage change in quantity demanded from a 1 percent change in income</a:t>
            </a:r>
          </a:p>
          <a:p>
            <a:r>
              <a:rPr lang="en-US" sz="2800" dirty="0"/>
              <a:t>Income elasticity of demand can be positive or negative</a:t>
            </a:r>
          </a:p>
          <a:p>
            <a:pPr lvl="1"/>
            <a:r>
              <a:rPr lang="en-US" sz="2400" dirty="0"/>
              <a:t>Positive income elasticity is a normal good</a:t>
            </a:r>
          </a:p>
          <a:p>
            <a:pPr lvl="1"/>
            <a:r>
              <a:rPr lang="en-US" sz="2400" dirty="0"/>
              <a:t>Negative income elasticity is an inferior good</a:t>
            </a:r>
          </a:p>
        </p:txBody>
      </p:sp>
    </p:spTree>
    <p:extLst>
      <p:ext uri="{BB962C8B-B14F-4D97-AF65-F5344CB8AC3E}">
        <p14:creationId xmlns:p14="http://schemas.microsoft.com/office/powerpoint/2010/main" val="52784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Price Elasticity of </a:t>
            </a:r>
            <a:r>
              <a:rPr lang="en-IN" dirty="0" smtClean="0"/>
              <a:t>Supply</a:t>
            </a:r>
            <a:r>
              <a:rPr lang="en-IN" sz="1500" dirty="0" smtClean="0"/>
              <a:t> 1</a:t>
            </a:r>
            <a:endParaRPr lang="en-US" sz="1500" dirty="0"/>
          </a:p>
        </p:txBody>
      </p:sp>
      <p:sp>
        <p:nvSpPr>
          <p:cNvPr id="3" name="Content Placeholder 2"/>
          <p:cNvSpPr>
            <a:spLocks noGrp="1"/>
          </p:cNvSpPr>
          <p:nvPr>
            <p:ph idx="1"/>
          </p:nvPr>
        </p:nvSpPr>
        <p:spPr>
          <a:xfrm>
            <a:off x="923926" y="1600199"/>
            <a:ext cx="7762874" cy="1393372"/>
          </a:xfrm>
        </p:spPr>
        <p:txBody>
          <a:bodyPr/>
          <a:lstStyle/>
          <a:p>
            <a:pPr marL="225425" indent="-225425"/>
            <a:r>
              <a:rPr lang="en-US" sz="2800" dirty="0"/>
              <a:t>Price elasticity of supply </a:t>
            </a:r>
          </a:p>
          <a:p>
            <a:pPr marL="511175" lvl="1" indent="-290513"/>
            <a:r>
              <a:rPr lang="en-US" sz="2400" dirty="0"/>
              <a:t>Percentage change in quantity supplied from a </a:t>
            </a:r>
            <a:br>
              <a:rPr lang="en-US" sz="2400" dirty="0"/>
            </a:br>
            <a:r>
              <a:rPr lang="en-US" sz="2400" dirty="0"/>
              <a:t>1 percent change in price</a:t>
            </a:r>
          </a:p>
        </p:txBody>
      </p:sp>
      <p:graphicFrame>
        <p:nvGraphicFramePr>
          <p:cNvPr id="2" name="Object 3"/>
          <p:cNvGraphicFramePr>
            <a:graphicFrameLocks noChangeAspect="1"/>
          </p:cNvGraphicFramePr>
          <p:nvPr>
            <p:extLst>
              <p:ext uri="{D42A27DB-BD31-4B8C-83A1-F6EECF244321}">
                <p14:modId xmlns:p14="http://schemas.microsoft.com/office/powerpoint/2010/main" val="2009329470"/>
              </p:ext>
            </p:extLst>
          </p:nvPr>
        </p:nvGraphicFramePr>
        <p:xfrm>
          <a:off x="1916363" y="3291341"/>
          <a:ext cx="5778000" cy="2286000"/>
        </p:xfrm>
        <a:graphic>
          <a:graphicData uri="http://schemas.openxmlformats.org/presentationml/2006/ole">
            <mc:AlternateContent xmlns:mc="http://schemas.openxmlformats.org/markup-compatibility/2006">
              <mc:Choice xmlns:v="urn:schemas-microsoft-com:vml" Requires="v">
                <p:oleObj spid="_x0000_s7213" name="Equation" r:id="rId4" imgW="2311200" imgH="914400" progId="Equation.DSMT4">
                  <p:embed/>
                </p:oleObj>
              </mc:Choice>
              <mc:Fallback>
                <p:oleObj name="Equation" r:id="rId4" imgW="2311200" imgH="914400" progId="Equation.DSMT4">
                  <p:embed/>
                  <p:pic>
                    <p:nvPicPr>
                      <p:cNvPr id="0" name=""/>
                      <p:cNvPicPr/>
                      <p:nvPr/>
                    </p:nvPicPr>
                    <p:blipFill>
                      <a:blip r:embed="rId5"/>
                      <a:stretch>
                        <a:fillRect/>
                      </a:stretch>
                    </p:blipFill>
                    <p:spPr>
                      <a:xfrm>
                        <a:off x="1916363" y="3291341"/>
                        <a:ext cx="5778000" cy="2286000"/>
                      </a:xfrm>
                      <a:prstGeom prst="rect">
                        <a:avLst/>
                      </a:prstGeom>
                    </p:spPr>
                  </p:pic>
                </p:oleObj>
              </mc:Fallback>
            </mc:AlternateContent>
          </a:graphicData>
        </a:graphic>
      </p:graphicFrame>
    </p:spTree>
    <p:extLst>
      <p:ext uri="{BB962C8B-B14F-4D97-AF65-F5344CB8AC3E}">
        <p14:creationId xmlns:p14="http://schemas.microsoft.com/office/powerpoint/2010/main" val="1161825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457200" indent="-457200">
              <a:buFont typeface="Times New Roman" pitchFamily="18" charset="0"/>
              <a:buAutoNum type="arabicPeriod"/>
            </a:pPr>
            <a:r>
              <a:rPr lang="en-US" sz="2200" dirty="0"/>
              <a:t>Define the price elasticity of demand and explain what determines whether demand is elastic or inelastic.</a:t>
            </a:r>
          </a:p>
          <a:p>
            <a:pPr marL="457200" indent="-457200">
              <a:buFont typeface="Times New Roman" pitchFamily="18" charset="0"/>
              <a:buAutoNum type="arabicPeriod"/>
            </a:pPr>
            <a:r>
              <a:rPr lang="en-US" sz="2200" dirty="0"/>
              <a:t>Calculate the price elasticity of demand using information from the demand curve.</a:t>
            </a:r>
          </a:p>
          <a:p>
            <a:pPr marL="457200" indent="-457200">
              <a:buFont typeface="Times New Roman" pitchFamily="18" charset="0"/>
              <a:buAutoNum type="arabicPeriod"/>
            </a:pPr>
            <a:r>
              <a:rPr lang="en-US" sz="2200" dirty="0"/>
              <a:t>Understand how changes in the price of a good affect total revenue and total expenditure depending on the price elasticity of demand for the good.</a:t>
            </a:r>
          </a:p>
          <a:p>
            <a:pPr marL="457200" indent="-457200">
              <a:buFont typeface="Times New Roman" pitchFamily="18" charset="0"/>
              <a:buAutoNum type="arabicPeriod"/>
            </a:pPr>
            <a:r>
              <a:rPr lang="en-US" sz="2200" dirty="0"/>
              <a:t>Explain the cross-price elasticity of demand and income elasticity of demand.</a:t>
            </a:r>
          </a:p>
          <a:p>
            <a:pPr marL="457200" indent="-457200">
              <a:buFont typeface="Times New Roman" pitchFamily="18" charset="0"/>
              <a:buAutoNum type="arabicPeriod"/>
            </a:pPr>
            <a:r>
              <a:rPr lang="en-US" sz="2200" dirty="0"/>
              <a:t>Discuss the price elasticity of supply, explain what determines whether supply is elastic or inelastic, and calculate the price elasticity of supply using information from a supply curve.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Price Elasticity of </a:t>
            </a:r>
            <a:r>
              <a:rPr lang="en-US" dirty="0" smtClean="0"/>
              <a:t>Supply</a:t>
            </a:r>
            <a:r>
              <a:rPr lang="en-US" sz="1500" dirty="0" smtClean="0"/>
              <a:t> 2</a:t>
            </a:r>
            <a:endParaRPr lang="en-US" sz="1500" dirty="0"/>
          </a:p>
        </p:txBody>
      </p:sp>
      <p:sp>
        <p:nvSpPr>
          <p:cNvPr id="3" name="Content Placeholder 2"/>
          <p:cNvSpPr>
            <a:spLocks noGrp="1"/>
          </p:cNvSpPr>
          <p:nvPr>
            <p:ph idx="1"/>
          </p:nvPr>
        </p:nvSpPr>
        <p:spPr>
          <a:xfrm>
            <a:off x="923926" y="1600197"/>
            <a:ext cx="4039960" cy="4528459"/>
          </a:xfrm>
        </p:spPr>
        <p:txBody>
          <a:bodyPr/>
          <a:lstStyle/>
          <a:p>
            <a:pPr marL="225425" indent="-225425"/>
            <a:r>
              <a:rPr lang="en-US" sz="2400" dirty="0"/>
              <a:t>If supply curve has a positive intercept</a:t>
            </a:r>
          </a:p>
          <a:p>
            <a:pPr marL="511175" lvl="2" indent="-225425">
              <a:buClr>
                <a:schemeClr val="bg1"/>
              </a:buClr>
            </a:pPr>
            <a:r>
              <a:rPr lang="en-US" sz="2100" dirty="0"/>
              <a:t>Price elasticity of supply decreases as Q increases</a:t>
            </a:r>
          </a:p>
          <a:p>
            <a:pPr marL="285750" lvl="1"/>
            <a:r>
              <a:rPr lang="en-US" sz="2100" dirty="0"/>
              <a:t>Graph shows</a:t>
            </a:r>
          </a:p>
          <a:p>
            <a:pPr marL="511175" lvl="2" indent="-225425">
              <a:buClr>
                <a:schemeClr val="bg1"/>
              </a:buClr>
            </a:pPr>
            <a:r>
              <a:rPr lang="en-US" sz="2100" dirty="0"/>
              <a:t>Slope = 2</a:t>
            </a:r>
          </a:p>
          <a:p>
            <a:pPr marL="511175" lvl="2" indent="-225425">
              <a:buClr>
                <a:schemeClr val="bg1"/>
              </a:buClr>
            </a:pPr>
            <a:r>
              <a:rPr lang="en-US" sz="2100" dirty="0"/>
              <a:t>At A, P = 8 and Q = 2</a:t>
            </a:r>
          </a:p>
          <a:p>
            <a:pPr marL="744538" lvl="3">
              <a:buClr>
                <a:schemeClr val="bg1"/>
              </a:buClr>
            </a:pPr>
            <a:r>
              <a:rPr lang="en-US" sz="1800" dirty="0"/>
              <a:t>Price elasticity of supply </a:t>
            </a:r>
            <a:br>
              <a:rPr lang="en-US" sz="1800" dirty="0"/>
            </a:br>
            <a:r>
              <a:rPr lang="en-US" sz="1800" dirty="0"/>
              <a:t>= (8 / 2) (1 / 2) = 2.00</a:t>
            </a:r>
          </a:p>
          <a:p>
            <a:pPr marL="511175" lvl="2" indent="-225425">
              <a:buClr>
                <a:schemeClr val="bg1"/>
              </a:buClr>
            </a:pPr>
            <a:r>
              <a:rPr lang="en-US" sz="2100" dirty="0"/>
              <a:t>At B, P = 10 and Q = 3</a:t>
            </a:r>
          </a:p>
          <a:p>
            <a:pPr marL="744538" lvl="3">
              <a:buClr>
                <a:schemeClr val="bg1"/>
              </a:buClr>
            </a:pPr>
            <a:r>
              <a:rPr lang="en-US" sz="1800" dirty="0"/>
              <a:t>Price elasticity of supply </a:t>
            </a:r>
            <a:br>
              <a:rPr lang="en-US" sz="1800" dirty="0"/>
            </a:br>
            <a:r>
              <a:rPr lang="en-US" sz="1800" dirty="0"/>
              <a:t>= (10 / 3) (1 / 2) = 1.67</a:t>
            </a:r>
          </a:p>
        </p:txBody>
      </p:sp>
      <p:pic>
        <p:nvPicPr>
          <p:cNvPr id="6" name="Picture 3" descr="The graph plots supply for Quantity to Price with an upward sloping curve, S, that originates at (0, 4) and intersects point A (2, 8) and point B (3, 10). The change from point A to point B along the x-axis is labeled change in Q, and the change along the y-axis is labeled change in P."/>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4825956" y="1928356"/>
            <a:ext cx="4023360" cy="4388067"/>
          </a:xfrm>
        </p:spPr>
      </p:pic>
    </p:spTree>
    <p:extLst>
      <p:ext uri="{BB962C8B-B14F-4D97-AF65-F5344CB8AC3E}">
        <p14:creationId xmlns:p14="http://schemas.microsoft.com/office/powerpoint/2010/main" val="3100040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Price Elasticity of </a:t>
            </a:r>
            <a:r>
              <a:rPr lang="en-US" dirty="0" smtClean="0"/>
              <a:t>Supply</a:t>
            </a:r>
            <a:r>
              <a:rPr lang="en-US" sz="1500" dirty="0" smtClean="0"/>
              <a:t> 3</a:t>
            </a:r>
            <a:endParaRPr lang="en-US" sz="1500" dirty="0"/>
          </a:p>
        </p:txBody>
      </p:sp>
      <p:sp>
        <p:nvSpPr>
          <p:cNvPr id="3" name="Content Placeholder 2"/>
          <p:cNvSpPr>
            <a:spLocks noGrp="1"/>
          </p:cNvSpPr>
          <p:nvPr>
            <p:ph idx="1"/>
          </p:nvPr>
        </p:nvSpPr>
        <p:spPr>
          <a:xfrm>
            <a:off x="923926" y="1600197"/>
            <a:ext cx="4039960" cy="4528459"/>
          </a:xfrm>
        </p:spPr>
        <p:txBody>
          <a:bodyPr/>
          <a:lstStyle/>
          <a:p>
            <a:pPr marL="225425" indent="-225425"/>
            <a:r>
              <a:rPr lang="en-US" sz="2400" dirty="0"/>
              <a:t>If supply curve has a zero intercept</a:t>
            </a:r>
          </a:p>
          <a:p>
            <a:pPr marL="511175" lvl="2" indent="-225425">
              <a:buClr>
                <a:schemeClr val="bg1"/>
              </a:buClr>
            </a:pPr>
            <a:r>
              <a:rPr lang="en-US" sz="2100" dirty="0"/>
              <a:t>Price elasticity of supply is 1.00</a:t>
            </a:r>
          </a:p>
          <a:p>
            <a:pPr marL="285750" lvl="1"/>
            <a:r>
              <a:rPr lang="en-US" sz="2100" dirty="0"/>
              <a:t>Graph shows</a:t>
            </a:r>
          </a:p>
          <a:p>
            <a:pPr marL="511175" lvl="2" indent="-225425">
              <a:buClr>
                <a:schemeClr val="bg1"/>
              </a:buClr>
            </a:pPr>
            <a:r>
              <a:rPr lang="en-US" sz="2100" dirty="0"/>
              <a:t>Slope = 1 / 3</a:t>
            </a:r>
          </a:p>
          <a:p>
            <a:pPr marL="511175" lvl="2" indent="-225425">
              <a:buClr>
                <a:schemeClr val="bg1"/>
              </a:buClr>
            </a:pPr>
            <a:r>
              <a:rPr lang="en-US" sz="2100" dirty="0"/>
              <a:t>At A, P = 4 and Q = 12</a:t>
            </a:r>
          </a:p>
          <a:p>
            <a:pPr marL="744538" lvl="3">
              <a:buClr>
                <a:schemeClr val="bg1"/>
              </a:buClr>
            </a:pPr>
            <a:r>
              <a:rPr lang="en-US" sz="1800" dirty="0"/>
              <a:t>Price elasticity of supply </a:t>
            </a:r>
            <a:br>
              <a:rPr lang="en-US" sz="1800" dirty="0"/>
            </a:br>
            <a:r>
              <a:rPr lang="en-US" sz="1800" dirty="0"/>
              <a:t>= (4 / 12) (3) = 1.00</a:t>
            </a:r>
          </a:p>
          <a:p>
            <a:pPr marL="511175" lvl="2" indent="-225425">
              <a:buClr>
                <a:schemeClr val="bg1"/>
              </a:buClr>
            </a:pPr>
            <a:r>
              <a:rPr lang="en-US" sz="2100" dirty="0"/>
              <a:t>At B, P = 5 and Q = 15</a:t>
            </a:r>
          </a:p>
          <a:p>
            <a:pPr marL="744538" lvl="3">
              <a:buClr>
                <a:schemeClr val="bg1"/>
              </a:buClr>
            </a:pPr>
            <a:r>
              <a:rPr lang="en-US" sz="1800" dirty="0"/>
              <a:t>Price elasticity of supply </a:t>
            </a:r>
            <a:br>
              <a:rPr lang="en-US" sz="1800" dirty="0"/>
            </a:br>
            <a:r>
              <a:rPr lang="en-US" sz="1800" dirty="0"/>
              <a:t>= (5 / 15) (3) = 1.00</a:t>
            </a:r>
          </a:p>
        </p:txBody>
      </p:sp>
      <p:pic>
        <p:nvPicPr>
          <p:cNvPr id="6" name="Picture 3" descr="The graph plots supply for Quantity to Price with an upward sloping curve, S, that originates at (0, 0) and intersects point A (12, 4) and point B (15, 5). The change from point A to point B along the x-axis is labeled change in Q, and the change along the y-axis is labeled change in P."/>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014989" y="1928356"/>
            <a:ext cx="3645294" cy="4388067"/>
          </a:xfrm>
        </p:spPr>
      </p:pic>
    </p:spTree>
    <p:extLst>
      <p:ext uri="{BB962C8B-B14F-4D97-AF65-F5344CB8AC3E}">
        <p14:creationId xmlns:p14="http://schemas.microsoft.com/office/powerpoint/2010/main" val="36683464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Perfectly Inelastic Supply</a:t>
            </a:r>
          </a:p>
        </p:txBody>
      </p:sp>
      <p:sp>
        <p:nvSpPr>
          <p:cNvPr id="3" name="Content Placeholder 2"/>
          <p:cNvSpPr>
            <a:spLocks noGrp="1"/>
          </p:cNvSpPr>
          <p:nvPr>
            <p:ph idx="1"/>
          </p:nvPr>
        </p:nvSpPr>
        <p:spPr>
          <a:xfrm>
            <a:off x="923926" y="1600200"/>
            <a:ext cx="3736974" cy="1621972"/>
          </a:xfrm>
        </p:spPr>
        <p:txBody>
          <a:bodyPr/>
          <a:lstStyle/>
          <a:p>
            <a:r>
              <a:rPr lang="en-US" sz="2400" dirty="0"/>
              <a:t>Zero price elasticity of supply</a:t>
            </a:r>
          </a:p>
          <a:p>
            <a:pPr marL="511175" lvl="2" indent="-225425">
              <a:buClr>
                <a:schemeClr val="bg1"/>
              </a:buClr>
            </a:pPr>
            <a:r>
              <a:rPr lang="en-US" sz="2000" dirty="0"/>
              <a:t>No response to change in </a:t>
            </a:r>
            <a:r>
              <a:rPr lang="en-US" sz="2000" dirty="0" smtClean="0"/>
              <a:t>price</a:t>
            </a:r>
            <a:endParaRPr lang="en-US" sz="2000" dirty="0"/>
          </a:p>
        </p:txBody>
      </p:sp>
      <p:sp>
        <p:nvSpPr>
          <p:cNvPr id="4" name="Content Placeholder 3"/>
          <p:cNvSpPr>
            <a:spLocks noGrp="1"/>
          </p:cNvSpPr>
          <p:nvPr>
            <p:ph idx="10"/>
          </p:nvPr>
        </p:nvSpPr>
        <p:spPr>
          <a:xfrm>
            <a:off x="4949826" y="1600199"/>
            <a:ext cx="3736974" cy="3189515"/>
          </a:xfrm>
        </p:spPr>
        <p:txBody>
          <a:bodyPr/>
          <a:lstStyle/>
          <a:p>
            <a:r>
              <a:rPr lang="en-US" sz="2400" dirty="0"/>
              <a:t>Example:  land on Manhattan</a:t>
            </a:r>
          </a:p>
          <a:p>
            <a:pPr marL="511175" lvl="2" indent="-225425">
              <a:buClr>
                <a:schemeClr val="bg1"/>
              </a:buClr>
            </a:pPr>
            <a:r>
              <a:rPr lang="en-US" sz="2000" dirty="0"/>
              <a:t>Supply is completely fixed</a:t>
            </a:r>
          </a:p>
          <a:p>
            <a:r>
              <a:rPr lang="en-US" sz="2400" dirty="0"/>
              <a:t>Any one-of-a-kind item has perfectly inelastic supply</a:t>
            </a:r>
          </a:p>
          <a:p>
            <a:pPr marL="511175" lvl="2" indent="-225425">
              <a:buClr>
                <a:schemeClr val="bg1"/>
              </a:buClr>
            </a:pPr>
            <a:r>
              <a:rPr lang="en-US" sz="2000" dirty="0"/>
              <a:t>Work of art</a:t>
            </a:r>
            <a:r>
              <a:rPr lang="en-US" sz="2000" i="1" dirty="0"/>
              <a:t> (Mona Lisa)</a:t>
            </a:r>
          </a:p>
          <a:p>
            <a:pPr marL="511175" lvl="2" indent="-225425">
              <a:buClr>
                <a:schemeClr val="bg1"/>
              </a:buClr>
            </a:pPr>
            <a:r>
              <a:rPr lang="en-US" sz="2000" dirty="0"/>
              <a:t>Hope Diamond</a:t>
            </a:r>
            <a:endParaRPr lang="en-IN" dirty="0"/>
          </a:p>
        </p:txBody>
      </p:sp>
      <p:pic>
        <p:nvPicPr>
          <p:cNvPr id="6" name="Picture 4" descr="The graph plots supply for Quantity of land in Manhattan to Price with a vertical line, S."/>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963501" y="3374572"/>
            <a:ext cx="3697399" cy="2887663"/>
          </a:xfrm>
        </p:spPr>
      </p:pic>
    </p:spTree>
    <p:extLst>
      <p:ext uri="{BB962C8B-B14F-4D97-AF65-F5344CB8AC3E}">
        <p14:creationId xmlns:p14="http://schemas.microsoft.com/office/powerpoint/2010/main" val="3024979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Perfectly Elastic Supply</a:t>
            </a:r>
          </a:p>
        </p:txBody>
      </p:sp>
      <p:sp>
        <p:nvSpPr>
          <p:cNvPr id="3" name="Content Placeholder 2"/>
          <p:cNvSpPr>
            <a:spLocks noGrp="1"/>
          </p:cNvSpPr>
          <p:nvPr>
            <p:ph idx="1"/>
          </p:nvPr>
        </p:nvSpPr>
        <p:spPr>
          <a:xfrm>
            <a:off x="923926" y="1600200"/>
            <a:ext cx="3736974" cy="1621972"/>
          </a:xfrm>
        </p:spPr>
        <p:txBody>
          <a:bodyPr/>
          <a:lstStyle/>
          <a:p>
            <a:pPr>
              <a:buClr>
                <a:schemeClr val="bg1"/>
              </a:buClr>
              <a:defRPr/>
            </a:pPr>
            <a:r>
              <a:rPr lang="en-US" sz="2000" dirty="0"/>
              <a:t>Infinite price elasticity of supply</a:t>
            </a:r>
          </a:p>
          <a:p>
            <a:pPr marL="628650" lvl="2" indent="-342900">
              <a:buClr>
                <a:schemeClr val="bg1"/>
              </a:buClr>
              <a:defRPr/>
            </a:pPr>
            <a:r>
              <a:rPr lang="en-US" sz="2000" dirty="0"/>
              <a:t>Sell all you can at a fixed price</a:t>
            </a:r>
          </a:p>
        </p:txBody>
      </p:sp>
      <p:sp>
        <p:nvSpPr>
          <p:cNvPr id="4" name="Content Placeholder 3"/>
          <p:cNvSpPr>
            <a:spLocks noGrp="1"/>
          </p:cNvSpPr>
          <p:nvPr>
            <p:ph idx="10"/>
          </p:nvPr>
        </p:nvSpPr>
        <p:spPr>
          <a:xfrm>
            <a:off x="4949826" y="1600199"/>
            <a:ext cx="3736974" cy="3581401"/>
          </a:xfrm>
        </p:spPr>
        <p:txBody>
          <a:bodyPr/>
          <a:lstStyle/>
          <a:p>
            <a:pPr>
              <a:buClr>
                <a:schemeClr val="bg1"/>
              </a:buClr>
              <a:defRPr/>
            </a:pPr>
            <a:r>
              <a:rPr lang="en-US" sz="2000" dirty="0"/>
              <a:t>Inputs purchased at a constant price</a:t>
            </a:r>
          </a:p>
          <a:p>
            <a:pPr marL="628650" lvl="2" indent="-342900">
              <a:buClr>
                <a:schemeClr val="bg1"/>
              </a:buClr>
              <a:defRPr/>
            </a:pPr>
            <a:r>
              <a:rPr lang="en-US" sz="2000" dirty="0"/>
              <a:t>No volume discounts</a:t>
            </a:r>
          </a:p>
          <a:p>
            <a:pPr>
              <a:buClr>
                <a:schemeClr val="bg1"/>
              </a:buClr>
              <a:defRPr/>
            </a:pPr>
            <a:r>
              <a:rPr lang="en-US" sz="2000" dirty="0"/>
              <a:t>Constant proportions of production</a:t>
            </a:r>
          </a:p>
          <a:p>
            <a:pPr>
              <a:buClr>
                <a:schemeClr val="bg1"/>
              </a:buClr>
              <a:defRPr/>
            </a:pPr>
            <a:r>
              <a:rPr lang="en-US" sz="2000" dirty="0"/>
              <a:t>Lemonade example</a:t>
            </a:r>
          </a:p>
          <a:p>
            <a:pPr marL="628650" lvl="2" indent="-342900">
              <a:buClr>
                <a:schemeClr val="bg1"/>
              </a:buClr>
              <a:defRPr/>
            </a:pPr>
            <a:r>
              <a:rPr lang="en-US" sz="2000" dirty="0"/>
              <a:t>Cost of production is 14</a:t>
            </a:r>
            <a:r>
              <a:rPr lang="en-US" sz="2000" dirty="0">
                <a:cs typeface="Arial"/>
              </a:rPr>
              <a:t>¢ at all levels of Q</a:t>
            </a:r>
          </a:p>
          <a:p>
            <a:pPr marL="628650" lvl="2" indent="-342900">
              <a:buClr>
                <a:schemeClr val="bg1"/>
              </a:buClr>
              <a:defRPr/>
            </a:pPr>
            <a:r>
              <a:rPr lang="en-US" sz="2000" dirty="0">
                <a:cs typeface="Arial"/>
              </a:rPr>
              <a:t>Marginal cost </a:t>
            </a:r>
            <a:br>
              <a:rPr lang="en-US" sz="2000" dirty="0">
                <a:cs typeface="Arial"/>
              </a:rPr>
            </a:br>
            <a:r>
              <a:rPr lang="en-US" sz="2000" dirty="0">
                <a:cs typeface="Arial"/>
              </a:rPr>
              <a:t> P = 14¢</a:t>
            </a:r>
            <a:endParaRPr lang="en-US" sz="2000" dirty="0"/>
          </a:p>
        </p:txBody>
      </p:sp>
      <p:pic>
        <p:nvPicPr>
          <p:cNvPr id="6" name="Picture 4" descr="&quot;The graph plots supply for Quantity of lemonade&#10;(cups per day) to Price with a horizontal line, S at y=14.&quot;"/>
          <p:cNvPicPr>
            <a:picLocks noGrp="1" noChangeAspect="1"/>
          </p:cNvPicPr>
          <p:nvPr>
            <p:ph idx="11"/>
          </p:nvPr>
        </p:nvPicPr>
        <p:blipFill>
          <a:blip r:embed="rId2">
            <a:extLst>
              <a:ext uri="{28A0092B-C50C-407E-A947-70E740481C1C}">
                <a14:useLocalDpi xmlns:a14="http://schemas.microsoft.com/office/drawing/2010/main" val="0"/>
              </a:ext>
            </a:extLst>
          </a:blip>
          <a:stretch>
            <a:fillRect/>
          </a:stretch>
        </p:blipFill>
        <p:spPr>
          <a:xfrm>
            <a:off x="999423" y="3012475"/>
            <a:ext cx="3625555" cy="3176429"/>
          </a:xfrm>
        </p:spPr>
      </p:pic>
    </p:spTree>
    <p:extLst>
      <p:ext uri="{BB962C8B-B14F-4D97-AF65-F5344CB8AC3E}">
        <p14:creationId xmlns:p14="http://schemas.microsoft.com/office/powerpoint/2010/main" val="1486929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Determinants of Price Elasticity of Supply</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9522" y="1733383"/>
            <a:ext cx="7671682" cy="4488195"/>
          </a:xfrm>
        </p:spPr>
      </p:pic>
    </p:spTree>
    <p:extLst>
      <p:ext uri="{BB962C8B-B14F-4D97-AF65-F5344CB8AC3E}">
        <p14:creationId xmlns:p14="http://schemas.microsoft.com/office/powerpoint/2010/main" val="16153582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Gas Prices and Car Prices</a:t>
            </a:r>
          </a:p>
        </p:txBody>
      </p:sp>
      <p:sp>
        <p:nvSpPr>
          <p:cNvPr id="3" name="Content Placeholder 2"/>
          <p:cNvSpPr>
            <a:spLocks noGrp="1"/>
          </p:cNvSpPr>
          <p:nvPr>
            <p:ph idx="1"/>
          </p:nvPr>
        </p:nvSpPr>
        <p:spPr/>
        <p:txBody>
          <a:bodyPr/>
          <a:lstStyle/>
          <a:p>
            <a:pPr marL="225425" indent="-225425" algn="ctr">
              <a:buClr>
                <a:srgbClr val="298B1B"/>
              </a:buClr>
              <a:defRPr/>
            </a:pPr>
            <a:r>
              <a:rPr lang="en-US" sz="2000" b="1" u="sng" dirty="0"/>
              <a:t>Gasoline Prices</a:t>
            </a:r>
          </a:p>
          <a:p>
            <a:pPr>
              <a:buClr>
                <a:schemeClr val="bg1"/>
              </a:buClr>
              <a:defRPr/>
            </a:pPr>
            <a:r>
              <a:rPr lang="en-US" sz="2000" dirty="0"/>
              <a:t>Short-run elasticity of demand is smaller</a:t>
            </a:r>
          </a:p>
          <a:p>
            <a:pPr marL="365760" lvl="2" indent="-365760">
              <a:buClr>
                <a:schemeClr val="bg1"/>
              </a:buClr>
              <a:defRPr/>
            </a:pPr>
            <a:r>
              <a:rPr lang="en-US" sz="2000" dirty="0"/>
              <a:t>Difficult to adjust quickly to changes in price</a:t>
            </a:r>
          </a:p>
          <a:p>
            <a:pPr marL="0" lvl="1" indent="0">
              <a:buClr>
                <a:schemeClr val="bg1"/>
              </a:buClr>
              <a:defRPr/>
            </a:pPr>
            <a:r>
              <a:rPr lang="en-US" sz="2000" dirty="0"/>
              <a:t>Supply fluctuates more often and by larger amounts</a:t>
            </a:r>
          </a:p>
          <a:p>
            <a:pPr marL="365760" lvl="2" indent="-365760">
              <a:buClr>
                <a:schemeClr val="bg1"/>
              </a:buClr>
              <a:defRPr/>
            </a:pPr>
            <a:r>
              <a:rPr lang="en-US" sz="2000" dirty="0"/>
              <a:t>Some oil-producing countries are unstable</a:t>
            </a:r>
          </a:p>
          <a:p>
            <a:pPr marL="365760" lvl="2" indent="-365760">
              <a:buClr>
                <a:schemeClr val="bg1"/>
              </a:buClr>
              <a:defRPr/>
            </a:pPr>
            <a:r>
              <a:rPr lang="en-US" sz="2000" dirty="0"/>
              <a:t>Speculation about </a:t>
            </a:r>
            <a:br>
              <a:rPr lang="en-US" sz="2000" dirty="0"/>
            </a:br>
            <a:r>
              <a:rPr lang="en-US" sz="2000" dirty="0" smtClean="0"/>
              <a:t>instability</a:t>
            </a:r>
            <a:endParaRPr lang="en-US" sz="2000" dirty="0"/>
          </a:p>
        </p:txBody>
      </p:sp>
      <p:sp>
        <p:nvSpPr>
          <p:cNvPr id="4" name="Content Placeholder 3"/>
          <p:cNvSpPr>
            <a:spLocks noGrp="1"/>
          </p:cNvSpPr>
          <p:nvPr>
            <p:ph idx="10"/>
          </p:nvPr>
        </p:nvSpPr>
        <p:spPr/>
        <p:txBody>
          <a:bodyPr/>
          <a:lstStyle/>
          <a:p>
            <a:pPr marL="225425" indent="-225425" algn="ctr">
              <a:buClr>
                <a:srgbClr val="298B1B"/>
              </a:buClr>
              <a:defRPr/>
            </a:pPr>
            <a:r>
              <a:rPr lang="en-US" sz="2000" b="1" u="sng" dirty="0"/>
              <a:t>Car Prices</a:t>
            </a:r>
          </a:p>
          <a:p>
            <a:pPr>
              <a:buClr>
                <a:schemeClr val="bg1"/>
              </a:buClr>
              <a:defRPr/>
            </a:pPr>
            <a:r>
              <a:rPr lang="en-US" sz="2000" dirty="0"/>
              <a:t>Short-run elasticity of demand is greater</a:t>
            </a:r>
          </a:p>
          <a:p>
            <a:pPr marL="365760" lvl="2" indent="-365760">
              <a:buClr>
                <a:schemeClr val="bg1"/>
              </a:buClr>
              <a:defRPr/>
            </a:pPr>
            <a:r>
              <a:rPr lang="en-US" sz="2000" dirty="0"/>
              <a:t>Timing of purchase can be adjusted to price changes</a:t>
            </a:r>
          </a:p>
          <a:p>
            <a:pPr marL="0" lvl="1" indent="0">
              <a:buClr>
                <a:schemeClr val="bg1"/>
              </a:buClr>
              <a:buNone/>
              <a:defRPr/>
            </a:pPr>
            <a:r>
              <a:rPr lang="en-US" sz="2000" dirty="0"/>
              <a:t>Supply of cars is relatively stable</a:t>
            </a:r>
          </a:p>
          <a:p>
            <a:pPr marL="365760" lvl="2" indent="-365760">
              <a:buClr>
                <a:schemeClr val="bg1"/>
              </a:buClr>
              <a:defRPr/>
            </a:pPr>
            <a:r>
              <a:rPr lang="en-US" sz="2000" dirty="0"/>
              <a:t>Inputs are readily available</a:t>
            </a:r>
          </a:p>
          <a:p>
            <a:pPr marL="365760" lvl="2" indent="-365760">
              <a:buClr>
                <a:schemeClr val="bg1"/>
              </a:buClr>
              <a:defRPr/>
            </a:pPr>
            <a:r>
              <a:rPr lang="en-US" sz="2000" dirty="0"/>
              <a:t>Production lines yield predictable, steady output </a:t>
            </a:r>
            <a:br>
              <a:rPr lang="en-US" sz="2000" dirty="0"/>
            </a:br>
            <a:r>
              <a:rPr lang="en-US" sz="2000" dirty="0" smtClean="0"/>
              <a:t>levels</a:t>
            </a:r>
            <a:endParaRPr lang="en-US" sz="2000" dirty="0"/>
          </a:p>
        </p:txBody>
      </p:sp>
    </p:spTree>
    <p:extLst>
      <p:ext uri="{BB962C8B-B14F-4D97-AF65-F5344CB8AC3E}">
        <p14:creationId xmlns:p14="http://schemas.microsoft.com/office/powerpoint/2010/main" val="4206073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Supply Bottleneck:  Unique Inputs</a:t>
            </a:r>
            <a:endParaRPr lang="en-US" dirty="0"/>
          </a:p>
        </p:txBody>
      </p:sp>
      <p:sp>
        <p:nvSpPr>
          <p:cNvPr id="3" name="Content Placeholder 2"/>
          <p:cNvSpPr>
            <a:spLocks noGrp="1"/>
          </p:cNvSpPr>
          <p:nvPr>
            <p:ph idx="1"/>
          </p:nvPr>
        </p:nvSpPr>
        <p:spPr/>
        <p:txBody>
          <a:bodyPr/>
          <a:lstStyle/>
          <a:p>
            <a:r>
              <a:rPr lang="en-US" sz="2400" dirty="0"/>
              <a:t>Over time, most producers develop alternative production methods and a variety of input choices</a:t>
            </a:r>
          </a:p>
          <a:p>
            <a:pPr marL="511175" lvl="1" indent="-290513"/>
            <a:r>
              <a:rPr lang="en-US" sz="2000" dirty="0"/>
              <a:t>The more flexible the production process, the more elastic supply</a:t>
            </a:r>
          </a:p>
          <a:p>
            <a:r>
              <a:rPr lang="en-US" sz="2400" dirty="0"/>
              <a:t>When production relies on a single input, supply is highly inelastic</a:t>
            </a:r>
          </a:p>
          <a:p>
            <a:pPr marL="511175" lvl="1" indent="-290513"/>
            <a:r>
              <a:rPr lang="en-US" sz="2000" dirty="0"/>
              <a:t>No alternatives to singular talent</a:t>
            </a:r>
          </a:p>
          <a:p>
            <a:pPr marL="822960" lvl="2"/>
            <a:r>
              <a:rPr lang="en-US" sz="2000" dirty="0"/>
              <a:t>Sports stars</a:t>
            </a:r>
          </a:p>
          <a:p>
            <a:pPr marL="822960" lvl="2"/>
            <a:r>
              <a:rPr lang="en-US" sz="2000" dirty="0"/>
              <a:t>Actors and musicians</a:t>
            </a:r>
          </a:p>
          <a:p>
            <a:pPr marL="822960" lvl="2"/>
            <a:r>
              <a:rPr lang="en-US" sz="2000" dirty="0"/>
              <a:t>Bill Gates, Warren Buffet, George Soros, Carl Icahn</a:t>
            </a:r>
          </a:p>
        </p:txBody>
      </p:sp>
    </p:spTree>
    <p:extLst>
      <p:ext uri="{BB962C8B-B14F-4D97-AF65-F5344CB8AC3E}">
        <p14:creationId xmlns:p14="http://schemas.microsoft.com/office/powerpoint/2010/main" val="35860152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US" dirty="0" smtClean="0"/>
              <a:t>Chapter 4</a:t>
            </a:r>
            <a:r>
              <a:rPr lang="en-US" dirty="0"/>
              <a:t/>
            </a:r>
            <a:br>
              <a:rPr lang="en-US" dirty="0"/>
            </a:br>
            <a:r>
              <a:rPr lang="en-US" dirty="0"/>
              <a:t>Appendix</a:t>
            </a:r>
          </a:p>
        </p:txBody>
      </p:sp>
      <p:sp>
        <p:nvSpPr>
          <p:cNvPr id="2" name="Subtitle 2"/>
          <p:cNvSpPr>
            <a:spLocks noGrp="1"/>
          </p:cNvSpPr>
          <p:nvPr>
            <p:ph type="subTitle" idx="1"/>
          </p:nvPr>
        </p:nvSpPr>
        <p:spPr/>
        <p:txBody>
          <a:bodyPr>
            <a:normAutofit fontScale="92500" lnSpcReduction="10000"/>
          </a:bodyPr>
          <a:lstStyle/>
          <a:p>
            <a:r>
              <a:rPr lang="en-IN" dirty="0"/>
              <a:t>The Midpoint Formula for Demand Elasticity</a:t>
            </a:r>
          </a:p>
        </p:txBody>
      </p:sp>
      <p:sp>
        <p:nvSpPr>
          <p:cNvPr id="5" name="Text Placeholder 3"/>
          <p:cNvSpPr>
            <a:spLocks noGrp="1"/>
          </p:cNvSpPr>
          <p:nvPr>
            <p:ph type="body" sz="quarter" idx="12"/>
          </p:nvPr>
        </p:nvSpPr>
        <p:spPr/>
        <p:txBody>
          <a:bodyPr/>
          <a:lstStyle/>
          <a:p>
            <a:r>
              <a:rPr lang="en-US" dirty="0"/>
              <a:t>© 2019 McGraw-Hill Education. All rights reserved. Authorized only for instructor use in the classroom. No reproduction or distribution without the prior written consent of McGraw-Hill Education</a:t>
            </a:r>
            <a:r>
              <a:rPr lang="en-US" dirty="0" smtClean="0"/>
              <a:t>.</a:t>
            </a:r>
            <a:endParaRPr lang="en-US" dirty="0"/>
          </a:p>
        </p:txBody>
      </p:sp>
    </p:spTree>
    <p:extLst>
      <p:ext uri="{BB962C8B-B14F-4D97-AF65-F5344CB8AC3E}">
        <p14:creationId xmlns:p14="http://schemas.microsoft.com/office/powerpoint/2010/main" val="1225738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Midpoint Formula for Elasticity of </a:t>
            </a:r>
            <a:r>
              <a:rPr lang="en-IN" dirty="0" smtClean="0"/>
              <a:t>Demand</a:t>
            </a:r>
            <a:r>
              <a:rPr lang="en-IN" sz="1700" dirty="0" smtClean="0"/>
              <a:t> 1</a:t>
            </a:r>
            <a:endParaRPr lang="en-US" sz="1700" dirty="0"/>
          </a:p>
        </p:txBody>
      </p:sp>
      <p:sp>
        <p:nvSpPr>
          <p:cNvPr id="3" name="Content Placeholder 2"/>
          <p:cNvSpPr>
            <a:spLocks noGrp="1"/>
          </p:cNvSpPr>
          <p:nvPr>
            <p:ph idx="1"/>
          </p:nvPr>
        </p:nvSpPr>
        <p:spPr>
          <a:xfrm>
            <a:off x="923926" y="1600198"/>
            <a:ext cx="7888915" cy="3189516"/>
          </a:xfrm>
        </p:spPr>
        <p:txBody>
          <a:bodyPr/>
          <a:lstStyle/>
          <a:p>
            <a:pPr marL="225425" indent="-225425"/>
            <a:r>
              <a:rPr lang="en-US" sz="2400" dirty="0"/>
              <a:t>Elasticity is different at each point on the demand curve</a:t>
            </a:r>
          </a:p>
          <a:p>
            <a:pPr marL="225425" indent="-225425"/>
            <a:r>
              <a:rPr lang="en-US" sz="2400" dirty="0"/>
              <a:t>Compare 2 points and get 2 answers</a:t>
            </a:r>
          </a:p>
          <a:p>
            <a:pPr marL="511175" lvl="1" indent="-290513"/>
            <a:r>
              <a:rPr lang="en-US" sz="2000" dirty="0"/>
              <a:t>Depends on which point is the starting point</a:t>
            </a:r>
          </a:p>
          <a:p>
            <a:pPr marL="822960" lvl="2"/>
            <a:r>
              <a:rPr lang="en-US" sz="2000" dirty="0"/>
              <a:t>Start at A and elasticity is 2</a:t>
            </a:r>
          </a:p>
          <a:p>
            <a:pPr marL="822960" lvl="2"/>
            <a:r>
              <a:rPr lang="en-US" sz="2000" dirty="0"/>
              <a:t>Start at B and elasticity is 1</a:t>
            </a:r>
          </a:p>
          <a:p>
            <a:pPr marL="511175" lvl="1" indent="-290513"/>
            <a:r>
              <a:rPr lang="en-US" sz="2000" dirty="0"/>
              <a:t>A more stable solution is </a:t>
            </a:r>
            <a:br>
              <a:rPr lang="en-US" sz="2000" dirty="0"/>
            </a:br>
            <a:r>
              <a:rPr lang="en-US" sz="2000" dirty="0"/>
              <a:t>needed</a:t>
            </a:r>
          </a:p>
          <a:p>
            <a:pPr marL="822960" lvl="2"/>
            <a:r>
              <a:rPr lang="en-US" sz="2000" dirty="0"/>
              <a:t>Use the midpoint formula</a:t>
            </a:r>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245061" y="3062205"/>
            <a:ext cx="3725618" cy="3277993"/>
          </a:xfrm>
        </p:spPr>
      </p:pic>
    </p:spTree>
    <p:extLst>
      <p:ext uri="{BB962C8B-B14F-4D97-AF65-F5344CB8AC3E}">
        <p14:creationId xmlns:p14="http://schemas.microsoft.com/office/powerpoint/2010/main" val="3082202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Midpoint Formula for Elasticity of </a:t>
            </a:r>
            <a:r>
              <a:rPr lang="en-IN" dirty="0" smtClean="0"/>
              <a:t>Demand</a:t>
            </a:r>
            <a:r>
              <a:rPr lang="en-IN" sz="1700" dirty="0" smtClean="0"/>
              <a:t> 2</a:t>
            </a:r>
            <a:endParaRPr lang="en-IN" sz="1700" dirty="0"/>
          </a:p>
        </p:txBody>
      </p:sp>
      <p:sp>
        <p:nvSpPr>
          <p:cNvPr id="3" name="Content Placeholder 2"/>
          <p:cNvSpPr>
            <a:spLocks noGrp="1"/>
          </p:cNvSpPr>
          <p:nvPr>
            <p:ph idx="1"/>
          </p:nvPr>
        </p:nvSpPr>
        <p:spPr>
          <a:xfrm>
            <a:off x="923926" y="1600198"/>
            <a:ext cx="7762874" cy="1458687"/>
          </a:xfrm>
        </p:spPr>
        <p:txBody>
          <a:bodyPr/>
          <a:lstStyle/>
          <a:p>
            <a:pPr marL="225425" indent="-225425"/>
            <a:r>
              <a:rPr lang="en-US" sz="3000" dirty="0"/>
              <a:t>Midpoint formula</a:t>
            </a:r>
          </a:p>
          <a:p>
            <a:pPr marL="511175" lvl="1" indent="-290513"/>
            <a:r>
              <a:rPr lang="en-US" sz="2600" dirty="0"/>
              <a:t>Use average quantity in the numerator </a:t>
            </a:r>
          </a:p>
          <a:p>
            <a:pPr marL="511175" lvl="1" indent="-290513"/>
            <a:r>
              <a:rPr lang="en-US" sz="2600" dirty="0"/>
              <a:t>Use average price in the </a:t>
            </a:r>
            <a:r>
              <a:rPr lang="en-US" sz="2600" dirty="0" smtClean="0"/>
              <a:t>denominator</a:t>
            </a:r>
            <a:endParaRPr lang="en-US" sz="2600" dirty="0"/>
          </a:p>
        </p:txBody>
      </p:sp>
      <p:graphicFrame>
        <p:nvGraphicFramePr>
          <p:cNvPr id="8" name="Object 3"/>
          <p:cNvGraphicFramePr>
            <a:graphicFrameLocks noChangeAspect="1"/>
          </p:cNvGraphicFramePr>
          <p:nvPr>
            <p:extLst>
              <p:ext uri="{D42A27DB-BD31-4B8C-83A1-F6EECF244321}">
                <p14:modId xmlns:p14="http://schemas.microsoft.com/office/powerpoint/2010/main" val="2364350874"/>
              </p:ext>
            </p:extLst>
          </p:nvPr>
        </p:nvGraphicFramePr>
        <p:xfrm>
          <a:off x="1499009" y="3145967"/>
          <a:ext cx="3072960" cy="2311200"/>
        </p:xfrm>
        <a:graphic>
          <a:graphicData uri="http://schemas.openxmlformats.org/presentationml/2006/ole">
            <mc:AlternateContent xmlns:mc="http://schemas.openxmlformats.org/markup-compatibility/2006">
              <mc:Choice xmlns:v="urn:schemas-microsoft-com:vml" Requires="v">
                <p:oleObj spid="_x0000_s8221" name="Equation" r:id="rId3" imgW="1536480" imgH="1155600" progId="Equation.DSMT4">
                  <p:embed/>
                </p:oleObj>
              </mc:Choice>
              <mc:Fallback>
                <p:oleObj name="Equation" r:id="rId3" imgW="1536480" imgH="1155600" progId="Equation.DSMT4">
                  <p:embed/>
                  <p:pic>
                    <p:nvPicPr>
                      <p:cNvPr id="0" name=""/>
                      <p:cNvPicPr/>
                      <p:nvPr/>
                    </p:nvPicPr>
                    <p:blipFill>
                      <a:blip r:embed="rId4"/>
                      <a:stretch>
                        <a:fillRect/>
                      </a:stretch>
                    </p:blipFill>
                    <p:spPr>
                      <a:xfrm>
                        <a:off x="1499009" y="3145967"/>
                        <a:ext cx="3072960" cy="2311200"/>
                      </a:xfrm>
                      <a:prstGeom prst="rect">
                        <a:avLst/>
                      </a:prstGeom>
                    </p:spPr>
                  </p:pic>
                </p:oleObj>
              </mc:Fallback>
            </mc:AlternateContent>
          </a:graphicData>
        </a:graphic>
      </p:graphicFrame>
      <p:sp>
        <p:nvSpPr>
          <p:cNvPr id="5" name="Content Placeholder 4"/>
          <p:cNvSpPr>
            <a:spLocks noGrp="1"/>
          </p:cNvSpPr>
          <p:nvPr>
            <p:ph idx="11"/>
          </p:nvPr>
        </p:nvSpPr>
        <p:spPr>
          <a:xfrm>
            <a:off x="923926" y="5422054"/>
            <a:ext cx="4301217" cy="967862"/>
          </a:xfrm>
        </p:spPr>
        <p:txBody>
          <a:bodyPr/>
          <a:lstStyle/>
          <a:p>
            <a:r>
              <a:rPr lang="en-US" sz="3000" dirty="0"/>
              <a:t>Elasticity using midpoint </a:t>
            </a:r>
            <a:br>
              <a:rPr lang="en-US" sz="3000" dirty="0"/>
            </a:br>
            <a:r>
              <a:rPr lang="en-US" sz="3000" dirty="0"/>
              <a:t>formula is </a:t>
            </a:r>
            <a:r>
              <a:rPr lang="en-US" sz="3000" dirty="0" smtClean="0"/>
              <a:t>1.40</a:t>
            </a:r>
            <a:endParaRPr lang="en-US" sz="3000" dirty="0"/>
          </a:p>
        </p:txBody>
      </p:sp>
      <p:pic>
        <p:nvPicPr>
          <p:cNvPr id="7" name="Picture 5"/>
          <p:cNvPicPr>
            <a:picLocks noGrp="1" noChangeAspect="1"/>
          </p:cNvPicPr>
          <p:nvPr>
            <p:ph idx="10"/>
          </p:nvPr>
        </p:nvPicPr>
        <p:blipFill>
          <a:blip r:embed="rId5">
            <a:extLst>
              <a:ext uri="{28A0092B-C50C-407E-A947-70E740481C1C}">
                <a14:useLocalDpi xmlns:a14="http://schemas.microsoft.com/office/drawing/2010/main" val="0"/>
              </a:ext>
            </a:extLst>
          </a:blip>
          <a:stretch>
            <a:fillRect/>
          </a:stretch>
        </p:blipFill>
        <p:spPr>
          <a:xfrm>
            <a:off x="5234141" y="3053792"/>
            <a:ext cx="3721608" cy="3216381"/>
          </a:xfrm>
        </p:spPr>
      </p:pic>
    </p:spTree>
    <p:extLst>
      <p:ext uri="{BB962C8B-B14F-4D97-AF65-F5344CB8AC3E}">
        <p14:creationId xmlns:p14="http://schemas.microsoft.com/office/powerpoint/2010/main" val="3990387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Drug Enforcement and Local Theft</a:t>
            </a:r>
            <a:endParaRPr lang="en-US" sz="1700" dirty="0"/>
          </a:p>
        </p:txBody>
      </p:sp>
      <p:sp>
        <p:nvSpPr>
          <p:cNvPr id="3" name="Content Placeholder 2"/>
          <p:cNvSpPr>
            <a:spLocks noGrp="1"/>
          </p:cNvSpPr>
          <p:nvPr>
            <p:ph idx="1"/>
          </p:nvPr>
        </p:nvSpPr>
        <p:spPr/>
        <p:txBody>
          <a:bodyPr/>
          <a:lstStyle/>
          <a:p>
            <a:r>
              <a:rPr lang="en-US" sz="2400" dirty="0"/>
              <a:t>Hypothesis</a:t>
            </a:r>
          </a:p>
          <a:p>
            <a:pPr lvl="1"/>
            <a:r>
              <a:rPr lang="en-US" sz="2200" dirty="0"/>
              <a:t>Drug users steal to buy drugs</a:t>
            </a:r>
          </a:p>
          <a:p>
            <a:pPr lvl="1"/>
            <a:r>
              <a:rPr lang="en-US" sz="2200" dirty="0"/>
              <a:t>Increasing drug enforcement will decrease theft</a:t>
            </a:r>
          </a:p>
          <a:p>
            <a:r>
              <a:rPr lang="en-US" sz="2400" dirty="0"/>
              <a:t>Analysis</a:t>
            </a:r>
          </a:p>
          <a:p>
            <a:pPr lvl="1"/>
            <a:r>
              <a:rPr lang="en-US" sz="2200" dirty="0"/>
              <a:t>Increased enforcement reduces supply of drugs</a:t>
            </a:r>
          </a:p>
          <a:p>
            <a:pPr lvl="2"/>
            <a:r>
              <a:rPr lang="en-US" sz="2200" dirty="0"/>
              <a:t>Price of drugs increases</a:t>
            </a:r>
          </a:p>
          <a:p>
            <a:pPr lvl="2"/>
            <a:r>
              <a:rPr lang="en-US" sz="2200" dirty="0"/>
              <a:t>Quantity demanded decreases</a:t>
            </a:r>
          </a:p>
          <a:p>
            <a:pPr lvl="1"/>
            <a:r>
              <a:rPr lang="en-US" sz="2200" dirty="0"/>
              <a:t>Theft goes down ONLY IF total expenditure on drugs decreases</a:t>
            </a:r>
          </a:p>
          <a:p>
            <a:pPr lvl="2"/>
            <a:r>
              <a:rPr lang="en-US" sz="2200" dirty="0"/>
              <a:t>How responsive is quantity demanded to price?</a:t>
            </a:r>
          </a:p>
        </p:txBody>
      </p:sp>
    </p:spTree>
    <p:extLst>
      <p:ext uri="{BB962C8B-B14F-4D97-AF65-F5344CB8AC3E}">
        <p14:creationId xmlns:p14="http://schemas.microsoft.com/office/powerpoint/2010/main" val="39266472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Accessibility Content: Text Alternatives for Images</a:t>
            </a:r>
          </a:p>
        </p:txBody>
      </p:sp>
    </p:spTree>
    <p:extLst>
      <p:ext uri="{BB962C8B-B14F-4D97-AF65-F5344CB8AC3E}">
        <p14:creationId xmlns:p14="http://schemas.microsoft.com/office/powerpoint/2010/main" val="2272267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Price Elasticity: Graphical View</a:t>
            </a:r>
            <a:r>
              <a:rPr lang="en-IN" sz="1500" dirty="0"/>
              <a:t> 1</a:t>
            </a:r>
            <a:r>
              <a:rPr lang="en-US" dirty="0" smtClean="0"/>
              <a:t> </a:t>
            </a:r>
            <a:r>
              <a:rPr lang="en-US" dirty="0"/>
              <a:t>Text Alternative</a:t>
            </a:r>
          </a:p>
        </p:txBody>
      </p:sp>
      <p:sp>
        <p:nvSpPr>
          <p:cNvPr id="5" name="Content Placeholder 2"/>
          <p:cNvSpPr>
            <a:spLocks noGrp="1"/>
          </p:cNvSpPr>
          <p:nvPr>
            <p:ph idx="1"/>
          </p:nvPr>
        </p:nvSpPr>
        <p:spPr/>
        <p:txBody>
          <a:bodyPr/>
          <a:lstStyle/>
          <a:p>
            <a:r>
              <a:rPr lang="en-IN" dirty="0"/>
              <a:t>The graph plots two demand curves for Quantity to Price. The graph shows the downward-sloping demand curve, D1, originating at (0, 12), intersecting point (4, 4) and ending at (6, 0). The second downward-sloping demand curve, D2, originates at (0, 6), intersects point (4, 4), and ends at (12, 0</a:t>
            </a:r>
            <a:r>
              <a:rPr lang="en-IN" dirty="0" smtClean="0"/>
              <a:t>).</a:t>
            </a:r>
            <a:endParaRPr lang="en-US" sz="2400" dirty="0"/>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hlinkClick r:id="rId2" action="ppaction://hlinksldjump"/>
            </a:endParaRPr>
          </a:p>
        </p:txBody>
      </p:sp>
    </p:spTree>
    <p:extLst>
      <p:ext uri="{BB962C8B-B14F-4D97-AF65-F5344CB8AC3E}">
        <p14:creationId xmlns:p14="http://schemas.microsoft.com/office/powerpoint/2010/main" val="3793518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Elasticity, Price Change, and Expenditure</a:t>
            </a:r>
            <a:r>
              <a:rPr lang="en-US" dirty="0" smtClean="0"/>
              <a:t> </a:t>
            </a:r>
            <a:r>
              <a:rPr lang="en-US" dirty="0"/>
              <a:t>Text Alternative</a:t>
            </a:r>
          </a:p>
        </p:txBody>
      </p:sp>
      <p:sp>
        <p:nvSpPr>
          <p:cNvPr id="5" name="Content Placeholder 2"/>
          <p:cNvSpPr>
            <a:spLocks noGrp="1"/>
          </p:cNvSpPr>
          <p:nvPr>
            <p:ph idx="1"/>
          </p:nvPr>
        </p:nvSpPr>
        <p:spPr/>
        <p:txBody>
          <a:bodyPr/>
          <a:lstStyle/>
          <a:p>
            <a:r>
              <a:rPr lang="en-IN" sz="2000" dirty="0"/>
              <a:t>The first row illustrates the equations when demand is elastic where E is greater than 1.  An increase in price will reduce total expenditure and the equation shows that Price increase (P) multiplied by a decrease in quantity (Q) will equal a decrease in total expenditure (PQ).  A reduction in price will increase total expenditure and the equation shows that Price decrease (P) multiplied by a increase in quantity (Q) will equal an increase in total expenditure (PQ). The second row illustrates the equations when demand is inelastic where E is less than 1.  An increase in price will increase total expenditure and the equation shows that Price increase (P) multiplied by a decrease in quantity (Q) will equal an increase in total expenditure (PQ).  A reduction in price  will reduce total expenditure and the equation shows that Price decrease (P) multiplied by an increase in quantity (Q) will equal a decrease in total expenditure (PQ</a:t>
            </a:r>
            <a:r>
              <a:rPr lang="en-IN" sz="2000" dirty="0" smtClean="0"/>
              <a:t>).</a:t>
            </a:r>
            <a:endParaRPr lang="en-US" sz="1600" dirty="0"/>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hlinkClick r:id="rId3" action="ppaction://hlinksldjump"/>
            </a:endParaRPr>
          </a:p>
        </p:txBody>
      </p:sp>
    </p:spTree>
    <p:extLst>
      <p:ext uri="{BB962C8B-B14F-4D97-AF65-F5344CB8AC3E}">
        <p14:creationId xmlns:p14="http://schemas.microsoft.com/office/powerpoint/2010/main" val="2819057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Price Elasticity of Demand</a:t>
            </a:r>
          </a:p>
        </p:txBody>
      </p:sp>
      <p:sp>
        <p:nvSpPr>
          <p:cNvPr id="3" name="Content Placeholder 2"/>
          <p:cNvSpPr>
            <a:spLocks noGrp="1"/>
          </p:cNvSpPr>
          <p:nvPr>
            <p:ph idx="1"/>
          </p:nvPr>
        </p:nvSpPr>
        <p:spPr>
          <a:xfrm>
            <a:off x="923926" y="1600197"/>
            <a:ext cx="7762874" cy="4528459"/>
          </a:xfrm>
        </p:spPr>
        <p:txBody>
          <a:bodyPr/>
          <a:lstStyle/>
          <a:p>
            <a:pPr>
              <a:buClr>
                <a:schemeClr val="bg1"/>
              </a:buClr>
            </a:pPr>
            <a:r>
              <a:rPr lang="en-US" sz="2600" b="1" dirty="0"/>
              <a:t>Price elasticity of demand </a:t>
            </a:r>
            <a:r>
              <a:rPr lang="en-US" sz="2600" dirty="0"/>
              <a:t>is defined as the percentage change in quantity demanded from a 1% change in price</a:t>
            </a:r>
          </a:p>
          <a:p>
            <a:pPr lvl="1"/>
            <a:r>
              <a:rPr lang="en-US" sz="2000" dirty="0"/>
              <a:t>Measure of responsiveness of quantity demanded to changes in price</a:t>
            </a:r>
          </a:p>
          <a:p>
            <a:r>
              <a:rPr lang="en-US" sz="2400" dirty="0"/>
              <a:t>Example:</a:t>
            </a:r>
          </a:p>
          <a:p>
            <a:pPr lvl="1"/>
            <a:r>
              <a:rPr lang="en-US" sz="2000" dirty="0"/>
              <a:t>Price of beef decreases 1%</a:t>
            </a:r>
          </a:p>
          <a:p>
            <a:pPr lvl="1"/>
            <a:r>
              <a:rPr lang="en-US" sz="2000" dirty="0"/>
              <a:t>Quantity of beef demanded </a:t>
            </a:r>
            <a:br>
              <a:rPr lang="en-US" sz="2000" dirty="0"/>
            </a:br>
            <a:r>
              <a:rPr lang="en-US" sz="2000" dirty="0"/>
              <a:t>increases 2%</a:t>
            </a:r>
          </a:p>
          <a:p>
            <a:pPr lvl="1"/>
            <a:r>
              <a:rPr lang="en-US" sz="2000" dirty="0"/>
              <a:t>Price elasticity of demand is – 2</a:t>
            </a:r>
          </a:p>
        </p:txBody>
      </p:sp>
      <p:pic>
        <p:nvPicPr>
          <p:cNvPr id="6" name="Picture 3"/>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476723" y="3420755"/>
            <a:ext cx="3022810" cy="2887460"/>
          </a:xfrm>
        </p:spPr>
      </p:pic>
    </p:spTree>
    <p:extLst>
      <p:ext uri="{BB962C8B-B14F-4D97-AF65-F5344CB8AC3E}">
        <p14:creationId xmlns:p14="http://schemas.microsoft.com/office/powerpoint/2010/main" val="589213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Calculate Price Elasticity</a:t>
            </a:r>
          </a:p>
        </p:txBody>
      </p:sp>
      <p:sp>
        <p:nvSpPr>
          <p:cNvPr id="3" name="Content Placeholder 2"/>
          <p:cNvSpPr>
            <a:spLocks noGrp="1"/>
          </p:cNvSpPr>
          <p:nvPr>
            <p:ph idx="1"/>
          </p:nvPr>
        </p:nvSpPr>
        <p:spPr>
          <a:xfrm>
            <a:off x="923926" y="1600200"/>
            <a:ext cx="7762874" cy="1730830"/>
          </a:xfrm>
        </p:spPr>
        <p:txBody>
          <a:bodyPr/>
          <a:lstStyle/>
          <a:p>
            <a:r>
              <a:rPr lang="en-US" sz="2400" dirty="0"/>
              <a:t>Symbol for elasticity is </a:t>
            </a:r>
            <a:r>
              <a:rPr lang="el-GR" sz="2400" dirty="0">
                <a:cs typeface="Arial" charset="0"/>
              </a:rPr>
              <a:t>ε</a:t>
            </a:r>
            <a:endParaRPr lang="en-US" sz="2400" dirty="0">
              <a:cs typeface="Arial" charset="0"/>
            </a:endParaRPr>
          </a:p>
          <a:p>
            <a:pPr lvl="1"/>
            <a:r>
              <a:rPr lang="en-US" sz="2400" dirty="0">
                <a:cs typeface="Arial" charset="0"/>
              </a:rPr>
              <a:t>Lower case Greek letter epsilon</a:t>
            </a:r>
          </a:p>
          <a:p>
            <a:r>
              <a:rPr lang="en-US" sz="2400" dirty="0">
                <a:cs typeface="Arial" charset="0"/>
              </a:rPr>
              <a:t>Demand elasticity will always be negative, but we drop the minus and treat it as </a:t>
            </a:r>
            <a:r>
              <a:rPr lang="en-US" sz="2400" dirty="0" smtClean="0">
                <a:cs typeface="Arial" charset="0"/>
              </a:rPr>
              <a:t>positive</a:t>
            </a:r>
            <a:endParaRPr lang="en-US" sz="2400" dirty="0">
              <a:cs typeface="Arial" charset="0"/>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1955583302"/>
              </p:ext>
            </p:extLst>
          </p:nvPr>
        </p:nvGraphicFramePr>
        <p:xfrm>
          <a:off x="2024363" y="3638611"/>
          <a:ext cx="5562000" cy="838080"/>
        </p:xfrm>
        <a:graphic>
          <a:graphicData uri="http://schemas.openxmlformats.org/presentationml/2006/ole">
            <mc:AlternateContent xmlns:mc="http://schemas.openxmlformats.org/markup-compatibility/2006">
              <mc:Choice xmlns:v="urn:schemas-microsoft-com:vml" Requires="v">
                <p:oleObj spid="_x0000_s1113" name="Equation" r:id="rId3" imgW="2781000" imgH="419040" progId="Equation.DSMT4">
                  <p:embed/>
                </p:oleObj>
              </mc:Choice>
              <mc:Fallback>
                <p:oleObj name="Equation" r:id="rId3" imgW="2781000" imgH="419040" progId="Equation.DSMT4">
                  <p:embed/>
                  <p:pic>
                    <p:nvPicPr>
                      <p:cNvPr id="0" name=""/>
                      <p:cNvPicPr/>
                      <p:nvPr/>
                    </p:nvPicPr>
                    <p:blipFill>
                      <a:blip r:embed="rId4"/>
                      <a:stretch>
                        <a:fillRect/>
                      </a:stretch>
                    </p:blipFill>
                    <p:spPr>
                      <a:xfrm>
                        <a:off x="2024363" y="3638611"/>
                        <a:ext cx="5562000" cy="838080"/>
                      </a:xfrm>
                      <a:prstGeom prst="rect">
                        <a:avLst/>
                      </a:prstGeom>
                      <a:solidFill>
                        <a:srgbClr val="4A5B28"/>
                      </a:solidFill>
                    </p:spPr>
                  </p:pic>
                </p:oleObj>
              </mc:Fallback>
            </mc:AlternateContent>
          </a:graphicData>
        </a:graphic>
      </p:graphicFrame>
      <p:sp>
        <p:nvSpPr>
          <p:cNvPr id="4" name="Content Placeholder 4"/>
          <p:cNvSpPr>
            <a:spLocks noGrp="1"/>
          </p:cNvSpPr>
          <p:nvPr>
            <p:ph idx="10"/>
          </p:nvPr>
        </p:nvSpPr>
        <p:spPr>
          <a:xfrm>
            <a:off x="923926" y="4784272"/>
            <a:ext cx="7762874" cy="1692730"/>
          </a:xfrm>
        </p:spPr>
        <p:txBody>
          <a:bodyPr/>
          <a:lstStyle/>
          <a:p>
            <a:pPr>
              <a:buClr>
                <a:schemeClr val="bg1"/>
              </a:buClr>
              <a:defRPr/>
            </a:pPr>
            <a:r>
              <a:rPr lang="en-US" sz="2400" dirty="0"/>
              <a:t>Price elasticity of demand is always negative because price changes are always in the opposite direction from changes in quantity demanded. </a:t>
            </a:r>
          </a:p>
          <a:p>
            <a:pPr lvl="1" indent="-342900">
              <a:buClr>
                <a:schemeClr val="tx1"/>
              </a:buClr>
              <a:defRPr/>
            </a:pPr>
            <a:r>
              <a:rPr lang="en-US" sz="2400" kern="0" dirty="0" smtClean="0">
                <a:latin typeface="Arial"/>
                <a:cs typeface="Arial"/>
              </a:rPr>
              <a:t>Ignore </a:t>
            </a:r>
            <a:r>
              <a:rPr lang="en-US" sz="2400" kern="0" dirty="0">
                <a:latin typeface="Arial"/>
                <a:cs typeface="Arial"/>
              </a:rPr>
              <a:t>the negative sign, use absolute </a:t>
            </a:r>
            <a:r>
              <a:rPr lang="en-US" sz="2400" kern="0" dirty="0" smtClean="0">
                <a:latin typeface="Arial"/>
                <a:cs typeface="Arial"/>
              </a:rPr>
              <a:t>value</a:t>
            </a:r>
            <a:endParaRPr lang="en-US" sz="2400" kern="0" dirty="0"/>
          </a:p>
        </p:txBody>
      </p:sp>
    </p:spTree>
    <p:extLst>
      <p:ext uri="{BB962C8B-B14F-4D97-AF65-F5344CB8AC3E}">
        <p14:creationId xmlns:p14="http://schemas.microsoft.com/office/powerpoint/2010/main" val="185140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Elastic Demand</a:t>
            </a:r>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733" y="1643744"/>
            <a:ext cx="5553259" cy="2525713"/>
          </a:xfrm>
        </p:spPr>
      </p:pic>
      <p:sp>
        <p:nvSpPr>
          <p:cNvPr id="4" name="Content Placeholder 3"/>
          <p:cNvSpPr>
            <a:spLocks noGrp="1"/>
          </p:cNvSpPr>
          <p:nvPr>
            <p:ph idx="10"/>
          </p:nvPr>
        </p:nvSpPr>
        <p:spPr>
          <a:xfrm>
            <a:off x="923926" y="4261760"/>
            <a:ext cx="7762874" cy="2215244"/>
          </a:xfrm>
        </p:spPr>
        <p:txBody>
          <a:bodyPr/>
          <a:lstStyle/>
          <a:p>
            <a:r>
              <a:rPr lang="en-US" sz="2800" dirty="0"/>
              <a:t>If price elasticity is greater than 1, demand is </a:t>
            </a:r>
            <a:r>
              <a:rPr lang="en-US" sz="2800" b="1" dirty="0"/>
              <a:t>elastic</a:t>
            </a:r>
          </a:p>
          <a:p>
            <a:pPr lvl="1"/>
            <a:r>
              <a:rPr lang="en-US" sz="2400" dirty="0"/>
              <a:t>Percentage change in quantity is greater than percentage change in price</a:t>
            </a:r>
          </a:p>
          <a:p>
            <a:pPr lvl="1"/>
            <a:r>
              <a:rPr lang="en-US" sz="2400" dirty="0"/>
              <a:t>Demand is responsive to price</a:t>
            </a:r>
            <a:endParaRPr lang="en-IN" sz="2400" dirty="0"/>
          </a:p>
        </p:txBody>
      </p:sp>
    </p:spTree>
    <p:extLst>
      <p:ext uri="{BB962C8B-B14F-4D97-AF65-F5344CB8AC3E}">
        <p14:creationId xmlns:p14="http://schemas.microsoft.com/office/powerpoint/2010/main" val="192239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Inelastic Demand</a:t>
            </a:r>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8733" y="1677464"/>
            <a:ext cx="5553259" cy="2458272"/>
          </a:xfrm>
        </p:spPr>
      </p:pic>
      <p:sp>
        <p:nvSpPr>
          <p:cNvPr id="4" name="Content Placeholder 3"/>
          <p:cNvSpPr>
            <a:spLocks noGrp="1"/>
          </p:cNvSpPr>
          <p:nvPr>
            <p:ph idx="10"/>
          </p:nvPr>
        </p:nvSpPr>
        <p:spPr>
          <a:xfrm>
            <a:off x="923926" y="4261760"/>
            <a:ext cx="7762874" cy="2215244"/>
          </a:xfrm>
        </p:spPr>
        <p:txBody>
          <a:bodyPr/>
          <a:lstStyle/>
          <a:p>
            <a:r>
              <a:rPr lang="en-US" sz="2800" dirty="0"/>
              <a:t>If price elasticity is less than 1, demand is </a:t>
            </a:r>
            <a:r>
              <a:rPr lang="en-US" sz="2800" b="1" dirty="0"/>
              <a:t>inelastic</a:t>
            </a:r>
          </a:p>
          <a:p>
            <a:pPr lvl="1"/>
            <a:r>
              <a:rPr lang="en-US" sz="2400" dirty="0"/>
              <a:t>Percentage change in quantity is less than percentage change in price</a:t>
            </a:r>
          </a:p>
          <a:p>
            <a:pPr lvl="1"/>
            <a:r>
              <a:rPr lang="en-US" sz="2400" dirty="0"/>
              <a:t>Quantity demanded is not very responsive to price</a:t>
            </a:r>
          </a:p>
        </p:txBody>
      </p:sp>
    </p:spTree>
    <p:extLst>
      <p:ext uri="{BB962C8B-B14F-4D97-AF65-F5344CB8AC3E}">
        <p14:creationId xmlns:p14="http://schemas.microsoft.com/office/powerpoint/2010/main" val="133799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Unit Elastic Demand</a:t>
            </a:r>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874" y="1677464"/>
            <a:ext cx="5404977" cy="2458272"/>
          </a:xfrm>
        </p:spPr>
      </p:pic>
      <p:sp>
        <p:nvSpPr>
          <p:cNvPr id="4" name="Content Placeholder 3"/>
          <p:cNvSpPr>
            <a:spLocks noGrp="1"/>
          </p:cNvSpPr>
          <p:nvPr>
            <p:ph idx="10"/>
          </p:nvPr>
        </p:nvSpPr>
        <p:spPr>
          <a:xfrm>
            <a:off x="923926" y="4261760"/>
            <a:ext cx="7762874" cy="2215244"/>
          </a:xfrm>
        </p:spPr>
        <p:txBody>
          <a:bodyPr/>
          <a:lstStyle/>
          <a:p>
            <a:r>
              <a:rPr lang="en-US" sz="2800" dirty="0"/>
              <a:t>If price elasticity is 1, demand is </a:t>
            </a:r>
            <a:r>
              <a:rPr lang="en-US" sz="2800" b="1" dirty="0"/>
              <a:t>unit elastic</a:t>
            </a:r>
          </a:p>
          <a:p>
            <a:pPr lvl="1"/>
            <a:r>
              <a:rPr lang="en-US" sz="2400" dirty="0"/>
              <a:t>Price and quantity change by the same percentage</a:t>
            </a:r>
          </a:p>
        </p:txBody>
      </p:sp>
    </p:spTree>
    <p:extLst>
      <p:ext uri="{BB962C8B-B14F-4D97-AF65-F5344CB8AC3E}">
        <p14:creationId xmlns:p14="http://schemas.microsoft.com/office/powerpoint/2010/main" val="1523091954"/>
      </p:ext>
    </p:extLst>
  </p:cSld>
  <p:clrMapOvr>
    <a:masterClrMapping/>
  </p:clrMapOvr>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Frank 7e PowerPoint Template</Template>
  <TotalTime>2941</TotalTime>
  <Words>1662</Words>
  <Application>Microsoft Office PowerPoint</Application>
  <PresentationFormat>On-screen Show (4:3)</PresentationFormat>
  <Paragraphs>276</Paragraphs>
  <Slides>42</Slides>
  <Notes>13</Notes>
  <HiddenSlides>3</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50" baseType="lpstr">
      <vt:lpstr>ＭＳ Ｐゴシック</vt:lpstr>
      <vt:lpstr>Arial</vt:lpstr>
      <vt:lpstr>Calibri</vt:lpstr>
      <vt:lpstr>Helvetica</vt:lpstr>
      <vt:lpstr>Times New Roman</vt:lpstr>
      <vt:lpstr>Presentation1</vt:lpstr>
      <vt:lpstr>Equation</vt:lpstr>
      <vt:lpstr>MathType 6.0 Equation</vt:lpstr>
      <vt:lpstr>Chapter 4</vt:lpstr>
      <vt:lpstr>The Basics</vt:lpstr>
      <vt:lpstr>Learning Objectives</vt:lpstr>
      <vt:lpstr>Drug Enforcement and Local Theft</vt:lpstr>
      <vt:lpstr>Price Elasticity of Demand</vt:lpstr>
      <vt:lpstr>Calculate Price Elasticity</vt:lpstr>
      <vt:lpstr>Elastic Demand</vt:lpstr>
      <vt:lpstr>Inelastic Demand</vt:lpstr>
      <vt:lpstr>Unit Elastic Demand</vt:lpstr>
      <vt:lpstr>PowerPoint Presentation</vt:lpstr>
      <vt:lpstr>Determinants of Price Elasticity of Demand</vt:lpstr>
      <vt:lpstr>Examples of Elasticities</vt:lpstr>
      <vt:lpstr>Taxes and Teen Smoking</vt:lpstr>
      <vt:lpstr>Unintended Effects of the Yacht Tax</vt:lpstr>
      <vt:lpstr>Price Elasticity Notation</vt:lpstr>
      <vt:lpstr>Price Elasticity: Graphical View 1</vt:lpstr>
      <vt:lpstr>Price Elasticity: Graphical View 2</vt:lpstr>
      <vt:lpstr>Price Elasticity and Slope</vt:lpstr>
      <vt:lpstr>Price Elasticity on a Straight-Line Demand Curve</vt:lpstr>
      <vt:lpstr>Price Elasticity Pattern</vt:lpstr>
      <vt:lpstr>Two Special Cases</vt:lpstr>
      <vt:lpstr>Elasticity and Total Expenditure</vt:lpstr>
      <vt:lpstr>Price Elasticity and Total Expenditure 1</vt:lpstr>
      <vt:lpstr>Price Elasticity and Total Expenditure 2</vt:lpstr>
      <vt:lpstr>The Effect of a Price Change on Total Expenditure</vt:lpstr>
      <vt:lpstr>Elasticity, Price Change, and Expenditure</vt:lpstr>
      <vt:lpstr>Cross-Price Elasticity of Demand</vt:lpstr>
      <vt:lpstr>Income Elasticity of Demand</vt:lpstr>
      <vt:lpstr>Price Elasticity of Supply 1</vt:lpstr>
      <vt:lpstr>Price Elasticity of Supply 2</vt:lpstr>
      <vt:lpstr>Price Elasticity of Supply 3</vt:lpstr>
      <vt:lpstr>Perfectly Inelastic Supply</vt:lpstr>
      <vt:lpstr>Perfectly Elastic Supply</vt:lpstr>
      <vt:lpstr>Determinants of Price Elasticity of Supply</vt:lpstr>
      <vt:lpstr>Gas Prices and Car Prices</vt:lpstr>
      <vt:lpstr>Supply Bottleneck:  Unique Inputs</vt:lpstr>
      <vt:lpstr>Chapter 4 Appendix</vt:lpstr>
      <vt:lpstr>The Midpoint Formula for Elasticity of Demand 1</vt:lpstr>
      <vt:lpstr>The Midpoint Formula for Elasticity of Demand 2</vt:lpstr>
      <vt:lpstr>Accessibility Content: Text Alternatives for Images</vt:lpstr>
      <vt:lpstr>Price Elasticity: Graphical View 1 Text Alternative</vt:lpstr>
      <vt:lpstr>Elasticity, Price Change, and Expenditure Text Alternative</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and Demand</dc:title>
  <dc:creator>Carol Swartz</dc:creator>
  <cp:lastModifiedBy>Prasanna kumar. Tripathy</cp:lastModifiedBy>
  <cp:revision>381</cp:revision>
  <dcterms:created xsi:type="dcterms:W3CDTF">2010-08-19T14:49:33Z</dcterms:created>
  <dcterms:modified xsi:type="dcterms:W3CDTF">2018-11-28T09:07:13Z</dcterms:modified>
</cp:coreProperties>
</file>