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6"/>
  </p:notesMasterIdLst>
  <p:sldIdLst>
    <p:sldId id="311" r:id="rId2"/>
    <p:sldId id="257" r:id="rId3"/>
    <p:sldId id="379" r:id="rId4"/>
    <p:sldId id="426" r:id="rId5"/>
    <p:sldId id="427" r:id="rId6"/>
    <p:sldId id="457" r:id="rId7"/>
    <p:sldId id="429" r:id="rId8"/>
    <p:sldId id="430" r:id="rId9"/>
    <p:sldId id="431" r:id="rId10"/>
    <p:sldId id="432" r:id="rId11"/>
    <p:sldId id="433" r:id="rId12"/>
    <p:sldId id="401" r:id="rId13"/>
    <p:sldId id="434" r:id="rId14"/>
    <p:sldId id="435" r:id="rId15"/>
    <p:sldId id="388" r:id="rId16"/>
    <p:sldId id="436" r:id="rId17"/>
    <p:sldId id="419" r:id="rId18"/>
    <p:sldId id="437" r:id="rId19"/>
    <p:sldId id="438" r:id="rId20"/>
    <p:sldId id="439" r:id="rId21"/>
    <p:sldId id="440" r:id="rId22"/>
    <p:sldId id="380" r:id="rId23"/>
    <p:sldId id="441" r:id="rId24"/>
    <p:sldId id="442" r:id="rId25"/>
    <p:sldId id="443" r:id="rId26"/>
    <p:sldId id="444" r:id="rId27"/>
    <p:sldId id="312" r:id="rId28"/>
    <p:sldId id="445" r:id="rId29"/>
    <p:sldId id="446" r:id="rId30"/>
    <p:sldId id="447" r:id="rId31"/>
    <p:sldId id="448" r:id="rId32"/>
    <p:sldId id="449" r:id="rId33"/>
    <p:sldId id="414" r:id="rId34"/>
    <p:sldId id="450" r:id="rId35"/>
    <p:sldId id="451" r:id="rId36"/>
    <p:sldId id="355" r:id="rId37"/>
    <p:sldId id="452" r:id="rId38"/>
    <p:sldId id="453" r:id="rId39"/>
    <p:sldId id="454" r:id="rId40"/>
    <p:sldId id="354" r:id="rId41"/>
    <p:sldId id="423" r:id="rId42"/>
    <p:sldId id="411" r:id="rId43"/>
    <p:sldId id="455" r:id="rId44"/>
    <p:sldId id="45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300"/>
    <a:srgbClr val="475627"/>
    <a:srgbClr val="E1D9A7"/>
    <a:srgbClr val="4A5B28"/>
    <a:srgbClr val="BFBFBF"/>
    <a:srgbClr val="615821"/>
    <a:srgbClr val="0A5D00"/>
    <a:srgbClr val="BAA940"/>
    <a:srgbClr val="4F6228"/>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7" autoAdjust="0"/>
    <p:restoredTop sz="91089" autoAdjust="0"/>
  </p:normalViewPr>
  <p:slideViewPr>
    <p:cSldViewPr snapToGrid="0">
      <p:cViewPr varScale="1">
        <p:scale>
          <a:sx n="75" d="100"/>
          <a:sy n="75" d="100"/>
        </p:scale>
        <p:origin x="1675" y="53"/>
      </p:cViewPr>
      <p:guideLst>
        <p:guide orient="horz" pos="3657"/>
        <p:guide pos="5759"/>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00368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85117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7734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64157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21</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8894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11568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77142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77055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0656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39</a:t>
            </a:fld>
            <a:endParaRPr lang="en-US" dirty="0"/>
          </a:p>
        </p:txBody>
      </p:sp>
    </p:spTree>
    <p:extLst>
      <p:ext uri="{BB962C8B-B14F-4D97-AF65-F5344CB8AC3E}">
        <p14:creationId xmlns:p14="http://schemas.microsoft.com/office/powerpoint/2010/main" val="300296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41</a:t>
            </a:fld>
            <a:endParaRPr lang="en-US" dirty="0"/>
          </a:p>
        </p:txBody>
      </p:sp>
    </p:spTree>
    <p:extLst>
      <p:ext uri="{BB962C8B-B14F-4D97-AF65-F5344CB8AC3E}">
        <p14:creationId xmlns:p14="http://schemas.microsoft.com/office/powerpoint/2010/main" val="214806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265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76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9687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0323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9969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5001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38955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a:t>Chapter #</a:t>
            </a:r>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Title</a:t>
            </a:r>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a:t>Edit Master text styles</a:t>
            </a:r>
          </a:p>
        </p:txBody>
      </p:sp>
    </p:spTree>
    <p:extLst>
      <p:ext uri="{BB962C8B-B14F-4D97-AF65-F5344CB8AC3E}">
        <p14:creationId xmlns:p14="http://schemas.microsoft.com/office/powerpoint/2010/main" val="332465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a:t>Chapter #</a:t>
            </a:r>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Title</a:t>
            </a:r>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a:solidFill>
                  <a:schemeClr val="bg1"/>
                </a:solidFill>
                <a:latin typeface="+mj-lt"/>
                <a:ea typeface="ＭＳ Ｐゴシック" panose="020B0600070205080204" pitchFamily="34" charset="-128"/>
              </a:rPr>
              <a:t>© 2019 McGraw-Hill Education.</a:t>
            </a:r>
            <a:endParaRPr lang="en-US" sz="800" b="1" dirty="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Tree>
    <p:extLst>
      <p:ext uri="{BB962C8B-B14F-4D97-AF65-F5344CB8AC3E}">
        <p14:creationId xmlns:p14="http://schemas.microsoft.com/office/powerpoint/2010/main" val="117134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1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624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236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482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a:solidFill>
                  <a:schemeClr val="tx1"/>
                </a:solidFill>
                <a:latin typeface="+mj-lt"/>
                <a:ea typeface="ＭＳ Ｐゴシック" panose="020B0600070205080204" pitchFamily="34" charset="-128"/>
              </a:rPr>
              <a:t>© 2019 McGraw-Hill Education.</a:t>
            </a:r>
            <a:endParaRPr lang="en-US" sz="800" dirty="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655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48" r:id="rId3"/>
    <p:sldLayoutId id="2147483861" r:id="rId4"/>
    <p:sldLayoutId id="2147483860" r:id="rId5"/>
    <p:sldLayoutId id="2147483862" r:id="rId6"/>
    <p:sldLayoutId id="2147483863" r:id="rId7"/>
    <p:sldLayoutId id="2147483864"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a:t>Chapter 5</a:t>
            </a:r>
          </a:p>
        </p:txBody>
      </p:sp>
      <p:sp>
        <p:nvSpPr>
          <p:cNvPr id="2" name="Subtitle 2"/>
          <p:cNvSpPr>
            <a:spLocks noGrp="1"/>
          </p:cNvSpPr>
          <p:nvPr>
            <p:ph type="subTitle" idx="1"/>
          </p:nvPr>
        </p:nvSpPr>
        <p:spPr/>
        <p:txBody>
          <a:bodyPr/>
          <a:lstStyle/>
          <a:p>
            <a:r>
              <a:rPr lang="en-US" dirty="0"/>
              <a:t>Demand</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p>
        </p:txBody>
      </p:sp>
    </p:spTree>
    <p:extLst>
      <p:ext uri="{BB962C8B-B14F-4D97-AF65-F5344CB8AC3E}">
        <p14:creationId xmlns:p14="http://schemas.microsoft.com/office/powerpoint/2010/main" val="32193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Wants and Utility</a:t>
            </a:r>
            <a:endParaRPr lang="en-US" sz="1700" dirty="0"/>
          </a:p>
        </p:txBody>
      </p:sp>
      <p:sp>
        <p:nvSpPr>
          <p:cNvPr id="3" name="Content Placeholder 2"/>
          <p:cNvSpPr>
            <a:spLocks noGrp="1"/>
          </p:cNvSpPr>
          <p:nvPr>
            <p:ph idx="1"/>
          </p:nvPr>
        </p:nvSpPr>
        <p:spPr/>
        <p:txBody>
          <a:bodyPr/>
          <a:lstStyle/>
          <a:p>
            <a:r>
              <a:rPr lang="en-US" b="1" dirty="0"/>
              <a:t>Utility</a:t>
            </a:r>
            <a:r>
              <a:rPr lang="en-US" dirty="0"/>
              <a:t>: the satisfaction people derive from consumption</a:t>
            </a:r>
          </a:p>
          <a:p>
            <a:pPr marL="511175" lvl="1" indent="-290513"/>
            <a:r>
              <a:rPr lang="en-US" dirty="0"/>
              <a:t>Well-being, happiness</a:t>
            </a:r>
          </a:p>
          <a:p>
            <a:pPr marL="511175" lvl="1" indent="-290513"/>
            <a:r>
              <a:rPr lang="en-US" dirty="0"/>
              <a:t>Measured indirectly</a:t>
            </a:r>
          </a:p>
          <a:p>
            <a:pPr marL="692150" lvl="2"/>
            <a:r>
              <a:rPr lang="en-US" dirty="0"/>
              <a:t>Subjective</a:t>
            </a:r>
          </a:p>
          <a:p>
            <a:pPr marL="692150" lvl="2"/>
            <a:r>
              <a:rPr lang="en-US" dirty="0"/>
              <a:t>Observable</a:t>
            </a:r>
          </a:p>
          <a:p>
            <a:pPr marL="511175" lvl="1" indent="-290513"/>
            <a:r>
              <a:rPr lang="en-US" dirty="0"/>
              <a:t>Cannot be compared between people</a:t>
            </a:r>
          </a:p>
          <a:p>
            <a:pPr marL="225425" indent="-225425"/>
            <a:r>
              <a:rPr lang="en-US" dirty="0"/>
              <a:t>Individual goal is to maximize utility</a:t>
            </a:r>
          </a:p>
          <a:p>
            <a:pPr marL="511175" lvl="1" indent="-290513"/>
            <a:r>
              <a:rPr lang="en-US" dirty="0"/>
              <a:t>Allocate resources accordingly</a:t>
            </a:r>
          </a:p>
        </p:txBody>
      </p:sp>
    </p:spTree>
    <p:extLst>
      <p:ext uri="{BB962C8B-B14F-4D97-AF65-F5344CB8AC3E}">
        <p14:creationId xmlns:p14="http://schemas.microsoft.com/office/powerpoint/2010/main" val="296680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Sarah's Utility from Ice Cream</a:t>
            </a:r>
          </a:p>
        </p:txBody>
      </p:sp>
      <p:graphicFrame>
        <p:nvGraphicFramePr>
          <p:cNvPr id="7" name="Table 2"/>
          <p:cNvGraphicFramePr>
            <a:graphicFrameLocks noGrp="1"/>
          </p:cNvGraphicFramePr>
          <p:nvPr>
            <p:extLst>
              <p:ext uri="{D42A27DB-BD31-4B8C-83A1-F6EECF244321}">
                <p14:modId xmlns:p14="http://schemas.microsoft.com/office/powerpoint/2010/main" val="3444349822"/>
              </p:ext>
            </p:extLst>
          </p:nvPr>
        </p:nvGraphicFramePr>
        <p:xfrm>
          <a:off x="1524000" y="1778003"/>
          <a:ext cx="7162800" cy="12801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57072653"/>
                    </a:ext>
                  </a:extLst>
                </a:gridCol>
                <a:gridCol w="762000">
                  <a:extLst>
                    <a:ext uri="{9D8B030D-6E8A-4147-A177-3AD203B41FA5}">
                      <a16:colId xmlns:a16="http://schemas.microsoft.com/office/drawing/2014/main" val="4192455677"/>
                    </a:ext>
                  </a:extLst>
                </a:gridCol>
                <a:gridCol w="762000">
                  <a:extLst>
                    <a:ext uri="{9D8B030D-6E8A-4147-A177-3AD203B41FA5}">
                      <a16:colId xmlns:a16="http://schemas.microsoft.com/office/drawing/2014/main" val="1528650924"/>
                    </a:ext>
                  </a:extLst>
                </a:gridCol>
                <a:gridCol w="762000">
                  <a:extLst>
                    <a:ext uri="{9D8B030D-6E8A-4147-A177-3AD203B41FA5}">
                      <a16:colId xmlns:a16="http://schemas.microsoft.com/office/drawing/2014/main" val="2047025214"/>
                    </a:ext>
                  </a:extLst>
                </a:gridCol>
                <a:gridCol w="762000">
                  <a:extLst>
                    <a:ext uri="{9D8B030D-6E8A-4147-A177-3AD203B41FA5}">
                      <a16:colId xmlns:a16="http://schemas.microsoft.com/office/drawing/2014/main" val="701038290"/>
                    </a:ext>
                  </a:extLst>
                </a:gridCol>
                <a:gridCol w="762000">
                  <a:extLst>
                    <a:ext uri="{9D8B030D-6E8A-4147-A177-3AD203B41FA5}">
                      <a16:colId xmlns:a16="http://schemas.microsoft.com/office/drawing/2014/main" val="154189661"/>
                    </a:ext>
                  </a:extLst>
                </a:gridCol>
                <a:gridCol w="762000">
                  <a:extLst>
                    <a:ext uri="{9D8B030D-6E8A-4147-A177-3AD203B41FA5}">
                      <a16:colId xmlns:a16="http://schemas.microsoft.com/office/drawing/2014/main" val="2015735328"/>
                    </a:ext>
                  </a:extLst>
                </a:gridCol>
                <a:gridCol w="762000">
                  <a:extLst>
                    <a:ext uri="{9D8B030D-6E8A-4147-A177-3AD203B41FA5}">
                      <a16:colId xmlns:a16="http://schemas.microsoft.com/office/drawing/2014/main" val="3654530952"/>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Cones / Hour</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0</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1</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2</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3</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4</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5</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6</a:t>
                      </a:r>
                      <a:endParaRPr kumimoji="0" lang="en-US" sz="2400" b="0" i="0" u="none" strike="noStrike" cap="none" normalizeH="0" baseline="0" dirty="0">
                        <a:ln>
                          <a:noFill/>
                        </a:ln>
                        <a:solidFill>
                          <a:schemeClr val="tx1"/>
                        </a:solidFill>
                        <a:effectLst/>
                        <a:latin typeface="Arial" charset="0"/>
                      </a:endParaRPr>
                    </a:p>
                  </a:txBody>
                  <a:tcPr marL="94076" marR="94076" anchor="ctr" horzOverflow="overflow">
                    <a:noFill/>
                  </a:tcPr>
                </a:tc>
                <a:extLst>
                  <a:ext uri="{0D108BD9-81ED-4DB2-BD59-A6C34878D82A}">
                    <a16:rowId xmlns:a16="http://schemas.microsoft.com/office/drawing/2014/main" val="2236975099"/>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Total Utility</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50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90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120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140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150</a:t>
                      </a:r>
                    </a:p>
                  </a:txBody>
                  <a:tcPr marL="94076" marR="94076" anchor="ctr" horzOverflow="overflow">
                    <a:solidFill>
                      <a:srgbClr val="705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140</a:t>
                      </a:r>
                    </a:p>
                  </a:txBody>
                  <a:tcPr marL="94076" marR="94076" anchor="ctr" horzOverflow="overflow">
                    <a:solidFill>
                      <a:srgbClr val="705300"/>
                    </a:solidFill>
                  </a:tcPr>
                </a:tc>
                <a:extLst>
                  <a:ext uri="{0D108BD9-81ED-4DB2-BD59-A6C34878D82A}">
                    <a16:rowId xmlns:a16="http://schemas.microsoft.com/office/drawing/2014/main" val="1718119127"/>
                  </a:ext>
                </a:extLst>
              </a:tr>
            </a:tbl>
          </a:graphicData>
        </a:graphic>
      </p:graphicFrame>
      <p:pic>
        <p:nvPicPr>
          <p:cNvPr id="5" name="Picture 3" descr="The graph plots utility for Cones per hour to Utils per hour with an upward sloping curve originating at (0, 0) and intersecting points (1, 50), (2, 90), (3, 120), (4, 140), (5, 150), and ending at (6,14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488" y="3346854"/>
            <a:ext cx="4657748" cy="2981202"/>
          </a:xfrm>
        </p:spPr>
      </p:pic>
    </p:spTree>
    <p:extLst>
      <p:ext uri="{BB962C8B-B14F-4D97-AF65-F5344CB8AC3E}">
        <p14:creationId xmlns:p14="http://schemas.microsoft.com/office/powerpoint/2010/main" val="375456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Sarah's Marginal Utility from Ice Cream</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955" y="1854814"/>
            <a:ext cx="7772400" cy="2010916"/>
          </a:xfrm>
        </p:spPr>
      </p:pic>
      <p:sp>
        <p:nvSpPr>
          <p:cNvPr id="4" name="Content Placeholder 3"/>
          <p:cNvSpPr>
            <a:spLocks noGrp="1"/>
          </p:cNvSpPr>
          <p:nvPr>
            <p:ph idx="10"/>
          </p:nvPr>
        </p:nvSpPr>
        <p:spPr>
          <a:xfrm>
            <a:off x="923926" y="4348845"/>
            <a:ext cx="7762874" cy="1115783"/>
          </a:xfrm>
        </p:spPr>
        <p:txBody>
          <a:bodyPr/>
          <a:lstStyle/>
          <a:p>
            <a:r>
              <a:rPr lang="en-US" sz="2800" b="1" dirty="0"/>
              <a:t>Marginal utility</a:t>
            </a:r>
            <a:r>
              <a:rPr lang="en-US" sz="2800" dirty="0"/>
              <a:t>:  the additional utility from consuming one more</a:t>
            </a:r>
            <a:endParaRPr lang="en-IN" sz="2400" dirty="0"/>
          </a:p>
        </p:txBody>
      </p:sp>
    </p:spTree>
    <p:extLst>
      <p:ext uri="{BB962C8B-B14F-4D97-AF65-F5344CB8AC3E}">
        <p14:creationId xmlns:p14="http://schemas.microsoft.com/office/powerpoint/2010/main" val="192239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Diminishing Marginal Utility</a:t>
            </a:r>
            <a:r>
              <a:rPr lang="en-IN" sz="1500" dirty="0"/>
              <a:t> 1</a:t>
            </a:r>
            <a:endParaRPr lang="en-US" sz="1500" dirty="0"/>
          </a:p>
        </p:txBody>
      </p:sp>
      <p:sp>
        <p:nvSpPr>
          <p:cNvPr id="3" name="Content Placeholder 2"/>
          <p:cNvSpPr>
            <a:spLocks noGrp="1"/>
          </p:cNvSpPr>
          <p:nvPr>
            <p:ph idx="1"/>
          </p:nvPr>
        </p:nvSpPr>
        <p:spPr>
          <a:xfrm>
            <a:off x="923926" y="2070099"/>
            <a:ext cx="7762874" cy="3483430"/>
          </a:xfrm>
          <a:solidFill>
            <a:srgbClr val="4A5B28"/>
          </a:solidFill>
        </p:spPr>
        <p:txBody>
          <a:bodyPr/>
          <a:lstStyle/>
          <a:p>
            <a:pPr algn="ctr">
              <a:lnSpc>
                <a:spcPct val="150000"/>
              </a:lnSpc>
            </a:pPr>
            <a:r>
              <a:rPr lang="en-US" sz="2800" b="1" i="1" dirty="0">
                <a:solidFill>
                  <a:schemeClr val="bg1"/>
                </a:solidFill>
                <a:effectLst>
                  <a:outerShdw blurRad="38100" dist="38100" dir="2700000" algn="tl">
                    <a:srgbClr val="000000">
                      <a:alpha val="43137"/>
                    </a:srgbClr>
                  </a:outerShdw>
                </a:effectLst>
              </a:rPr>
              <a:t>Law of Diminishing Marginal Utility </a:t>
            </a:r>
            <a:br>
              <a:rPr lang="en-US" sz="2800" b="1" i="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Tendency for additional utility gained </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from consuming an additional unit of a good </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to decrease as consumption increases </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beyond some point</a:t>
            </a:r>
          </a:p>
        </p:txBody>
      </p:sp>
    </p:spTree>
    <p:extLst>
      <p:ext uri="{BB962C8B-B14F-4D97-AF65-F5344CB8AC3E}">
        <p14:creationId xmlns:p14="http://schemas.microsoft.com/office/powerpoint/2010/main" val="25247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Diminishing Marginal Utility</a:t>
            </a:r>
            <a:r>
              <a:rPr lang="en-IN" sz="1500" dirty="0"/>
              <a:t> 2</a:t>
            </a:r>
            <a:endParaRPr lang="en-US" sz="1500" dirty="0"/>
          </a:p>
        </p:txBody>
      </p:sp>
      <p:sp>
        <p:nvSpPr>
          <p:cNvPr id="3" name="Content Placeholder 2"/>
          <p:cNvSpPr>
            <a:spLocks noGrp="1"/>
          </p:cNvSpPr>
          <p:nvPr>
            <p:ph idx="1"/>
          </p:nvPr>
        </p:nvSpPr>
        <p:spPr/>
        <p:txBody>
          <a:bodyPr/>
          <a:lstStyle/>
          <a:p>
            <a:pPr marL="225425" indent="-225425"/>
            <a:r>
              <a:rPr lang="en-US" sz="2800" dirty="0"/>
              <a:t>Marginal utility can increase at low levels of consumption</a:t>
            </a:r>
          </a:p>
          <a:p>
            <a:pPr marL="511175" lvl="1" indent="-290513"/>
            <a:r>
              <a:rPr lang="en-US" sz="2400" dirty="0"/>
              <a:t>First unit stimulates your desire for more</a:t>
            </a:r>
          </a:p>
          <a:p>
            <a:pPr marL="692150" lvl="2"/>
            <a:r>
              <a:rPr lang="en-US" sz="2000" dirty="0"/>
              <a:t>First MP-3 player in a 5-person household</a:t>
            </a:r>
          </a:p>
          <a:p>
            <a:pPr marL="692150" lvl="2"/>
            <a:r>
              <a:rPr lang="en-US" sz="2000" dirty="0"/>
              <a:t>First potato chip</a:t>
            </a:r>
          </a:p>
          <a:p>
            <a:pPr marL="225425" indent="-225425"/>
            <a:r>
              <a:rPr lang="en-US" sz="2800" dirty="0"/>
              <a:t>Eventually marginal utility declines</a:t>
            </a:r>
          </a:p>
          <a:p>
            <a:pPr marL="511175" lvl="1" indent="-290513"/>
            <a:r>
              <a:rPr lang="en-US" sz="2400" dirty="0"/>
              <a:t>Continue consuming</a:t>
            </a:r>
          </a:p>
          <a:p>
            <a:pPr marL="225425" indent="-225425"/>
            <a:r>
              <a:rPr lang="en-US" sz="2800" dirty="0"/>
              <a:t>Apply Cost-Benefit Principle</a:t>
            </a:r>
          </a:p>
          <a:p>
            <a:pPr marL="511175" lvl="1" indent="-290513"/>
            <a:r>
              <a:rPr lang="en-US" sz="2400" dirty="0"/>
              <a:t>Consume an additional unit as long as the marginal utility (benefit) is greater than the marginal cost</a:t>
            </a:r>
          </a:p>
        </p:txBody>
      </p:sp>
    </p:spTree>
    <p:extLst>
      <p:ext uri="{BB962C8B-B14F-4D97-AF65-F5344CB8AC3E}">
        <p14:creationId xmlns:p14="http://schemas.microsoft.com/office/powerpoint/2010/main" val="264693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Spending on Two Goods</a:t>
            </a:r>
          </a:p>
        </p:txBody>
      </p:sp>
      <p:sp>
        <p:nvSpPr>
          <p:cNvPr id="3" name="Content Placeholder 2"/>
          <p:cNvSpPr>
            <a:spLocks noGrp="1"/>
          </p:cNvSpPr>
          <p:nvPr>
            <p:ph idx="1"/>
          </p:nvPr>
        </p:nvSpPr>
        <p:spPr>
          <a:xfrm>
            <a:off x="923926" y="1600197"/>
            <a:ext cx="4203245" cy="4528459"/>
          </a:xfrm>
        </p:spPr>
        <p:txBody>
          <a:bodyPr/>
          <a:lstStyle/>
          <a:p>
            <a:r>
              <a:rPr lang="en-US" sz="2400" dirty="0"/>
              <a:t>Assume a fixed budget</a:t>
            </a:r>
          </a:p>
          <a:p>
            <a:r>
              <a:rPr lang="en-US" sz="2400" dirty="0"/>
              <a:t>Decide how much of each good to buy</a:t>
            </a:r>
          </a:p>
          <a:p>
            <a:pPr marL="511175" lvl="2" indent="-225425">
              <a:buClr>
                <a:schemeClr val="bg1"/>
              </a:buClr>
            </a:pPr>
            <a:r>
              <a:rPr lang="en-US" sz="2100" dirty="0"/>
              <a:t>Law of Diminishing</a:t>
            </a:r>
            <a:br>
              <a:rPr lang="en-US" sz="2100" dirty="0"/>
            </a:br>
            <a:r>
              <a:rPr lang="en-US" sz="2100" dirty="0"/>
              <a:t>Marginal Returns applies</a:t>
            </a:r>
          </a:p>
          <a:p>
            <a:pPr marL="744538" lvl="3">
              <a:buClr>
                <a:schemeClr val="bg1"/>
              </a:buClr>
            </a:pPr>
            <a:r>
              <a:rPr lang="en-US" sz="1800" dirty="0"/>
              <a:t>As you buy more of a single good, its marginal utility decreases</a:t>
            </a:r>
          </a:p>
          <a:p>
            <a:pPr marL="744538" lvl="3">
              <a:buClr>
                <a:schemeClr val="bg1"/>
              </a:buClr>
            </a:pPr>
            <a:r>
              <a:rPr lang="en-US" sz="1800" dirty="0"/>
              <a:t>When you buy less of that good, its marginal utility increases</a:t>
            </a:r>
          </a:p>
          <a:p>
            <a:pPr marL="744538" lvl="3">
              <a:buClr>
                <a:schemeClr val="bg1"/>
              </a:buClr>
            </a:pPr>
            <a:r>
              <a:rPr lang="en-US" sz="1800" dirty="0"/>
              <a:t>Remember, marginal utility is not </a:t>
            </a:r>
            <a:r>
              <a:rPr lang="en-US" sz="1800" i="1" dirty="0"/>
              <a:t>satisfaction overall</a:t>
            </a:r>
            <a:r>
              <a:rPr lang="en-US" sz="1800" dirty="0"/>
              <a:t> but </a:t>
            </a:r>
            <a:r>
              <a:rPr lang="en-US" sz="1800" i="1" dirty="0"/>
              <a:t>satisfaction from consuming one more</a:t>
            </a:r>
            <a:endParaRPr lang="en-US" sz="1800" dirty="0"/>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900068" y="1731529"/>
            <a:ext cx="1566512" cy="4306487"/>
          </a:xfrm>
        </p:spPr>
      </p:pic>
    </p:spTree>
    <p:extLst>
      <p:ext uri="{BB962C8B-B14F-4D97-AF65-F5344CB8AC3E}">
        <p14:creationId xmlns:p14="http://schemas.microsoft.com/office/powerpoint/2010/main" val="203708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Budget Allocation</a:t>
            </a:r>
            <a:endParaRPr lang="en-US" sz="1700" dirty="0"/>
          </a:p>
        </p:txBody>
      </p:sp>
      <p:sp>
        <p:nvSpPr>
          <p:cNvPr id="3" name="Content Placeholder 2"/>
          <p:cNvSpPr>
            <a:spLocks noGrp="1"/>
          </p:cNvSpPr>
          <p:nvPr>
            <p:ph idx="1"/>
          </p:nvPr>
        </p:nvSpPr>
        <p:spPr/>
        <p:txBody>
          <a:bodyPr/>
          <a:lstStyle/>
          <a:p>
            <a:r>
              <a:rPr lang="en-US" sz="2800" dirty="0"/>
              <a:t>Maximize utility when the marginal utility per dollar spent is the same for all goods</a:t>
            </a:r>
          </a:p>
          <a:p>
            <a:r>
              <a:rPr lang="en-US" sz="2800" i="1" dirty="0"/>
              <a:t>No Cash On the Table Principle</a:t>
            </a:r>
          </a:p>
          <a:p>
            <a:pPr marL="511175" lvl="1" indent="-290513"/>
            <a:r>
              <a:rPr lang="en-US" sz="2400" dirty="0"/>
              <a:t>Current spending has marginal utility of a dollar spent on one good higher than the marginal utility of a dollar spent on the other good</a:t>
            </a:r>
          </a:p>
          <a:p>
            <a:pPr marL="511175" lvl="1" indent="-290513"/>
            <a:r>
              <a:rPr lang="en-US" sz="2400" dirty="0"/>
              <a:t>Take a dollar away from the good with low marginal utility and spend it on the good with high marginal utility</a:t>
            </a:r>
          </a:p>
          <a:p>
            <a:pPr marL="692150" lvl="2"/>
            <a:r>
              <a:rPr lang="en-US" dirty="0"/>
              <a:t>Marginal utilities per dollar begin to equalize</a:t>
            </a:r>
          </a:p>
        </p:txBody>
      </p:sp>
    </p:spTree>
    <p:extLst>
      <p:ext uri="{BB962C8B-B14F-4D97-AF65-F5344CB8AC3E}">
        <p14:creationId xmlns:p14="http://schemas.microsoft.com/office/powerpoint/2010/main" val="26077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Sarah’s Ice Cream</a:t>
            </a:r>
          </a:p>
        </p:txBody>
      </p:sp>
      <p:sp>
        <p:nvSpPr>
          <p:cNvPr id="3" name="Content Placeholder 2"/>
          <p:cNvSpPr>
            <a:spLocks noGrp="1"/>
          </p:cNvSpPr>
          <p:nvPr>
            <p:ph idx="1"/>
          </p:nvPr>
        </p:nvSpPr>
        <p:spPr>
          <a:xfrm>
            <a:off x="923926" y="1600200"/>
            <a:ext cx="3931920" cy="1621972"/>
          </a:xfrm>
        </p:spPr>
        <p:txBody>
          <a:bodyPr/>
          <a:lstStyle/>
          <a:p>
            <a:pPr marL="225425" indent="-225425"/>
            <a:r>
              <a:rPr lang="en-US" sz="2400" dirty="0"/>
              <a:t>$400 budget</a:t>
            </a:r>
          </a:p>
          <a:p>
            <a:pPr marL="511175" lvl="2" indent="-225425">
              <a:buClr>
                <a:schemeClr val="bg1"/>
              </a:buClr>
            </a:pPr>
            <a:r>
              <a:rPr lang="en-US" dirty="0"/>
              <a:t>Chocolate is $2 per pint</a:t>
            </a:r>
          </a:p>
          <a:p>
            <a:pPr marL="511175" lvl="2" indent="-225425">
              <a:buClr>
                <a:schemeClr val="bg1"/>
              </a:buClr>
            </a:pPr>
            <a:r>
              <a:rPr lang="en-US" dirty="0"/>
              <a:t>Vanilla is $1 per pint</a:t>
            </a:r>
          </a:p>
        </p:txBody>
      </p:sp>
      <p:sp>
        <p:nvSpPr>
          <p:cNvPr id="4" name="Content Placeholder 3"/>
          <p:cNvSpPr>
            <a:spLocks noGrp="1"/>
          </p:cNvSpPr>
          <p:nvPr>
            <p:ph idx="10"/>
          </p:nvPr>
        </p:nvSpPr>
        <p:spPr>
          <a:xfrm>
            <a:off x="4949826" y="1600199"/>
            <a:ext cx="3931920" cy="1621973"/>
          </a:xfrm>
        </p:spPr>
        <p:txBody>
          <a:bodyPr/>
          <a:lstStyle/>
          <a:p>
            <a:r>
              <a:rPr lang="en-US" sz="2400" dirty="0"/>
              <a:t>Buy 200 pints of vanilla and 100 pints of chocolate</a:t>
            </a:r>
          </a:p>
          <a:p>
            <a:pPr marL="511175" lvl="2" indent="-225425">
              <a:buClr>
                <a:schemeClr val="bg1"/>
              </a:buClr>
            </a:pPr>
            <a:r>
              <a:rPr lang="en-US" dirty="0"/>
              <a:t>Marginal utility is 12 for vanilla, 16 for chocolate</a:t>
            </a:r>
            <a:endParaRPr lang="en-IN" sz="2800" dirty="0"/>
          </a:p>
        </p:txBody>
      </p:sp>
      <p:pic>
        <p:nvPicPr>
          <p:cNvPr id="6" name="Picture 4" descr="The graph plots two marginal utility curves for Pints per year to Marginal utility of ice cream (utils per pint). The first graph (a) for vanilla ice cream shows a downward sloping curve that intersects (200, 12). The second graph (b) for chocolate ice cream shows a downward sloping curve that intersects (100, 16)."/>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938140" y="3365951"/>
            <a:ext cx="7087391" cy="3017520"/>
          </a:xfrm>
        </p:spPr>
      </p:pic>
    </p:spTree>
    <p:extLst>
      <p:ext uri="{BB962C8B-B14F-4D97-AF65-F5344CB8AC3E}">
        <p14:creationId xmlns:p14="http://schemas.microsoft.com/office/powerpoint/2010/main" val="3024979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Sarah’s Next Step</a:t>
            </a:r>
          </a:p>
        </p:txBody>
      </p:sp>
      <p:sp>
        <p:nvSpPr>
          <p:cNvPr id="3" name="Content Placeholder 2"/>
          <p:cNvSpPr>
            <a:spLocks noGrp="1"/>
          </p:cNvSpPr>
          <p:nvPr>
            <p:ph idx="1"/>
          </p:nvPr>
        </p:nvSpPr>
        <p:spPr>
          <a:xfrm>
            <a:off x="923926" y="1600200"/>
            <a:ext cx="3931920" cy="1621972"/>
          </a:xfrm>
        </p:spPr>
        <p:txBody>
          <a:bodyPr/>
          <a:lstStyle/>
          <a:p>
            <a:pPr marL="225425" indent="-225425"/>
            <a:r>
              <a:rPr lang="en-US" sz="2400" dirty="0"/>
              <a:t>Increase vanilla by 100</a:t>
            </a:r>
          </a:p>
          <a:p>
            <a:pPr marL="511175" lvl="2" indent="-225425">
              <a:buClr>
                <a:schemeClr val="bg1"/>
              </a:buClr>
            </a:pPr>
            <a:r>
              <a:rPr lang="en-US" sz="2000" dirty="0"/>
              <a:t>Reduce chocolate by 50</a:t>
            </a:r>
          </a:p>
        </p:txBody>
      </p:sp>
      <p:sp>
        <p:nvSpPr>
          <p:cNvPr id="4" name="Content Placeholder 3"/>
          <p:cNvSpPr>
            <a:spLocks noGrp="1"/>
          </p:cNvSpPr>
          <p:nvPr>
            <p:ph idx="10"/>
          </p:nvPr>
        </p:nvSpPr>
        <p:spPr>
          <a:xfrm>
            <a:off x="4949826" y="1600199"/>
            <a:ext cx="4023360" cy="1621973"/>
          </a:xfrm>
        </p:spPr>
        <p:txBody>
          <a:bodyPr/>
          <a:lstStyle/>
          <a:p>
            <a:pPr marL="225425" indent="-225425"/>
            <a:r>
              <a:rPr lang="en-US" sz="2400" dirty="0"/>
              <a:t>Marginal utility of vanilla is 8</a:t>
            </a:r>
          </a:p>
          <a:p>
            <a:r>
              <a:rPr lang="en-US" sz="2400" dirty="0"/>
              <a:t>Marginal utility of chocolate is 24</a:t>
            </a:r>
          </a:p>
        </p:txBody>
      </p:sp>
      <p:pic>
        <p:nvPicPr>
          <p:cNvPr id="6" name="Picture 4" descr="The graph plots the margiinal utility curve for Pints per year to Marginal utility of vanilla ice cream (utils per pint). The graph shows a downward sloping curve that intersects (200, 12) and (300, 8).  &#10; &#10;The graph plots the marginal utility curve for Pints per year to Marginal utility of chocolate ice cream (utils per pint). The graph shows a downward sloping curve that intersects (50, 24) and (100, 16)."/>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1707657" y="3619951"/>
            <a:ext cx="6484335" cy="2788792"/>
          </a:xfrm>
        </p:spPr>
      </p:pic>
    </p:spTree>
    <p:extLst>
      <p:ext uri="{BB962C8B-B14F-4D97-AF65-F5344CB8AC3E}">
        <p14:creationId xmlns:p14="http://schemas.microsoft.com/office/powerpoint/2010/main" val="2274476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Sarah’s Equilibrium</a:t>
            </a:r>
          </a:p>
        </p:txBody>
      </p:sp>
      <p:sp>
        <p:nvSpPr>
          <p:cNvPr id="3" name="Content Placeholder 2"/>
          <p:cNvSpPr>
            <a:spLocks noGrp="1"/>
          </p:cNvSpPr>
          <p:nvPr>
            <p:ph idx="1"/>
          </p:nvPr>
        </p:nvSpPr>
        <p:spPr>
          <a:xfrm>
            <a:off x="923926" y="1600200"/>
            <a:ext cx="3931920" cy="1621972"/>
          </a:xfrm>
        </p:spPr>
        <p:txBody>
          <a:bodyPr/>
          <a:lstStyle/>
          <a:p>
            <a:r>
              <a:rPr lang="en-US" sz="2400" dirty="0"/>
              <a:t>Optimal combination:  highest total utility</a:t>
            </a:r>
          </a:p>
          <a:p>
            <a:r>
              <a:rPr lang="en-US" sz="2400" dirty="0"/>
              <a:t>250 pints vanilla; 75 pints chocolate</a:t>
            </a:r>
          </a:p>
        </p:txBody>
      </p:sp>
      <p:sp>
        <p:nvSpPr>
          <p:cNvPr id="4" name="Content Placeholder 3"/>
          <p:cNvSpPr>
            <a:spLocks noGrp="1"/>
          </p:cNvSpPr>
          <p:nvPr>
            <p:ph idx="10"/>
          </p:nvPr>
        </p:nvSpPr>
        <p:spPr>
          <a:xfrm>
            <a:off x="4949826" y="1600199"/>
            <a:ext cx="4023360" cy="1621973"/>
          </a:xfrm>
        </p:spPr>
        <p:txBody>
          <a:bodyPr/>
          <a:lstStyle/>
          <a:p>
            <a:r>
              <a:rPr lang="en-US" sz="2400" dirty="0"/>
              <a:t>Marginal utility / price is the same for all goods</a:t>
            </a:r>
          </a:p>
          <a:p>
            <a:pPr marL="511175" lvl="2" indent="-225425">
              <a:buClr>
                <a:schemeClr val="bg1"/>
              </a:buClr>
            </a:pPr>
            <a:r>
              <a:rPr lang="en-US" sz="2100" dirty="0"/>
              <a:t>Marginal utility of vanilla 10, chocolate 20</a:t>
            </a:r>
          </a:p>
        </p:txBody>
      </p:sp>
      <p:pic>
        <p:nvPicPr>
          <p:cNvPr id="6" name="Picture 4" descr="The graph plots two marginal utility curves for Pints per year to Marginal utility of ice cream (utils per pint).  The first graph (a) for vanilla ice cream shows a downward sloping curve that intersects (250, 10). The second graph (b) for chocolate ice cream shows a downward sloping curve that intersects (75, 20)."/>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1707657" y="3632832"/>
            <a:ext cx="6484335" cy="2763029"/>
          </a:xfrm>
        </p:spPr>
      </p:pic>
    </p:spTree>
    <p:extLst>
      <p:ext uri="{BB962C8B-B14F-4D97-AF65-F5344CB8AC3E}">
        <p14:creationId xmlns:p14="http://schemas.microsoft.com/office/powerpoint/2010/main" val="398750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457200" indent="-457200">
              <a:buFont typeface="Times New Roman" pitchFamily="18" charset="0"/>
              <a:buAutoNum type="arabicPeriod"/>
            </a:pPr>
            <a:r>
              <a:rPr lang="en-US" sz="2400" dirty="0"/>
              <a:t>Relate the law of demand to the </a:t>
            </a:r>
            <a:r>
              <a:rPr lang="en-US" sz="2400" b="1" i="1" dirty="0"/>
              <a:t>Cost-Benefit Principle</a:t>
            </a:r>
            <a:r>
              <a:rPr lang="en-US" sz="2400" dirty="0"/>
              <a:t>.</a:t>
            </a:r>
          </a:p>
          <a:p>
            <a:pPr marL="457200" indent="-457200">
              <a:buFont typeface="Times New Roman" pitchFamily="18" charset="0"/>
              <a:buAutoNum type="arabicPeriod"/>
            </a:pPr>
            <a:r>
              <a:rPr lang="en-US" sz="2400" dirty="0"/>
              <a:t>Discuss how individual wants are translated into demand using </a:t>
            </a:r>
            <a:r>
              <a:rPr lang="en-US" sz="2400" dirty="0">
                <a:highlight>
                  <a:srgbClr val="FFFF00"/>
                </a:highlight>
              </a:rPr>
              <a:t>utility maximization.</a:t>
            </a:r>
          </a:p>
          <a:p>
            <a:pPr marL="457200" indent="-457200">
              <a:buFont typeface="Times New Roman" pitchFamily="18" charset="0"/>
              <a:buAutoNum type="arabicPeriod"/>
            </a:pPr>
            <a:r>
              <a:rPr lang="en-US" sz="2400" dirty="0"/>
              <a:t>Explain the reasoning behind the rational spending rule and apply it to consumer decision making to show how the rule is related to </a:t>
            </a:r>
            <a:r>
              <a:rPr lang="en-US" sz="2400" dirty="0">
                <a:highlight>
                  <a:srgbClr val="FFFF00"/>
                </a:highlight>
              </a:rPr>
              <a:t>substitution and income effects.</a:t>
            </a:r>
          </a:p>
          <a:p>
            <a:pPr marL="457200" indent="-457200">
              <a:buFont typeface="Times New Roman" pitchFamily="18" charset="0"/>
              <a:buAutoNum type="arabicPeriod"/>
            </a:pPr>
            <a:r>
              <a:rPr lang="en-US" sz="2400" dirty="0"/>
              <a:t>Discuss the </a:t>
            </a:r>
            <a:r>
              <a:rPr lang="en-US" sz="2400" dirty="0">
                <a:highlight>
                  <a:srgbClr val="FFFF00"/>
                </a:highlight>
              </a:rPr>
              <a:t>relationship between the individual demand curve and the market demand curve</a:t>
            </a:r>
            <a:r>
              <a:rPr lang="en-US" sz="2400" dirty="0"/>
              <a:t>.</a:t>
            </a:r>
          </a:p>
          <a:p>
            <a:pPr marL="457200" indent="-457200">
              <a:buFont typeface="Times New Roman" pitchFamily="18" charset="0"/>
              <a:buAutoNum type="arabicPeriod"/>
            </a:pPr>
            <a:r>
              <a:rPr lang="en-US" sz="2400" dirty="0"/>
              <a:t>Define and calculate </a:t>
            </a:r>
            <a:r>
              <a:rPr lang="en-US" sz="2400" dirty="0">
                <a:highlight>
                  <a:srgbClr val="FFFF00"/>
                </a:highlight>
              </a:rPr>
              <a:t>consumer surplus.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Sarah’s Choices</a:t>
            </a:r>
          </a:p>
        </p:txBody>
      </p:sp>
      <p:graphicFrame>
        <p:nvGraphicFramePr>
          <p:cNvPr id="4" name="Table 2"/>
          <p:cNvGraphicFramePr>
            <a:graphicFrameLocks noGrp="1"/>
          </p:cNvGraphicFramePr>
          <p:nvPr>
            <p:extLst>
              <p:ext uri="{D42A27DB-BD31-4B8C-83A1-F6EECF244321}">
                <p14:modId xmlns:p14="http://schemas.microsoft.com/office/powerpoint/2010/main" val="329074214"/>
              </p:ext>
            </p:extLst>
          </p:nvPr>
        </p:nvGraphicFramePr>
        <p:xfrm>
          <a:off x="838199" y="1748243"/>
          <a:ext cx="7926187" cy="1358895"/>
        </p:xfrm>
        <a:graphic>
          <a:graphicData uri="http://schemas.openxmlformats.org/drawingml/2006/table">
            <a:tbl>
              <a:tblPr firstRow="1" bandRow="1">
                <a:tableStyleId>{5C22544A-7EE6-4342-B048-85BDC9FD1C3A}</a:tableStyleId>
              </a:tblPr>
              <a:tblGrid>
                <a:gridCol w="1990747">
                  <a:extLst>
                    <a:ext uri="{9D8B030D-6E8A-4147-A177-3AD203B41FA5}">
                      <a16:colId xmlns:a16="http://schemas.microsoft.com/office/drawing/2014/main" val="1655470980"/>
                    </a:ext>
                  </a:extLst>
                </a:gridCol>
                <a:gridCol w="1421963">
                  <a:extLst>
                    <a:ext uri="{9D8B030D-6E8A-4147-A177-3AD203B41FA5}">
                      <a16:colId xmlns:a16="http://schemas.microsoft.com/office/drawing/2014/main" val="722682818"/>
                    </a:ext>
                  </a:extLst>
                </a:gridCol>
                <a:gridCol w="1421963">
                  <a:extLst>
                    <a:ext uri="{9D8B030D-6E8A-4147-A177-3AD203B41FA5}">
                      <a16:colId xmlns:a16="http://schemas.microsoft.com/office/drawing/2014/main" val="1058001468"/>
                    </a:ext>
                  </a:extLst>
                </a:gridCol>
                <a:gridCol w="1545757">
                  <a:extLst>
                    <a:ext uri="{9D8B030D-6E8A-4147-A177-3AD203B41FA5}">
                      <a16:colId xmlns:a16="http://schemas.microsoft.com/office/drawing/2014/main" val="1845465021"/>
                    </a:ext>
                  </a:extLst>
                </a:gridCol>
                <a:gridCol w="1545757">
                  <a:extLst>
                    <a:ext uri="{9D8B030D-6E8A-4147-A177-3AD203B41FA5}">
                      <a16:colId xmlns:a16="http://schemas.microsoft.com/office/drawing/2014/main" val="2272589276"/>
                    </a:ext>
                  </a:extLst>
                </a:gridCol>
              </a:tblGrid>
              <a:tr h="37084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 Scenario 1</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Price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Quantity</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Marginal Utility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MU / $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Vanilla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200</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12</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Chocolate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 </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100</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16</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a:t>
                      </a:r>
                    </a:p>
                  </a:txBody>
                  <a:tcPr marL="7615" marR="7615" marT="761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graphicFrame>
        <p:nvGraphicFramePr>
          <p:cNvPr id="5" name="Table 3"/>
          <p:cNvGraphicFramePr>
            <a:graphicFrameLocks noGrp="1"/>
          </p:cNvGraphicFramePr>
          <p:nvPr>
            <p:extLst>
              <p:ext uri="{D42A27DB-BD31-4B8C-83A1-F6EECF244321}">
                <p14:modId xmlns:p14="http://schemas.microsoft.com/office/powerpoint/2010/main" val="1861558972"/>
              </p:ext>
            </p:extLst>
          </p:nvPr>
        </p:nvGraphicFramePr>
        <p:xfrm>
          <a:off x="838199" y="3407581"/>
          <a:ext cx="7926187" cy="1359034"/>
        </p:xfrm>
        <a:graphic>
          <a:graphicData uri="http://schemas.openxmlformats.org/drawingml/2006/table">
            <a:tbl>
              <a:tblPr firstRow="1" bandRow="1">
                <a:tableStyleId>{5C22544A-7EE6-4342-B048-85BDC9FD1C3A}</a:tableStyleId>
              </a:tblPr>
              <a:tblGrid>
                <a:gridCol w="1990747">
                  <a:extLst>
                    <a:ext uri="{9D8B030D-6E8A-4147-A177-3AD203B41FA5}">
                      <a16:colId xmlns:a16="http://schemas.microsoft.com/office/drawing/2014/main" val="1655470980"/>
                    </a:ext>
                  </a:extLst>
                </a:gridCol>
                <a:gridCol w="1421963">
                  <a:extLst>
                    <a:ext uri="{9D8B030D-6E8A-4147-A177-3AD203B41FA5}">
                      <a16:colId xmlns:a16="http://schemas.microsoft.com/office/drawing/2014/main" val="722682818"/>
                    </a:ext>
                  </a:extLst>
                </a:gridCol>
                <a:gridCol w="1421963">
                  <a:extLst>
                    <a:ext uri="{9D8B030D-6E8A-4147-A177-3AD203B41FA5}">
                      <a16:colId xmlns:a16="http://schemas.microsoft.com/office/drawing/2014/main" val="1058001468"/>
                    </a:ext>
                  </a:extLst>
                </a:gridCol>
                <a:gridCol w="1545757">
                  <a:extLst>
                    <a:ext uri="{9D8B030D-6E8A-4147-A177-3AD203B41FA5}">
                      <a16:colId xmlns:a16="http://schemas.microsoft.com/office/drawing/2014/main" val="1845465021"/>
                    </a:ext>
                  </a:extLst>
                </a:gridCol>
                <a:gridCol w="1545757">
                  <a:extLst>
                    <a:ext uri="{9D8B030D-6E8A-4147-A177-3AD203B41FA5}">
                      <a16:colId xmlns:a16="http://schemas.microsoft.com/office/drawing/2014/main" val="2272589276"/>
                    </a:ext>
                  </a:extLst>
                </a:gridCol>
              </a:tblGrid>
              <a:tr h="37084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 Scenario 2</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Price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Quantity</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Marginal Utility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MU / $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Vanilla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300</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8</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Chocolate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 </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50</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24</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12</a:t>
                      </a:r>
                    </a:p>
                  </a:txBody>
                  <a:tcPr marL="7754" marR="7754" marT="775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graphicFrame>
        <p:nvGraphicFramePr>
          <p:cNvPr id="6" name="Table 4"/>
          <p:cNvGraphicFramePr>
            <a:graphicFrameLocks noGrp="1"/>
          </p:cNvGraphicFramePr>
          <p:nvPr>
            <p:extLst>
              <p:ext uri="{D42A27DB-BD31-4B8C-83A1-F6EECF244321}">
                <p14:modId xmlns:p14="http://schemas.microsoft.com/office/powerpoint/2010/main" val="1696452269"/>
              </p:ext>
            </p:extLst>
          </p:nvPr>
        </p:nvGraphicFramePr>
        <p:xfrm>
          <a:off x="838198" y="5067058"/>
          <a:ext cx="7926187" cy="1328456"/>
        </p:xfrm>
        <a:graphic>
          <a:graphicData uri="http://schemas.openxmlformats.org/drawingml/2006/table">
            <a:tbl>
              <a:tblPr firstRow="1" bandRow="1">
                <a:tableStyleId>{5C22544A-7EE6-4342-B048-85BDC9FD1C3A}</a:tableStyleId>
              </a:tblPr>
              <a:tblGrid>
                <a:gridCol w="1990747">
                  <a:extLst>
                    <a:ext uri="{9D8B030D-6E8A-4147-A177-3AD203B41FA5}">
                      <a16:colId xmlns:a16="http://schemas.microsoft.com/office/drawing/2014/main" val="1655470980"/>
                    </a:ext>
                  </a:extLst>
                </a:gridCol>
                <a:gridCol w="1421963">
                  <a:extLst>
                    <a:ext uri="{9D8B030D-6E8A-4147-A177-3AD203B41FA5}">
                      <a16:colId xmlns:a16="http://schemas.microsoft.com/office/drawing/2014/main" val="722682818"/>
                    </a:ext>
                  </a:extLst>
                </a:gridCol>
                <a:gridCol w="1421963">
                  <a:extLst>
                    <a:ext uri="{9D8B030D-6E8A-4147-A177-3AD203B41FA5}">
                      <a16:colId xmlns:a16="http://schemas.microsoft.com/office/drawing/2014/main" val="1058001468"/>
                    </a:ext>
                  </a:extLst>
                </a:gridCol>
                <a:gridCol w="1545757">
                  <a:extLst>
                    <a:ext uri="{9D8B030D-6E8A-4147-A177-3AD203B41FA5}">
                      <a16:colId xmlns:a16="http://schemas.microsoft.com/office/drawing/2014/main" val="1845465021"/>
                    </a:ext>
                  </a:extLst>
                </a:gridCol>
                <a:gridCol w="1545757">
                  <a:extLst>
                    <a:ext uri="{9D8B030D-6E8A-4147-A177-3AD203B41FA5}">
                      <a16:colId xmlns:a16="http://schemas.microsoft.com/office/drawing/2014/main" val="2272589276"/>
                    </a:ext>
                  </a:extLst>
                </a:gridCol>
              </a:tblGrid>
              <a:tr h="37084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 Scenario 3</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Price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Quantity</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Marginal Utility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MU / $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Vanilla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$1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250</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10</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10</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58738" marR="0" lvl="0" indent="0" algn="l"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Chocolate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$2 </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75</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20</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rPr>
                        <a:t>10</a:t>
                      </a:r>
                    </a:p>
                  </a:txBody>
                  <a:tcPr marL="7656" marR="7656" marT="765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Tree>
    <p:extLst>
      <p:ext uri="{BB962C8B-B14F-4D97-AF65-F5344CB8AC3E}">
        <p14:creationId xmlns:p14="http://schemas.microsoft.com/office/powerpoint/2010/main" val="119470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Rational Spending Rule</a:t>
            </a:r>
            <a:r>
              <a:rPr lang="en-IN" sz="1500" dirty="0"/>
              <a:t> 1</a:t>
            </a:r>
            <a:endParaRPr lang="en-US" sz="1500" dirty="0"/>
          </a:p>
        </p:txBody>
      </p:sp>
      <p:sp>
        <p:nvSpPr>
          <p:cNvPr id="3" name="Content Placeholder 2"/>
          <p:cNvSpPr>
            <a:spLocks noGrp="1"/>
          </p:cNvSpPr>
          <p:nvPr>
            <p:ph idx="1"/>
          </p:nvPr>
        </p:nvSpPr>
        <p:spPr>
          <a:xfrm>
            <a:off x="923926" y="2412999"/>
            <a:ext cx="7762874" cy="2939144"/>
          </a:xfrm>
          <a:solidFill>
            <a:srgbClr val="4A5B28"/>
          </a:solidFill>
        </p:spPr>
        <p:txBody>
          <a:bodyPr/>
          <a:lstStyle/>
          <a:p>
            <a:pPr algn="ctr">
              <a:lnSpc>
                <a:spcPct val="150000"/>
              </a:lnSpc>
            </a:pPr>
            <a:r>
              <a:rPr lang="en-US" sz="2800" b="1" i="1" dirty="0">
                <a:solidFill>
                  <a:schemeClr val="bg1"/>
                </a:solidFill>
                <a:effectLst>
                  <a:outerShdw blurRad="38100" dist="38100" dir="2700000" algn="tl">
                    <a:srgbClr val="000000">
                      <a:alpha val="43137"/>
                    </a:srgbClr>
                  </a:outerShdw>
                </a:effectLst>
              </a:rPr>
              <a:t>The Rational Spending Rule</a:t>
            </a:r>
          </a:p>
          <a:p>
            <a:pPr algn="ctr">
              <a:lnSpc>
                <a:spcPct val="150000"/>
              </a:lnSpc>
            </a:pPr>
            <a:r>
              <a:rPr lang="en-US" sz="2800" b="1" dirty="0">
                <a:solidFill>
                  <a:schemeClr val="bg1"/>
                </a:solidFill>
                <a:effectLst>
                  <a:outerShdw blurRad="38100" dist="38100" dir="2700000" algn="tl">
                    <a:srgbClr val="000000">
                      <a:alpha val="43137"/>
                    </a:srgbClr>
                  </a:outerShdw>
                </a:effectLst>
              </a:rPr>
              <a:t>Spending should be allocated across goods so that the marginal utility per dollar </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is the same for each good</a:t>
            </a:r>
          </a:p>
        </p:txBody>
      </p:sp>
    </p:spTree>
    <p:extLst>
      <p:ext uri="{BB962C8B-B14F-4D97-AF65-F5344CB8AC3E}">
        <p14:creationId xmlns:p14="http://schemas.microsoft.com/office/powerpoint/2010/main" val="78472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Rational Spending Rule</a:t>
            </a:r>
            <a:r>
              <a:rPr lang="en-US" sz="1500" dirty="0"/>
              <a:t> 2</a:t>
            </a:r>
          </a:p>
        </p:txBody>
      </p:sp>
      <p:sp>
        <p:nvSpPr>
          <p:cNvPr id="3" name="Content Placeholder 2"/>
          <p:cNvSpPr>
            <a:spLocks noGrp="1"/>
          </p:cNvSpPr>
          <p:nvPr>
            <p:ph idx="1"/>
          </p:nvPr>
        </p:nvSpPr>
        <p:spPr>
          <a:xfrm>
            <a:off x="923926" y="1600199"/>
            <a:ext cx="7955280" cy="4846320"/>
          </a:xfrm>
        </p:spPr>
        <p:txBody>
          <a:bodyPr/>
          <a:lstStyle/>
          <a:p>
            <a:pPr marL="225425" indent="-225425">
              <a:spcAft>
                <a:spcPts val="300"/>
              </a:spcAft>
            </a:pPr>
            <a:r>
              <a:rPr lang="en-US" sz="2400" b="1" i="1" dirty="0"/>
              <a:t>Rational Spending Rule</a:t>
            </a:r>
            <a:r>
              <a:rPr lang="en-US" sz="2400" b="1" dirty="0"/>
              <a:t> </a:t>
            </a:r>
            <a:r>
              <a:rPr lang="en-US" sz="2400" dirty="0"/>
              <a:t>can be written algebraically</a:t>
            </a:r>
          </a:p>
          <a:p>
            <a:pPr marL="225425" indent="-225425">
              <a:spcAft>
                <a:spcPts val="300"/>
              </a:spcAft>
            </a:pPr>
            <a:r>
              <a:rPr lang="en-US" sz="2400" dirty="0"/>
              <a:t>Notation</a:t>
            </a:r>
          </a:p>
          <a:p>
            <a:pPr marL="511175" lvl="1" indent="-290513">
              <a:spcAft>
                <a:spcPts val="300"/>
              </a:spcAft>
            </a:pPr>
            <a:r>
              <a:rPr lang="en-US" sz="2000" dirty="0"/>
              <a:t>MU</a:t>
            </a:r>
            <a:r>
              <a:rPr lang="en-US" sz="2000" baseline="-25000" dirty="0"/>
              <a:t>C</a:t>
            </a:r>
            <a:r>
              <a:rPr lang="en-US" sz="2000" dirty="0"/>
              <a:t> is the marginal utility from chocolate </a:t>
            </a:r>
          </a:p>
          <a:p>
            <a:pPr marL="511175" lvl="1" indent="-290513">
              <a:spcAft>
                <a:spcPts val="300"/>
              </a:spcAft>
            </a:pPr>
            <a:r>
              <a:rPr lang="en-US" sz="2000" dirty="0"/>
              <a:t>MU</a:t>
            </a:r>
            <a:r>
              <a:rPr lang="en-US" sz="2000" baseline="-25000" dirty="0"/>
              <a:t>V</a:t>
            </a:r>
            <a:r>
              <a:rPr lang="en-US" sz="2000" dirty="0"/>
              <a:t> is the marginal utility from vanilla</a:t>
            </a:r>
          </a:p>
          <a:p>
            <a:pPr marL="511175" lvl="1" indent="-290513">
              <a:spcAft>
                <a:spcPts val="300"/>
              </a:spcAft>
            </a:pPr>
            <a:r>
              <a:rPr lang="en-US" sz="2000" dirty="0"/>
              <a:t>P</a:t>
            </a:r>
            <a:r>
              <a:rPr lang="en-US" sz="2000" baseline="-25000" dirty="0"/>
              <a:t>C</a:t>
            </a:r>
            <a:r>
              <a:rPr lang="en-US" sz="2000" dirty="0"/>
              <a:t> is the price of chocolate</a:t>
            </a:r>
          </a:p>
          <a:p>
            <a:pPr marL="511175" lvl="1" indent="-290513">
              <a:spcAft>
                <a:spcPts val="300"/>
              </a:spcAft>
            </a:pPr>
            <a:r>
              <a:rPr lang="en-US" sz="2000" dirty="0"/>
              <a:t>P</a:t>
            </a:r>
            <a:r>
              <a:rPr lang="en-US" sz="2000" baseline="-25000" dirty="0"/>
              <a:t>V</a:t>
            </a:r>
            <a:r>
              <a:rPr lang="en-US" sz="2000" dirty="0"/>
              <a:t> is the price of vanilla</a:t>
            </a:r>
          </a:p>
          <a:p>
            <a:pPr marL="225425" indent="-225425">
              <a:spcAft>
                <a:spcPts val="300"/>
              </a:spcAft>
            </a:pPr>
            <a:r>
              <a:rPr lang="en-US" sz="2400" i="1" dirty="0"/>
              <a:t>Rational Spending Rule</a:t>
            </a:r>
          </a:p>
          <a:p>
            <a:pPr marL="225425" indent="-225425" algn="ctr">
              <a:spcAft>
                <a:spcPts val="300"/>
              </a:spcAft>
            </a:pPr>
            <a:r>
              <a:rPr lang="en-US" sz="2400" dirty="0"/>
              <a:t>MU</a:t>
            </a:r>
            <a:r>
              <a:rPr lang="en-US" sz="2400" baseline="-25000" dirty="0"/>
              <a:t>C </a:t>
            </a:r>
            <a:r>
              <a:rPr lang="en-US" sz="2400" dirty="0"/>
              <a:t>/ P</a:t>
            </a:r>
            <a:r>
              <a:rPr lang="en-US" sz="2400" baseline="-25000" dirty="0"/>
              <a:t>C </a:t>
            </a:r>
            <a:r>
              <a:rPr lang="en-US" sz="2400" dirty="0"/>
              <a:t>=</a:t>
            </a:r>
            <a:r>
              <a:rPr lang="en-US" sz="2400" baseline="-25000" dirty="0"/>
              <a:t> </a:t>
            </a:r>
            <a:r>
              <a:rPr lang="en-US" sz="2400" dirty="0"/>
              <a:t>MU</a:t>
            </a:r>
            <a:r>
              <a:rPr lang="en-US" sz="2400" baseline="-25000" dirty="0"/>
              <a:t>V</a:t>
            </a:r>
            <a:r>
              <a:rPr lang="en-US" sz="2400" dirty="0"/>
              <a:t> / P</a:t>
            </a:r>
            <a:r>
              <a:rPr lang="en-US" sz="2400" baseline="-25000" dirty="0"/>
              <a:t>V</a:t>
            </a:r>
          </a:p>
          <a:p>
            <a:pPr>
              <a:spcAft>
                <a:spcPts val="300"/>
              </a:spcAft>
            </a:pPr>
            <a:r>
              <a:rPr lang="en-US" sz="2400" dirty="0"/>
              <a:t>The marginal utility per dollar spent on chocolate equals the marginal utility per dollar spent on vanilla</a:t>
            </a:r>
          </a:p>
        </p:txBody>
      </p:sp>
    </p:spTree>
    <p:extLst>
      <p:ext uri="{BB962C8B-B14F-4D97-AF65-F5344CB8AC3E}">
        <p14:creationId xmlns:p14="http://schemas.microsoft.com/office/powerpoint/2010/main" val="49512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Substitution Effect</a:t>
            </a:r>
          </a:p>
        </p:txBody>
      </p:sp>
      <p:sp>
        <p:nvSpPr>
          <p:cNvPr id="3" name="Content Placeholder 2"/>
          <p:cNvSpPr>
            <a:spLocks noGrp="1"/>
          </p:cNvSpPr>
          <p:nvPr>
            <p:ph idx="1"/>
          </p:nvPr>
        </p:nvSpPr>
        <p:spPr>
          <a:xfrm>
            <a:off x="923926" y="1600199"/>
            <a:ext cx="7955280" cy="4846320"/>
          </a:xfrm>
        </p:spPr>
        <p:txBody>
          <a:bodyPr/>
          <a:lstStyle/>
          <a:p>
            <a:r>
              <a:rPr lang="en-US" dirty="0"/>
              <a:t>When the price of a good goes up, substitutes for that good are relatively more attractive</a:t>
            </a:r>
          </a:p>
          <a:p>
            <a:pPr marL="511175" lvl="1" indent="-290513"/>
            <a:r>
              <a:rPr lang="en-US" dirty="0"/>
              <a:t>At the higher price less is demanded because some buyers switch to the substitute good</a:t>
            </a:r>
          </a:p>
          <a:p>
            <a:pPr marL="511175" lvl="1" indent="-290513"/>
            <a:r>
              <a:rPr lang="en-US" dirty="0"/>
              <a:t>If the price of vanilla ice cream goes up, some buyers will buy less vanilla and more chocolate</a:t>
            </a:r>
            <a:endParaRPr lang="en-US" sz="2400" dirty="0"/>
          </a:p>
        </p:txBody>
      </p:sp>
    </p:spTree>
    <p:extLst>
      <p:ext uri="{BB962C8B-B14F-4D97-AF65-F5344CB8AC3E}">
        <p14:creationId xmlns:p14="http://schemas.microsoft.com/office/powerpoint/2010/main" val="294156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Income Effect</a:t>
            </a:r>
          </a:p>
        </p:txBody>
      </p:sp>
      <p:sp>
        <p:nvSpPr>
          <p:cNvPr id="3" name="Content Placeholder 2"/>
          <p:cNvSpPr>
            <a:spLocks noGrp="1"/>
          </p:cNvSpPr>
          <p:nvPr>
            <p:ph idx="1"/>
          </p:nvPr>
        </p:nvSpPr>
        <p:spPr>
          <a:xfrm>
            <a:off x="923926" y="1600199"/>
            <a:ext cx="7955280" cy="4846320"/>
          </a:xfrm>
        </p:spPr>
        <p:txBody>
          <a:bodyPr/>
          <a:lstStyle/>
          <a:p>
            <a:r>
              <a:rPr lang="en-US" sz="2800" dirty="0"/>
              <a:t>Changes in price affect the buyers' purchasing power</a:t>
            </a:r>
          </a:p>
          <a:p>
            <a:pPr marL="511175" lvl="1" indent="-290513"/>
            <a:r>
              <a:rPr lang="en-US" sz="2400" dirty="0"/>
              <a:t>Acts like a change in income</a:t>
            </a:r>
          </a:p>
          <a:p>
            <a:r>
              <a:rPr lang="en-US" sz="2800" dirty="0"/>
              <a:t>Suppose vanilla ice cream goes from $1 per pint to $2</a:t>
            </a:r>
          </a:p>
          <a:p>
            <a:pPr marL="511175" lvl="1" indent="-290513"/>
            <a:r>
              <a:rPr lang="en-US" sz="2400" dirty="0"/>
              <a:t>If Sarah spends all her income on vanilla, the amount she can buy goes down by half</a:t>
            </a:r>
          </a:p>
          <a:p>
            <a:pPr marL="511175" lvl="1" indent="-290513"/>
            <a:r>
              <a:rPr lang="en-US" sz="2400" dirty="0"/>
              <a:t>At the original prices, she could buy 100 pints of vanilla and 150 pints of chocolate</a:t>
            </a:r>
          </a:p>
          <a:p>
            <a:pPr marL="822960" lvl="2"/>
            <a:r>
              <a:rPr lang="en-US" sz="2000" dirty="0"/>
              <a:t>At new price for vanilla, she buys 100 vanilla and only 100 chocolate</a:t>
            </a:r>
          </a:p>
        </p:txBody>
      </p:sp>
    </p:spTree>
    <p:extLst>
      <p:ext uri="{BB962C8B-B14F-4D97-AF65-F5344CB8AC3E}">
        <p14:creationId xmlns:p14="http://schemas.microsoft.com/office/powerpoint/2010/main" val="428210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Rational Spending and Price Changes</a:t>
            </a:r>
          </a:p>
        </p:txBody>
      </p:sp>
      <p:sp>
        <p:nvSpPr>
          <p:cNvPr id="3" name="Content Placeholder 2"/>
          <p:cNvSpPr>
            <a:spLocks noGrp="1"/>
          </p:cNvSpPr>
          <p:nvPr>
            <p:ph idx="1"/>
          </p:nvPr>
        </p:nvSpPr>
        <p:spPr>
          <a:xfrm>
            <a:off x="923926" y="1600199"/>
            <a:ext cx="8046720" cy="4754880"/>
          </a:xfrm>
        </p:spPr>
        <p:txBody>
          <a:bodyPr/>
          <a:lstStyle/>
          <a:p>
            <a:pPr marL="225425" indent="-225425"/>
            <a:r>
              <a:rPr lang="en-US" sz="2800" dirty="0"/>
              <a:t>Suppose price of vanilla increases from $1 to $2</a:t>
            </a:r>
          </a:p>
          <a:p>
            <a:pPr marL="225425" indent="-225425"/>
            <a:r>
              <a:rPr lang="en-US" sz="2800" dirty="0"/>
              <a:t>At the original equilibrium</a:t>
            </a:r>
          </a:p>
          <a:p>
            <a:pPr marL="225425" indent="-225425" algn="ctr"/>
            <a:r>
              <a:rPr lang="en-US" sz="2800" dirty="0"/>
              <a:t>MU</a:t>
            </a:r>
            <a:r>
              <a:rPr lang="en-US" sz="2800" baseline="-25000" dirty="0"/>
              <a:t>C </a:t>
            </a:r>
            <a:r>
              <a:rPr lang="en-US" sz="2800" dirty="0"/>
              <a:t>/ P</a:t>
            </a:r>
            <a:r>
              <a:rPr lang="en-US" sz="2800" baseline="-25000" dirty="0"/>
              <a:t>C </a:t>
            </a:r>
            <a:r>
              <a:rPr lang="en-US" sz="2800" dirty="0"/>
              <a:t>=</a:t>
            </a:r>
            <a:r>
              <a:rPr lang="en-US" sz="2800" baseline="-25000" dirty="0"/>
              <a:t> </a:t>
            </a:r>
            <a:r>
              <a:rPr lang="en-US" sz="2800" dirty="0"/>
              <a:t>MU</a:t>
            </a:r>
            <a:r>
              <a:rPr lang="en-US" sz="2800" baseline="-25000" dirty="0"/>
              <a:t>V</a:t>
            </a:r>
            <a:r>
              <a:rPr lang="en-US" sz="2800" dirty="0"/>
              <a:t> / P</a:t>
            </a:r>
            <a:r>
              <a:rPr lang="en-US" sz="2800" baseline="-25000" dirty="0"/>
              <a:t>V</a:t>
            </a:r>
          </a:p>
          <a:p>
            <a:pPr marL="225425" indent="-225425"/>
            <a:r>
              <a:rPr lang="en-US" sz="2800" dirty="0"/>
              <a:t>With the increase in P</a:t>
            </a:r>
            <a:r>
              <a:rPr lang="en-US" sz="2800" baseline="-25000" dirty="0"/>
              <a:t>V</a:t>
            </a:r>
            <a:r>
              <a:rPr lang="en-US" sz="2800" dirty="0"/>
              <a:t>,</a:t>
            </a:r>
            <a:r>
              <a:rPr lang="en-US" sz="2800" baseline="-25000" dirty="0"/>
              <a:t> </a:t>
            </a:r>
            <a:r>
              <a:rPr lang="en-US" sz="2800" dirty="0"/>
              <a:t>MU</a:t>
            </a:r>
            <a:r>
              <a:rPr lang="en-US" sz="2800" baseline="-25000" dirty="0"/>
              <a:t>V</a:t>
            </a:r>
            <a:r>
              <a:rPr lang="en-US" sz="2800" dirty="0"/>
              <a:t> / P</a:t>
            </a:r>
            <a:r>
              <a:rPr lang="en-US" sz="2800" baseline="-25000" dirty="0"/>
              <a:t>V </a:t>
            </a:r>
            <a:r>
              <a:rPr lang="en-US" sz="2800" dirty="0"/>
              <a:t>&lt;</a:t>
            </a:r>
            <a:r>
              <a:rPr lang="en-US" sz="2800" baseline="-25000" dirty="0"/>
              <a:t> </a:t>
            </a:r>
            <a:r>
              <a:rPr lang="en-US" sz="2800" dirty="0"/>
              <a:t> MU</a:t>
            </a:r>
            <a:r>
              <a:rPr lang="en-US" sz="2800" baseline="-25000" dirty="0"/>
              <a:t>C </a:t>
            </a:r>
            <a:r>
              <a:rPr lang="en-US" sz="2800" dirty="0"/>
              <a:t>/ P</a:t>
            </a:r>
            <a:r>
              <a:rPr lang="en-US" sz="2800" baseline="-25000" dirty="0"/>
              <a:t>C</a:t>
            </a:r>
          </a:p>
          <a:p>
            <a:pPr marL="511175" lvl="1" indent="-290513"/>
            <a:r>
              <a:rPr lang="en-US" sz="2400" dirty="0"/>
              <a:t>If Sarah buys more chocolate, MU</a:t>
            </a:r>
            <a:r>
              <a:rPr lang="en-US" sz="2400" baseline="-25000" dirty="0"/>
              <a:t>C</a:t>
            </a:r>
            <a:r>
              <a:rPr lang="en-US" sz="2400" dirty="0"/>
              <a:t> will go down</a:t>
            </a:r>
          </a:p>
          <a:p>
            <a:pPr marL="511175" lvl="1" indent="-290513"/>
            <a:r>
              <a:rPr lang="en-US" sz="2400" dirty="0"/>
              <a:t>If Sarah buys less vanilla, MU</a:t>
            </a:r>
            <a:r>
              <a:rPr lang="en-US" sz="2400" baseline="-25000" dirty="0"/>
              <a:t>V</a:t>
            </a:r>
            <a:r>
              <a:rPr lang="en-US" sz="2400" dirty="0"/>
              <a:t> will go up</a:t>
            </a:r>
          </a:p>
          <a:p>
            <a:pPr marL="511175" lvl="1" indent="-290513"/>
            <a:r>
              <a:rPr lang="en-US" sz="2400" dirty="0"/>
              <a:t>To get to a new optimal spending point, </a:t>
            </a:r>
          </a:p>
          <a:p>
            <a:pPr marL="822960" lvl="2"/>
            <a:r>
              <a:rPr lang="en-US" sz="2000" dirty="0"/>
              <a:t>Buy more chocolate </a:t>
            </a:r>
          </a:p>
          <a:p>
            <a:pPr marL="822960" lvl="2"/>
            <a:r>
              <a:rPr lang="en-US" sz="2000" dirty="0"/>
              <a:t>Buy less vanilla </a:t>
            </a:r>
          </a:p>
          <a:p>
            <a:pPr marL="822960" lvl="2"/>
            <a:r>
              <a:rPr lang="en-US" sz="2000" dirty="0"/>
              <a:t>Stop when the marginal utility per dollar is the same</a:t>
            </a:r>
          </a:p>
        </p:txBody>
      </p:sp>
    </p:spTree>
    <p:extLst>
      <p:ext uri="{BB962C8B-B14F-4D97-AF65-F5344CB8AC3E}">
        <p14:creationId xmlns:p14="http://schemas.microsoft.com/office/powerpoint/2010/main" val="644407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Chocolate Ice Cream Price Goes Down</a:t>
            </a:r>
          </a:p>
        </p:txBody>
      </p:sp>
      <p:sp>
        <p:nvSpPr>
          <p:cNvPr id="3" name="Content Placeholder 2"/>
          <p:cNvSpPr>
            <a:spLocks noGrp="1"/>
          </p:cNvSpPr>
          <p:nvPr>
            <p:ph idx="1"/>
          </p:nvPr>
        </p:nvSpPr>
        <p:spPr>
          <a:xfrm>
            <a:off x="923926" y="1600199"/>
            <a:ext cx="8046720" cy="4846320"/>
          </a:xfrm>
        </p:spPr>
        <p:txBody>
          <a:bodyPr/>
          <a:lstStyle/>
          <a:p>
            <a:pPr marL="225425" indent="-225425"/>
            <a:r>
              <a:rPr lang="en-US" sz="2800" dirty="0"/>
              <a:t>Originally:  $400 budget, $1 per pint for vanilla, and $2 per pint for chocolate</a:t>
            </a:r>
          </a:p>
          <a:p>
            <a:pPr marL="511175" lvl="1" indent="-290513"/>
            <a:r>
              <a:rPr lang="en-US" sz="2400" dirty="0"/>
              <a:t>What if chocolate is now $1 per pint?</a:t>
            </a:r>
          </a:p>
          <a:p>
            <a:pPr marL="225425" indent="-225425"/>
            <a:r>
              <a:rPr lang="en-US" sz="2800" dirty="0"/>
              <a:t>With the increase in P</a:t>
            </a:r>
            <a:r>
              <a:rPr lang="en-US" sz="2800" baseline="-25000" dirty="0"/>
              <a:t>V</a:t>
            </a:r>
            <a:r>
              <a:rPr lang="en-US" sz="2800" dirty="0"/>
              <a:t>, </a:t>
            </a:r>
          </a:p>
          <a:p>
            <a:pPr marL="225425" indent="-225425" algn="ctr"/>
            <a:r>
              <a:rPr lang="en-US" sz="2800" dirty="0"/>
              <a:t>MU</a:t>
            </a:r>
            <a:r>
              <a:rPr lang="en-US" sz="2800" baseline="-25000" dirty="0"/>
              <a:t>V</a:t>
            </a:r>
            <a:r>
              <a:rPr lang="en-US" sz="2800" dirty="0"/>
              <a:t> / P</a:t>
            </a:r>
            <a:r>
              <a:rPr lang="en-US" sz="2800" baseline="-25000" dirty="0"/>
              <a:t>V </a:t>
            </a:r>
            <a:r>
              <a:rPr lang="en-US" sz="2800" dirty="0"/>
              <a:t>&gt;</a:t>
            </a:r>
            <a:r>
              <a:rPr lang="en-US" sz="2800" baseline="-25000" dirty="0"/>
              <a:t> </a:t>
            </a:r>
            <a:r>
              <a:rPr lang="en-US" sz="2800" dirty="0"/>
              <a:t>MU</a:t>
            </a:r>
            <a:r>
              <a:rPr lang="en-US" sz="2800" baseline="-25000" dirty="0"/>
              <a:t>C </a:t>
            </a:r>
            <a:r>
              <a:rPr lang="en-US" sz="2800" dirty="0"/>
              <a:t>/ P</a:t>
            </a:r>
            <a:r>
              <a:rPr lang="en-US" sz="2800" baseline="-25000" dirty="0"/>
              <a:t>C</a:t>
            </a:r>
          </a:p>
          <a:p>
            <a:pPr marL="511175" lvl="1" indent="-290513"/>
            <a:r>
              <a:rPr lang="en-US" sz="2400" dirty="0"/>
              <a:t>If Sarah buys more chocolate, MU</a:t>
            </a:r>
            <a:r>
              <a:rPr lang="en-US" sz="2400" baseline="-25000" dirty="0"/>
              <a:t>C</a:t>
            </a:r>
            <a:r>
              <a:rPr lang="en-US" sz="2400" dirty="0"/>
              <a:t> will go down</a:t>
            </a:r>
          </a:p>
          <a:p>
            <a:pPr marL="511175" lvl="1" indent="-290513"/>
            <a:r>
              <a:rPr lang="en-US" sz="2400" dirty="0"/>
              <a:t>If Sarah buys less vanilla, MU</a:t>
            </a:r>
            <a:r>
              <a:rPr lang="en-US" sz="2400" baseline="-25000" dirty="0"/>
              <a:t>V</a:t>
            </a:r>
            <a:r>
              <a:rPr lang="en-US" sz="2400" dirty="0"/>
              <a:t> will go up</a:t>
            </a:r>
          </a:p>
          <a:p>
            <a:pPr marL="511175" lvl="1" indent="-290513"/>
            <a:r>
              <a:rPr lang="en-US" sz="2400" dirty="0"/>
              <a:t>To get to a new optimal spending point, </a:t>
            </a:r>
          </a:p>
          <a:p>
            <a:pPr marL="822960" lvl="2"/>
            <a:r>
              <a:rPr lang="en-US" sz="2000" dirty="0"/>
              <a:t>Buy more chocolate </a:t>
            </a:r>
          </a:p>
          <a:p>
            <a:pPr marL="822960" lvl="2"/>
            <a:r>
              <a:rPr lang="en-US" sz="2000" dirty="0"/>
              <a:t>Buy less vanilla </a:t>
            </a:r>
          </a:p>
          <a:p>
            <a:pPr marL="822960" lvl="2"/>
            <a:r>
              <a:rPr lang="en-US" sz="2000" dirty="0"/>
              <a:t>Stop when marginal utility per dollar is the same</a:t>
            </a:r>
          </a:p>
        </p:txBody>
      </p:sp>
    </p:spTree>
    <p:extLst>
      <p:ext uri="{BB962C8B-B14F-4D97-AF65-F5344CB8AC3E}">
        <p14:creationId xmlns:p14="http://schemas.microsoft.com/office/powerpoint/2010/main" val="2806334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Eric’s Apples</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654866730"/>
              </p:ext>
            </p:extLst>
          </p:nvPr>
        </p:nvGraphicFramePr>
        <p:xfrm>
          <a:off x="838199" y="1628501"/>
          <a:ext cx="6836229" cy="3017520"/>
        </p:xfrm>
        <a:graphic>
          <a:graphicData uri="http://schemas.openxmlformats.org/drawingml/2006/table">
            <a:tbl>
              <a:tblPr firstRow="1" bandRow="1">
                <a:tableStyleId>{5C22544A-7EE6-4342-B048-85BDC9FD1C3A}</a:tableStyleId>
              </a:tblPr>
              <a:tblGrid>
                <a:gridCol w="3018361">
                  <a:extLst>
                    <a:ext uri="{9D8B030D-6E8A-4147-A177-3AD203B41FA5}">
                      <a16:colId xmlns:a16="http://schemas.microsoft.com/office/drawing/2014/main" val="1655470980"/>
                    </a:ext>
                  </a:extLst>
                </a:gridCol>
                <a:gridCol w="1908934">
                  <a:extLst>
                    <a:ext uri="{9D8B030D-6E8A-4147-A177-3AD203B41FA5}">
                      <a16:colId xmlns:a16="http://schemas.microsoft.com/office/drawing/2014/main" val="722682818"/>
                    </a:ext>
                  </a:extLst>
                </a:gridCol>
                <a:gridCol w="1908934">
                  <a:extLst>
                    <a:ext uri="{9D8B030D-6E8A-4147-A177-3AD203B41FA5}">
                      <a16:colId xmlns:a16="http://schemas.microsoft.com/office/drawing/2014/main" val="105800146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FFFF"/>
                          </a:solidFill>
                          <a:effectLst>
                            <a:outerShdw blurRad="38100" dist="38100" dir="2700000" algn="tl">
                              <a:srgbClr val="000000">
                                <a:alpha val="43137"/>
                              </a:srgbClr>
                            </a:outerShdw>
                          </a:effectLst>
                          <a:latin typeface="Arial" charset="0"/>
                        </a:rPr>
                        <a:t>Apples</a:t>
                      </a: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FFFF"/>
                          </a:solidFill>
                          <a:effectLst>
                            <a:outerShdw blurRad="38100" dist="38100" dir="2700000" algn="tl">
                              <a:srgbClr val="000000">
                                <a:alpha val="43137"/>
                              </a:srgbClr>
                            </a:outerShdw>
                          </a:effectLst>
                          <a:latin typeface="Arial" charset="0"/>
                        </a:rPr>
                        <a:t>Oranges</a:t>
                      </a: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Total Expenditures</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Price</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Total Utility</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400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Quantity</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50</a:t>
                      </a:r>
                    </a:p>
                  </a:txBody>
                  <a:tcPr marL="90468" marR="904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493724"/>
                  </a:ext>
                </a:extLst>
              </a:tr>
            </a:tbl>
          </a:graphicData>
        </a:graphic>
      </p:graphicFrame>
      <p:sp>
        <p:nvSpPr>
          <p:cNvPr id="2" name="Content Placeholder 3"/>
          <p:cNvSpPr>
            <a:spLocks noGrp="1"/>
          </p:cNvSpPr>
          <p:nvPr>
            <p:ph idx="1"/>
          </p:nvPr>
        </p:nvSpPr>
        <p:spPr>
          <a:xfrm>
            <a:off x="923926" y="5029197"/>
            <a:ext cx="6750502" cy="522517"/>
          </a:xfrm>
        </p:spPr>
        <p:txBody>
          <a:bodyPr/>
          <a:lstStyle/>
          <a:p>
            <a:pPr algn="ctr"/>
            <a:r>
              <a:rPr lang="en-US" sz="2400" dirty="0"/>
              <a:t>Is Eric following the Rational Spending Rule?</a:t>
            </a:r>
          </a:p>
        </p:txBody>
      </p:sp>
    </p:spTree>
    <p:extLst>
      <p:ext uri="{BB962C8B-B14F-4D97-AF65-F5344CB8AC3E}">
        <p14:creationId xmlns:p14="http://schemas.microsoft.com/office/powerpoint/2010/main" val="146860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Applying the Rational Spending Rule: Substitution at Work</a:t>
            </a:r>
          </a:p>
        </p:txBody>
      </p:sp>
      <p:sp>
        <p:nvSpPr>
          <p:cNvPr id="3" name="Content Placeholder 2"/>
          <p:cNvSpPr>
            <a:spLocks noGrp="1"/>
          </p:cNvSpPr>
          <p:nvPr>
            <p:ph idx="1"/>
          </p:nvPr>
        </p:nvSpPr>
        <p:spPr>
          <a:xfrm>
            <a:off x="923926" y="1600199"/>
            <a:ext cx="8046720" cy="4846320"/>
          </a:xfrm>
        </p:spPr>
        <p:txBody>
          <a:bodyPr/>
          <a:lstStyle/>
          <a:p>
            <a:r>
              <a:rPr lang="en-US" dirty="0"/>
              <a:t>Substitution has powerful effects on our choices</a:t>
            </a:r>
          </a:p>
          <a:p>
            <a:pPr lvl="1"/>
            <a:r>
              <a:rPr lang="en-US" dirty="0"/>
              <a:t>New car or used one</a:t>
            </a:r>
          </a:p>
          <a:p>
            <a:pPr lvl="1"/>
            <a:r>
              <a:rPr lang="en-US" dirty="0"/>
              <a:t>Car pool or bus</a:t>
            </a:r>
          </a:p>
          <a:p>
            <a:pPr lvl="1"/>
            <a:r>
              <a:rPr lang="en-US" dirty="0"/>
              <a:t>French restaurant, Chinese restaurant, cook at home</a:t>
            </a:r>
          </a:p>
          <a:p>
            <a:pPr lvl="1"/>
            <a:r>
              <a:rPr lang="en-US" dirty="0"/>
              <a:t>Soccer game or TV or read a book</a:t>
            </a:r>
          </a:p>
          <a:p>
            <a:pPr lvl="1"/>
            <a:r>
              <a:rPr lang="en-US" dirty="0"/>
              <a:t>Go to movies or join Netflix or get cable TV</a:t>
            </a:r>
          </a:p>
          <a:p>
            <a:pPr lvl="1"/>
            <a:r>
              <a:rPr lang="en-US" dirty="0"/>
              <a:t>Turn on the heat or put on a hoodie</a:t>
            </a:r>
            <a:endParaRPr lang="en-US" sz="2000" dirty="0"/>
          </a:p>
        </p:txBody>
      </p:sp>
    </p:spTree>
    <p:extLst>
      <p:ext uri="{BB962C8B-B14F-4D97-AF65-F5344CB8AC3E}">
        <p14:creationId xmlns:p14="http://schemas.microsoft.com/office/powerpoint/2010/main" val="235481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Smaller Homes in Manhattan</a:t>
            </a:r>
          </a:p>
        </p:txBody>
      </p:sp>
      <p:sp>
        <p:nvSpPr>
          <p:cNvPr id="3" name="Content Placeholder 2"/>
          <p:cNvSpPr>
            <a:spLocks noGrp="1"/>
          </p:cNvSpPr>
          <p:nvPr>
            <p:ph idx="1"/>
          </p:nvPr>
        </p:nvSpPr>
        <p:spPr>
          <a:xfrm>
            <a:off x="923926" y="1600199"/>
            <a:ext cx="8046720" cy="4846320"/>
          </a:xfrm>
        </p:spPr>
        <p:txBody>
          <a:bodyPr/>
          <a:lstStyle/>
          <a:p>
            <a:r>
              <a:rPr lang="en-US" sz="2800" i="1" dirty="0"/>
              <a:t>Observation:</a:t>
            </a:r>
            <a:r>
              <a:rPr lang="en-US" sz="2800" dirty="0"/>
              <a:t>  Wealthy people in Seattle have larger homes than wealthy people in Manhattan</a:t>
            </a:r>
          </a:p>
          <a:p>
            <a:pPr lvl="1"/>
            <a:r>
              <a:rPr lang="en-US" sz="2400" dirty="0"/>
              <a:t>Seattle houses twice the size of Manhattan houses</a:t>
            </a:r>
          </a:p>
          <a:p>
            <a:r>
              <a:rPr lang="en-US" sz="2800" i="1" dirty="0"/>
              <a:t>Analysis</a:t>
            </a:r>
          </a:p>
          <a:p>
            <a:pPr lvl="1"/>
            <a:r>
              <a:rPr lang="en-US" sz="2400" dirty="0"/>
              <a:t>Housing prices are higher in Manhattan</a:t>
            </a:r>
          </a:p>
          <a:p>
            <a:pPr lvl="2"/>
            <a:r>
              <a:rPr lang="en-US" sz="2000" dirty="0"/>
              <a:t>Land is more expensive</a:t>
            </a:r>
          </a:p>
          <a:p>
            <a:pPr lvl="2"/>
            <a:r>
              <a:rPr lang="en-US" sz="2000" dirty="0"/>
              <a:t>Construction costs are higher</a:t>
            </a:r>
          </a:p>
          <a:p>
            <a:pPr lvl="1"/>
            <a:r>
              <a:rPr lang="en-US" sz="2400" dirty="0"/>
              <a:t>New Yorkers buy less housing and spend more on other goods such as vacation homes, travel, restaurant meals, and theater tickets</a:t>
            </a:r>
          </a:p>
        </p:txBody>
      </p:sp>
    </p:spTree>
    <p:extLst>
      <p:ext uri="{BB962C8B-B14F-4D97-AF65-F5344CB8AC3E}">
        <p14:creationId xmlns:p14="http://schemas.microsoft.com/office/powerpoint/2010/main" val="268884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Free Ice Cream – Or Is It?</a:t>
            </a:r>
            <a:endParaRPr lang="en-US" sz="1700" dirty="0"/>
          </a:p>
        </p:txBody>
      </p:sp>
      <p:sp>
        <p:nvSpPr>
          <p:cNvPr id="3" name="Content Placeholder 2"/>
          <p:cNvSpPr>
            <a:spLocks noGrp="1"/>
          </p:cNvSpPr>
          <p:nvPr>
            <p:ph idx="1"/>
          </p:nvPr>
        </p:nvSpPr>
        <p:spPr/>
        <p:txBody>
          <a:bodyPr/>
          <a:lstStyle/>
          <a:p>
            <a:r>
              <a:rPr lang="en-US" sz="2600" dirty="0"/>
              <a:t>The cost of a good extends beyond its monetary cost</a:t>
            </a:r>
          </a:p>
          <a:p>
            <a:pPr lvl="1"/>
            <a:r>
              <a:rPr lang="en-US" sz="2400" dirty="0"/>
              <a:t>Waiting in line</a:t>
            </a:r>
          </a:p>
          <a:p>
            <a:pPr lvl="1"/>
            <a:r>
              <a:rPr lang="en-US" sz="2400" dirty="0"/>
              <a:t>Purchasing a permit</a:t>
            </a:r>
          </a:p>
          <a:p>
            <a:pPr lvl="1"/>
            <a:r>
              <a:rPr lang="en-US" sz="2400" dirty="0"/>
              <a:t>Participating in a lottery</a:t>
            </a:r>
          </a:p>
          <a:p>
            <a:r>
              <a:rPr lang="en-US" sz="2600" dirty="0"/>
              <a:t>"Free" ice cream attracts so many consumers that the time spent waiting in line acts as the price of the good</a:t>
            </a:r>
          </a:p>
          <a:p>
            <a:r>
              <a:rPr lang="en-US" sz="2600" dirty="0"/>
              <a:t>Demand curves relate the quantity demanded to ALL costs, not just monetary costs</a:t>
            </a:r>
          </a:p>
        </p:txBody>
      </p:sp>
    </p:spTree>
    <p:extLst>
      <p:ext uri="{BB962C8B-B14F-4D97-AF65-F5344CB8AC3E}">
        <p14:creationId xmlns:p14="http://schemas.microsoft.com/office/powerpoint/2010/main" val="3926647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Nominal and Real Prices</a:t>
            </a:r>
          </a:p>
        </p:txBody>
      </p:sp>
      <p:sp>
        <p:nvSpPr>
          <p:cNvPr id="3" name="Content Placeholder 2"/>
          <p:cNvSpPr>
            <a:spLocks noGrp="1"/>
          </p:cNvSpPr>
          <p:nvPr>
            <p:ph idx="1"/>
          </p:nvPr>
        </p:nvSpPr>
        <p:spPr>
          <a:xfrm>
            <a:off x="923926" y="1600199"/>
            <a:ext cx="8046720" cy="4846320"/>
          </a:xfrm>
        </p:spPr>
        <p:txBody>
          <a:bodyPr/>
          <a:lstStyle/>
          <a:p>
            <a:r>
              <a:rPr lang="en-US" b="1" dirty="0"/>
              <a:t>Nominal price</a:t>
            </a:r>
            <a:r>
              <a:rPr lang="en-US" dirty="0"/>
              <a:t>:  the absolute price of a good in terms of dollars</a:t>
            </a:r>
          </a:p>
          <a:p>
            <a:pPr lvl="1"/>
            <a:r>
              <a:rPr lang="en-US" dirty="0"/>
              <a:t>The price you see on a good in a store</a:t>
            </a:r>
          </a:p>
          <a:p>
            <a:r>
              <a:rPr lang="en-US" b="1" dirty="0"/>
              <a:t>Real price</a:t>
            </a:r>
            <a:r>
              <a:rPr lang="en-US" dirty="0"/>
              <a:t>:  the nominal price of a good relative to the average dollar price of all other goods</a:t>
            </a:r>
          </a:p>
          <a:p>
            <a:pPr lvl="1"/>
            <a:r>
              <a:rPr lang="en-US" dirty="0"/>
              <a:t>Real prices are adjusted for inflation</a:t>
            </a:r>
          </a:p>
        </p:txBody>
      </p:sp>
    </p:spTree>
    <p:extLst>
      <p:ext uri="{BB962C8B-B14F-4D97-AF65-F5344CB8AC3E}">
        <p14:creationId xmlns:p14="http://schemas.microsoft.com/office/powerpoint/2010/main" val="6393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How Many Cylinders in Your Car?</a:t>
            </a:r>
          </a:p>
        </p:txBody>
      </p:sp>
      <p:sp>
        <p:nvSpPr>
          <p:cNvPr id="3" name="Content Placeholder 2"/>
          <p:cNvSpPr>
            <a:spLocks noGrp="1"/>
          </p:cNvSpPr>
          <p:nvPr>
            <p:ph idx="1"/>
          </p:nvPr>
        </p:nvSpPr>
        <p:spPr>
          <a:xfrm>
            <a:off x="923926" y="1600200"/>
            <a:ext cx="7762874" cy="1283423"/>
          </a:xfrm>
        </p:spPr>
        <p:txBody>
          <a:bodyPr/>
          <a:lstStyle/>
          <a:p>
            <a:r>
              <a:rPr lang="en-US" sz="2400" i="1" dirty="0"/>
              <a:t>Observation: </a:t>
            </a:r>
            <a:r>
              <a:rPr lang="en-US" sz="2400" dirty="0"/>
              <a:t> People bought 4-cylinder cars in the 1970s, returning to 6- and 8-cylinder cars in the 1990s</a:t>
            </a:r>
          </a:p>
          <a:p>
            <a:r>
              <a:rPr lang="en-US" sz="2400" i="1" dirty="0"/>
              <a:t>Analysis</a:t>
            </a:r>
          </a:p>
        </p:txBody>
      </p:sp>
      <p:graphicFrame>
        <p:nvGraphicFramePr>
          <p:cNvPr id="5" name="Table 3"/>
          <p:cNvGraphicFramePr>
            <a:graphicFrameLocks noGrp="1"/>
          </p:cNvGraphicFramePr>
          <p:nvPr>
            <p:extLst>
              <p:ext uri="{D42A27DB-BD31-4B8C-83A1-F6EECF244321}">
                <p14:modId xmlns:p14="http://schemas.microsoft.com/office/powerpoint/2010/main" val="3390062842"/>
              </p:ext>
            </p:extLst>
          </p:nvPr>
        </p:nvGraphicFramePr>
        <p:xfrm>
          <a:off x="838199" y="2923901"/>
          <a:ext cx="7926187" cy="1188720"/>
        </p:xfrm>
        <a:graphic>
          <a:graphicData uri="http://schemas.openxmlformats.org/drawingml/2006/table">
            <a:tbl>
              <a:tblPr firstRow="1" bandRow="1">
                <a:tableStyleId>{5C22544A-7EE6-4342-B048-85BDC9FD1C3A}</a:tableStyleId>
              </a:tblPr>
              <a:tblGrid>
                <a:gridCol w="1990747">
                  <a:extLst>
                    <a:ext uri="{9D8B030D-6E8A-4147-A177-3AD203B41FA5}">
                      <a16:colId xmlns:a16="http://schemas.microsoft.com/office/drawing/2014/main" val="1655470980"/>
                    </a:ext>
                  </a:extLst>
                </a:gridCol>
                <a:gridCol w="1421963">
                  <a:extLst>
                    <a:ext uri="{9D8B030D-6E8A-4147-A177-3AD203B41FA5}">
                      <a16:colId xmlns:a16="http://schemas.microsoft.com/office/drawing/2014/main" val="722682818"/>
                    </a:ext>
                  </a:extLst>
                </a:gridCol>
                <a:gridCol w="1421963">
                  <a:extLst>
                    <a:ext uri="{9D8B030D-6E8A-4147-A177-3AD203B41FA5}">
                      <a16:colId xmlns:a16="http://schemas.microsoft.com/office/drawing/2014/main" val="1058001468"/>
                    </a:ext>
                  </a:extLst>
                </a:gridCol>
                <a:gridCol w="1545757">
                  <a:extLst>
                    <a:ext uri="{9D8B030D-6E8A-4147-A177-3AD203B41FA5}">
                      <a16:colId xmlns:a16="http://schemas.microsoft.com/office/drawing/2014/main" val="1845465021"/>
                    </a:ext>
                  </a:extLst>
                </a:gridCol>
                <a:gridCol w="1545757">
                  <a:extLst>
                    <a:ext uri="{9D8B030D-6E8A-4147-A177-3AD203B41FA5}">
                      <a16:colId xmlns:a16="http://schemas.microsoft.com/office/drawing/2014/main" val="188996964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1973</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1974</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1979</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1999</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Gas Price</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$0.38</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$0.90</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$1.19</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$1.40</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1973</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1974</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1979</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1999</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
        <p:nvSpPr>
          <p:cNvPr id="4" name="Content Placeholder 4"/>
          <p:cNvSpPr>
            <a:spLocks noGrp="1"/>
          </p:cNvSpPr>
          <p:nvPr>
            <p:ph idx="10"/>
          </p:nvPr>
        </p:nvSpPr>
        <p:spPr/>
        <p:txBody>
          <a:bodyPr/>
          <a:lstStyle/>
          <a:p>
            <a:r>
              <a:rPr lang="en-US" sz="2400" dirty="0"/>
              <a:t>1973 gas price was higher in real terms than in 1999</a:t>
            </a:r>
          </a:p>
          <a:p>
            <a:pPr lvl="1"/>
            <a:r>
              <a:rPr lang="en-US" sz="2000" dirty="0"/>
              <a:t>$1.40 in 1999 bought more other goods than $0.38 bought in 1973</a:t>
            </a:r>
          </a:p>
          <a:p>
            <a:r>
              <a:rPr lang="en-US" sz="2400" dirty="0"/>
              <a:t>With lower real gas prices, people bought bigger cars</a:t>
            </a:r>
          </a:p>
          <a:p>
            <a:pPr lvl="1"/>
            <a:r>
              <a:rPr lang="en-US" sz="2000" dirty="0"/>
              <a:t>SUV market boomed in the 1990s</a:t>
            </a:r>
          </a:p>
          <a:p>
            <a:pPr lvl="1"/>
            <a:r>
              <a:rPr lang="en-US" sz="2000" dirty="0"/>
              <a:t>High gas prices in 2004 reversed the trend again</a:t>
            </a:r>
          </a:p>
        </p:txBody>
      </p:sp>
    </p:spTree>
    <p:extLst>
      <p:ext uri="{BB962C8B-B14F-4D97-AF65-F5344CB8AC3E}">
        <p14:creationId xmlns:p14="http://schemas.microsoft.com/office/powerpoint/2010/main" val="887080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Income Differences Matter</a:t>
            </a:r>
          </a:p>
        </p:txBody>
      </p:sp>
      <p:sp>
        <p:nvSpPr>
          <p:cNvPr id="3" name="Content Placeholder 2"/>
          <p:cNvSpPr>
            <a:spLocks noGrp="1"/>
          </p:cNvSpPr>
          <p:nvPr>
            <p:ph idx="1"/>
          </p:nvPr>
        </p:nvSpPr>
        <p:spPr>
          <a:xfrm>
            <a:off x="923926" y="1600199"/>
            <a:ext cx="7772400" cy="4846320"/>
          </a:xfrm>
        </p:spPr>
        <p:txBody>
          <a:bodyPr/>
          <a:lstStyle/>
          <a:p>
            <a:pPr>
              <a:spcAft>
                <a:spcPts val="600"/>
              </a:spcAft>
            </a:pPr>
            <a:r>
              <a:rPr lang="en-US" sz="2800" dirty="0"/>
              <a:t>Income is one of the determinants of demand</a:t>
            </a:r>
          </a:p>
          <a:p>
            <a:pPr lvl="1">
              <a:spcAft>
                <a:spcPts val="600"/>
              </a:spcAft>
            </a:pPr>
            <a:r>
              <a:rPr lang="en-US" sz="2400" dirty="0"/>
              <a:t>"Free goods" have more takers in lower income neighborhoods than in higher income areas</a:t>
            </a:r>
          </a:p>
          <a:p>
            <a:pPr lvl="2">
              <a:spcAft>
                <a:spcPts val="600"/>
              </a:spcAft>
            </a:pPr>
            <a:r>
              <a:rPr lang="en-US" sz="2000" dirty="0"/>
              <a:t>The wait to get the free good is the price</a:t>
            </a:r>
          </a:p>
          <a:p>
            <a:pPr lvl="3">
              <a:spcAft>
                <a:spcPts val="600"/>
              </a:spcAft>
            </a:pPr>
            <a:r>
              <a:rPr lang="en-US" sz="1800" dirty="0"/>
              <a:t>Waiting times in lower income areas will be longer</a:t>
            </a:r>
          </a:p>
          <a:p>
            <a:pPr lvl="4">
              <a:spcAft>
                <a:spcPts val="600"/>
              </a:spcAft>
            </a:pPr>
            <a:r>
              <a:rPr lang="en-US" sz="1800" dirty="0"/>
              <a:t>Lower opportunity cost of the residents' time</a:t>
            </a:r>
          </a:p>
          <a:p>
            <a:pPr lvl="1">
              <a:spcAft>
                <a:spcPts val="600"/>
              </a:spcAft>
            </a:pPr>
            <a:r>
              <a:rPr lang="en-US" sz="2400" dirty="0"/>
              <a:t>Stores in higher income areas have lower waiting times to pay for purchases</a:t>
            </a:r>
          </a:p>
          <a:p>
            <a:pPr lvl="2">
              <a:spcAft>
                <a:spcPts val="600"/>
              </a:spcAft>
            </a:pPr>
            <a:r>
              <a:rPr lang="en-US" sz="2000" dirty="0"/>
              <a:t>The higher value of time causes these people to be willing to pay for more store staff</a:t>
            </a:r>
          </a:p>
        </p:txBody>
      </p:sp>
    </p:spTree>
    <p:extLst>
      <p:ext uri="{BB962C8B-B14F-4D97-AF65-F5344CB8AC3E}">
        <p14:creationId xmlns:p14="http://schemas.microsoft.com/office/powerpoint/2010/main" val="3687801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Individual and Market Demand Curves</a:t>
            </a:r>
            <a:endParaRPr lang="en-US" sz="1700" dirty="0"/>
          </a:p>
        </p:txBody>
      </p:sp>
      <p:sp>
        <p:nvSpPr>
          <p:cNvPr id="3" name="Content Placeholder 2"/>
          <p:cNvSpPr>
            <a:spLocks noGrp="1"/>
          </p:cNvSpPr>
          <p:nvPr>
            <p:ph idx="1"/>
          </p:nvPr>
        </p:nvSpPr>
        <p:spPr>
          <a:xfrm>
            <a:off x="923926" y="1600197"/>
            <a:ext cx="7762874" cy="1861459"/>
          </a:xfrm>
        </p:spPr>
        <p:txBody>
          <a:bodyPr/>
          <a:lstStyle/>
          <a:p>
            <a:r>
              <a:rPr lang="en-US" sz="2400" dirty="0"/>
              <a:t>The market demand is the horizontal sum of individual demand curves</a:t>
            </a:r>
          </a:p>
          <a:p>
            <a:pPr lvl="1"/>
            <a:r>
              <a:rPr lang="en-US" sz="2400" dirty="0"/>
              <a:t>At each possible price, add up the number of units demanded by individuals to get the market demand</a:t>
            </a:r>
          </a:p>
        </p:txBody>
      </p:sp>
      <p:pic>
        <p:nvPicPr>
          <p:cNvPr id="6" name="Picture 3" descr="The first graph shows the Smith's demand for tuna, which runs through (0, $1.60), (2, $1.20), (4, $0.80), and (8, $0). The second graph shows Jones's demand for tuna, which runs through (0, $0.80),  (2, $0.40), and (4, $0). The market demand curve runs through (0, $1.60), (2, $1.20), (4, $0.80), (8, $0.40), and (12, $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57988" y="3441633"/>
            <a:ext cx="7346481" cy="2928990"/>
          </a:xfrm>
        </p:spPr>
      </p:pic>
    </p:spTree>
    <p:extLst>
      <p:ext uri="{BB962C8B-B14F-4D97-AF65-F5344CB8AC3E}">
        <p14:creationId xmlns:p14="http://schemas.microsoft.com/office/powerpoint/2010/main" val="2759144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Identical Individual Demand Curves</a:t>
            </a:r>
            <a:endParaRPr lang="en-US" sz="1700" dirty="0"/>
          </a:p>
        </p:txBody>
      </p:sp>
      <p:sp>
        <p:nvSpPr>
          <p:cNvPr id="3" name="Content Placeholder 2"/>
          <p:cNvSpPr>
            <a:spLocks noGrp="1"/>
          </p:cNvSpPr>
          <p:nvPr>
            <p:ph idx="1"/>
          </p:nvPr>
        </p:nvSpPr>
        <p:spPr>
          <a:xfrm>
            <a:off x="923926" y="1600197"/>
            <a:ext cx="7762874" cy="1861459"/>
          </a:xfrm>
        </p:spPr>
        <p:txBody>
          <a:bodyPr/>
          <a:lstStyle/>
          <a:p>
            <a:r>
              <a:rPr lang="en-US" sz="2400" dirty="0"/>
              <a:t>In the special case where all buyers demand exactly the same quantity at each price</a:t>
            </a:r>
          </a:p>
          <a:p>
            <a:pPr lvl="1"/>
            <a:r>
              <a:rPr lang="en-US" sz="2400" dirty="0"/>
              <a:t>Multiply the individual quantity demanded by the number of buyers to get the market demand</a:t>
            </a:r>
          </a:p>
        </p:txBody>
      </p:sp>
      <p:pic>
        <p:nvPicPr>
          <p:cNvPr id="6" name="Picture 3" descr="The two graphs are identical with the demand curves going straight through (0, $6), (2, $5), (4, $4) and (12, $0). However, Quantity for graph (a) is given as &quot;Quantity (cans/week)&quot; and for graph (b) it is &quot;Quantity (1,000s of cans/week).&quot;"/>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989587" y="3441633"/>
            <a:ext cx="5883283" cy="2928990"/>
          </a:xfrm>
        </p:spPr>
      </p:pic>
    </p:spTree>
    <p:extLst>
      <p:ext uri="{BB962C8B-B14F-4D97-AF65-F5344CB8AC3E}">
        <p14:creationId xmlns:p14="http://schemas.microsoft.com/office/powerpoint/2010/main" val="3562924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Consumer Surplus</a:t>
            </a:r>
          </a:p>
        </p:txBody>
      </p:sp>
      <p:sp>
        <p:nvSpPr>
          <p:cNvPr id="3" name="Content Placeholder 2"/>
          <p:cNvSpPr>
            <a:spLocks noGrp="1"/>
          </p:cNvSpPr>
          <p:nvPr>
            <p:ph idx="1"/>
          </p:nvPr>
        </p:nvSpPr>
        <p:spPr>
          <a:xfrm>
            <a:off x="923926" y="1600199"/>
            <a:ext cx="7772400" cy="4846320"/>
          </a:xfrm>
        </p:spPr>
        <p:txBody>
          <a:bodyPr/>
          <a:lstStyle/>
          <a:p>
            <a:r>
              <a:rPr lang="en-US" b="1" dirty="0"/>
              <a:t>Consumer surplus </a:t>
            </a:r>
            <a:r>
              <a:rPr lang="en-US" dirty="0"/>
              <a:t>is the difference between the buyer's reservation price and the market price</a:t>
            </a:r>
          </a:p>
          <a:p>
            <a:r>
              <a:rPr lang="en-US" dirty="0"/>
              <a:t>With multiple buyers</a:t>
            </a:r>
          </a:p>
          <a:p>
            <a:pPr lvl="1"/>
            <a:r>
              <a:rPr lang="en-US" dirty="0"/>
              <a:t>Find the consumer surplus for each buyer</a:t>
            </a:r>
          </a:p>
          <a:p>
            <a:pPr lvl="1"/>
            <a:r>
              <a:rPr lang="en-US" dirty="0"/>
              <a:t>Add up the individual surplus for each buyer</a:t>
            </a:r>
          </a:p>
        </p:txBody>
      </p:sp>
    </p:spTree>
    <p:extLst>
      <p:ext uri="{BB962C8B-B14F-4D97-AF65-F5344CB8AC3E}">
        <p14:creationId xmlns:p14="http://schemas.microsoft.com/office/powerpoint/2010/main" val="3532858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Consumer Surplus on a Graph</a:t>
            </a:r>
            <a:r>
              <a:rPr lang="en-US" sz="1700" dirty="0"/>
              <a:t> 1</a:t>
            </a:r>
          </a:p>
        </p:txBody>
      </p:sp>
      <p:sp>
        <p:nvSpPr>
          <p:cNvPr id="3" name="Content Placeholder 2"/>
          <p:cNvSpPr>
            <a:spLocks noGrp="1"/>
          </p:cNvSpPr>
          <p:nvPr>
            <p:ph idx="1"/>
          </p:nvPr>
        </p:nvSpPr>
        <p:spPr>
          <a:xfrm>
            <a:off x="923926" y="1600197"/>
            <a:ext cx="4159703" cy="4528459"/>
          </a:xfrm>
        </p:spPr>
        <p:txBody>
          <a:bodyPr/>
          <a:lstStyle/>
          <a:p>
            <a:r>
              <a:rPr lang="en-US" sz="2400" dirty="0"/>
              <a:t>When a product is sold in whole units, the demand curve is a stair-step function</a:t>
            </a:r>
          </a:p>
          <a:p>
            <a:pPr marL="511175" lvl="2" indent="-225425">
              <a:buClr>
                <a:schemeClr val="bg1"/>
              </a:buClr>
            </a:pPr>
            <a:r>
              <a:rPr lang="en-US" sz="2100" dirty="0"/>
              <a:t>Many goods are indivisible:  movie tickets and TVs</a:t>
            </a:r>
          </a:p>
          <a:p>
            <a:pPr marL="285750" lvl="1"/>
            <a:r>
              <a:rPr lang="en-US" sz="2100" dirty="0"/>
              <a:t>If the market supplied only one unit, the maximum price would be $11</a:t>
            </a:r>
          </a:p>
          <a:p>
            <a:pPr marL="511175" lvl="2" indent="-225425">
              <a:buClr>
                <a:schemeClr val="bg1"/>
              </a:buClr>
            </a:pPr>
            <a:r>
              <a:rPr lang="en-US" sz="2100" dirty="0"/>
              <a:t>For the second unit, the price is $10, and so on</a:t>
            </a:r>
          </a:p>
          <a:p>
            <a:pPr marL="511175" lvl="2" indent="-225425">
              <a:buClr>
                <a:schemeClr val="bg1"/>
              </a:buClr>
            </a:pPr>
            <a:r>
              <a:rPr lang="en-US" sz="2100" dirty="0"/>
              <a:t>The last buyer gets no consumer surplus</a:t>
            </a:r>
          </a:p>
        </p:txBody>
      </p:sp>
      <p:pic>
        <p:nvPicPr>
          <p:cNvPr id="6" name="Picture 3" descr="The graph plots demand for Units per day to Price (dollars per unit) in a downward stair-step pattern. The curve, Demand, is broken into individual small lines beginning at a price of $11 from 0 to 1 units and decreasing by $1 for each increasing unit until a price of $1 from 10 to 11 units."/>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337189" y="1792777"/>
            <a:ext cx="3566160" cy="4448571"/>
          </a:xfrm>
        </p:spPr>
      </p:pic>
    </p:spTree>
    <p:extLst>
      <p:ext uri="{BB962C8B-B14F-4D97-AF65-F5344CB8AC3E}">
        <p14:creationId xmlns:p14="http://schemas.microsoft.com/office/powerpoint/2010/main" val="589213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Consumer Surplus on a Graph</a:t>
            </a:r>
            <a:r>
              <a:rPr lang="en-US" sz="1700" dirty="0"/>
              <a:t> 2</a:t>
            </a:r>
          </a:p>
        </p:txBody>
      </p:sp>
      <p:sp>
        <p:nvSpPr>
          <p:cNvPr id="3" name="Content Placeholder 2"/>
          <p:cNvSpPr>
            <a:spLocks noGrp="1"/>
          </p:cNvSpPr>
          <p:nvPr>
            <p:ph idx="1"/>
          </p:nvPr>
        </p:nvSpPr>
        <p:spPr>
          <a:xfrm>
            <a:off x="923925" y="1600197"/>
            <a:ext cx="4297680" cy="4528459"/>
          </a:xfrm>
        </p:spPr>
        <p:txBody>
          <a:bodyPr/>
          <a:lstStyle/>
          <a:p>
            <a:r>
              <a:rPr lang="en-US" sz="2400" dirty="0"/>
              <a:t>Market price is $6 for all sales</a:t>
            </a:r>
          </a:p>
          <a:p>
            <a:r>
              <a:rPr lang="en-US" sz="2400" dirty="0"/>
              <a:t>Total consumer surplus</a:t>
            </a:r>
          </a:p>
          <a:p>
            <a:pPr marL="511175" lvl="2" indent="-225425">
              <a:buClr>
                <a:schemeClr val="bg1"/>
              </a:buClr>
            </a:pPr>
            <a:r>
              <a:rPr lang="en-US" sz="2100" dirty="0"/>
              <a:t>The first sale generates $5 of consumer surplus</a:t>
            </a:r>
          </a:p>
          <a:p>
            <a:pPr marL="744538" lvl="3">
              <a:buClr>
                <a:schemeClr val="bg1"/>
              </a:buClr>
            </a:pPr>
            <a:r>
              <a:rPr lang="en-US" sz="1800" dirty="0"/>
              <a:t>Reservation price of $11 minus the price of $6</a:t>
            </a:r>
          </a:p>
          <a:p>
            <a:pPr marL="511175" lvl="2" indent="-225425">
              <a:buClr>
                <a:schemeClr val="bg1"/>
              </a:buClr>
            </a:pPr>
            <a:r>
              <a:rPr lang="en-US" sz="2100" dirty="0"/>
              <a:t>Selling the second unit has $4 of consumer surplus, and so on</a:t>
            </a:r>
          </a:p>
          <a:p>
            <a:r>
              <a:rPr lang="en-US" sz="2400" dirty="0"/>
              <a:t>Total consumer surplus is the area under the demand curve and above market price</a:t>
            </a:r>
          </a:p>
        </p:txBody>
      </p:sp>
      <p:pic>
        <p:nvPicPr>
          <p:cNvPr id="6" name="Picture 3" descr="The graph plots demand for Units per day to Price (dollars per unit) in a downward stair-step pattern. The curve, Demand, is broken into individual small lines beginning at a price of $11 from 0 to 1 units and decreasing by $1 for each increasing unit until a price of $1 from 10 to 11 units. The area of the graph under the Demand curve from 0 to 5 units and from $6 to $11 is shaded and labeled Consumer surplus = $15/day."/>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353420" y="1792777"/>
            <a:ext cx="3533698" cy="4448571"/>
          </a:xfrm>
        </p:spPr>
      </p:pic>
    </p:spTree>
    <p:extLst>
      <p:ext uri="{BB962C8B-B14F-4D97-AF65-F5344CB8AC3E}">
        <p14:creationId xmlns:p14="http://schemas.microsoft.com/office/powerpoint/2010/main" val="1040905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 Surplus for Milk</a:t>
            </a:r>
            <a:r>
              <a:rPr lang="en-US" sz="1500" dirty="0"/>
              <a:t> 1</a:t>
            </a:r>
          </a:p>
        </p:txBody>
      </p:sp>
      <p:sp>
        <p:nvSpPr>
          <p:cNvPr id="3" name="Content Placeholder 2"/>
          <p:cNvSpPr>
            <a:spLocks noGrp="1"/>
          </p:cNvSpPr>
          <p:nvPr>
            <p:ph idx="1"/>
          </p:nvPr>
        </p:nvSpPr>
        <p:spPr>
          <a:xfrm>
            <a:off x="923925" y="1600197"/>
            <a:ext cx="3365046" cy="4528459"/>
          </a:xfrm>
        </p:spPr>
        <p:txBody>
          <a:bodyPr/>
          <a:lstStyle/>
          <a:p>
            <a:r>
              <a:rPr lang="en-US" sz="2400" dirty="0"/>
              <a:t>Consider the market demand and supply of milk</a:t>
            </a:r>
          </a:p>
          <a:p>
            <a:pPr marL="285750" lvl="1"/>
            <a:r>
              <a:rPr lang="en-US" sz="2100" dirty="0"/>
              <a:t>The equilibrium price is $2 per gallon</a:t>
            </a:r>
          </a:p>
          <a:p>
            <a:pPr marL="285750" lvl="1"/>
            <a:r>
              <a:rPr lang="en-US" sz="2100" dirty="0"/>
              <a:t>The equilibrium quantity is 4,000 gallons per day</a:t>
            </a:r>
          </a:p>
          <a:p>
            <a:pPr marL="511175" lvl="2" indent="-225425">
              <a:buClr>
                <a:schemeClr val="bg1"/>
              </a:buClr>
            </a:pPr>
            <a:r>
              <a:rPr lang="en-US" sz="2100" dirty="0"/>
              <a:t>Last customer pays his reservation price and gets no consumer surplus</a:t>
            </a:r>
          </a:p>
        </p:txBody>
      </p:sp>
      <p:pic>
        <p:nvPicPr>
          <p:cNvPr id="6" name="Picture 3" descr="Graph shows supply and demand for Quantity (1,000s of gallons per day) to Price ($ per gallon). The demand curve, D, is a downward sloping line originating at (0, 3.00) and ending at (12, 0). The supply curve, S, is an upward sloping line originating at (0, 0) and intersecting the demand curve at (4, 2.0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623151" y="1888734"/>
            <a:ext cx="4275775" cy="4256657"/>
          </a:xfrm>
        </p:spPr>
      </p:pic>
    </p:spTree>
    <p:extLst>
      <p:ext uri="{BB962C8B-B14F-4D97-AF65-F5344CB8AC3E}">
        <p14:creationId xmlns:p14="http://schemas.microsoft.com/office/powerpoint/2010/main" val="3945209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 Surplus for Milk</a:t>
            </a:r>
            <a:r>
              <a:rPr lang="en-US" sz="1500" dirty="0"/>
              <a:t> 2</a:t>
            </a:r>
          </a:p>
        </p:txBody>
      </p:sp>
      <p:sp>
        <p:nvSpPr>
          <p:cNvPr id="3" name="Content Placeholder 2"/>
          <p:cNvSpPr>
            <a:spLocks noGrp="1"/>
          </p:cNvSpPr>
          <p:nvPr>
            <p:ph idx="1"/>
          </p:nvPr>
        </p:nvSpPr>
        <p:spPr>
          <a:xfrm>
            <a:off x="923925" y="1600196"/>
            <a:ext cx="3474720" cy="4846320"/>
          </a:xfrm>
        </p:spPr>
        <p:txBody>
          <a:bodyPr/>
          <a:lstStyle/>
          <a:p>
            <a:r>
              <a:rPr lang="en-US" sz="2000" dirty="0"/>
              <a:t>Price is $2 and quantity is 4,000 gallons per day</a:t>
            </a:r>
          </a:p>
          <a:p>
            <a:r>
              <a:rPr lang="en-US" sz="2000" dirty="0"/>
              <a:t>Consumer surplus is the area of the triangle between:</a:t>
            </a:r>
          </a:p>
          <a:p>
            <a:pPr marL="511175" lvl="2" indent="-225425">
              <a:buClr>
                <a:schemeClr val="bg1"/>
              </a:buClr>
            </a:pPr>
            <a:r>
              <a:rPr lang="en-US" sz="2000" dirty="0"/>
              <a:t>Horizontal intercept of demand</a:t>
            </a:r>
          </a:p>
          <a:p>
            <a:pPr marL="511175" lvl="2" indent="-225425">
              <a:buClr>
                <a:schemeClr val="bg1"/>
              </a:buClr>
            </a:pPr>
            <a:r>
              <a:rPr lang="en-US" sz="2000" dirty="0"/>
              <a:t>Market price</a:t>
            </a:r>
          </a:p>
          <a:p>
            <a:pPr marL="511175" lvl="2" indent="-225425">
              <a:buClr>
                <a:schemeClr val="bg1"/>
              </a:buClr>
            </a:pPr>
            <a:r>
              <a:rPr lang="en-US" sz="2000" dirty="0"/>
              <a:t>Market quantity</a:t>
            </a:r>
          </a:p>
          <a:p>
            <a:pPr marL="285750" lvl="1"/>
            <a:r>
              <a:rPr lang="en-US" sz="2000" dirty="0"/>
              <a:t>Remember: area of a right triangle is ½ base times height</a:t>
            </a:r>
          </a:p>
          <a:p>
            <a:pPr marL="511175" lvl="2" indent="-225425">
              <a:buClr>
                <a:schemeClr val="bg1"/>
              </a:buClr>
            </a:pPr>
            <a:r>
              <a:rPr lang="en-US" sz="2000" dirty="0"/>
              <a:t>The area is </a:t>
            </a:r>
            <a:br>
              <a:rPr lang="en-US" sz="2000" dirty="0"/>
            </a:br>
            <a:r>
              <a:rPr lang="en-US" sz="2000" dirty="0"/>
              <a:t>½ (4,000 gal)($3</a:t>
            </a:r>
            <a:r>
              <a:rPr lang="en-US" sz="2000" dirty="0">
                <a:latin typeface="Arial" panose="020B0604020202020204" pitchFamily="34" charset="0"/>
                <a:cs typeface="Arial" panose="020B0604020202020204" pitchFamily="34" charset="0"/>
              </a:rPr>
              <a:t>−</a:t>
            </a:r>
            <a:r>
              <a:rPr lang="en-US" sz="2000" dirty="0"/>
              <a:t>$2) = $2,000</a:t>
            </a:r>
          </a:p>
        </p:txBody>
      </p:sp>
      <p:pic>
        <p:nvPicPr>
          <p:cNvPr id="6" name="Picture 3" descr="Graph shows supply and demand for Quantity (1,000s of gallons per day) to Price (dollars per gallon). The demand curve, D, is a downward sloping line originating at (0, 3.00) and ending at (12, 0). The supply curve, S, is an upward sloping line originating at (0, 0) and intersecting the demand curve at (4, 2.00). The area of the graph below the demand curve to a price of $2.00 over to a quantity of 4 is shaded and labeled Consumer surplus."/>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623151" y="1888734"/>
            <a:ext cx="4275774" cy="4256657"/>
          </a:xfrm>
        </p:spPr>
      </p:pic>
    </p:spTree>
    <p:extLst>
      <p:ext uri="{BB962C8B-B14F-4D97-AF65-F5344CB8AC3E}">
        <p14:creationId xmlns:p14="http://schemas.microsoft.com/office/powerpoint/2010/main" val="179487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Law of Demand</a:t>
            </a:r>
            <a:r>
              <a:rPr lang="en-IN" sz="1500" dirty="0"/>
              <a:t> 1</a:t>
            </a:r>
            <a:endParaRPr lang="en-US" sz="1500" dirty="0"/>
          </a:p>
        </p:txBody>
      </p:sp>
      <p:sp>
        <p:nvSpPr>
          <p:cNvPr id="3" name="Content Placeholder 2"/>
          <p:cNvSpPr>
            <a:spLocks noGrp="1"/>
          </p:cNvSpPr>
          <p:nvPr>
            <p:ph idx="1"/>
          </p:nvPr>
        </p:nvSpPr>
        <p:spPr>
          <a:xfrm>
            <a:off x="923926" y="1600199"/>
            <a:ext cx="7762874" cy="2133601"/>
          </a:xfrm>
          <a:solidFill>
            <a:srgbClr val="4A5B28"/>
          </a:solidFill>
        </p:spPr>
        <p:txBody>
          <a:bodyPr/>
          <a:lstStyle/>
          <a:p>
            <a:pPr algn="ctr">
              <a:lnSpc>
                <a:spcPct val="150000"/>
              </a:lnSpc>
              <a:defRPr/>
            </a:pPr>
            <a:r>
              <a:rPr lang="en-US" sz="2800" b="1" dirty="0">
                <a:solidFill>
                  <a:schemeClr val="bg1"/>
                </a:solidFill>
                <a:effectLst>
                  <a:outerShdw blurRad="38100" dist="38100" dir="2700000" algn="tl">
                    <a:srgbClr val="000000">
                      <a:alpha val="43137"/>
                    </a:srgbClr>
                  </a:outerShdw>
                </a:effectLst>
              </a:rPr>
              <a:t>Law of Demand</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People do less of what they want to do </a:t>
            </a:r>
            <a:br>
              <a:rPr lang="en-US" sz="2800" b="1" dirty="0">
                <a:solidFill>
                  <a:schemeClr val="bg1"/>
                </a:solidFill>
                <a:effectLst>
                  <a:outerShdw blurRad="38100" dist="38100" dir="2700000" algn="tl">
                    <a:srgbClr val="000000">
                      <a:alpha val="43137"/>
                    </a:srgbClr>
                  </a:outerShdw>
                </a:effectLst>
              </a:rPr>
            </a:br>
            <a:r>
              <a:rPr lang="en-US" sz="2800" b="1" dirty="0">
                <a:solidFill>
                  <a:schemeClr val="bg1"/>
                </a:solidFill>
                <a:effectLst>
                  <a:outerShdw blurRad="38100" dist="38100" dir="2700000" algn="tl">
                    <a:srgbClr val="000000">
                      <a:alpha val="43137"/>
                    </a:srgbClr>
                  </a:outerShdw>
                </a:effectLst>
              </a:rPr>
              <a:t>as the cost of doing it rises</a:t>
            </a:r>
          </a:p>
        </p:txBody>
      </p:sp>
    </p:spTree>
    <p:extLst>
      <p:ext uri="{BB962C8B-B14F-4D97-AF65-F5344CB8AC3E}">
        <p14:creationId xmlns:p14="http://schemas.microsoft.com/office/powerpoint/2010/main" val="2931746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Demand</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54" y="1643061"/>
            <a:ext cx="7870818" cy="4668840"/>
          </a:xfrm>
        </p:spPr>
      </p:pic>
    </p:spTree>
    <p:extLst>
      <p:ext uri="{BB962C8B-B14F-4D97-AF65-F5344CB8AC3E}">
        <p14:creationId xmlns:p14="http://schemas.microsoft.com/office/powerpoint/2010/main" val="533333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a:t>Chapter 4</a:t>
            </a:r>
            <a:br>
              <a:rPr lang="en-US" dirty="0"/>
            </a:br>
            <a:r>
              <a:rPr lang="en-US" dirty="0"/>
              <a:t>Appendix</a:t>
            </a:r>
          </a:p>
        </p:txBody>
      </p:sp>
      <p:sp>
        <p:nvSpPr>
          <p:cNvPr id="2" name="Subtitle 2"/>
          <p:cNvSpPr>
            <a:spLocks noGrp="1"/>
          </p:cNvSpPr>
          <p:nvPr>
            <p:ph type="subTitle" idx="1"/>
          </p:nvPr>
        </p:nvSpPr>
        <p:spPr/>
        <p:txBody>
          <a:bodyPr>
            <a:normAutofit/>
          </a:bodyPr>
          <a:lstStyle/>
          <a:p>
            <a:r>
              <a:rPr lang="en-IN" dirty="0"/>
              <a:t>Indifference Curves</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p>
        </p:txBody>
      </p:sp>
    </p:spTree>
    <p:extLst>
      <p:ext uri="{BB962C8B-B14F-4D97-AF65-F5344CB8AC3E}">
        <p14:creationId xmlns:p14="http://schemas.microsoft.com/office/powerpoint/2010/main" val="1225738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Budget Constraints</a:t>
            </a:r>
          </a:p>
        </p:txBody>
      </p:sp>
      <p:sp>
        <p:nvSpPr>
          <p:cNvPr id="3" name="Content Placeholder 2"/>
          <p:cNvSpPr>
            <a:spLocks noGrp="1"/>
          </p:cNvSpPr>
          <p:nvPr>
            <p:ph idx="1"/>
          </p:nvPr>
        </p:nvSpPr>
        <p:spPr>
          <a:xfrm>
            <a:off x="923926" y="1600198"/>
            <a:ext cx="7888915" cy="2830288"/>
          </a:xfrm>
        </p:spPr>
        <p:txBody>
          <a:bodyPr/>
          <a:lstStyle/>
          <a:p>
            <a:r>
              <a:rPr lang="en-US" sz="2400" dirty="0"/>
              <a:t>The budget constraint describes the different bundles you can afford, sort of like a PPF</a:t>
            </a:r>
          </a:p>
          <a:p>
            <a:r>
              <a:rPr lang="en-US" sz="2400" dirty="0"/>
              <a:t>If M is your budget and </a:t>
            </a:r>
            <a:r>
              <a:rPr lang="en-US" sz="2400" dirty="0" err="1"/>
              <a:t>P</a:t>
            </a:r>
            <a:r>
              <a:rPr lang="en-US" sz="2400" baseline="-25000" dirty="0" err="1"/>
              <a:t>v</a:t>
            </a:r>
            <a:r>
              <a:rPr lang="en-US" sz="2400" baseline="-25000" dirty="0"/>
              <a:t> </a:t>
            </a:r>
            <a:r>
              <a:rPr lang="en-US" sz="2400" dirty="0"/>
              <a:t>is the price of vanilla, you can afford at most M/</a:t>
            </a:r>
            <a:r>
              <a:rPr lang="en-US" sz="2400" dirty="0" err="1"/>
              <a:t>P</a:t>
            </a:r>
            <a:r>
              <a:rPr lang="en-US" sz="2400" baseline="-25000" dirty="0" err="1"/>
              <a:t>v</a:t>
            </a:r>
            <a:r>
              <a:rPr lang="en-US" sz="2400" dirty="0"/>
              <a:t> units of vanilla.</a:t>
            </a:r>
          </a:p>
          <a:p>
            <a:r>
              <a:rPr lang="en-US" sz="2400" dirty="0"/>
              <a:t>Lets you see what</a:t>
            </a:r>
            <a:br>
              <a:rPr lang="en-US" sz="2400" dirty="0"/>
            </a:br>
            <a:r>
              <a:rPr lang="en-US" sz="2400" dirty="0"/>
              <a:t>bundles are affordable</a:t>
            </a:r>
            <a:br>
              <a:rPr lang="en-US" sz="2400" dirty="0"/>
            </a:br>
            <a:r>
              <a:rPr lang="en-US" sz="2400" dirty="0"/>
              <a:t>(E isn’t!)</a:t>
            </a:r>
            <a:endParaRPr lang="en-US" dirty="0"/>
          </a:p>
        </p:txBody>
      </p:sp>
      <p:pic>
        <p:nvPicPr>
          <p:cNvPr id="6" name="Picture 3" descr="Graph shows the budget constraint for Chocolate (pints per year) to Vanilla (pints per year). The budget constraint line, B, is a downward sloping line originating at (0, M/PV = 10) and ending at (M/PC = 20, 0). The slope of the line equals –1/2 = – (Price of chocolate/Price of vanilla). Additional points off the line are plotted below at point D (5, 4) and above at point E (12, 8)."/>
          <p:cNvPicPr>
            <a:picLocks noGrp="1" noChangeAspect="1"/>
          </p:cNvPicPr>
          <p:nvPr>
            <p:ph idx="10"/>
          </p:nvPr>
        </p:nvPicPr>
        <p:blipFill rotWithShape="1">
          <a:blip r:embed="rId2">
            <a:extLst>
              <a:ext uri="{28A0092B-C50C-407E-A947-70E740481C1C}">
                <a14:useLocalDpi xmlns:a14="http://schemas.microsoft.com/office/drawing/2010/main" val="0"/>
              </a:ext>
            </a:extLst>
          </a:blip>
          <a:srcRect l="3262" b="14789"/>
          <a:stretch/>
        </p:blipFill>
        <p:spPr>
          <a:xfrm>
            <a:off x="4244645" y="3552588"/>
            <a:ext cx="4663440" cy="2618161"/>
          </a:xfrm>
        </p:spPr>
      </p:pic>
    </p:spTree>
    <p:extLst>
      <p:ext uri="{BB962C8B-B14F-4D97-AF65-F5344CB8AC3E}">
        <p14:creationId xmlns:p14="http://schemas.microsoft.com/office/powerpoint/2010/main" val="28345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 Preferences</a:t>
            </a:r>
          </a:p>
        </p:txBody>
      </p:sp>
      <p:sp>
        <p:nvSpPr>
          <p:cNvPr id="3" name="Content Placeholder 2"/>
          <p:cNvSpPr>
            <a:spLocks noGrp="1"/>
          </p:cNvSpPr>
          <p:nvPr>
            <p:ph idx="1"/>
          </p:nvPr>
        </p:nvSpPr>
        <p:spPr>
          <a:xfrm>
            <a:off x="923926" y="1600198"/>
            <a:ext cx="3212645" cy="4610102"/>
          </a:xfrm>
        </p:spPr>
        <p:txBody>
          <a:bodyPr/>
          <a:lstStyle/>
          <a:p>
            <a:pPr>
              <a:spcBef>
                <a:spcPts val="1200"/>
              </a:spcBef>
              <a:spcAft>
                <a:spcPts val="600"/>
              </a:spcAft>
            </a:pPr>
            <a:r>
              <a:rPr lang="en-US" sz="2400" dirty="0"/>
              <a:t>Indifference curves describe the set of bundles you’d be </a:t>
            </a:r>
            <a:r>
              <a:rPr lang="en-US" sz="2400" b="1" dirty="0"/>
              <a:t>indifferent between</a:t>
            </a:r>
            <a:endParaRPr lang="en-US" sz="2400" dirty="0"/>
          </a:p>
          <a:p>
            <a:pPr>
              <a:spcBef>
                <a:spcPts val="1200"/>
              </a:spcBef>
              <a:spcAft>
                <a:spcPts val="600"/>
              </a:spcAft>
            </a:pPr>
            <a:r>
              <a:rPr lang="en-US" sz="2400" dirty="0"/>
              <a:t>Slope is </a:t>
            </a:r>
            <a:r>
              <a:rPr lang="en-US" sz="2400" dirty="0" err="1"/>
              <a:t>MU</a:t>
            </a:r>
            <a:r>
              <a:rPr lang="en-US" sz="2400" baseline="-25000" dirty="0" err="1"/>
              <a:t>x</a:t>
            </a:r>
            <a:r>
              <a:rPr lang="en-US" sz="2400" dirty="0"/>
              <a:t>/</a:t>
            </a:r>
            <a:r>
              <a:rPr lang="en-US" sz="2400" dirty="0" err="1"/>
              <a:t>MU</a:t>
            </a:r>
            <a:r>
              <a:rPr lang="en-US" sz="2400" baseline="-25000" dirty="0" err="1"/>
              <a:t>y</a:t>
            </a:r>
            <a:r>
              <a:rPr lang="en-US" sz="2400" baseline="-25000" dirty="0"/>
              <a:t> </a:t>
            </a:r>
            <a:r>
              <a:rPr lang="en-US" sz="2400" dirty="0"/>
              <a:t>= MRS (marginal rate of substitution)</a:t>
            </a:r>
            <a:endParaRPr lang="en-US" sz="2400" baseline="-25000" dirty="0"/>
          </a:p>
          <a:p>
            <a:pPr>
              <a:spcBef>
                <a:spcPts val="1200"/>
              </a:spcBef>
              <a:spcAft>
                <a:spcPts val="600"/>
              </a:spcAft>
            </a:pPr>
            <a:r>
              <a:rPr lang="en-US" sz="2400" dirty="0"/>
              <a:t>A higher indifference curve is preferred to a lower one</a:t>
            </a:r>
          </a:p>
        </p:txBody>
      </p:sp>
      <p:pic>
        <p:nvPicPr>
          <p:cNvPr id="6" name="Picture 3" descr="Graph shows four indifference curves for Chocolate (pints per year) to Vanilla (pints per year). The first curve, IC0, has a downward curve and intersects point X. The second curve, IC1, shifts to the right of IC0, has a downward curve, and intersects point A. The third curve, IC2, shifts to the right of IC1, has a downward curve, and intersects point Y. The fourth curve, IC3, shifts to the right of IC2, has a downward curve, and intersects point Z. The rightward shifts of the lines is labeled Increasing satisfaction."/>
          <p:cNvPicPr>
            <a:picLocks noGrp="1" noChangeAspect="1"/>
          </p:cNvPicPr>
          <p:nvPr>
            <p:ph idx="10"/>
          </p:nvPr>
        </p:nvPicPr>
        <p:blipFill rotWithShape="1">
          <a:blip r:embed="rId2">
            <a:extLst>
              <a:ext uri="{28A0092B-C50C-407E-A947-70E740481C1C}">
                <a14:useLocalDpi xmlns:a14="http://schemas.microsoft.com/office/drawing/2010/main" val="0"/>
              </a:ext>
            </a:extLst>
          </a:blip>
          <a:srcRect l="26968" b="3271"/>
          <a:stretch/>
        </p:blipFill>
        <p:spPr>
          <a:xfrm>
            <a:off x="4491398" y="1936026"/>
            <a:ext cx="4237621" cy="3370794"/>
          </a:xfrm>
        </p:spPr>
      </p:pic>
    </p:spTree>
    <p:extLst>
      <p:ext uri="{BB962C8B-B14F-4D97-AF65-F5344CB8AC3E}">
        <p14:creationId xmlns:p14="http://schemas.microsoft.com/office/powerpoint/2010/main" val="1590934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Affordable Bundle</a:t>
            </a:r>
          </a:p>
        </p:txBody>
      </p:sp>
      <p:sp>
        <p:nvSpPr>
          <p:cNvPr id="3" name="Content Placeholder 2"/>
          <p:cNvSpPr>
            <a:spLocks noGrp="1"/>
          </p:cNvSpPr>
          <p:nvPr>
            <p:ph idx="1"/>
          </p:nvPr>
        </p:nvSpPr>
        <p:spPr>
          <a:xfrm>
            <a:off x="419100" y="1600198"/>
            <a:ext cx="4162425" cy="4713516"/>
          </a:xfrm>
        </p:spPr>
        <p:txBody>
          <a:bodyPr/>
          <a:lstStyle/>
          <a:p>
            <a:pPr>
              <a:spcAft>
                <a:spcPts val="1200"/>
              </a:spcAft>
            </a:pPr>
            <a:r>
              <a:rPr lang="en-US" sz="2400" dirty="0"/>
              <a:t>The budget constraint says what you can afford</a:t>
            </a:r>
          </a:p>
          <a:p>
            <a:pPr>
              <a:spcAft>
                <a:spcPts val="1200"/>
              </a:spcAft>
            </a:pPr>
            <a:r>
              <a:rPr lang="en-US" sz="2400" dirty="0"/>
              <a:t>Higher indifference curves are better</a:t>
            </a:r>
          </a:p>
          <a:p>
            <a:pPr>
              <a:spcAft>
                <a:spcPts val="1200"/>
              </a:spcAft>
            </a:pPr>
            <a:r>
              <a:rPr lang="en-US" sz="2400" dirty="0"/>
              <a:t>So the point on the highest indifference curve you can reach with your budget constraint is your </a:t>
            </a:r>
            <a:r>
              <a:rPr lang="en-US" sz="2400" b="1" dirty="0"/>
              <a:t>best affordable bundle</a:t>
            </a:r>
          </a:p>
          <a:p>
            <a:pPr>
              <a:spcAft>
                <a:spcPts val="1200"/>
              </a:spcAft>
            </a:pPr>
            <a:r>
              <a:rPr lang="en-US" sz="2400" dirty="0"/>
              <a:t>MRS = P</a:t>
            </a:r>
            <a:r>
              <a:rPr lang="en-US" sz="2400" baseline="-25000" dirty="0"/>
              <a:t>c</a:t>
            </a:r>
            <a:r>
              <a:rPr lang="en-US" sz="2400" dirty="0"/>
              <a:t>/</a:t>
            </a:r>
            <a:r>
              <a:rPr lang="en-US" sz="2400" dirty="0" err="1"/>
              <a:t>P</a:t>
            </a:r>
            <a:r>
              <a:rPr lang="en-US" sz="2400" baseline="-25000" dirty="0" err="1"/>
              <a:t>v</a:t>
            </a:r>
            <a:r>
              <a:rPr lang="en-US" sz="2400" dirty="0"/>
              <a:t>, the same as the rational spending rule.</a:t>
            </a:r>
          </a:p>
        </p:txBody>
      </p:sp>
      <p:pic>
        <p:nvPicPr>
          <p:cNvPr id="6" name="Picture 3"/>
          <p:cNvPicPr>
            <a:picLocks noGrp="1" noChangeAspect="1"/>
          </p:cNvPicPr>
          <p:nvPr>
            <p:ph idx="10"/>
          </p:nvPr>
        </p:nvPicPr>
        <p:blipFill rotWithShape="1">
          <a:blip r:embed="rId2">
            <a:extLst>
              <a:ext uri="{28A0092B-C50C-407E-A947-70E740481C1C}">
                <a14:useLocalDpi xmlns:a14="http://schemas.microsoft.com/office/drawing/2010/main" val="0"/>
              </a:ext>
            </a:extLst>
          </a:blip>
          <a:srcRect l="27591" b="4950"/>
          <a:stretch/>
        </p:blipFill>
        <p:spPr>
          <a:xfrm>
            <a:off x="4532251" y="1915925"/>
            <a:ext cx="4233672" cy="3337625"/>
          </a:xfrm>
        </p:spPr>
      </p:pic>
    </p:spTree>
    <p:extLst>
      <p:ext uri="{BB962C8B-B14F-4D97-AF65-F5344CB8AC3E}">
        <p14:creationId xmlns:p14="http://schemas.microsoft.com/office/powerpoint/2010/main" val="288210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Law of Demand</a:t>
            </a:r>
            <a:r>
              <a:rPr lang="en-IN" sz="1500" dirty="0"/>
              <a:t> 2</a:t>
            </a:r>
            <a:endParaRPr lang="en-US" sz="1500" dirty="0"/>
          </a:p>
        </p:txBody>
      </p:sp>
      <p:sp>
        <p:nvSpPr>
          <p:cNvPr id="3" name="Content Placeholder 2"/>
          <p:cNvSpPr>
            <a:spLocks noGrp="1"/>
          </p:cNvSpPr>
          <p:nvPr>
            <p:ph idx="1"/>
          </p:nvPr>
        </p:nvSpPr>
        <p:spPr/>
        <p:txBody>
          <a:bodyPr/>
          <a:lstStyle/>
          <a:p>
            <a:r>
              <a:rPr lang="en-US" sz="2800" b="1" i="1" dirty="0"/>
              <a:t>Cost-Benefit Principle</a:t>
            </a:r>
            <a:r>
              <a:rPr lang="en-US" sz="2800" b="1" dirty="0"/>
              <a:t> </a:t>
            </a:r>
            <a:r>
              <a:rPr lang="en-US" sz="2800" dirty="0"/>
              <a:t>at work</a:t>
            </a:r>
          </a:p>
          <a:p>
            <a:pPr lvl="1"/>
            <a:r>
              <a:rPr lang="en-US" sz="2400" dirty="0"/>
              <a:t>Do something if the marginal benefits are at least as great as the marginal costs</a:t>
            </a:r>
          </a:p>
          <a:p>
            <a:r>
              <a:rPr lang="en-US" sz="2800" dirty="0"/>
              <a:t>An increase in the market price approaches our reservation price</a:t>
            </a:r>
          </a:p>
          <a:p>
            <a:pPr lvl="1"/>
            <a:r>
              <a:rPr lang="en-US" sz="2400" dirty="0"/>
              <a:t>If market price exceeds the reservation price, buy no more</a:t>
            </a:r>
          </a:p>
          <a:p>
            <a:pPr lvl="1"/>
            <a:r>
              <a:rPr lang="en-US" sz="2400" dirty="0"/>
              <a:t>Costs include ALL costs – money, time, reputation</a:t>
            </a:r>
          </a:p>
          <a:p>
            <a:pPr lvl="2"/>
            <a:r>
              <a:rPr lang="en-US" sz="2000" dirty="0"/>
              <a:t>Consider implicit and explicit costs</a:t>
            </a:r>
            <a:endParaRPr lang="en-US" sz="2600" dirty="0"/>
          </a:p>
        </p:txBody>
      </p:sp>
    </p:spTree>
    <p:extLst>
      <p:ext uri="{BB962C8B-B14F-4D97-AF65-F5344CB8AC3E}">
        <p14:creationId xmlns:p14="http://schemas.microsoft.com/office/powerpoint/2010/main" val="22919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Origins of Demand</a:t>
            </a:r>
            <a:endParaRPr lang="en-US" sz="1700" dirty="0"/>
          </a:p>
        </p:txBody>
      </p:sp>
      <p:sp>
        <p:nvSpPr>
          <p:cNvPr id="3" name="Content Placeholder 2"/>
          <p:cNvSpPr>
            <a:spLocks noGrp="1"/>
          </p:cNvSpPr>
          <p:nvPr>
            <p:ph idx="1"/>
          </p:nvPr>
        </p:nvSpPr>
        <p:spPr/>
        <p:txBody>
          <a:bodyPr/>
          <a:lstStyle/>
          <a:p>
            <a:r>
              <a:rPr lang="en-US" b="1" dirty="0"/>
              <a:t>Reservation price</a:t>
            </a:r>
          </a:p>
          <a:p>
            <a:pPr lvl="1"/>
            <a:r>
              <a:rPr lang="en-US" dirty="0"/>
              <a:t>Individual tastes and preferences differ</a:t>
            </a:r>
          </a:p>
        </p:txBody>
      </p:sp>
      <p:sp>
        <p:nvSpPr>
          <p:cNvPr id="2" name="Content Placeholder 3"/>
          <p:cNvSpPr>
            <a:spLocks noGrp="1"/>
          </p:cNvSpPr>
          <p:nvPr>
            <p:ph idx="10"/>
          </p:nvPr>
        </p:nvSpPr>
        <p:spPr>
          <a:xfrm>
            <a:off x="923926" y="2789040"/>
            <a:ext cx="3508374" cy="1325760"/>
          </a:xfrm>
        </p:spPr>
        <p:txBody>
          <a:bodyPr/>
          <a:lstStyle/>
          <a:p>
            <a:pPr lvl="2"/>
            <a:r>
              <a:rPr lang="en-US" dirty="0">
                <a:solidFill>
                  <a:prstClr val="black"/>
                </a:solidFill>
              </a:rPr>
              <a:t>Biological needs</a:t>
            </a:r>
          </a:p>
          <a:p>
            <a:pPr lvl="2"/>
            <a:r>
              <a:rPr lang="en-US" dirty="0">
                <a:solidFill>
                  <a:prstClr val="black"/>
                </a:solidFill>
              </a:rPr>
              <a:t>Peer behavior</a:t>
            </a:r>
          </a:p>
          <a:p>
            <a:pPr lvl="2"/>
            <a:r>
              <a:rPr lang="en-US" dirty="0">
                <a:solidFill>
                  <a:prstClr val="black"/>
                </a:solidFill>
              </a:rPr>
              <a:t>Perceived quality</a:t>
            </a:r>
          </a:p>
        </p:txBody>
      </p:sp>
      <p:sp>
        <p:nvSpPr>
          <p:cNvPr id="4" name="Content Placeholder 4"/>
          <p:cNvSpPr>
            <a:spLocks noGrp="1"/>
          </p:cNvSpPr>
          <p:nvPr>
            <p:ph idx="11"/>
          </p:nvPr>
        </p:nvSpPr>
        <p:spPr>
          <a:xfrm>
            <a:off x="5432426" y="2789040"/>
            <a:ext cx="3566160" cy="1394219"/>
          </a:xfrm>
        </p:spPr>
        <p:txBody>
          <a:bodyPr/>
          <a:lstStyle/>
          <a:p>
            <a:pPr marL="274320" lvl="2"/>
            <a:r>
              <a:rPr lang="en-US" dirty="0">
                <a:solidFill>
                  <a:prstClr val="black"/>
                </a:solidFill>
              </a:rPr>
              <a:t>Cultural influences</a:t>
            </a:r>
          </a:p>
          <a:p>
            <a:pPr marL="274320" lvl="2"/>
            <a:r>
              <a:rPr lang="en-US" dirty="0">
                <a:solidFill>
                  <a:prstClr val="black"/>
                </a:solidFill>
              </a:rPr>
              <a:t>Individual differences</a:t>
            </a:r>
          </a:p>
          <a:p>
            <a:pPr marL="274320" lvl="2"/>
            <a:r>
              <a:rPr lang="en-US" dirty="0">
                <a:solidFill>
                  <a:prstClr val="black"/>
                </a:solidFill>
              </a:rPr>
              <a:t>Expected benefits</a:t>
            </a:r>
          </a:p>
        </p:txBody>
      </p:sp>
      <p:sp>
        <p:nvSpPr>
          <p:cNvPr id="6" name="Content Placeholder 5"/>
          <p:cNvSpPr>
            <a:spLocks noGrp="1"/>
          </p:cNvSpPr>
          <p:nvPr>
            <p:ph idx="12"/>
          </p:nvPr>
        </p:nvSpPr>
        <p:spPr>
          <a:xfrm>
            <a:off x="923926" y="4315820"/>
            <a:ext cx="7762874" cy="2021479"/>
          </a:xfrm>
        </p:spPr>
        <p:txBody>
          <a:bodyPr/>
          <a:lstStyle/>
          <a:p>
            <a:pPr lvl="1"/>
            <a:r>
              <a:rPr lang="en-US" dirty="0">
                <a:solidFill>
                  <a:prstClr val="black"/>
                </a:solidFill>
              </a:rPr>
              <a:t>Tastes may change over time</a:t>
            </a:r>
          </a:p>
          <a:p>
            <a:pPr lvl="2"/>
            <a:r>
              <a:rPr lang="en-US" dirty="0">
                <a:solidFill>
                  <a:prstClr val="black"/>
                </a:solidFill>
              </a:rPr>
              <a:t>Macaroni and cheese</a:t>
            </a:r>
          </a:p>
          <a:p>
            <a:pPr lvl="2"/>
            <a:r>
              <a:rPr lang="en-US" dirty="0">
                <a:solidFill>
                  <a:prstClr val="black"/>
                </a:solidFill>
              </a:rPr>
              <a:t>Spinach</a:t>
            </a:r>
          </a:p>
          <a:p>
            <a:pPr lvl="0"/>
            <a:r>
              <a:rPr lang="en-US" dirty="0">
                <a:solidFill>
                  <a:prstClr val="black"/>
                </a:solidFill>
              </a:rPr>
              <a:t>New goods get incorporated into priorities</a:t>
            </a:r>
          </a:p>
        </p:txBody>
      </p:sp>
    </p:spTree>
    <p:extLst>
      <p:ext uri="{BB962C8B-B14F-4D97-AF65-F5344CB8AC3E}">
        <p14:creationId xmlns:p14="http://schemas.microsoft.com/office/powerpoint/2010/main" val="136173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Needs Versus Wants</a:t>
            </a:r>
            <a:endParaRPr lang="en-US" sz="1700" dirty="0"/>
          </a:p>
        </p:txBody>
      </p:sp>
      <p:sp>
        <p:nvSpPr>
          <p:cNvPr id="3" name="Content Placeholder 2"/>
          <p:cNvSpPr>
            <a:spLocks noGrp="1"/>
          </p:cNvSpPr>
          <p:nvPr>
            <p:ph idx="1"/>
          </p:nvPr>
        </p:nvSpPr>
        <p:spPr/>
        <p:txBody>
          <a:bodyPr/>
          <a:lstStyle/>
          <a:p>
            <a:r>
              <a:rPr lang="en-US" sz="2800" dirty="0"/>
              <a:t>Some goods are required for subsistence</a:t>
            </a:r>
          </a:p>
          <a:p>
            <a:pPr lvl="1"/>
            <a:r>
              <a:rPr lang="en-US" sz="2400" dirty="0"/>
              <a:t>These are needs</a:t>
            </a:r>
          </a:p>
          <a:p>
            <a:r>
              <a:rPr lang="en-US" sz="2800" dirty="0"/>
              <a:t>Beyond subsistence, behavior is driven by wants</a:t>
            </a:r>
          </a:p>
          <a:p>
            <a:pPr lvl="1"/>
            <a:r>
              <a:rPr lang="en-US" sz="2400" dirty="0"/>
              <a:t>Kidneys or hamburger</a:t>
            </a:r>
          </a:p>
          <a:p>
            <a:pPr lvl="1"/>
            <a:r>
              <a:rPr lang="en-US" sz="2400" dirty="0"/>
              <a:t>Oatmeal or toaster pastries</a:t>
            </a:r>
          </a:p>
          <a:p>
            <a:r>
              <a:rPr lang="en-US" sz="2800" dirty="0"/>
              <a:t>Wants depend on price</a:t>
            </a:r>
          </a:p>
          <a:p>
            <a:pPr lvl="1"/>
            <a:r>
              <a:rPr lang="en-US" sz="2400" dirty="0"/>
              <a:t>Water in California</a:t>
            </a:r>
          </a:p>
          <a:p>
            <a:pPr lvl="2"/>
            <a:r>
              <a:rPr lang="en-US" sz="2000" dirty="0"/>
              <a:t>Regulations or price mechanism</a:t>
            </a:r>
          </a:p>
          <a:p>
            <a:pPr lvl="3"/>
            <a:r>
              <a:rPr lang="en-US" sz="1800" dirty="0"/>
              <a:t>Regulations are cumbersome and expensive</a:t>
            </a:r>
          </a:p>
          <a:p>
            <a:pPr lvl="3"/>
            <a:r>
              <a:rPr lang="en-US" sz="1800" dirty="0"/>
              <a:t>Price changes are fast and effective</a:t>
            </a:r>
          </a:p>
        </p:txBody>
      </p:sp>
    </p:spTree>
    <p:extLst>
      <p:ext uri="{BB962C8B-B14F-4D97-AF65-F5344CB8AC3E}">
        <p14:creationId xmlns:p14="http://schemas.microsoft.com/office/powerpoint/2010/main" val="25744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California Water Shortages</a:t>
            </a:r>
            <a:endParaRPr lang="en-US" sz="1700" dirty="0"/>
          </a:p>
        </p:txBody>
      </p:sp>
      <p:sp>
        <p:nvSpPr>
          <p:cNvPr id="3" name="Content Placeholder 2"/>
          <p:cNvSpPr>
            <a:spLocks noGrp="1"/>
          </p:cNvSpPr>
          <p:nvPr>
            <p:ph idx="1"/>
          </p:nvPr>
        </p:nvSpPr>
        <p:spPr/>
        <p:txBody>
          <a:bodyPr/>
          <a:lstStyle/>
          <a:p>
            <a:r>
              <a:rPr lang="en-US" sz="2800" i="1" dirty="0"/>
              <a:t>Problem:</a:t>
            </a:r>
            <a:r>
              <a:rPr lang="en-US" sz="2800" dirty="0"/>
              <a:t>  California has a large population and relatively low annual rainfall, so some argue that water shortages are inevitable</a:t>
            </a:r>
          </a:p>
          <a:p>
            <a:r>
              <a:rPr lang="en-US" sz="2800" i="1" dirty="0"/>
              <a:t>Analysis</a:t>
            </a:r>
          </a:p>
          <a:p>
            <a:pPr lvl="1"/>
            <a:r>
              <a:rPr lang="en-US" sz="2400" dirty="0"/>
              <a:t>New Mexico has less rainfall per person and fewer shortages</a:t>
            </a:r>
          </a:p>
          <a:p>
            <a:pPr lvl="1"/>
            <a:r>
              <a:rPr lang="en-US" sz="2400" dirty="0"/>
              <a:t>California's water price is low</a:t>
            </a:r>
          </a:p>
          <a:p>
            <a:pPr lvl="1"/>
            <a:r>
              <a:rPr lang="en-US" sz="2400" dirty="0"/>
              <a:t>Low price discourages careful use</a:t>
            </a:r>
          </a:p>
          <a:p>
            <a:pPr lvl="2"/>
            <a:r>
              <a:rPr lang="en-US" sz="2000" dirty="0"/>
              <a:t>Rice and almonds are grown because water is cheap</a:t>
            </a:r>
          </a:p>
          <a:p>
            <a:pPr lvl="2"/>
            <a:r>
              <a:rPr lang="en-US" sz="2000" dirty="0"/>
              <a:t>Water-intensive home landscaping</a:t>
            </a:r>
          </a:p>
        </p:txBody>
      </p:sp>
    </p:spTree>
    <p:extLst>
      <p:ext uri="{BB962C8B-B14F-4D97-AF65-F5344CB8AC3E}">
        <p14:creationId xmlns:p14="http://schemas.microsoft.com/office/powerpoint/2010/main" val="428541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Wants and Demand</a:t>
            </a:r>
            <a:endParaRPr lang="en-US" sz="1700" dirty="0"/>
          </a:p>
        </p:txBody>
      </p:sp>
      <p:sp>
        <p:nvSpPr>
          <p:cNvPr id="3" name="Content Placeholder 2"/>
          <p:cNvSpPr>
            <a:spLocks noGrp="1"/>
          </p:cNvSpPr>
          <p:nvPr>
            <p:ph idx="1"/>
          </p:nvPr>
        </p:nvSpPr>
        <p:spPr/>
        <p:txBody>
          <a:bodyPr/>
          <a:lstStyle/>
          <a:p>
            <a:pPr marL="225425" indent="-225425"/>
            <a:r>
              <a:rPr lang="en-US" sz="2800" dirty="0"/>
              <a:t>Unlimited wants</a:t>
            </a:r>
          </a:p>
          <a:p>
            <a:pPr marL="511175" lvl="1" indent="-290513"/>
            <a:r>
              <a:rPr lang="en-US" sz="2400" dirty="0"/>
              <a:t>More things, better quality things</a:t>
            </a:r>
          </a:p>
          <a:p>
            <a:pPr marL="511175" lvl="1" indent="-290513"/>
            <a:r>
              <a:rPr lang="en-US" sz="2400" dirty="0"/>
              <a:t>Services, including entertainment and travel</a:t>
            </a:r>
          </a:p>
          <a:p>
            <a:pPr marL="225425" indent="-225425"/>
            <a:r>
              <a:rPr lang="en-US" sz="2800" dirty="0"/>
              <a:t>Limited resources</a:t>
            </a:r>
          </a:p>
          <a:p>
            <a:pPr marL="511175" lvl="1" indent="-290513"/>
            <a:r>
              <a:rPr lang="en-US" sz="2400" dirty="0"/>
              <a:t>Money, income, and wealth</a:t>
            </a:r>
          </a:p>
          <a:p>
            <a:pPr marL="511175" lvl="1" indent="-290513"/>
            <a:r>
              <a:rPr lang="en-US" sz="2400" dirty="0"/>
              <a:t>Time and energy</a:t>
            </a:r>
          </a:p>
          <a:p>
            <a:pPr marL="225425" indent="-225425"/>
            <a:r>
              <a:rPr lang="en-US" sz="2800" dirty="0"/>
              <a:t>Prioritize wants</a:t>
            </a:r>
          </a:p>
          <a:p>
            <a:pPr marL="511175" lvl="1" indent="-290513"/>
            <a:r>
              <a:rPr lang="en-US" sz="2400" dirty="0"/>
              <a:t>Allocate resources accordingly</a:t>
            </a:r>
          </a:p>
          <a:p>
            <a:pPr marL="511175" lvl="1" indent="-290513"/>
            <a:r>
              <a:rPr lang="en-US" sz="2400" dirty="0"/>
              <a:t>Demand those things for which you are willing and able to pay</a:t>
            </a:r>
          </a:p>
        </p:txBody>
      </p:sp>
    </p:spTree>
    <p:extLst>
      <p:ext uri="{BB962C8B-B14F-4D97-AF65-F5344CB8AC3E}">
        <p14:creationId xmlns:p14="http://schemas.microsoft.com/office/powerpoint/2010/main" val="932243234"/>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3031</TotalTime>
  <Words>2239</Words>
  <Application>Microsoft Office PowerPoint</Application>
  <PresentationFormat>On-screen Show (4:3)</PresentationFormat>
  <Paragraphs>367</Paragraphs>
  <Slides>44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Helvetica</vt:lpstr>
      <vt:lpstr>Times New Roman</vt:lpstr>
      <vt:lpstr>Presentation1</vt:lpstr>
      <vt:lpstr>Chapter 5</vt:lpstr>
      <vt:lpstr>Learning Objectives</vt:lpstr>
      <vt:lpstr>Free Ice Cream – Or Is It?</vt:lpstr>
      <vt:lpstr>Law of Demand 1</vt:lpstr>
      <vt:lpstr>Law of Demand 2</vt:lpstr>
      <vt:lpstr>Origins of Demand</vt:lpstr>
      <vt:lpstr>Needs Versus Wants</vt:lpstr>
      <vt:lpstr>California Water Shortages</vt:lpstr>
      <vt:lpstr>Wants and Demand</vt:lpstr>
      <vt:lpstr>Wants and Utility</vt:lpstr>
      <vt:lpstr>Sarah's Utility from Ice Cream</vt:lpstr>
      <vt:lpstr>Sarah's Marginal Utility from Ice Cream</vt:lpstr>
      <vt:lpstr>Diminishing Marginal Utility 1</vt:lpstr>
      <vt:lpstr>Diminishing Marginal Utility 2</vt:lpstr>
      <vt:lpstr>Spending on Two Goods</vt:lpstr>
      <vt:lpstr>Budget Allocation</vt:lpstr>
      <vt:lpstr>Sarah’s Ice Cream</vt:lpstr>
      <vt:lpstr>Sarah’s Next Step</vt:lpstr>
      <vt:lpstr>Sarah’s Equilibrium</vt:lpstr>
      <vt:lpstr>Sarah’s Choices</vt:lpstr>
      <vt:lpstr>Rational Spending Rule 1</vt:lpstr>
      <vt:lpstr>Rational Spending Rule 2</vt:lpstr>
      <vt:lpstr>Substitution Effect</vt:lpstr>
      <vt:lpstr>Income Effect</vt:lpstr>
      <vt:lpstr>Rational Spending and Price Changes</vt:lpstr>
      <vt:lpstr>Chocolate Ice Cream Price Goes Down</vt:lpstr>
      <vt:lpstr>Eric’s Apples</vt:lpstr>
      <vt:lpstr>Applying the Rational Spending Rule: Substitution at Work</vt:lpstr>
      <vt:lpstr>Example: Smaller Homes in Manhattan</vt:lpstr>
      <vt:lpstr>Nominal and Real Prices</vt:lpstr>
      <vt:lpstr>Example:  How Many Cylinders in Your Car?</vt:lpstr>
      <vt:lpstr>Income Differences Matter</vt:lpstr>
      <vt:lpstr>Individual and Market Demand Curves</vt:lpstr>
      <vt:lpstr>Identical Individual Demand Curves</vt:lpstr>
      <vt:lpstr>Consumer Surplus</vt:lpstr>
      <vt:lpstr>Consumer Surplus on a Graph 1</vt:lpstr>
      <vt:lpstr>Consumer Surplus on a Graph 2</vt:lpstr>
      <vt:lpstr>Consumer Surplus for Milk 1</vt:lpstr>
      <vt:lpstr>Consumer Surplus for Milk 2</vt:lpstr>
      <vt:lpstr>Demand</vt:lpstr>
      <vt:lpstr>Chapter 4 Appendix</vt:lpstr>
      <vt:lpstr>Budget Constraints</vt:lpstr>
      <vt:lpstr>Consumer Preferences</vt:lpstr>
      <vt:lpstr>Best Affordable Bundle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EMRAN AHMED</cp:lastModifiedBy>
  <cp:revision>439</cp:revision>
  <dcterms:created xsi:type="dcterms:W3CDTF">2010-08-19T14:49:33Z</dcterms:created>
  <dcterms:modified xsi:type="dcterms:W3CDTF">2023-07-24T09:00:16Z</dcterms:modified>
</cp:coreProperties>
</file>