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notesMasterIdLst>
    <p:notesMasterId r:id="rId47"/>
  </p:notesMasterIdLst>
  <p:sldIdLst>
    <p:sldId id="311" r:id="rId2"/>
    <p:sldId id="257" r:id="rId3"/>
    <p:sldId id="379" r:id="rId4"/>
    <p:sldId id="427" r:id="rId5"/>
    <p:sldId id="428" r:id="rId6"/>
    <p:sldId id="457" r:id="rId7"/>
    <p:sldId id="312" r:id="rId8"/>
    <p:sldId id="458" r:id="rId9"/>
    <p:sldId id="459" r:id="rId10"/>
    <p:sldId id="460" r:id="rId11"/>
    <p:sldId id="414" r:id="rId12"/>
    <p:sldId id="429" r:id="rId13"/>
    <p:sldId id="461" r:id="rId14"/>
    <p:sldId id="354" r:id="rId15"/>
    <p:sldId id="430" r:id="rId16"/>
    <p:sldId id="462" r:id="rId17"/>
    <p:sldId id="431" r:id="rId18"/>
    <p:sldId id="463" r:id="rId19"/>
    <p:sldId id="432" r:id="rId20"/>
    <p:sldId id="426" r:id="rId21"/>
    <p:sldId id="464" r:id="rId22"/>
    <p:sldId id="465" r:id="rId23"/>
    <p:sldId id="466" r:id="rId24"/>
    <p:sldId id="467" r:id="rId25"/>
    <p:sldId id="435" r:id="rId26"/>
    <p:sldId id="468" r:id="rId27"/>
    <p:sldId id="469" r:id="rId28"/>
    <p:sldId id="470" r:id="rId29"/>
    <p:sldId id="471" r:id="rId30"/>
    <p:sldId id="433" r:id="rId31"/>
    <p:sldId id="472" r:id="rId32"/>
    <p:sldId id="473" r:id="rId33"/>
    <p:sldId id="474" r:id="rId34"/>
    <p:sldId id="436" r:id="rId35"/>
    <p:sldId id="475" r:id="rId36"/>
    <p:sldId id="476" r:id="rId37"/>
    <p:sldId id="477" r:id="rId38"/>
    <p:sldId id="478" r:id="rId39"/>
    <p:sldId id="479" r:id="rId40"/>
    <p:sldId id="480" r:id="rId41"/>
    <p:sldId id="481" r:id="rId42"/>
    <p:sldId id="482" r:id="rId43"/>
    <p:sldId id="483" r:id="rId44"/>
    <p:sldId id="484" r:id="rId45"/>
    <p:sldId id="485"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Main Content" id="{02FEF984-69B6-4F36-90EB-226C97B11BC9}">
          <p14:sldIdLst>
            <p14:sldId id="311"/>
            <p14:sldId id="257"/>
            <p14:sldId id="379"/>
            <p14:sldId id="427"/>
            <p14:sldId id="428"/>
            <p14:sldId id="457"/>
            <p14:sldId id="312"/>
            <p14:sldId id="458"/>
            <p14:sldId id="459"/>
            <p14:sldId id="460"/>
            <p14:sldId id="414"/>
            <p14:sldId id="429"/>
            <p14:sldId id="461"/>
            <p14:sldId id="354"/>
            <p14:sldId id="430"/>
            <p14:sldId id="462"/>
            <p14:sldId id="431"/>
            <p14:sldId id="463"/>
            <p14:sldId id="432"/>
            <p14:sldId id="426"/>
            <p14:sldId id="464"/>
            <p14:sldId id="465"/>
            <p14:sldId id="466"/>
            <p14:sldId id="467"/>
            <p14:sldId id="435"/>
            <p14:sldId id="468"/>
            <p14:sldId id="469"/>
            <p14:sldId id="470"/>
            <p14:sldId id="471"/>
            <p14:sldId id="433"/>
            <p14:sldId id="472"/>
            <p14:sldId id="473"/>
            <p14:sldId id="474"/>
            <p14:sldId id="436"/>
            <p14:sldId id="475"/>
            <p14:sldId id="476"/>
            <p14:sldId id="477"/>
            <p14:sldId id="478"/>
            <p14:sldId id="479"/>
            <p14:sldId id="480"/>
          </p14:sldIdLst>
        </p14:section>
        <p14:section name="Appendix: Image Descriptions for Unsighted Students" id="{14BCA20D-46B1-4CA3-9041-1DD2749B4792}">
          <p14:sldIdLst>
            <p14:sldId id="481"/>
            <p14:sldId id="482"/>
            <p14:sldId id="483"/>
            <p14:sldId id="484"/>
            <p14:sldId id="485"/>
          </p14:sldIdLst>
        </p14:section>
      </p14:sectionLst>
    </p:ext>
    <p:ext uri="{EFAFB233-063F-42B5-8137-9DF3F51BA10A}">
      <p15:sldGuideLst xmlns:p15="http://schemas.microsoft.com/office/powerpoint/2012/main">
        <p15:guide id="1" orient="horz" pos="3657">
          <p15:clr>
            <a:srgbClr val="A4A3A4"/>
          </p15:clr>
        </p15:guide>
        <p15:guide id="2" pos="5759">
          <p15:clr>
            <a:srgbClr val="A4A3A4"/>
          </p15:clr>
        </p15:guide>
      </p15:sldGuideLst>
    </p:ext>
    <p:ext uri="{2D200454-40CA-4A62-9FC3-DE9A4176ACB9}">
      <p15:notesGuideLst xmlns:p15="http://schemas.microsoft.com/office/powerpoint/2012/main">
        <p15:guide id="1" orient="horz" pos="129">
          <p15:clr>
            <a:srgbClr val="A4A3A4"/>
          </p15:clr>
        </p15:guide>
        <p15:guide id="2" pos="43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ntington-Klein, Nick" initials="HN"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9A7"/>
    <a:srgbClr val="615821"/>
    <a:srgbClr val="705300"/>
    <a:srgbClr val="475627"/>
    <a:srgbClr val="4A5B28"/>
    <a:srgbClr val="BFBFBF"/>
    <a:srgbClr val="0A5D00"/>
    <a:srgbClr val="BAA940"/>
    <a:srgbClr val="4F6228"/>
    <a:srgbClr val="B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97" autoAdjust="0"/>
    <p:restoredTop sz="91089" autoAdjust="0"/>
  </p:normalViewPr>
  <p:slideViewPr>
    <p:cSldViewPr snapToGrid="0">
      <p:cViewPr>
        <p:scale>
          <a:sx n="75" d="100"/>
          <a:sy n="75" d="100"/>
        </p:scale>
        <p:origin x="834" y="354"/>
      </p:cViewPr>
      <p:guideLst>
        <p:guide orient="horz" pos="3657"/>
        <p:guide pos="5759"/>
      </p:guideLst>
    </p:cSldViewPr>
  </p:slideViewPr>
  <p:outlineViewPr>
    <p:cViewPr>
      <p:scale>
        <a:sx n="33" d="100"/>
        <a:sy n="33" d="100"/>
      </p:scale>
      <p:origin x="0" y="-21552"/>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0" d="100"/>
          <a:sy n="70" d="100"/>
        </p:scale>
        <p:origin x="-3184" y="-472"/>
      </p:cViewPr>
      <p:guideLst>
        <p:guide orient="horz" pos="129"/>
        <p:guide pos="4309"/>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327025" y="4343400"/>
            <a:ext cx="6237288" cy="452755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p:txBody>
      </p:sp>
      <p:sp>
        <p:nvSpPr>
          <p:cNvPr id="7" name="Slide Number Placeholder 6"/>
          <p:cNvSpPr>
            <a:spLocks noGrp="1"/>
          </p:cNvSpPr>
          <p:nvPr>
            <p:ph type="sldNum" sz="quarter" idx="5"/>
          </p:nvPr>
        </p:nvSpPr>
        <p:spPr>
          <a:xfrm>
            <a:off x="1943100"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A4C506A9-BD9D-4608-943F-EA996E96107E}" type="slidenum">
              <a:rPr lang="en-US"/>
              <a:pPr>
                <a:defRPr/>
              </a:pPr>
              <a:t>‹#›</a:t>
            </a:fld>
            <a:endParaRPr lang="en-US" dirty="0"/>
          </a:p>
        </p:txBody>
      </p:sp>
    </p:spTree>
    <p:extLst>
      <p:ext uri="{BB962C8B-B14F-4D97-AF65-F5344CB8AC3E}">
        <p14:creationId xmlns:p14="http://schemas.microsoft.com/office/powerpoint/2010/main" val="4346368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395288" indent="-163513"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2pPr>
    <a:lvl3pPr marL="573088" indent="-177800" algn="l" rtl="0" eaLnBrk="0" fontAlgn="base" hangingPunct="0">
      <a:spcBef>
        <a:spcPct val="30000"/>
      </a:spcBef>
      <a:spcAft>
        <a:spcPct val="0"/>
      </a:spcAft>
      <a:buFont typeface="Arial" charset="0"/>
      <a:buChar char="•"/>
      <a:defRPr sz="1200" kern="1200">
        <a:solidFill>
          <a:schemeClr val="tx1"/>
        </a:solidFill>
        <a:latin typeface="+mn-lt"/>
        <a:ea typeface="+mn-ea"/>
        <a:cs typeface="+mn-cs"/>
      </a:defRPr>
    </a:lvl3pPr>
    <a:lvl4pPr marL="1600200" indent="-228600" algn="l" rtl="0" eaLnBrk="0" fontAlgn="base" hangingPunct="0">
      <a:spcBef>
        <a:spcPct val="30000"/>
      </a:spcBef>
      <a:spcAft>
        <a:spcPct val="0"/>
      </a:spcAft>
      <a:defRPr sz="1200" kern="1200">
        <a:solidFill>
          <a:schemeClr val="tx1"/>
        </a:solidFill>
        <a:latin typeface="+mn-lt"/>
        <a:ea typeface="+mn-ea"/>
        <a:cs typeface="+mn-cs"/>
      </a:defRPr>
    </a:lvl4pPr>
    <a:lvl5pPr marL="2057400" indent="-2286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A4C506A9-BD9D-4608-943F-EA996E96107E}" type="slidenum">
              <a:rPr lang="en-US" smtClean="0"/>
              <a:pPr>
                <a:defRPr/>
              </a:pPr>
              <a:t>1</a:t>
            </a:fld>
            <a:endParaRPr lang="en-US" dirty="0"/>
          </a:p>
        </p:txBody>
      </p:sp>
    </p:spTree>
    <p:extLst>
      <p:ext uri="{BB962C8B-B14F-4D97-AF65-F5344CB8AC3E}">
        <p14:creationId xmlns:p14="http://schemas.microsoft.com/office/powerpoint/2010/main" val="430919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99697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590083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050011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3895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18</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78063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400368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20</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7672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21</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561451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283448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934172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172926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077343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6288470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964069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29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258814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6641573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36</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881717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38</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47292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3</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826504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4</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1796872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5</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350054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7</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06563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8</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3409442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9</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8949069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8BC3C4D-4B67-4EA7-8E6F-B4C50AC121CB}" type="slidenum">
              <a:rPr lang="en-US"/>
              <a:pPr fontAlgn="base">
                <a:spcBef>
                  <a:spcPct val="0"/>
                </a:spcBef>
                <a:spcAft>
                  <a:spcPct val="0"/>
                </a:spcAft>
                <a:defRPr/>
              </a:pPr>
              <a:t>10</a:t>
            </a:fld>
            <a:endParaRPr lang="en-US"/>
          </a:p>
        </p:txBody>
      </p:sp>
      <p:sp>
        <p:nvSpPr>
          <p:cNvPr id="60420" name="Rectangle 5"/>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Tree>
    <p:extLst>
      <p:ext uri="{BB962C8B-B14F-4D97-AF65-F5344CB8AC3E}">
        <p14:creationId xmlns:p14="http://schemas.microsoft.com/office/powerpoint/2010/main" val="2199463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5" name="Text Placeholder 4"/>
          <p:cNvSpPr>
            <a:spLocks noGrp="1"/>
          </p:cNvSpPr>
          <p:nvPr>
            <p:ph type="body" sz="quarter" idx="12"/>
          </p:nvPr>
        </p:nvSpPr>
        <p:spPr>
          <a:xfrm>
            <a:off x="3730752" y="6537325"/>
            <a:ext cx="5413248" cy="320040"/>
          </a:xfrm>
        </p:spPr>
        <p:txBody>
          <a:bodyPr>
            <a:noAutofit/>
          </a:bodyPr>
          <a:lstStyle>
            <a:lvl1pPr marL="0" indent="0">
              <a:buNone/>
              <a:defRPr sz="800" b="1">
                <a:solidFill>
                  <a:schemeClr val="bg1"/>
                </a:solidFill>
                <a:latin typeface="+mj-lt"/>
              </a:defRPr>
            </a:lvl1pPr>
          </a:lstStyle>
          <a:p>
            <a:pPr lvl="0"/>
            <a:r>
              <a:rPr lang="en-US" dirty="0" smtClean="0"/>
              <a:t>Edit Master text styles</a:t>
            </a:r>
            <a:endParaRPr lang="en-US" dirty="0"/>
          </a:p>
        </p:txBody>
      </p:sp>
    </p:spTree>
    <p:extLst>
      <p:ext uri="{BB962C8B-B14F-4D97-AF65-F5344CB8AC3E}">
        <p14:creationId xmlns:p14="http://schemas.microsoft.com/office/powerpoint/2010/main" val="33246563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E05C4911-3F0E-4D21-870B-A6C28FEAFB4B}" type="slidenum">
              <a:rPr lang="en-US" smtClean="0"/>
              <a:pPr>
                <a:defRPr/>
              </a:pPr>
              <a:t>‹#›</a:t>
            </a:fld>
            <a:endParaRPr lang="en-US" dirty="0"/>
          </a:p>
        </p:txBody>
      </p:sp>
    </p:spTree>
    <p:extLst>
      <p:ext uri="{BB962C8B-B14F-4D97-AF65-F5344CB8AC3E}">
        <p14:creationId xmlns:p14="http://schemas.microsoft.com/office/powerpoint/2010/main" val="12630019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B787ED1B-489B-4705-99A1-F1896FBA3EE1}" type="slidenum">
              <a:rPr lang="en-US" smtClean="0"/>
              <a:pPr>
                <a:defRPr/>
              </a:pPr>
              <a:t>‹#›</a:t>
            </a:fld>
            <a:endParaRPr lang="en-US" dirty="0"/>
          </a:p>
        </p:txBody>
      </p:sp>
    </p:spTree>
    <p:extLst>
      <p:ext uri="{BB962C8B-B14F-4D97-AF65-F5344CB8AC3E}">
        <p14:creationId xmlns:p14="http://schemas.microsoft.com/office/powerpoint/2010/main" val="1669400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9" name="Slide Number Placeholder 8"/>
          <p:cNvSpPr>
            <a:spLocks noGrp="1"/>
          </p:cNvSpPr>
          <p:nvPr>
            <p:ph type="sldNum" sz="quarter" idx="12"/>
          </p:nvPr>
        </p:nvSpPr>
        <p:spPr/>
        <p:txBody>
          <a:bodyPr/>
          <a:lstStyle/>
          <a:p>
            <a:pPr>
              <a:defRPr/>
            </a:pPr>
            <a:fld id="{BAA878BD-2113-4C22-8266-89C23DA41FBB}" type="slidenum">
              <a:rPr lang="en-US" smtClean="0"/>
              <a:pPr>
                <a:defRPr/>
              </a:pPr>
              <a:t>‹#›</a:t>
            </a:fld>
            <a:endParaRPr lang="en-US" dirty="0"/>
          </a:p>
        </p:txBody>
      </p:sp>
    </p:spTree>
    <p:extLst>
      <p:ext uri="{BB962C8B-B14F-4D97-AF65-F5344CB8AC3E}">
        <p14:creationId xmlns:p14="http://schemas.microsoft.com/office/powerpoint/2010/main" val="4199087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5" name="Slide Number Placeholder 4"/>
          <p:cNvSpPr>
            <a:spLocks noGrp="1"/>
          </p:cNvSpPr>
          <p:nvPr>
            <p:ph type="sldNum" sz="quarter" idx="12"/>
          </p:nvPr>
        </p:nvSpPr>
        <p:spPr/>
        <p:txBody>
          <a:bodyPr/>
          <a:lstStyle/>
          <a:p>
            <a:pPr>
              <a:defRPr/>
            </a:pPr>
            <a:fld id="{ACA87426-C803-4595-9AEF-5786ED4CB8D7}" type="slidenum">
              <a:rPr lang="en-US" smtClean="0"/>
              <a:pPr>
                <a:defRPr/>
              </a:pPr>
              <a:t>‹#›</a:t>
            </a:fld>
            <a:endParaRPr lang="en-US" dirty="0"/>
          </a:p>
        </p:txBody>
      </p:sp>
    </p:spTree>
    <p:extLst>
      <p:ext uri="{BB962C8B-B14F-4D97-AF65-F5344CB8AC3E}">
        <p14:creationId xmlns:p14="http://schemas.microsoft.com/office/powerpoint/2010/main" val="314953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4" name="Slide Number Placeholder 3"/>
          <p:cNvSpPr>
            <a:spLocks noGrp="1"/>
          </p:cNvSpPr>
          <p:nvPr>
            <p:ph type="sldNum" sz="quarter" idx="12"/>
          </p:nvPr>
        </p:nvSpPr>
        <p:spPr/>
        <p:txBody>
          <a:bodyPr/>
          <a:lstStyle/>
          <a:p>
            <a:pPr>
              <a:defRPr/>
            </a:pPr>
            <a:fld id="{6B73E000-DCE2-4089-AFB8-943A10A85A2C}" type="slidenum">
              <a:rPr lang="en-US" smtClean="0"/>
              <a:pPr>
                <a:defRPr/>
              </a:pPr>
              <a:t>‹#›</a:t>
            </a:fld>
            <a:endParaRPr lang="en-US" dirty="0"/>
          </a:p>
        </p:txBody>
      </p:sp>
    </p:spTree>
    <p:extLst>
      <p:ext uri="{BB962C8B-B14F-4D97-AF65-F5344CB8AC3E}">
        <p14:creationId xmlns:p14="http://schemas.microsoft.com/office/powerpoint/2010/main" val="17173265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487A167F-59CB-40C6-8155-4BB1887121D8}" type="slidenum">
              <a:rPr lang="en-US" smtClean="0"/>
              <a:pPr>
                <a:defRPr/>
              </a:pPr>
              <a:t>‹#›</a:t>
            </a:fld>
            <a:endParaRPr lang="en-US" dirty="0"/>
          </a:p>
        </p:txBody>
      </p:sp>
    </p:spTree>
    <p:extLst>
      <p:ext uri="{BB962C8B-B14F-4D97-AF65-F5344CB8AC3E}">
        <p14:creationId xmlns:p14="http://schemas.microsoft.com/office/powerpoint/2010/main" val="37339544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7" name="Slide Number Placeholder 6"/>
          <p:cNvSpPr>
            <a:spLocks noGrp="1"/>
          </p:cNvSpPr>
          <p:nvPr>
            <p:ph type="sldNum" sz="quarter" idx="12"/>
          </p:nvPr>
        </p:nvSpPr>
        <p:spPr/>
        <p:txBody>
          <a:bodyPr/>
          <a:lstStyle/>
          <a:p>
            <a:pPr>
              <a:defRPr/>
            </a:pPr>
            <a:fld id="{7070F4A5-952E-40AE-8281-43007C9B7D73}" type="slidenum">
              <a:rPr lang="en-US" smtClean="0"/>
              <a:pPr>
                <a:defRPr/>
              </a:pPr>
              <a:t>‹#›</a:t>
            </a:fld>
            <a:endParaRPr lang="en-US" dirty="0"/>
          </a:p>
        </p:txBody>
      </p:sp>
    </p:spTree>
    <p:extLst>
      <p:ext uri="{BB962C8B-B14F-4D97-AF65-F5344CB8AC3E}">
        <p14:creationId xmlns:p14="http://schemas.microsoft.com/office/powerpoint/2010/main" val="15763171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1CBE24C9-7A50-4AC6-9E1B-D5B0731AA41B}" type="slidenum">
              <a:rPr lang="en-US" smtClean="0"/>
              <a:pPr>
                <a:defRPr/>
              </a:pPr>
              <a:t>‹#›</a:t>
            </a:fld>
            <a:endParaRPr lang="en-US" dirty="0"/>
          </a:p>
        </p:txBody>
      </p:sp>
    </p:spTree>
    <p:extLst>
      <p:ext uri="{BB962C8B-B14F-4D97-AF65-F5344CB8AC3E}">
        <p14:creationId xmlns:p14="http://schemas.microsoft.com/office/powerpoint/2010/main" val="33634707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a:defRPr/>
            </a:pPr>
            <a:r>
              <a:rPr lang="en-US" altLang="en-US" i="1" smtClean="0">
                <a:ea typeface="ＭＳ Ｐゴシック" panose="020B0600070205080204" pitchFamily="34" charset="-128"/>
              </a:rPr>
              <a:t>© 2019 McGraw-Hill Education.</a:t>
            </a:r>
            <a:endParaRPr lang="en-US" dirty="0"/>
          </a:p>
        </p:txBody>
      </p:sp>
      <p:sp>
        <p:nvSpPr>
          <p:cNvPr id="6" name="Slide Number Placeholder 5"/>
          <p:cNvSpPr>
            <a:spLocks noGrp="1"/>
          </p:cNvSpPr>
          <p:nvPr>
            <p:ph type="sldNum" sz="quarter" idx="12"/>
          </p:nvPr>
        </p:nvSpPr>
        <p:spPr/>
        <p:txBody>
          <a:bodyPr/>
          <a:lstStyle/>
          <a:p>
            <a:pPr>
              <a:defRPr/>
            </a:pPr>
            <a:fld id="{9D894DFB-7F24-43CE-812F-2B52325EA5DC}" type="slidenum">
              <a:rPr lang="en-US" smtClean="0"/>
              <a:pPr>
                <a:defRPr/>
              </a:pPr>
              <a:t>‹#›</a:t>
            </a:fld>
            <a:endParaRPr lang="en-US" dirty="0"/>
          </a:p>
        </p:txBody>
      </p:sp>
    </p:spTree>
    <p:extLst>
      <p:ext uri="{BB962C8B-B14F-4D97-AF65-F5344CB8AC3E}">
        <p14:creationId xmlns:p14="http://schemas.microsoft.com/office/powerpoint/2010/main" val="222009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6200" y="1219200"/>
            <a:ext cx="4495800" cy="1470025"/>
          </a:xfrm>
        </p:spPr>
        <p:txBody>
          <a:bodyPr/>
          <a:lstStyle>
            <a:lvl1pPr>
              <a:defRPr b="0" cap="none" spc="0">
                <a:ln w="18415" cmpd="sng">
                  <a:noFill/>
                  <a:prstDash val="solid"/>
                </a:ln>
                <a:solidFill>
                  <a:schemeClr val="tx1"/>
                </a:solidFill>
                <a:effectLst/>
                <a:latin typeface="Helvetica" pitchFamily="34" charset="0"/>
              </a:defRPr>
            </a:lvl1pPr>
          </a:lstStyle>
          <a:p>
            <a:r>
              <a:rPr lang="en-US" dirty="0" smtClean="0"/>
              <a:t>Chapter #</a:t>
            </a:r>
            <a:endParaRPr lang="en-US" dirty="0"/>
          </a:p>
        </p:txBody>
      </p:sp>
      <p:sp>
        <p:nvSpPr>
          <p:cNvPr id="3" name="Subtitle 2"/>
          <p:cNvSpPr>
            <a:spLocks noGrp="1"/>
          </p:cNvSpPr>
          <p:nvPr>
            <p:ph type="subTitle" idx="1" hasCustomPrompt="1"/>
          </p:nvPr>
        </p:nvSpPr>
        <p:spPr>
          <a:xfrm>
            <a:off x="0" y="2971800"/>
            <a:ext cx="9144000" cy="1294410"/>
          </a:xfrm>
          <a:gradFill>
            <a:gsLst>
              <a:gs pos="0">
                <a:schemeClr val="tx1">
                  <a:lumMod val="75000"/>
                  <a:lumOff val="25000"/>
                </a:schemeClr>
              </a:gs>
              <a:gs pos="100000">
                <a:schemeClr val="tx1">
                  <a:lumMod val="84000"/>
                  <a:lumOff val="16000"/>
                </a:schemeClr>
              </a:gs>
              <a:gs pos="100000">
                <a:schemeClr val="accent1">
                  <a:tint val="23500"/>
                  <a:satMod val="160000"/>
                </a:schemeClr>
              </a:gs>
            </a:gsLst>
            <a:lin ang="5400000" scaled="0"/>
          </a:gradFill>
        </p:spPr>
        <p:txBody>
          <a:bodyPr anchor="ctr">
            <a:normAutofit/>
          </a:bodyPr>
          <a:lstStyle>
            <a:lvl1pPr marL="0" indent="0" algn="ctr">
              <a:buNone/>
              <a:defRPr sz="4400">
                <a:solidFill>
                  <a:schemeClr val="bg1"/>
                </a:solidFill>
                <a:latin typeface="Helvetic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Chapter Title</a:t>
            </a:r>
            <a:endParaRPr lang="en-US" dirty="0"/>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977079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Title Slide">
    <p:bg>
      <p:bgPr>
        <a:blipFill dpi="0" rotWithShape="1">
          <a:blip r:embed="rId2">
            <a:lum/>
          </a:blip>
          <a:srcRect/>
          <a:stretch>
            <a:fillRect t="-7000" b="-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2670629"/>
            <a:ext cx="9144000" cy="1892714"/>
          </a:xfrm>
          <a:solidFill>
            <a:srgbClr val="000000"/>
          </a:solidFill>
        </p:spPr>
        <p:txBody>
          <a:bodyPr/>
          <a:lstStyle>
            <a:lvl1pPr>
              <a:defRPr b="0" cap="none" spc="0">
                <a:ln w="18415" cmpd="sng">
                  <a:noFill/>
                  <a:prstDash val="solid"/>
                </a:ln>
                <a:solidFill>
                  <a:schemeClr val="bg1"/>
                </a:solidFill>
                <a:effectLst/>
                <a:latin typeface="Helvetica" pitchFamily="34" charset="0"/>
              </a:defRPr>
            </a:lvl1pPr>
          </a:lstStyle>
          <a:p>
            <a:r>
              <a:rPr lang="en-US" dirty="0" smtClean="0"/>
              <a:t>Chapter Title</a:t>
            </a:r>
          </a:p>
        </p:txBody>
      </p:sp>
      <p:sp>
        <p:nvSpPr>
          <p:cNvPr id="6" name="TextBox 5"/>
          <p:cNvSpPr txBox="1"/>
          <p:nvPr userDrawn="1"/>
        </p:nvSpPr>
        <p:spPr>
          <a:xfrm>
            <a:off x="4297053" y="6550025"/>
            <a:ext cx="152958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b="1" dirty="0" smtClean="0">
                <a:solidFill>
                  <a:schemeClr val="bg1"/>
                </a:solidFill>
                <a:latin typeface="+mj-lt"/>
                <a:ea typeface="ＭＳ Ｐゴシック" panose="020B0600070205080204" pitchFamily="34" charset="-128"/>
              </a:rPr>
              <a:t>© 2019 McGraw-Hill Education.</a:t>
            </a:r>
            <a:endParaRPr lang="en-US" sz="800" b="1" dirty="0" smtClean="0">
              <a:solidFill>
                <a:schemeClr val="bg1"/>
              </a:solidFill>
              <a:latin typeface="+mj-lt"/>
            </a:endParaRPr>
          </a:p>
        </p:txBody>
      </p:sp>
    </p:spTree>
    <p:extLst>
      <p:ext uri="{BB962C8B-B14F-4D97-AF65-F5344CB8AC3E}">
        <p14:creationId xmlns:p14="http://schemas.microsoft.com/office/powerpoint/2010/main" val="82432378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Text Placeholder 5"/>
          <p:cNvSpPr>
            <a:spLocks noGrp="1"/>
          </p:cNvSpPr>
          <p:nvPr>
            <p:ph type="body" sz="quarter" idx="10"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117134633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75226" y="1600199"/>
            <a:ext cx="3825874" cy="47548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1"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52751303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4949826" y="1600199"/>
            <a:ext cx="3736974" cy="420624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5882639"/>
            <a:ext cx="7762874" cy="6400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 Placeholder 5"/>
          <p:cNvSpPr>
            <a:spLocks noGrp="1"/>
          </p:cNvSpPr>
          <p:nvPr>
            <p:ph type="body" sz="quarter" idx="12"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03624835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4152899"/>
            <a:ext cx="7762874" cy="2311401"/>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 Placeholder 5"/>
          <p:cNvSpPr>
            <a:spLocks noGrp="1"/>
          </p:cNvSpPr>
          <p:nvPr>
            <p:ph type="body" sz="quarter" idx="11"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130236970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852540"/>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410488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5357221"/>
            <a:ext cx="7762874" cy="109728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Text Placeholder 5"/>
          <p:cNvSpPr>
            <a:spLocks noGrp="1"/>
          </p:cNvSpPr>
          <p:nvPr>
            <p:ph type="body" sz="quarter" idx="13"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292482571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41402" y="274637"/>
            <a:ext cx="8077197" cy="1173163"/>
          </a:xfrm>
          <a:noFill/>
        </p:spPr>
        <p:txBody>
          <a:bodyPr>
            <a:normAutofit/>
          </a:bodyPr>
          <a:lstStyle>
            <a:lvl1pPr algn="ctr">
              <a:defRPr sz="4400" b="1" cap="none" spc="0">
                <a:ln w="18415" cmpd="sng">
                  <a:noFill/>
                  <a:prstDash val="solid"/>
                </a:ln>
                <a:solidFill>
                  <a:srgbClr val="B60000"/>
                </a:solidFill>
                <a:effectLst/>
                <a:latin typeface="Helvetica"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923926" y="1600199"/>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144153" y="6550025"/>
            <a:ext cx="1508746" cy="215444"/>
          </a:xfrm>
          <a:prstGeom prst="rect">
            <a:avLst/>
          </a:prstGeom>
          <a:noFill/>
        </p:spPr>
        <p:txBody>
          <a:bodyPr wrap="non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altLang="en-US" sz="800" dirty="0" smtClean="0">
                <a:solidFill>
                  <a:schemeClr val="tx1"/>
                </a:solidFill>
                <a:latin typeface="+mj-lt"/>
                <a:ea typeface="ＭＳ Ｐゴシック" panose="020B0600070205080204" pitchFamily="34" charset="-128"/>
              </a:rPr>
              <a:t>© 2019 McGraw-Hill Education.</a:t>
            </a:r>
            <a:endParaRPr lang="en-US" sz="800" dirty="0" smtClean="0">
              <a:latin typeface="+mj-lt"/>
            </a:endParaRPr>
          </a:p>
        </p:txBody>
      </p:sp>
      <p:sp>
        <p:nvSpPr>
          <p:cNvPr id="7" name="TextBox 6"/>
          <p:cNvSpPr txBox="1"/>
          <p:nvPr userDrawn="1"/>
        </p:nvSpPr>
        <p:spPr>
          <a:xfrm>
            <a:off x="7810500" y="6529250"/>
            <a:ext cx="990600" cy="276999"/>
          </a:xfrm>
          <a:prstGeom prst="rect">
            <a:avLst/>
          </a:prstGeom>
          <a:noFill/>
        </p:spPr>
        <p:txBody>
          <a:bodyPr wrap="square" rtlCol="0">
            <a:noAutofit/>
          </a:bodyPr>
          <a:lstStyle/>
          <a:p>
            <a:pPr algn="r"/>
            <a:fld id="{7AF583FE-9EAE-4F56-B690-E04E05929C97}" type="slidenum">
              <a:rPr lang="en-US" sz="1200" smtClean="0">
                <a:latin typeface="+mj-lt"/>
              </a:rPr>
              <a:pPr algn="r"/>
              <a:t>‹#›</a:t>
            </a:fld>
            <a:endParaRPr lang="en-US" sz="1200" dirty="0">
              <a:latin typeface="+mj-lt"/>
            </a:endParaRPr>
          </a:p>
        </p:txBody>
      </p:sp>
      <p:sp>
        <p:nvSpPr>
          <p:cNvPr id="6" name="Content Placeholder 2"/>
          <p:cNvSpPr>
            <a:spLocks noGrp="1"/>
          </p:cNvSpPr>
          <p:nvPr>
            <p:ph idx="10"/>
          </p:nvPr>
        </p:nvSpPr>
        <p:spPr>
          <a:xfrm>
            <a:off x="923926" y="2421901"/>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2"/>
          <p:cNvSpPr>
            <a:spLocks noGrp="1"/>
          </p:cNvSpPr>
          <p:nvPr>
            <p:ph idx="11"/>
          </p:nvPr>
        </p:nvSpPr>
        <p:spPr>
          <a:xfrm>
            <a:off x="923926" y="3243603"/>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2"/>
          </p:nvPr>
        </p:nvSpPr>
        <p:spPr>
          <a:xfrm>
            <a:off x="923926" y="4065305"/>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3"/>
          </p:nvPr>
        </p:nvSpPr>
        <p:spPr>
          <a:xfrm>
            <a:off x="923926" y="4887007"/>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923926" y="5708710"/>
            <a:ext cx="7762874" cy="731520"/>
          </a:xfrm>
        </p:spPr>
        <p:txBody>
          <a:bodyPr>
            <a:noAutofit/>
          </a:bodyPr>
          <a:lstStyle>
            <a:lvl1pPr marL="0" indent="0">
              <a:buFont typeface="Arial" panose="020B0604020202020204" pitchFamily="34" charset="0"/>
              <a:buNone/>
              <a:defRPr>
                <a:solidFill>
                  <a:schemeClr val="tx1"/>
                </a:solidFill>
                <a:latin typeface="Helvetica" pitchFamily="34" charset="0"/>
              </a:defRPr>
            </a:lvl1pPr>
            <a:lvl2pPr marL="457200" indent="-347472">
              <a:buFont typeface="Arial" panose="020B0604020202020204" pitchFamily="34" charset="0"/>
              <a:buChar char="•"/>
              <a:defRPr>
                <a:solidFill>
                  <a:schemeClr val="tx1"/>
                </a:solidFill>
                <a:latin typeface="Helvetica" pitchFamily="34" charset="0"/>
              </a:defRPr>
            </a:lvl2pPr>
            <a:lvl3pPr marL="914400" indent="-274320">
              <a:buFont typeface="Arial" panose="020B0604020202020204" pitchFamily="34" charset="0"/>
              <a:buChar char="•"/>
              <a:defRPr>
                <a:solidFill>
                  <a:schemeClr val="tx1"/>
                </a:solidFill>
                <a:latin typeface="Helvetica" pitchFamily="34" charset="0"/>
              </a:defRPr>
            </a:lvl3pPr>
            <a:lvl4pPr marL="1371600" indent="-228600">
              <a:buFont typeface="Arial" panose="020B0604020202020204" pitchFamily="34" charset="0"/>
              <a:buChar char="•"/>
              <a:defRPr>
                <a:solidFill>
                  <a:schemeClr val="tx1"/>
                </a:solidFill>
                <a:latin typeface="Helvetica" pitchFamily="34" charset="0"/>
              </a:defRPr>
            </a:lvl4pPr>
            <a:lvl5pPr marL="1828800" indent="-228600">
              <a:buFont typeface="Arial" panose="020B0604020202020204" pitchFamily="34" charset="0"/>
              <a:buChar char="•"/>
              <a:defRPr>
                <a:solidFill>
                  <a:schemeClr val="tx1"/>
                </a:solidFill>
                <a:latin typeface="Helvetica"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Text Placeholder 5"/>
          <p:cNvSpPr>
            <a:spLocks noGrp="1"/>
          </p:cNvSpPr>
          <p:nvPr>
            <p:ph type="body" sz="quarter" idx="15" hasCustomPrompt="1"/>
          </p:nvPr>
        </p:nvSpPr>
        <p:spPr>
          <a:xfrm>
            <a:off x="2971800" y="6520997"/>
            <a:ext cx="3200400" cy="228600"/>
          </a:xfrm>
        </p:spPr>
        <p:txBody>
          <a:bodyPr anchor="ctr">
            <a:noAutofit/>
          </a:bodyPr>
          <a:lstStyle>
            <a:lvl1pPr marL="0" indent="0" algn="ctr">
              <a:buNone/>
              <a:defRPr sz="1000"/>
            </a:lvl1pPr>
          </a:lstStyle>
          <a:p>
            <a:pPr lvl="0"/>
            <a:r>
              <a:rPr lang="en-US" dirty="0" smtClean="0"/>
              <a:t>Add “Access the text alternative for slide images.”</a:t>
            </a:r>
          </a:p>
        </p:txBody>
      </p:sp>
    </p:spTree>
    <p:extLst>
      <p:ext uri="{BB962C8B-B14F-4D97-AF65-F5344CB8AC3E}">
        <p14:creationId xmlns:p14="http://schemas.microsoft.com/office/powerpoint/2010/main" val="61655414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23926" y="274637"/>
            <a:ext cx="8067674" cy="1173163"/>
          </a:xfrm>
          <a:prstGeom prst="rect">
            <a:avLst/>
          </a:prstGeom>
          <a:noFill/>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23926" y="1600200"/>
            <a:ext cx="7762874" cy="4525963"/>
          </a:xfrm>
          <a:prstGeom prst="rect">
            <a:avLst/>
          </a:prstGeom>
          <a:noFill/>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solidFill>
              </a:defRPr>
            </a:lvl1pPr>
          </a:lstStyle>
          <a:p>
            <a:pPr>
              <a:defRPr/>
            </a:pPr>
            <a:fld id="{D3F1BEAA-1490-4021-B268-87335AF36D96}" type="slidenum">
              <a:rPr lang="en-US" smtClean="0"/>
              <a:pPr>
                <a:defRPr/>
              </a:pPr>
              <a:t>‹#›</a:t>
            </a:fld>
            <a:endParaRPr lang="en-US" dirty="0"/>
          </a:p>
        </p:txBody>
      </p:sp>
      <p:sp>
        <p:nvSpPr>
          <p:cNvPr id="14" name="Footer Placeholder 4"/>
          <p:cNvSpPr>
            <a:spLocks noGrp="1"/>
          </p:cNvSpPr>
          <p:nvPr>
            <p:ph type="ftr" sz="quarter" idx="3"/>
          </p:nvPr>
        </p:nvSpPr>
        <p:spPr>
          <a:xfrm>
            <a:off x="3048000" y="6537325"/>
            <a:ext cx="3048000" cy="244475"/>
          </a:xfrm>
          <a:prstGeom prst="rect">
            <a:avLst/>
          </a:prstGeom>
        </p:spPr>
        <p:txBody>
          <a:bodyPr/>
          <a:lstStyle>
            <a:lvl1pPr algn="ctr">
              <a:defRPr sz="800" i="0">
                <a:solidFill>
                  <a:schemeClr val="tx1"/>
                </a:solidFill>
                <a:latin typeface="+mn-lt"/>
              </a:defRPr>
            </a:lvl1pPr>
          </a:lstStyle>
          <a:p>
            <a:pPr>
              <a:defRPr/>
            </a:pPr>
            <a:r>
              <a:rPr lang="en-US" altLang="en-US" dirty="0" smtClean="0">
                <a:ea typeface="ＭＳ Ｐゴシック" panose="020B0600070205080204" pitchFamily="34" charset="-128"/>
              </a:rPr>
              <a:t>© 2019 McGraw-Hill Education.</a:t>
            </a:r>
            <a:endParaRPr lang="en-US" dirty="0"/>
          </a:p>
        </p:txBody>
      </p:sp>
      <p:pic>
        <p:nvPicPr>
          <p:cNvPr id="1026" name="Picture 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 y="247647"/>
            <a:ext cx="1011822" cy="12001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2" y="1447801"/>
            <a:ext cx="9143999"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247647"/>
            <a:ext cx="9144000" cy="0"/>
          </a:xfrm>
          <a:prstGeom prst="line">
            <a:avLst/>
          </a:prstGeom>
          <a:ln w="698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489924"/>
      </p:ext>
    </p:extLst>
  </p:cSld>
  <p:clrMap bg1="lt1" tx1="dk1" bg2="lt2" tx2="dk2" accent1="accent1" accent2="accent2" accent3="accent3" accent4="accent4" accent5="accent5" accent6="accent6" hlink="hlink" folHlink="folHlink"/>
  <p:sldLayoutIdLst>
    <p:sldLayoutId id="2147483847" r:id="rId1"/>
    <p:sldLayoutId id="2147483865" r:id="rId2"/>
    <p:sldLayoutId id="2147483866" r:id="rId3"/>
    <p:sldLayoutId id="2147483848" r:id="rId4"/>
    <p:sldLayoutId id="2147483861" r:id="rId5"/>
    <p:sldLayoutId id="2147483860" r:id="rId6"/>
    <p:sldLayoutId id="2147483862" r:id="rId7"/>
    <p:sldLayoutId id="2147483863" r:id="rId8"/>
    <p:sldLayoutId id="2147483864"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 id="2147483857" r:id="rId18"/>
  </p:sldLayoutIdLst>
  <p:timing>
    <p:tnLst>
      <p:par>
        <p:cTn id="1" dur="indefinite" restart="never" nodeType="tmRoot"/>
      </p:par>
    </p:tnLst>
  </p:timing>
  <p:hf hdr="0" dt="0"/>
  <p:txStyles>
    <p:titleStyle>
      <a:lvl1pPr algn="ctr" defTabSz="914400" rtl="0" eaLnBrk="1" latinLnBrk="0" hangingPunct="1">
        <a:spcBef>
          <a:spcPct val="0"/>
        </a:spcBef>
        <a:buNone/>
        <a:defRPr sz="4400" b="1" kern="1200">
          <a:solidFill>
            <a:srgbClr val="C00000"/>
          </a:solidFill>
          <a:latin typeface="Helvetica"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Helvetica"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Helvetica"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Helvetica"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Helvetica"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0.w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1.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2.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ctrTitle"/>
          </p:nvPr>
        </p:nvSpPr>
        <p:spPr/>
        <p:txBody>
          <a:bodyPr/>
          <a:lstStyle/>
          <a:p>
            <a:r>
              <a:rPr lang="en-US" dirty="0" smtClean="0"/>
              <a:t>Chapter 6</a:t>
            </a:r>
            <a:endParaRPr lang="en-US" dirty="0"/>
          </a:p>
        </p:txBody>
      </p:sp>
      <p:sp>
        <p:nvSpPr>
          <p:cNvPr id="2" name="Subtitle 2"/>
          <p:cNvSpPr>
            <a:spLocks noGrp="1"/>
          </p:cNvSpPr>
          <p:nvPr>
            <p:ph type="subTitle" idx="1"/>
          </p:nvPr>
        </p:nvSpPr>
        <p:spPr/>
        <p:txBody>
          <a:bodyPr/>
          <a:lstStyle/>
          <a:p>
            <a:r>
              <a:rPr lang="en-US" dirty="0"/>
              <a:t>Perfectly Competitive Supply</a:t>
            </a:r>
          </a:p>
        </p:txBody>
      </p:sp>
      <p:sp>
        <p:nvSpPr>
          <p:cNvPr id="5" name="Text Placeholder 3"/>
          <p:cNvSpPr>
            <a:spLocks noGrp="1"/>
          </p:cNvSpPr>
          <p:nvPr>
            <p:ph type="body" sz="quarter" idx="12"/>
          </p:nvPr>
        </p:nvSpPr>
        <p:spPr/>
        <p:txBody>
          <a:bodyPr/>
          <a:lstStyle/>
          <a:p>
            <a:r>
              <a:rPr lang="en-US" dirty="0"/>
              <a:t>© 2019 McGraw-Hill Education. All rights reserved. Authorized only for instructor use in the classroom. No reproduction or distribution without the prior written consent of McGraw-Hill Education</a:t>
            </a:r>
            <a:r>
              <a:rPr lang="en-US" dirty="0" smtClean="0"/>
              <a:t>.</a:t>
            </a:r>
            <a:endParaRPr lang="en-US" dirty="0"/>
          </a:p>
        </p:txBody>
      </p:sp>
    </p:spTree>
    <p:extLst>
      <p:ext uri="{BB962C8B-B14F-4D97-AF65-F5344CB8AC3E}">
        <p14:creationId xmlns:p14="http://schemas.microsoft.com/office/powerpoint/2010/main" val="321938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Harry’s Supply Curve</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540939837"/>
              </p:ext>
            </p:extLst>
          </p:nvPr>
        </p:nvGraphicFramePr>
        <p:xfrm>
          <a:off x="195942" y="1948544"/>
          <a:ext cx="4389120" cy="261747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655470980"/>
                    </a:ext>
                  </a:extLst>
                </a:gridCol>
                <a:gridCol w="2468880">
                  <a:extLst>
                    <a:ext uri="{9D8B030D-6E8A-4147-A177-3AD203B41FA5}">
                      <a16:colId xmlns:a16="http://schemas.microsoft.com/office/drawing/2014/main" val="722682818"/>
                    </a:ext>
                  </a:extLst>
                </a:gridCol>
              </a:tblGrid>
              <a:tr h="3708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Reservation Price (¢) </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Number of Cans (100s)  </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6</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282094212"/>
                  </a:ext>
                </a:extLst>
              </a:tr>
              <a:tr h="3708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1.5</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10</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596351635"/>
                  </a:ext>
                </a:extLst>
              </a:tr>
              <a:tr h="3708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13</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258925367"/>
                  </a:ext>
                </a:extLst>
              </a:tr>
              <a:tr h="3708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15</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2457493724"/>
                  </a:ext>
                </a:extLst>
              </a:tr>
              <a:tr h="370840">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6</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16</a:t>
                      </a:r>
                    </a:p>
                  </a:txBody>
                  <a:tcPr marL="19727" marR="19727" marT="9525" marB="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2637541"/>
                  </a:ext>
                </a:extLst>
              </a:tr>
            </a:tbl>
          </a:graphicData>
        </a:graphic>
      </p:graphicFrame>
      <p:pic>
        <p:nvPicPr>
          <p:cNvPr id="7" name="Picture 3" descr="The graph plots Recycled cans (100s of cans per day) to Deposit (cents per can). A supply curve is plotted through (6, 1), (10, 1.5), (13, 2), (15, 3), and (16,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1301" y="1835859"/>
            <a:ext cx="4017612" cy="4261473"/>
          </a:xfrm>
        </p:spPr>
      </p:pic>
    </p:spTree>
    <p:extLst>
      <p:ext uri="{BB962C8B-B14F-4D97-AF65-F5344CB8AC3E}">
        <p14:creationId xmlns:p14="http://schemas.microsoft.com/office/powerpoint/2010/main" val="3843483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Individual and Market Supply Curves</a:t>
            </a:r>
            <a:endParaRPr lang="en-US" sz="1700" dirty="0"/>
          </a:p>
        </p:txBody>
      </p:sp>
      <p:sp>
        <p:nvSpPr>
          <p:cNvPr id="3" name="Content Placeholder 2"/>
          <p:cNvSpPr>
            <a:spLocks noGrp="1"/>
          </p:cNvSpPr>
          <p:nvPr>
            <p:ph idx="1"/>
          </p:nvPr>
        </p:nvSpPr>
        <p:spPr>
          <a:xfrm>
            <a:off x="923926" y="1600197"/>
            <a:ext cx="7762874" cy="533403"/>
          </a:xfrm>
        </p:spPr>
        <p:txBody>
          <a:bodyPr/>
          <a:lstStyle/>
          <a:p>
            <a:r>
              <a:rPr lang="en-US" sz="2400" dirty="0"/>
              <a:t>Harry has an identical twin, </a:t>
            </a:r>
            <a:r>
              <a:rPr lang="en-US" sz="2400" dirty="0" smtClean="0"/>
              <a:t>Barry</a:t>
            </a:r>
            <a:endParaRPr lang="en-US" sz="2400" dirty="0"/>
          </a:p>
        </p:txBody>
      </p:sp>
      <p:pic>
        <p:nvPicPr>
          <p:cNvPr id="6" name="Picture 3" descr="&quot;The Market Supply Curve for&#10;Recycling Services.&#10;To generate the market supply&#10;curve (c) from the individual&#10;supply curves (a) and (b), we&#10;add the individual supply&#10;curves horizontally.&quot;"/>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842265" y="2249317"/>
            <a:ext cx="7372383" cy="3898486"/>
          </a:xfrm>
        </p:spPr>
      </p:pic>
    </p:spTree>
    <p:extLst>
      <p:ext uri="{BB962C8B-B14F-4D97-AF65-F5344CB8AC3E}">
        <p14:creationId xmlns:p14="http://schemas.microsoft.com/office/powerpoint/2010/main" val="27591445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Supply Curves with Positive Slopes</a:t>
            </a:r>
            <a:endParaRPr lang="en-US" sz="1700" dirty="0"/>
          </a:p>
        </p:txBody>
      </p:sp>
      <p:sp>
        <p:nvSpPr>
          <p:cNvPr id="3" name="Content Placeholder 2"/>
          <p:cNvSpPr>
            <a:spLocks noGrp="1"/>
          </p:cNvSpPr>
          <p:nvPr>
            <p:ph idx="1"/>
          </p:nvPr>
        </p:nvSpPr>
        <p:spPr>
          <a:xfrm>
            <a:off x="923926" y="1600199"/>
            <a:ext cx="7955280" cy="4754880"/>
          </a:xfrm>
        </p:spPr>
        <p:txBody>
          <a:bodyPr/>
          <a:lstStyle/>
          <a:p>
            <a:r>
              <a:rPr lang="en-US" i="1" dirty="0"/>
              <a:t>Principle of Increasing Opportunity Cost</a:t>
            </a:r>
          </a:p>
          <a:p>
            <a:pPr lvl="1"/>
            <a:r>
              <a:rPr lang="en-US" dirty="0"/>
              <a:t>First search areas where cans are easy to find</a:t>
            </a:r>
          </a:p>
          <a:p>
            <a:pPr lvl="2"/>
            <a:r>
              <a:rPr lang="en-US" dirty="0"/>
              <a:t>Then go to areas with fewer cans or less accessibility</a:t>
            </a:r>
          </a:p>
          <a:p>
            <a:r>
              <a:rPr lang="en-US" dirty="0"/>
              <a:t>Higher recycling prices attract new suppliers</a:t>
            </a:r>
          </a:p>
          <a:p>
            <a:r>
              <a:rPr lang="en-US" dirty="0"/>
              <a:t>Supply curves slope up because</a:t>
            </a:r>
          </a:p>
          <a:p>
            <a:pPr lvl="1"/>
            <a:r>
              <a:rPr lang="en-US" dirty="0"/>
              <a:t>Marginal costs increase, and</a:t>
            </a:r>
          </a:p>
          <a:p>
            <a:pPr lvl="1"/>
            <a:r>
              <a:rPr lang="en-US" dirty="0"/>
              <a:t>Higher prices bring new suppliers</a:t>
            </a:r>
          </a:p>
        </p:txBody>
      </p:sp>
    </p:spTree>
    <p:extLst>
      <p:ext uri="{BB962C8B-B14F-4D97-AF65-F5344CB8AC3E}">
        <p14:creationId xmlns:p14="http://schemas.microsoft.com/office/powerpoint/2010/main" val="2574431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Profit Maximization</a:t>
            </a:r>
            <a:endParaRPr lang="en-US" sz="1700" dirty="0"/>
          </a:p>
        </p:txBody>
      </p:sp>
      <p:sp>
        <p:nvSpPr>
          <p:cNvPr id="3" name="Content Placeholder 2"/>
          <p:cNvSpPr>
            <a:spLocks noGrp="1"/>
          </p:cNvSpPr>
          <p:nvPr>
            <p:ph idx="1"/>
          </p:nvPr>
        </p:nvSpPr>
        <p:spPr>
          <a:xfrm>
            <a:off x="923926" y="1600199"/>
            <a:ext cx="7955280" cy="4754880"/>
          </a:xfrm>
        </p:spPr>
        <p:txBody>
          <a:bodyPr/>
          <a:lstStyle/>
          <a:p>
            <a:r>
              <a:rPr lang="en-US" sz="2600" dirty="0"/>
              <a:t>Goods and services are produced by different organizations with different motives:</a:t>
            </a:r>
          </a:p>
          <a:p>
            <a:pPr lvl="1"/>
            <a:r>
              <a:rPr lang="en-US" sz="2200" dirty="0"/>
              <a:t>Profit maximizing firms</a:t>
            </a:r>
          </a:p>
          <a:p>
            <a:pPr lvl="1"/>
            <a:r>
              <a:rPr lang="en-US" sz="2200" dirty="0"/>
              <a:t>Nonprofit organizations</a:t>
            </a:r>
          </a:p>
          <a:p>
            <a:pPr lvl="1"/>
            <a:r>
              <a:rPr lang="en-US" sz="2200" dirty="0"/>
              <a:t>Governments </a:t>
            </a:r>
          </a:p>
          <a:p>
            <a:r>
              <a:rPr lang="en-US" sz="2600" dirty="0"/>
              <a:t>Most goods and services are sold by </a:t>
            </a:r>
            <a:r>
              <a:rPr lang="en-US" sz="2600" b="1" dirty="0"/>
              <a:t>profit maximizing firms</a:t>
            </a:r>
          </a:p>
          <a:p>
            <a:r>
              <a:rPr lang="en-US" sz="2600" dirty="0"/>
              <a:t>Economists assume the goal of the firm is to maximize profit </a:t>
            </a:r>
          </a:p>
          <a:p>
            <a:r>
              <a:rPr lang="en-US" sz="2600" b="1" dirty="0"/>
              <a:t>Profit</a:t>
            </a:r>
            <a:r>
              <a:rPr lang="en-US" sz="2600" dirty="0">
                <a:solidFill>
                  <a:srgbClr val="FFC000"/>
                </a:solidFill>
              </a:rPr>
              <a:t> </a:t>
            </a:r>
            <a:r>
              <a:rPr lang="en-US" sz="2600" dirty="0"/>
              <a:t>is total revenue minus total cost</a:t>
            </a:r>
          </a:p>
          <a:p>
            <a:pPr lvl="1"/>
            <a:r>
              <a:rPr lang="en-US" sz="2200" dirty="0"/>
              <a:t>Total cost includes explicit and implicit costs </a:t>
            </a:r>
          </a:p>
        </p:txBody>
      </p:sp>
    </p:spTree>
    <p:extLst>
      <p:ext uri="{BB962C8B-B14F-4D97-AF65-F5344CB8AC3E}">
        <p14:creationId xmlns:p14="http://schemas.microsoft.com/office/powerpoint/2010/main" val="22003315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Perfectly Competitive Firms</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221" y="1612462"/>
            <a:ext cx="7826283" cy="4730036"/>
          </a:xfrm>
        </p:spPr>
      </p:pic>
    </p:spTree>
    <p:extLst>
      <p:ext uri="{BB962C8B-B14F-4D97-AF65-F5344CB8AC3E}">
        <p14:creationId xmlns:p14="http://schemas.microsoft.com/office/powerpoint/2010/main" val="5333332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Perfectly Competitive Firm’s Demand</a:t>
            </a:r>
            <a:endParaRPr lang="en-US" sz="1700" dirty="0"/>
          </a:p>
        </p:txBody>
      </p:sp>
      <p:sp>
        <p:nvSpPr>
          <p:cNvPr id="3" name="Content Placeholder 2"/>
          <p:cNvSpPr>
            <a:spLocks noGrp="1"/>
          </p:cNvSpPr>
          <p:nvPr>
            <p:ph idx="1"/>
          </p:nvPr>
        </p:nvSpPr>
        <p:spPr/>
        <p:txBody>
          <a:bodyPr/>
          <a:lstStyle/>
          <a:p>
            <a:r>
              <a:rPr lang="en-US" sz="2800" dirty="0"/>
              <a:t>Market supply and market demand set the price</a:t>
            </a:r>
          </a:p>
          <a:p>
            <a:pPr lvl="1"/>
            <a:r>
              <a:rPr lang="en-US" sz="2400" dirty="0"/>
              <a:t>Buyers and sellers take price (P) as given</a:t>
            </a:r>
          </a:p>
          <a:p>
            <a:r>
              <a:rPr lang="en-US" sz="2800" dirty="0"/>
              <a:t>Perfectly competitive firm can sell all it wants at the market price</a:t>
            </a:r>
          </a:p>
          <a:p>
            <a:pPr lvl="1"/>
            <a:r>
              <a:rPr lang="en-US" sz="2400" dirty="0"/>
              <a:t>Since the firm is small, its output decision will not change market price</a:t>
            </a:r>
          </a:p>
          <a:p>
            <a:pPr lvl="1"/>
            <a:r>
              <a:rPr lang="en-US" sz="2400" dirty="0"/>
              <a:t>Each firm must decide how much to supply (Q)</a:t>
            </a:r>
          </a:p>
          <a:p>
            <a:r>
              <a:rPr lang="en-US" sz="2800" b="1" dirty="0"/>
              <a:t>Imperfectly competitive firms </a:t>
            </a:r>
            <a:r>
              <a:rPr lang="en-US" sz="2800" dirty="0"/>
              <a:t>have some control over price</a:t>
            </a:r>
          </a:p>
          <a:p>
            <a:pPr lvl="1"/>
            <a:r>
              <a:rPr lang="en-US" sz="2400" dirty="0"/>
              <a:t>Some similarities to perfectly competitive firms</a:t>
            </a:r>
          </a:p>
        </p:txBody>
      </p:sp>
    </p:spTree>
    <p:extLst>
      <p:ext uri="{BB962C8B-B14F-4D97-AF65-F5344CB8AC3E}">
        <p14:creationId xmlns:p14="http://schemas.microsoft.com/office/powerpoint/2010/main" val="4285414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Perfectly Competitive Firm's Demand</a:t>
            </a:r>
            <a:endParaRPr lang="en-US" sz="1700" dirty="0"/>
          </a:p>
        </p:txBody>
      </p:sp>
      <p:pic>
        <p:nvPicPr>
          <p:cNvPr id="5" name="Picture 2" descr="The figure shows two graphs side-by-side. Graph (a) plots Market quantity (units/month) to Price ($/unit). A standard upward-sloping supply curve intersects a standard downward-sloping demand curve at P0. A dotted line runs horizontally from the P0 in Graph (a) to a horizontal demand curve at P0 in Graph (b)"/>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221" y="2291715"/>
            <a:ext cx="7826283" cy="3371530"/>
          </a:xfrm>
        </p:spPr>
      </p:pic>
    </p:spTree>
    <p:extLst>
      <p:ext uri="{BB962C8B-B14F-4D97-AF65-F5344CB8AC3E}">
        <p14:creationId xmlns:p14="http://schemas.microsoft.com/office/powerpoint/2010/main" val="3887999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Production Ideas</a:t>
            </a:r>
            <a:endParaRPr lang="en-US" sz="1700" dirty="0"/>
          </a:p>
        </p:txBody>
      </p:sp>
      <p:sp>
        <p:nvSpPr>
          <p:cNvPr id="3" name="Content Placeholder 2"/>
          <p:cNvSpPr>
            <a:spLocks noGrp="1"/>
          </p:cNvSpPr>
          <p:nvPr>
            <p:ph idx="1"/>
          </p:nvPr>
        </p:nvSpPr>
        <p:spPr>
          <a:xfrm>
            <a:off x="923926" y="1600199"/>
            <a:ext cx="7772400" cy="4754880"/>
          </a:xfrm>
        </p:spPr>
        <p:txBody>
          <a:bodyPr/>
          <a:lstStyle/>
          <a:p>
            <a:r>
              <a:rPr lang="en-US" sz="2600" b="1" dirty="0"/>
              <a:t>Production</a:t>
            </a:r>
            <a:r>
              <a:rPr lang="en-US" sz="2600" b="1" dirty="0">
                <a:solidFill>
                  <a:srgbClr val="FFC000"/>
                </a:solidFill>
              </a:rPr>
              <a:t> </a:t>
            </a:r>
            <a:r>
              <a:rPr lang="en-US" sz="2600" dirty="0"/>
              <a:t>converts inputs into outputs</a:t>
            </a:r>
          </a:p>
          <a:p>
            <a:pPr lvl="1"/>
            <a:r>
              <a:rPr lang="en-US" sz="2200" dirty="0"/>
              <a:t>Many different ways to produce the same product</a:t>
            </a:r>
          </a:p>
          <a:p>
            <a:pPr lvl="1"/>
            <a:r>
              <a:rPr lang="en-US" sz="2200" b="1" dirty="0"/>
              <a:t>Technology</a:t>
            </a:r>
            <a:r>
              <a:rPr lang="en-US" sz="2200" dirty="0">
                <a:solidFill>
                  <a:srgbClr val="FFC000"/>
                </a:solidFill>
              </a:rPr>
              <a:t> </a:t>
            </a:r>
            <a:r>
              <a:rPr lang="en-US" sz="2200" dirty="0"/>
              <a:t>is a recipe for production</a:t>
            </a:r>
          </a:p>
          <a:p>
            <a:r>
              <a:rPr lang="en-US" sz="2600" dirty="0"/>
              <a:t>A </a:t>
            </a:r>
            <a:r>
              <a:rPr lang="en-US" sz="2600" b="1" dirty="0"/>
              <a:t>factor of production</a:t>
            </a:r>
            <a:r>
              <a:rPr lang="en-US" sz="2600" dirty="0"/>
              <a:t> is an input used in the production of a good or a service</a:t>
            </a:r>
          </a:p>
          <a:p>
            <a:pPr lvl="1"/>
            <a:r>
              <a:rPr lang="en-US" sz="2200" dirty="0"/>
              <a:t>Examples are land, labor, capital, and entrepreneurship</a:t>
            </a:r>
          </a:p>
          <a:p>
            <a:r>
              <a:rPr lang="en-US" sz="2600" dirty="0"/>
              <a:t>The </a:t>
            </a:r>
            <a:r>
              <a:rPr lang="en-US" sz="2600" b="1" dirty="0"/>
              <a:t>short run</a:t>
            </a:r>
            <a:r>
              <a:rPr lang="en-US" sz="2600" dirty="0"/>
              <a:t> is the period of time when at least one of the firm's factors of production is fixed</a:t>
            </a:r>
          </a:p>
          <a:p>
            <a:r>
              <a:rPr lang="en-US" sz="2600" dirty="0"/>
              <a:t>The </a:t>
            </a:r>
            <a:r>
              <a:rPr lang="en-US" sz="2600" b="1" dirty="0"/>
              <a:t>long run</a:t>
            </a:r>
            <a:r>
              <a:rPr lang="en-US" sz="2600" dirty="0"/>
              <a:t> is the period of time in which all inputs are variable</a:t>
            </a:r>
          </a:p>
        </p:txBody>
      </p:sp>
    </p:spTree>
    <p:extLst>
      <p:ext uri="{BB962C8B-B14F-4D97-AF65-F5344CB8AC3E}">
        <p14:creationId xmlns:p14="http://schemas.microsoft.com/office/powerpoint/2010/main" val="9322432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Production Data</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4253200649"/>
              </p:ext>
            </p:extLst>
          </p:nvPr>
        </p:nvGraphicFramePr>
        <p:xfrm>
          <a:off x="655684" y="1817916"/>
          <a:ext cx="7832633" cy="4480560"/>
        </p:xfrm>
        <a:graphic>
          <a:graphicData uri="http://schemas.openxmlformats.org/drawingml/2006/table">
            <a:tbl>
              <a:tblPr firstRow="1" bandRow="1">
                <a:tableStyleId>{5C22544A-7EE6-4342-B048-85BDC9FD1C3A}</a:tableStyleId>
              </a:tblPr>
              <a:tblGrid>
                <a:gridCol w="3426777">
                  <a:extLst>
                    <a:ext uri="{9D8B030D-6E8A-4147-A177-3AD203B41FA5}">
                      <a16:colId xmlns:a16="http://schemas.microsoft.com/office/drawing/2014/main" val="1655470980"/>
                    </a:ext>
                  </a:extLst>
                </a:gridCol>
                <a:gridCol w="4405856">
                  <a:extLst>
                    <a:ext uri="{9D8B030D-6E8A-4147-A177-3AD203B41FA5}">
                      <a16:colId xmlns:a16="http://schemas.microsoft.com/office/drawing/2014/main" val="72268281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Number of employees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per day</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Total number of bottles per day</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1</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80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200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260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57493724"/>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4</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300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502637541"/>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smtClean="0">
                          <a:ln>
                            <a:noFill/>
                          </a:ln>
                          <a:solidFill>
                            <a:sysClr val="windowText" lastClr="000000"/>
                          </a:solidFill>
                          <a:effectLst/>
                          <a:latin typeface="Arial" charset="0"/>
                        </a:rPr>
                        <a:t>5</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330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27403249"/>
                  </a:ext>
                </a:extLst>
              </a:tr>
              <a:tr h="44849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6</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350</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630297486"/>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7</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ysClr val="windowText" lastClr="000000"/>
                          </a:solidFill>
                          <a:effectLst/>
                          <a:latin typeface="Arial" charset="0"/>
                        </a:rPr>
                        <a:t>362</a:t>
                      </a:r>
                    </a:p>
                  </a:txBody>
                  <a:tcPr marL="116869" marR="116869"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83668971"/>
                  </a:ext>
                </a:extLst>
              </a:tr>
            </a:tbl>
          </a:graphicData>
        </a:graphic>
      </p:graphicFrame>
    </p:spTree>
    <p:extLst>
      <p:ext uri="{BB962C8B-B14F-4D97-AF65-F5344CB8AC3E}">
        <p14:creationId xmlns:p14="http://schemas.microsoft.com/office/powerpoint/2010/main" val="2428783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Production in the Short Run</a:t>
            </a:r>
            <a:endParaRPr lang="en-US" sz="1700" dirty="0"/>
          </a:p>
        </p:txBody>
      </p:sp>
      <p:sp>
        <p:nvSpPr>
          <p:cNvPr id="3" name="Content Placeholder 2"/>
          <p:cNvSpPr>
            <a:spLocks noGrp="1"/>
          </p:cNvSpPr>
          <p:nvPr>
            <p:ph idx="1"/>
          </p:nvPr>
        </p:nvSpPr>
        <p:spPr>
          <a:xfrm>
            <a:off x="923926" y="1600199"/>
            <a:ext cx="7762874" cy="4937760"/>
          </a:xfrm>
        </p:spPr>
        <p:txBody>
          <a:bodyPr/>
          <a:lstStyle/>
          <a:p>
            <a:r>
              <a:rPr lang="en-US" sz="2800" dirty="0"/>
              <a:t>A perfectly competitive firm has to decide how much to produce</a:t>
            </a:r>
          </a:p>
          <a:p>
            <a:pPr lvl="1"/>
            <a:r>
              <a:rPr lang="en-US" sz="2400" dirty="0"/>
              <a:t>Start by evaluating the short run</a:t>
            </a:r>
          </a:p>
          <a:p>
            <a:r>
              <a:rPr lang="en-US" sz="2800" dirty="0"/>
              <a:t>The firm produces a single product (glass bottles) using two inputs (workers and a bottle-making machine)</a:t>
            </a:r>
          </a:p>
          <a:p>
            <a:pPr lvl="1"/>
            <a:r>
              <a:rPr lang="en-US" sz="2400" dirty="0"/>
              <a:t>Labor is a </a:t>
            </a:r>
            <a:r>
              <a:rPr lang="en-US" sz="2400" b="1" dirty="0"/>
              <a:t>variable factor – </a:t>
            </a:r>
            <a:r>
              <a:rPr lang="en-US" sz="2400" dirty="0"/>
              <a:t>it can be changed in the short run</a:t>
            </a:r>
            <a:endParaRPr lang="en-US" sz="2400" b="1" dirty="0"/>
          </a:p>
          <a:p>
            <a:pPr lvl="1"/>
            <a:r>
              <a:rPr lang="en-US" sz="2400" dirty="0"/>
              <a:t>Bottle-making machine (capital) is a </a:t>
            </a:r>
            <a:r>
              <a:rPr lang="en-US" sz="2400" b="1" dirty="0"/>
              <a:t>fixed factor – </a:t>
            </a:r>
            <a:r>
              <a:rPr lang="en-US" sz="2400" dirty="0"/>
              <a:t>it cannot be changed in the short run</a:t>
            </a:r>
            <a:endParaRPr lang="en-US" sz="2400" b="1" dirty="0"/>
          </a:p>
          <a:p>
            <a:r>
              <a:rPr lang="en-US" sz="2800" dirty="0"/>
              <a:t>Determine the profit maximizing level of </a:t>
            </a:r>
            <a:r>
              <a:rPr lang="en-US" sz="2800" dirty="0" smtClean="0"/>
              <a:t>output</a:t>
            </a:r>
            <a:endParaRPr lang="en-US" sz="2800" dirty="0"/>
          </a:p>
        </p:txBody>
      </p:sp>
    </p:spTree>
    <p:extLst>
      <p:ext uri="{BB962C8B-B14F-4D97-AF65-F5344CB8AC3E}">
        <p14:creationId xmlns:p14="http://schemas.microsoft.com/office/powerpoint/2010/main" val="2966803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p:txBody>
          <a:bodyPr/>
          <a:lstStyle/>
          <a:p>
            <a:pPr marL="339725" indent="-339725">
              <a:buFont typeface="Times New Roman" pitchFamily="18" charset="0"/>
              <a:buAutoNum type="arabicPeriod"/>
            </a:pPr>
            <a:r>
              <a:rPr lang="en-US" sz="2400" dirty="0"/>
              <a:t>Explain how opportunity cost is related to the supply curve.</a:t>
            </a:r>
          </a:p>
          <a:p>
            <a:pPr marL="339725" indent="-339725">
              <a:buFont typeface="Times New Roman" pitchFamily="18" charset="0"/>
              <a:buAutoNum type="arabicPeriod"/>
            </a:pPr>
            <a:r>
              <a:rPr lang="en-US" sz="2400" dirty="0"/>
              <a:t>Discuss the relationship between the supply curve for an individual firm and the market supply curve for an industry.</a:t>
            </a:r>
          </a:p>
          <a:p>
            <a:pPr marL="339725" indent="-339725">
              <a:buFont typeface="Times New Roman" pitchFamily="18" charset="0"/>
              <a:buAutoNum type="arabicPeriod"/>
            </a:pPr>
            <a:r>
              <a:rPr lang="en-US" sz="2400" dirty="0"/>
              <a:t>Determine a perfectly competitive firm’s profit-maximizing output level and profit in the short and long run.</a:t>
            </a:r>
          </a:p>
          <a:p>
            <a:pPr marL="339725" indent="-339725">
              <a:buFont typeface="Times New Roman" pitchFamily="18" charset="0"/>
              <a:buAutoNum type="arabicPeriod"/>
            </a:pPr>
            <a:r>
              <a:rPr lang="en-US" sz="2400" dirty="0"/>
              <a:t>Connect the determinants of supply with the factors that affect individual firms’ costs and apply the theory of supply.</a:t>
            </a:r>
          </a:p>
          <a:p>
            <a:pPr marL="339725" indent="-339725">
              <a:buFont typeface="Times New Roman" pitchFamily="18" charset="0"/>
              <a:buAutoNum type="arabicPeriod"/>
            </a:pPr>
            <a:r>
              <a:rPr lang="en-US" sz="2400" dirty="0"/>
              <a:t>Define and calculate producer surplus.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Law of Diminishing </a:t>
            </a:r>
            <a:r>
              <a:rPr lang="en-IN" dirty="0" smtClean="0"/>
              <a:t>Returns</a:t>
            </a:r>
            <a:r>
              <a:rPr lang="en-IN" sz="1500" dirty="0" smtClean="0"/>
              <a:t> 1</a:t>
            </a:r>
            <a:endParaRPr lang="en-US" sz="1500" dirty="0"/>
          </a:p>
        </p:txBody>
      </p:sp>
      <p:sp>
        <p:nvSpPr>
          <p:cNvPr id="3" name="Content Placeholder 2"/>
          <p:cNvSpPr>
            <a:spLocks noGrp="1"/>
          </p:cNvSpPr>
          <p:nvPr>
            <p:ph idx="1"/>
          </p:nvPr>
        </p:nvSpPr>
        <p:spPr>
          <a:xfrm>
            <a:off x="923926" y="2184399"/>
            <a:ext cx="7762874" cy="2895601"/>
          </a:xfrm>
          <a:solidFill>
            <a:srgbClr val="4A5B28"/>
          </a:solidFill>
        </p:spPr>
        <p:txBody>
          <a:bodyPr/>
          <a:lstStyle/>
          <a:p>
            <a:pPr marL="225425" indent="-225425" algn="ctr">
              <a:lnSpc>
                <a:spcPct val="150000"/>
              </a:lnSpc>
              <a:buClr>
                <a:srgbClr val="298B1B"/>
              </a:buClr>
              <a:defRPr/>
            </a:pPr>
            <a:r>
              <a:rPr lang="en-US" sz="2800" b="1" kern="0" dirty="0">
                <a:solidFill>
                  <a:schemeClr val="bg1"/>
                </a:solidFill>
                <a:effectLst>
                  <a:outerShdw blurRad="38100" dist="38100" dir="2700000" algn="tl">
                    <a:srgbClr val="000000">
                      <a:alpha val="43137"/>
                    </a:srgbClr>
                  </a:outerShdw>
                </a:effectLst>
              </a:rPr>
              <a:t>When some factors of production are </a:t>
            </a:r>
          </a:p>
          <a:p>
            <a:pPr marL="225425" indent="-225425" algn="ctr">
              <a:lnSpc>
                <a:spcPct val="150000"/>
              </a:lnSpc>
              <a:buClr>
                <a:srgbClr val="298B1B"/>
              </a:buClr>
              <a:defRPr/>
            </a:pPr>
            <a:r>
              <a:rPr lang="en-US" sz="2800" b="1" kern="0" dirty="0">
                <a:solidFill>
                  <a:schemeClr val="bg1"/>
                </a:solidFill>
                <a:effectLst>
                  <a:outerShdw blurRad="38100" dist="38100" dir="2700000" algn="tl">
                    <a:srgbClr val="000000">
                      <a:alpha val="43137"/>
                    </a:srgbClr>
                  </a:outerShdw>
                </a:effectLst>
              </a:rPr>
              <a:t>fixed, increased production of the good </a:t>
            </a:r>
          </a:p>
          <a:p>
            <a:pPr marL="225425" indent="-225425" algn="ctr">
              <a:lnSpc>
                <a:spcPct val="150000"/>
              </a:lnSpc>
              <a:buClr>
                <a:srgbClr val="298B1B"/>
              </a:buClr>
              <a:defRPr/>
            </a:pPr>
            <a:r>
              <a:rPr lang="en-US" sz="2800" b="1" kern="0" dirty="0">
                <a:solidFill>
                  <a:schemeClr val="bg1"/>
                </a:solidFill>
                <a:effectLst>
                  <a:outerShdw blurRad="38100" dist="38100" dir="2700000" algn="tl">
                    <a:srgbClr val="000000">
                      <a:alpha val="43137"/>
                    </a:srgbClr>
                  </a:outerShdw>
                </a:effectLst>
              </a:rPr>
              <a:t>eventually requires ever larger </a:t>
            </a:r>
            <a:br>
              <a:rPr lang="en-US" sz="2800" b="1" kern="0" dirty="0">
                <a:solidFill>
                  <a:schemeClr val="bg1"/>
                </a:solidFill>
                <a:effectLst>
                  <a:outerShdw blurRad="38100" dist="38100" dir="2700000" algn="tl">
                    <a:srgbClr val="000000">
                      <a:alpha val="43137"/>
                    </a:srgbClr>
                  </a:outerShdw>
                </a:effectLst>
              </a:rPr>
            </a:br>
            <a:r>
              <a:rPr lang="en-US" sz="2800" b="1" kern="0" dirty="0">
                <a:solidFill>
                  <a:schemeClr val="bg1"/>
                </a:solidFill>
                <a:effectLst>
                  <a:outerShdw blurRad="38100" dist="38100" dir="2700000" algn="tl">
                    <a:srgbClr val="000000">
                      <a:alpha val="43137"/>
                    </a:srgbClr>
                  </a:outerShdw>
                </a:effectLst>
              </a:rPr>
              <a:t>increases in the variable factor</a:t>
            </a:r>
          </a:p>
        </p:txBody>
      </p:sp>
    </p:spTree>
    <p:extLst>
      <p:ext uri="{BB962C8B-B14F-4D97-AF65-F5344CB8AC3E}">
        <p14:creationId xmlns:p14="http://schemas.microsoft.com/office/powerpoint/2010/main" val="2931746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Law of Diminishing </a:t>
            </a:r>
            <a:r>
              <a:rPr lang="en-IN" dirty="0" smtClean="0"/>
              <a:t>Returns</a:t>
            </a:r>
            <a:r>
              <a:rPr lang="en-IN" sz="1800" dirty="0"/>
              <a:t> </a:t>
            </a:r>
            <a:r>
              <a:rPr lang="en-IN" sz="1800" dirty="0" smtClean="0"/>
              <a:t>2</a:t>
            </a:r>
            <a:endParaRPr lang="en-US" sz="1700" dirty="0"/>
          </a:p>
        </p:txBody>
      </p:sp>
      <p:sp>
        <p:nvSpPr>
          <p:cNvPr id="3" name="Content Placeholder 2"/>
          <p:cNvSpPr>
            <a:spLocks noGrp="1"/>
          </p:cNvSpPr>
          <p:nvPr>
            <p:ph idx="1"/>
          </p:nvPr>
        </p:nvSpPr>
        <p:spPr>
          <a:xfrm>
            <a:off x="923926" y="1600199"/>
            <a:ext cx="7762874" cy="4937760"/>
          </a:xfrm>
        </p:spPr>
        <p:txBody>
          <a:bodyPr/>
          <a:lstStyle/>
          <a:p>
            <a:r>
              <a:rPr lang="en-US" dirty="0"/>
              <a:t>At low levels of production, the law of diminishing returns may not hold</a:t>
            </a:r>
          </a:p>
          <a:p>
            <a:pPr lvl="1"/>
            <a:r>
              <a:rPr lang="en-US" dirty="0"/>
              <a:t>Gains from specialization</a:t>
            </a:r>
          </a:p>
          <a:p>
            <a:pPr lvl="1"/>
            <a:r>
              <a:rPr lang="en-US" dirty="0"/>
              <a:t>Similar to the increase in a buyer’s marginal utility from a second unit</a:t>
            </a:r>
          </a:p>
          <a:p>
            <a:r>
              <a:rPr lang="en-US" dirty="0"/>
              <a:t>Diminishing returns eventually sets in and is often caused by congestion</a:t>
            </a:r>
          </a:p>
          <a:p>
            <a:pPr lvl="2"/>
            <a:r>
              <a:rPr lang="en-US" dirty="0"/>
              <a:t>Only so many people can fit into the office</a:t>
            </a:r>
          </a:p>
          <a:p>
            <a:pPr lvl="2"/>
            <a:r>
              <a:rPr lang="en-US" dirty="0"/>
              <a:t>Only one worker can use the machine at a time</a:t>
            </a:r>
          </a:p>
        </p:txBody>
      </p:sp>
    </p:spTree>
    <p:extLst>
      <p:ext uri="{BB962C8B-B14F-4D97-AF65-F5344CB8AC3E}">
        <p14:creationId xmlns:p14="http://schemas.microsoft.com/office/powerpoint/2010/main" val="910810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Cost Concepts</a:t>
            </a:r>
            <a:endParaRPr lang="en-US" sz="1700" dirty="0"/>
          </a:p>
        </p:txBody>
      </p:sp>
      <p:sp>
        <p:nvSpPr>
          <p:cNvPr id="3" name="Content Placeholder 2"/>
          <p:cNvSpPr>
            <a:spLocks noGrp="1"/>
          </p:cNvSpPr>
          <p:nvPr>
            <p:ph idx="1"/>
          </p:nvPr>
        </p:nvSpPr>
        <p:spPr>
          <a:xfrm>
            <a:off x="923926" y="1600199"/>
            <a:ext cx="7762874" cy="4937760"/>
          </a:xfrm>
        </p:spPr>
        <p:txBody>
          <a:bodyPr/>
          <a:lstStyle/>
          <a:p>
            <a:r>
              <a:rPr lang="en-US" sz="2400" b="1" dirty="0"/>
              <a:t>Fixed cost (FC) </a:t>
            </a:r>
            <a:r>
              <a:rPr lang="en-US" sz="2400" dirty="0"/>
              <a:t>is the sum of all payments for fixed inputs</a:t>
            </a:r>
          </a:p>
          <a:p>
            <a:pPr lvl="1"/>
            <a:r>
              <a:rPr lang="en-US" sz="2400" dirty="0"/>
              <a:t>The $40 per day for the bottle machine</a:t>
            </a:r>
          </a:p>
          <a:p>
            <a:pPr lvl="1"/>
            <a:r>
              <a:rPr lang="en-US" sz="2400" dirty="0"/>
              <a:t>Often referred to as the capital cost</a:t>
            </a:r>
          </a:p>
          <a:p>
            <a:r>
              <a:rPr lang="en-US" sz="2400" b="1" dirty="0"/>
              <a:t>Variable cost</a:t>
            </a:r>
            <a:r>
              <a:rPr lang="en-US" sz="2400" dirty="0"/>
              <a:t> </a:t>
            </a:r>
            <a:r>
              <a:rPr lang="en-US" sz="2400" b="1" dirty="0"/>
              <a:t>(VC)</a:t>
            </a:r>
            <a:r>
              <a:rPr lang="en-US" sz="2400" dirty="0"/>
              <a:t> is the sum of all payments for variable inputs</a:t>
            </a:r>
          </a:p>
          <a:p>
            <a:pPr lvl="1"/>
            <a:r>
              <a:rPr lang="en-US" sz="2400" dirty="0"/>
              <a:t>The total labor cost</a:t>
            </a:r>
          </a:p>
          <a:p>
            <a:r>
              <a:rPr lang="en-US" sz="2400" b="1" dirty="0"/>
              <a:t>Total cost (TC)</a:t>
            </a:r>
            <a:r>
              <a:rPr lang="en-US" sz="2400" dirty="0"/>
              <a:t> is the sum of all payments for all inputs</a:t>
            </a:r>
          </a:p>
          <a:p>
            <a:pPr lvl="1"/>
            <a:r>
              <a:rPr lang="en-US" sz="2400" dirty="0"/>
              <a:t>Fixed cost plus variable cost</a:t>
            </a:r>
          </a:p>
          <a:p>
            <a:r>
              <a:rPr lang="en-US" sz="2400" b="1" dirty="0"/>
              <a:t>Marginal cost (MC)</a:t>
            </a:r>
            <a:r>
              <a:rPr lang="en-US" sz="2400" dirty="0"/>
              <a:t> is the change in total cost divided by the change in output</a:t>
            </a:r>
            <a:endParaRPr lang="en-US" sz="2800" dirty="0"/>
          </a:p>
        </p:txBody>
      </p:sp>
    </p:spTree>
    <p:extLst>
      <p:ext uri="{BB962C8B-B14F-4D97-AF65-F5344CB8AC3E}">
        <p14:creationId xmlns:p14="http://schemas.microsoft.com/office/powerpoint/2010/main" val="7213284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Find the Output Level that Maximizes Profit</a:t>
            </a:r>
            <a:endParaRPr lang="en-US" sz="1700" dirty="0"/>
          </a:p>
        </p:txBody>
      </p:sp>
      <p:sp>
        <p:nvSpPr>
          <p:cNvPr id="3" name="Content Placeholder 2"/>
          <p:cNvSpPr>
            <a:spLocks noGrp="1"/>
          </p:cNvSpPr>
          <p:nvPr>
            <p:ph idx="1"/>
          </p:nvPr>
        </p:nvSpPr>
        <p:spPr>
          <a:xfrm>
            <a:off x="923926" y="1600199"/>
            <a:ext cx="7762874" cy="4937760"/>
          </a:xfrm>
        </p:spPr>
        <p:txBody>
          <a:bodyPr/>
          <a:lstStyle/>
          <a:p>
            <a:r>
              <a:rPr lang="en-US" sz="2400" dirty="0"/>
              <a:t>	</a:t>
            </a:r>
            <a:r>
              <a:rPr lang="en-US" sz="2400" b="1" dirty="0"/>
              <a:t>	Profit = total revenue </a:t>
            </a:r>
            <a:r>
              <a:rPr lang="en-US" sz="2400" b="1" dirty="0" smtClean="0">
                <a:latin typeface="Calibri" panose="020F0502020204030204" pitchFamily="34" charset="0"/>
              </a:rPr>
              <a:t>−</a:t>
            </a:r>
            <a:r>
              <a:rPr lang="en-US" sz="2400" b="1" dirty="0" smtClean="0"/>
              <a:t> </a:t>
            </a:r>
            <a:r>
              <a:rPr lang="en-US" sz="2400" b="1" dirty="0"/>
              <a:t>total </a:t>
            </a:r>
            <a:r>
              <a:rPr lang="en-US" sz="2400" b="1" dirty="0" smtClean="0"/>
              <a:t>cost</a:t>
            </a:r>
            <a:endParaRPr lang="en-US" sz="2400" dirty="0"/>
          </a:p>
          <a:p>
            <a:pPr>
              <a:spcBef>
                <a:spcPts val="2400"/>
              </a:spcBef>
            </a:pPr>
            <a:r>
              <a:rPr lang="en-US" sz="2400" dirty="0"/>
              <a:t>Total revenue comes from selling the bottles</a:t>
            </a:r>
          </a:p>
          <a:p>
            <a:r>
              <a:rPr lang="en-US" sz="2400" dirty="0"/>
              <a:t>Total cost = labor (fixed) cost + capital (variable) cost</a:t>
            </a:r>
          </a:p>
          <a:p>
            <a:r>
              <a:rPr lang="en-US" sz="2400" dirty="0"/>
              <a:t>The firm must know about both revenues and costs in order to maximize profits</a:t>
            </a:r>
          </a:p>
          <a:p>
            <a:pPr lvl="1"/>
            <a:r>
              <a:rPr lang="en-US" sz="2200" dirty="0"/>
              <a:t>Increase output if marginal benefit is at least as great as the marginal cost</a:t>
            </a:r>
          </a:p>
          <a:p>
            <a:pPr lvl="1"/>
            <a:r>
              <a:rPr lang="en-US" sz="2200" dirty="0"/>
              <a:t>Decrease output if marginal benefit is greater than marginal cost</a:t>
            </a:r>
          </a:p>
        </p:txBody>
      </p:sp>
    </p:spTree>
    <p:extLst>
      <p:ext uri="{BB962C8B-B14F-4D97-AF65-F5344CB8AC3E}">
        <p14:creationId xmlns:p14="http://schemas.microsoft.com/office/powerpoint/2010/main" val="23170768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Maximizing Profit</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4279878288"/>
              </p:ext>
            </p:extLst>
          </p:nvPr>
        </p:nvGraphicFramePr>
        <p:xfrm>
          <a:off x="655684" y="1817916"/>
          <a:ext cx="7875520" cy="395877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1655470980"/>
                    </a:ext>
                  </a:extLst>
                </a:gridCol>
                <a:gridCol w="1355648">
                  <a:extLst>
                    <a:ext uri="{9D8B030D-6E8A-4147-A177-3AD203B41FA5}">
                      <a16:colId xmlns:a16="http://schemas.microsoft.com/office/drawing/2014/main" val="722682818"/>
                    </a:ext>
                  </a:extLst>
                </a:gridCol>
                <a:gridCol w="1355648">
                  <a:extLst>
                    <a:ext uri="{9D8B030D-6E8A-4147-A177-3AD203B41FA5}">
                      <a16:colId xmlns:a16="http://schemas.microsoft.com/office/drawing/2014/main" val="788923269"/>
                    </a:ext>
                  </a:extLst>
                </a:gridCol>
                <a:gridCol w="1355648">
                  <a:extLst>
                    <a:ext uri="{9D8B030D-6E8A-4147-A177-3AD203B41FA5}">
                      <a16:colId xmlns:a16="http://schemas.microsoft.com/office/drawing/2014/main" val="377163224"/>
                    </a:ext>
                  </a:extLst>
                </a:gridCol>
                <a:gridCol w="1355648">
                  <a:extLst>
                    <a:ext uri="{9D8B030D-6E8A-4147-A177-3AD203B41FA5}">
                      <a16:colId xmlns:a16="http://schemas.microsoft.com/office/drawing/2014/main" val="960306213"/>
                    </a:ext>
                  </a:extLst>
                </a:gridCol>
                <a:gridCol w="1355648">
                  <a:extLst>
                    <a:ext uri="{9D8B030D-6E8A-4147-A177-3AD203B41FA5}">
                      <a16:colId xmlns:a16="http://schemas.microsoft.com/office/drawing/2014/main" val="1708979549"/>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Workers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per day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algn="ct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Bottles per day</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algn="ct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Fixed cost ($/day)</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algn="ct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Variable</a:t>
                      </a:r>
                      <a:r>
                        <a:rPr lang="en-US" baseline="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cost ($/day)</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algn="ct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Total cost ($/day)</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algn="ctr"/>
                      <a:r>
                        <a:rPr lang="en-US"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Marginal cost ($/bottle)</a:t>
                      </a:r>
                      <a:endParaRPr lang="en-US"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algn="ctr"/>
                      <a:r>
                        <a:rPr lang="en-US" dirty="0" smtClean="0"/>
                        <a:t>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0.15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algn="ctr"/>
                      <a:r>
                        <a:rPr lang="en-US" dirty="0" smtClean="0"/>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80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12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52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0.10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algn="ctr"/>
                      <a:r>
                        <a:rPr lang="en-US" dirty="0" smtClean="0"/>
                        <a:t>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200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24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64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0.20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algn="ctr"/>
                      <a:r>
                        <a:rPr lang="en-US" dirty="0" smtClean="0"/>
                        <a:t>3</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260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36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76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0.30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57493724"/>
                  </a:ext>
                </a:extLst>
              </a:tr>
              <a:tr h="370840">
                <a:tc>
                  <a:txBody>
                    <a:bodyPr/>
                    <a:lstStyle/>
                    <a:p>
                      <a:pPr algn="ctr"/>
                      <a:r>
                        <a:rPr lang="en-US" dirty="0" smtClean="0"/>
                        <a:t>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300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48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88</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0.40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502637541"/>
                  </a:ext>
                </a:extLst>
              </a:tr>
              <a:tr h="370840">
                <a:tc>
                  <a:txBody>
                    <a:bodyPr/>
                    <a:lstStyle/>
                    <a:p>
                      <a:pPr algn="ctr"/>
                      <a:r>
                        <a:rPr lang="en-US" dirty="0" smtClean="0"/>
                        <a:t>5</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330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60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100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0.60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27403249"/>
                  </a:ext>
                </a:extLst>
              </a:tr>
              <a:tr h="448490">
                <a:tc>
                  <a:txBody>
                    <a:bodyPr/>
                    <a:lstStyle/>
                    <a:p>
                      <a:pPr algn="ctr"/>
                      <a:r>
                        <a:rPr lang="en-US" dirty="0" smtClean="0"/>
                        <a:t>6</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350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72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112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algn="ctr"/>
                      <a:r>
                        <a:rPr lang="en-US" dirty="0" smtClean="0"/>
                        <a:t>1.00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630297486"/>
                  </a:ext>
                </a:extLst>
              </a:tr>
              <a:tr h="370840">
                <a:tc>
                  <a:txBody>
                    <a:bodyPr/>
                    <a:lstStyle/>
                    <a:p>
                      <a:pPr algn="ctr"/>
                      <a:r>
                        <a:rPr lang="en-US" dirty="0" smtClean="0"/>
                        <a:t>7</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362</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40</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84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dirty="0" smtClean="0"/>
                        <a:t>124</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383668971"/>
                  </a:ext>
                </a:extLst>
              </a:tr>
            </a:tbl>
          </a:graphicData>
        </a:graphic>
      </p:graphicFrame>
    </p:spTree>
    <p:extLst>
      <p:ext uri="{BB962C8B-B14F-4D97-AF65-F5344CB8AC3E}">
        <p14:creationId xmlns:p14="http://schemas.microsoft.com/office/powerpoint/2010/main" val="26637263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Fixed Cost and Profit Maximization</a:t>
            </a:r>
            <a:endParaRPr lang="en-US" sz="1500" dirty="0"/>
          </a:p>
        </p:txBody>
      </p:sp>
      <p:sp>
        <p:nvSpPr>
          <p:cNvPr id="3" name="Content Placeholder 2"/>
          <p:cNvSpPr>
            <a:spLocks noGrp="1"/>
          </p:cNvSpPr>
          <p:nvPr>
            <p:ph idx="1"/>
          </p:nvPr>
        </p:nvSpPr>
        <p:spPr/>
        <p:txBody>
          <a:bodyPr/>
          <a:lstStyle/>
          <a:p>
            <a:r>
              <a:rPr lang="en-US" sz="2400" dirty="0"/>
              <a:t>The profit maximizing quantity does not depend on fixed cost</a:t>
            </a:r>
          </a:p>
          <a:p>
            <a:r>
              <a:rPr lang="en-US" sz="2400" dirty="0"/>
              <a:t>A firm should increase output only if the extra benefit exceeds the extra cost (cost-benefit principle)</a:t>
            </a:r>
          </a:p>
          <a:p>
            <a:r>
              <a:rPr lang="en-US" sz="2400" dirty="0"/>
              <a:t>The extra benefit is the price</a:t>
            </a:r>
          </a:p>
          <a:p>
            <a:r>
              <a:rPr lang="en-US" sz="2400" dirty="0"/>
              <a:t>The extra cost is the </a:t>
            </a:r>
            <a:r>
              <a:rPr lang="en-US" sz="2400" b="1" dirty="0"/>
              <a:t>marginal cost </a:t>
            </a:r>
            <a:r>
              <a:rPr lang="en-US" sz="2400" dirty="0"/>
              <a:t>– the amount by which total cost increases when production rises</a:t>
            </a:r>
          </a:p>
          <a:p>
            <a:r>
              <a:rPr lang="en-US" sz="2400" dirty="0"/>
              <a:t>The competitive firm produces where price equals marginal cost</a:t>
            </a:r>
          </a:p>
          <a:p>
            <a:r>
              <a:rPr lang="en-US" sz="2400" dirty="0"/>
              <a:t>When diminishing returns apply, marginal cost rises as production increases</a:t>
            </a:r>
          </a:p>
        </p:txBody>
      </p:sp>
    </p:spTree>
    <p:extLst>
      <p:ext uri="{BB962C8B-B14F-4D97-AF65-F5344CB8AC3E}">
        <p14:creationId xmlns:p14="http://schemas.microsoft.com/office/powerpoint/2010/main" val="26469394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Shut-Down Decision</a:t>
            </a:r>
            <a:endParaRPr lang="en-US" sz="1500" dirty="0"/>
          </a:p>
        </p:txBody>
      </p:sp>
      <p:sp>
        <p:nvSpPr>
          <p:cNvPr id="3" name="Content Placeholder 2"/>
          <p:cNvSpPr>
            <a:spLocks noGrp="1"/>
          </p:cNvSpPr>
          <p:nvPr>
            <p:ph idx="1"/>
          </p:nvPr>
        </p:nvSpPr>
        <p:spPr/>
        <p:txBody>
          <a:bodyPr/>
          <a:lstStyle/>
          <a:p>
            <a:pPr marL="225425" indent="-225425"/>
            <a:r>
              <a:rPr lang="en-US" dirty="0"/>
              <a:t>Firms can make losses in the short run</a:t>
            </a:r>
          </a:p>
          <a:p>
            <a:pPr marL="511175" lvl="1" indent="-290513"/>
            <a:r>
              <a:rPr lang="en-US" dirty="0"/>
              <a:t>Some firms continue to operate</a:t>
            </a:r>
          </a:p>
          <a:p>
            <a:pPr marL="511175" lvl="1" indent="-290513"/>
            <a:r>
              <a:rPr lang="en-US" dirty="0"/>
              <a:t>Some firms shut down</a:t>
            </a:r>
          </a:p>
          <a:p>
            <a:r>
              <a:rPr lang="en-US" dirty="0"/>
              <a:t>The Cost – Benefit Principle applies even to losses</a:t>
            </a:r>
          </a:p>
          <a:p>
            <a:pPr marL="511175" lvl="1" indent="-290513"/>
            <a:r>
              <a:rPr lang="en-US" dirty="0"/>
              <a:t>Continue to operate if your losses are less than if you shut down</a:t>
            </a:r>
          </a:p>
          <a:p>
            <a:pPr marL="511175" lvl="1" indent="-290513"/>
            <a:r>
              <a:rPr lang="en-US" dirty="0"/>
              <a:t>Shut down if your losses are less than if you continued operating</a:t>
            </a:r>
          </a:p>
        </p:txBody>
      </p:sp>
    </p:spTree>
    <p:extLst>
      <p:ext uri="{BB962C8B-B14F-4D97-AF65-F5344CB8AC3E}">
        <p14:creationId xmlns:p14="http://schemas.microsoft.com/office/powerpoint/2010/main" val="9789252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Shut-Down Condition</a:t>
            </a:r>
            <a:endParaRPr lang="en-US" sz="1500" dirty="0"/>
          </a:p>
        </p:txBody>
      </p:sp>
      <p:sp>
        <p:nvSpPr>
          <p:cNvPr id="3" name="Content Placeholder 2"/>
          <p:cNvSpPr>
            <a:spLocks noGrp="1"/>
          </p:cNvSpPr>
          <p:nvPr>
            <p:ph idx="1"/>
          </p:nvPr>
        </p:nvSpPr>
        <p:spPr>
          <a:xfrm>
            <a:off x="923926" y="1600199"/>
            <a:ext cx="7955280" cy="4846320"/>
          </a:xfrm>
        </p:spPr>
        <p:txBody>
          <a:bodyPr/>
          <a:lstStyle/>
          <a:p>
            <a:r>
              <a:rPr lang="en-US" sz="2800" dirty="0"/>
              <a:t>If the firm shuts down in the short run, it loses all of its fixed costs</a:t>
            </a:r>
          </a:p>
          <a:p>
            <a:pPr marL="511175" lvl="1" indent="-290513"/>
            <a:r>
              <a:rPr lang="en-US" sz="2400" dirty="0"/>
              <a:t>So, fixed costs are the most a firm can lose</a:t>
            </a:r>
          </a:p>
          <a:p>
            <a:r>
              <a:rPr lang="en-US" sz="2800" dirty="0"/>
              <a:t>The firm should shut down if revenue is less than variable cost:  P </a:t>
            </a:r>
            <a:r>
              <a:rPr lang="en-US" sz="2800" dirty="0" smtClean="0"/>
              <a:t>× </a:t>
            </a:r>
            <a:r>
              <a:rPr lang="en-US" sz="2800" dirty="0"/>
              <a:t>Q &lt; VC for all levels of Q</a:t>
            </a:r>
          </a:p>
          <a:p>
            <a:pPr marL="511175" lvl="1" indent="-290513"/>
            <a:r>
              <a:rPr lang="en-US" sz="2400" dirty="0"/>
              <a:t>The firm is losing money on every unit it makes</a:t>
            </a:r>
          </a:p>
          <a:p>
            <a:r>
              <a:rPr lang="en-US" sz="2800" dirty="0"/>
              <a:t>If the firm's revenue is at least as big as variable cost, the firm should continue to produce</a:t>
            </a:r>
          </a:p>
          <a:p>
            <a:pPr marL="511175" lvl="1" indent="-290513"/>
            <a:r>
              <a:rPr lang="en-US" sz="2400" dirty="0"/>
              <a:t>Each unit pays its variable costs and contributes to fixed costs</a:t>
            </a:r>
          </a:p>
          <a:p>
            <a:pPr marL="692150" lvl="2"/>
            <a:r>
              <a:rPr lang="en-US" sz="2000" dirty="0"/>
              <a:t>Losses will be less than fixed costs</a:t>
            </a:r>
          </a:p>
        </p:txBody>
      </p:sp>
    </p:spTree>
    <p:extLst>
      <p:ext uri="{BB962C8B-B14F-4D97-AF65-F5344CB8AC3E}">
        <p14:creationId xmlns:p14="http://schemas.microsoft.com/office/powerpoint/2010/main" val="2875911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AVC and ATC</a:t>
            </a:r>
          </a:p>
        </p:txBody>
      </p:sp>
      <p:sp>
        <p:nvSpPr>
          <p:cNvPr id="3" name="Content Placeholder 2"/>
          <p:cNvSpPr>
            <a:spLocks noGrp="1"/>
          </p:cNvSpPr>
          <p:nvPr>
            <p:ph idx="1"/>
          </p:nvPr>
        </p:nvSpPr>
        <p:spPr>
          <a:xfrm>
            <a:off x="923926" y="1600199"/>
            <a:ext cx="7762874" cy="2552700"/>
          </a:xfrm>
        </p:spPr>
        <p:txBody>
          <a:bodyPr/>
          <a:lstStyle/>
          <a:p>
            <a:pPr marL="225425" indent="-225425"/>
            <a:r>
              <a:rPr lang="en-US" sz="2800" dirty="0"/>
              <a:t>Average values are the total divided by quantity</a:t>
            </a:r>
          </a:p>
          <a:p>
            <a:pPr marL="511175" lvl="1" indent="-290513"/>
            <a:r>
              <a:rPr lang="en-US" sz="2400" b="1" dirty="0"/>
              <a:t>Average variable cost</a:t>
            </a:r>
            <a:r>
              <a:rPr lang="en-US" sz="2400" dirty="0"/>
              <a:t> (AVC) is</a:t>
            </a:r>
          </a:p>
          <a:p>
            <a:pPr marL="1143000" lvl="4">
              <a:buNone/>
            </a:pPr>
            <a:r>
              <a:rPr lang="en-US" sz="1800" dirty="0"/>
              <a:t>AVC = VC / Q</a:t>
            </a:r>
          </a:p>
          <a:p>
            <a:pPr marL="511175" lvl="1" indent="-290513"/>
            <a:r>
              <a:rPr lang="en-US" sz="2400" b="1" dirty="0"/>
              <a:t>Average total cost</a:t>
            </a:r>
            <a:r>
              <a:rPr lang="en-US" sz="2400" dirty="0"/>
              <a:t> (ATC) is</a:t>
            </a:r>
          </a:p>
          <a:p>
            <a:pPr marL="1143000" lvl="4">
              <a:buNone/>
            </a:pPr>
            <a:r>
              <a:rPr lang="en-US" sz="1800" dirty="0"/>
              <a:t>ATC = TC / Q</a:t>
            </a:r>
          </a:p>
          <a:p>
            <a:pPr marL="225425" indent="-225425"/>
            <a:r>
              <a:rPr lang="en-US" sz="2800" dirty="0"/>
              <a:t>Shut-down </a:t>
            </a:r>
            <a:r>
              <a:rPr lang="en-US" sz="2800" dirty="0" smtClean="0"/>
              <a:t>if</a:t>
            </a:r>
            <a:endParaRPr lang="en-US" sz="2800" dirty="0"/>
          </a:p>
        </p:txBody>
      </p:sp>
      <p:graphicFrame>
        <p:nvGraphicFramePr>
          <p:cNvPr id="5" name="Object 3"/>
          <p:cNvGraphicFramePr>
            <a:graphicFrameLocks noChangeAspect="1"/>
          </p:cNvGraphicFramePr>
          <p:nvPr>
            <p:extLst>
              <p:ext uri="{D42A27DB-BD31-4B8C-83A1-F6EECF244321}">
                <p14:modId xmlns:p14="http://schemas.microsoft.com/office/powerpoint/2010/main" val="562557444"/>
              </p:ext>
            </p:extLst>
          </p:nvPr>
        </p:nvGraphicFramePr>
        <p:xfrm>
          <a:off x="3868738" y="3904341"/>
          <a:ext cx="1873250" cy="1587500"/>
        </p:xfrm>
        <a:graphic>
          <a:graphicData uri="http://schemas.openxmlformats.org/presentationml/2006/ole">
            <mc:AlternateContent xmlns:mc="http://schemas.openxmlformats.org/markup-compatibility/2006">
              <mc:Choice xmlns:v="urn:schemas-microsoft-com:vml" Requires="v">
                <p:oleObj spid="_x0000_s1067" name="Equation" r:id="rId3" imgW="749160" imgH="634680" progId="Equation.DSMT4">
                  <p:embed/>
                </p:oleObj>
              </mc:Choice>
              <mc:Fallback>
                <p:oleObj name="Equation" r:id="rId3" imgW="749160" imgH="634680" progId="Equation.DSMT4">
                  <p:embed/>
                  <p:pic>
                    <p:nvPicPr>
                      <p:cNvPr id="0" name=""/>
                      <p:cNvPicPr/>
                      <p:nvPr/>
                    </p:nvPicPr>
                    <p:blipFill>
                      <a:blip r:embed="rId4"/>
                      <a:stretch>
                        <a:fillRect/>
                      </a:stretch>
                    </p:blipFill>
                    <p:spPr>
                      <a:xfrm>
                        <a:off x="3868738" y="3904341"/>
                        <a:ext cx="1873250" cy="1587500"/>
                      </a:xfrm>
                      <a:prstGeom prst="rect">
                        <a:avLst/>
                      </a:prstGeom>
                    </p:spPr>
                  </p:pic>
                </p:oleObj>
              </mc:Fallback>
            </mc:AlternateContent>
          </a:graphicData>
        </a:graphic>
      </p:graphicFrame>
      <p:sp>
        <p:nvSpPr>
          <p:cNvPr id="4" name="Content Placeholder 4"/>
          <p:cNvSpPr>
            <a:spLocks noGrp="1"/>
          </p:cNvSpPr>
          <p:nvPr>
            <p:ph idx="10"/>
          </p:nvPr>
        </p:nvSpPr>
        <p:spPr>
          <a:xfrm>
            <a:off x="923926" y="5491841"/>
            <a:ext cx="7762874" cy="963387"/>
          </a:xfrm>
        </p:spPr>
        <p:txBody>
          <a:bodyPr/>
          <a:lstStyle/>
          <a:p>
            <a:r>
              <a:rPr lang="en-US" sz="2800" dirty="0"/>
              <a:t>Shut down if price is less than average variable cost</a:t>
            </a:r>
          </a:p>
        </p:txBody>
      </p:sp>
    </p:spTree>
    <p:extLst>
      <p:ext uri="{BB962C8B-B14F-4D97-AF65-F5344CB8AC3E}">
        <p14:creationId xmlns:p14="http://schemas.microsoft.com/office/powerpoint/2010/main" val="20929633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Profitable Firms</a:t>
            </a:r>
            <a:endParaRPr lang="en-US" sz="1500" dirty="0"/>
          </a:p>
        </p:txBody>
      </p:sp>
      <p:sp>
        <p:nvSpPr>
          <p:cNvPr id="3" name="Content Placeholder 2"/>
          <p:cNvSpPr>
            <a:spLocks noGrp="1"/>
          </p:cNvSpPr>
          <p:nvPr>
            <p:ph idx="1"/>
          </p:nvPr>
        </p:nvSpPr>
        <p:spPr>
          <a:xfrm>
            <a:off x="923926" y="1600199"/>
            <a:ext cx="7955280" cy="4846320"/>
          </a:xfrm>
        </p:spPr>
        <p:txBody>
          <a:bodyPr/>
          <a:lstStyle/>
          <a:p>
            <a:r>
              <a:rPr lang="en-US" dirty="0"/>
              <a:t>A firm is profitable if its total revenue is greater than its total cost</a:t>
            </a:r>
          </a:p>
          <a:p>
            <a:pPr marL="1143000" lvl="4">
              <a:buNone/>
            </a:pPr>
            <a:r>
              <a:rPr lang="en-US" dirty="0"/>
              <a:t>TR &gt; TC	OR</a:t>
            </a:r>
          </a:p>
          <a:p>
            <a:pPr marL="1143000" lvl="4">
              <a:buNone/>
            </a:pPr>
            <a:r>
              <a:rPr lang="en-US" dirty="0"/>
              <a:t>P </a:t>
            </a:r>
            <a:r>
              <a:rPr lang="en-US" dirty="0" smtClean="0"/>
              <a:t>× </a:t>
            </a:r>
            <a:r>
              <a:rPr lang="en-US" dirty="0"/>
              <a:t>Q &gt; ATC × Q </a:t>
            </a:r>
            <a:r>
              <a:rPr lang="en-US" dirty="0" smtClean="0"/>
              <a:t>	since </a:t>
            </a:r>
            <a:r>
              <a:rPr lang="en-US" dirty="0"/>
              <a:t>ATC = TC / Q</a:t>
            </a:r>
          </a:p>
          <a:p>
            <a:pPr marL="511175" lvl="1" indent="-290513"/>
            <a:r>
              <a:rPr lang="en-US" dirty="0"/>
              <a:t>Another way to state this is to divide both sides of the inequality by Q to get</a:t>
            </a:r>
          </a:p>
          <a:p>
            <a:pPr marL="1143000" lvl="4">
              <a:buNone/>
            </a:pPr>
            <a:r>
              <a:rPr lang="en-US" dirty="0"/>
              <a:t>P &gt; ATC</a:t>
            </a:r>
          </a:p>
          <a:p>
            <a:pPr marL="692150" lvl="2"/>
            <a:r>
              <a:rPr lang="en-US" dirty="0"/>
              <a:t>As long as the firm's price is greater than its average total costs, the firm is profitable</a:t>
            </a:r>
          </a:p>
        </p:txBody>
      </p:sp>
    </p:spTree>
    <p:extLst>
      <p:ext uri="{BB962C8B-B14F-4D97-AF65-F5344CB8AC3E}">
        <p14:creationId xmlns:p14="http://schemas.microsoft.com/office/powerpoint/2010/main" val="36306057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Productivity Changes Over Time</a:t>
            </a:r>
            <a:endParaRPr lang="en-US" sz="1700" dirty="0"/>
          </a:p>
        </p:txBody>
      </p:sp>
      <p:sp>
        <p:nvSpPr>
          <p:cNvPr id="3" name="Content Placeholder 2"/>
          <p:cNvSpPr>
            <a:spLocks noGrp="1"/>
          </p:cNvSpPr>
          <p:nvPr>
            <p:ph idx="1"/>
          </p:nvPr>
        </p:nvSpPr>
        <p:spPr/>
        <p:txBody>
          <a:bodyPr/>
          <a:lstStyle/>
          <a:p>
            <a:r>
              <a:rPr lang="en-US" sz="2800" b="1" dirty="0"/>
              <a:t>Productivity</a:t>
            </a:r>
            <a:r>
              <a:rPr lang="en-US" sz="2800" dirty="0"/>
              <a:t> can be measured by looking at the time it takes a worker to produce a good</a:t>
            </a:r>
          </a:p>
          <a:p>
            <a:pPr lvl="1"/>
            <a:r>
              <a:rPr lang="en-US" sz="2400" dirty="0"/>
              <a:t>Productivity in manufacturing has increased</a:t>
            </a:r>
          </a:p>
          <a:p>
            <a:pPr lvl="2"/>
            <a:r>
              <a:rPr lang="en-US" sz="2000" dirty="0"/>
              <a:t>Assembling a car</a:t>
            </a:r>
          </a:p>
          <a:p>
            <a:pPr lvl="1"/>
            <a:r>
              <a:rPr lang="en-US" sz="2400" dirty="0"/>
              <a:t>Productivity in services has grown more slowly</a:t>
            </a:r>
          </a:p>
          <a:p>
            <a:pPr lvl="2"/>
            <a:r>
              <a:rPr lang="en-US" sz="2000" dirty="0"/>
              <a:t>Orchestras require the same number of musicians</a:t>
            </a:r>
          </a:p>
          <a:p>
            <a:pPr lvl="2"/>
            <a:r>
              <a:rPr lang="en-US" sz="2000" dirty="0"/>
              <a:t>Barbers take just as long to cut hair</a:t>
            </a:r>
          </a:p>
          <a:p>
            <a:pPr lvl="1"/>
            <a:r>
              <a:rPr lang="en-US" sz="2400" dirty="0"/>
              <a:t>Manufacturing wages </a:t>
            </a:r>
            <a:r>
              <a:rPr lang="en-US" sz="2400" u="sng" dirty="0"/>
              <a:t>and</a:t>
            </a:r>
            <a:r>
              <a:rPr lang="en-US" sz="2400" dirty="0"/>
              <a:t> service wages increase at about the same rate</a:t>
            </a:r>
          </a:p>
          <a:p>
            <a:pPr lvl="2"/>
            <a:r>
              <a:rPr lang="en-US" sz="2000" dirty="0"/>
              <a:t>Principle of Opportunity Cost</a:t>
            </a:r>
          </a:p>
        </p:txBody>
      </p:sp>
    </p:spTree>
    <p:extLst>
      <p:ext uri="{BB962C8B-B14F-4D97-AF65-F5344CB8AC3E}">
        <p14:creationId xmlns:p14="http://schemas.microsoft.com/office/powerpoint/2010/main" val="39266472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Cost Curves</a:t>
            </a:r>
          </a:p>
        </p:txBody>
      </p:sp>
      <p:graphicFrame>
        <p:nvGraphicFramePr>
          <p:cNvPr id="8" name="Table 2"/>
          <p:cNvGraphicFramePr>
            <a:graphicFrameLocks noGrp="1"/>
          </p:cNvGraphicFramePr>
          <p:nvPr>
            <p:extLst>
              <p:ext uri="{D42A27DB-BD31-4B8C-83A1-F6EECF244321}">
                <p14:modId xmlns:p14="http://schemas.microsoft.com/office/powerpoint/2010/main" val="118428604"/>
              </p:ext>
            </p:extLst>
          </p:nvPr>
        </p:nvGraphicFramePr>
        <p:xfrm>
          <a:off x="220256" y="1567544"/>
          <a:ext cx="6492240" cy="2044636"/>
        </p:xfrm>
        <a:graphic>
          <a:graphicData uri="http://schemas.openxmlformats.org/drawingml/2006/table">
            <a:tbl>
              <a:tblPr firstRow="1" bandRow="1">
                <a:tableStyleId>{5C22544A-7EE6-4342-B048-85BDC9FD1C3A}</a:tableStyleId>
              </a:tblPr>
              <a:tblGrid>
                <a:gridCol w="1005840">
                  <a:extLst>
                    <a:ext uri="{9D8B030D-6E8A-4147-A177-3AD203B41FA5}">
                      <a16:colId xmlns:a16="http://schemas.microsoft.com/office/drawing/2014/main" val="1655470980"/>
                    </a:ext>
                  </a:extLst>
                </a:gridCol>
                <a:gridCol w="914400">
                  <a:extLst>
                    <a:ext uri="{9D8B030D-6E8A-4147-A177-3AD203B41FA5}">
                      <a16:colId xmlns:a16="http://schemas.microsoft.com/office/drawing/2014/main" val="722682818"/>
                    </a:ext>
                  </a:extLst>
                </a:gridCol>
                <a:gridCol w="1371600">
                  <a:extLst>
                    <a:ext uri="{9D8B030D-6E8A-4147-A177-3AD203B41FA5}">
                      <a16:colId xmlns:a16="http://schemas.microsoft.com/office/drawing/2014/main" val="788923269"/>
                    </a:ext>
                  </a:extLst>
                </a:gridCol>
                <a:gridCol w="1280160">
                  <a:extLst>
                    <a:ext uri="{9D8B030D-6E8A-4147-A177-3AD203B41FA5}">
                      <a16:colId xmlns:a16="http://schemas.microsoft.com/office/drawing/2014/main" val="377163224"/>
                    </a:ext>
                  </a:extLst>
                </a:gridCol>
                <a:gridCol w="640080">
                  <a:extLst>
                    <a:ext uri="{9D8B030D-6E8A-4147-A177-3AD203B41FA5}">
                      <a16:colId xmlns:a16="http://schemas.microsoft.com/office/drawing/2014/main" val="960306213"/>
                    </a:ext>
                  </a:extLst>
                </a:gridCol>
                <a:gridCol w="1280160">
                  <a:extLst>
                    <a:ext uri="{9D8B030D-6E8A-4147-A177-3AD203B41FA5}">
                      <a16:colId xmlns:a16="http://schemas.microsoft.com/office/drawing/2014/main" val="1708979549"/>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Workers per day</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Bottles per day</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Variable Cost ($/day)</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AVC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 per unit)</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Total Cost</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ATC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 per unit)</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ysClr val="windowText" lastClr="000000"/>
                        </a:solidFill>
                        <a:effectLst/>
                        <a:latin typeface="Arial" charset="0"/>
                      </a:endParaRP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40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ysClr val="windowText" lastClr="000000"/>
                        </a:solidFill>
                        <a:effectLst/>
                        <a:latin typeface="Arial" charset="0"/>
                      </a:endParaRP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ysClr val="windowText" lastClr="000000"/>
                          </a:solidFill>
                          <a:effectLst/>
                          <a:latin typeface="Arial" charset="0"/>
                        </a:rPr>
                        <a:t>1</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80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12</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ysClr val="windowText" lastClr="000000"/>
                          </a:solidFill>
                          <a:effectLst/>
                          <a:latin typeface="Arial" charset="0"/>
                        </a:rPr>
                        <a:t>0.15</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52</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0.65</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2</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200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24</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0.12</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64</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0.32</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ysClr val="windowText" lastClr="000000"/>
                          </a:solidFill>
                          <a:effectLst/>
                          <a:latin typeface="Arial" charset="0"/>
                        </a:rPr>
                        <a:t>3</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260</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36</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0.138</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76</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0.292</a:t>
                      </a:r>
                    </a:p>
                  </a:txBody>
                  <a:tcPr marL="73596" marR="73596" marT="36798" marB="36798"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57493724"/>
                  </a:ext>
                </a:extLst>
              </a:tr>
            </a:tbl>
          </a:graphicData>
        </a:graphic>
      </p:graphicFrame>
      <p:graphicFrame>
        <p:nvGraphicFramePr>
          <p:cNvPr id="9" name="Table 3"/>
          <p:cNvGraphicFramePr>
            <a:graphicFrameLocks noGrp="1"/>
          </p:cNvGraphicFramePr>
          <p:nvPr>
            <p:extLst>
              <p:ext uri="{D42A27DB-BD31-4B8C-83A1-F6EECF244321}">
                <p14:modId xmlns:p14="http://schemas.microsoft.com/office/powerpoint/2010/main" val="888737583"/>
              </p:ext>
            </p:extLst>
          </p:nvPr>
        </p:nvGraphicFramePr>
        <p:xfrm>
          <a:off x="6901540" y="1567545"/>
          <a:ext cx="1621975" cy="2044635"/>
        </p:xfrm>
        <a:graphic>
          <a:graphicData uri="http://schemas.openxmlformats.org/drawingml/2006/table">
            <a:tbl>
              <a:tblPr firstRow="1" bandRow="1">
                <a:tableStyleId>{5C22544A-7EE6-4342-B048-85BDC9FD1C3A}</a:tableStyleId>
              </a:tblPr>
              <a:tblGrid>
                <a:gridCol w="1621975">
                  <a:extLst>
                    <a:ext uri="{9D8B030D-6E8A-4147-A177-3AD203B41FA5}">
                      <a16:colId xmlns:a16="http://schemas.microsoft.com/office/drawing/2014/main" val="841611697"/>
                    </a:ext>
                  </a:extLst>
                </a:gridCol>
              </a:tblGrid>
              <a:tr h="9371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Marginal Cost ($/unit)</a:t>
                      </a:r>
                    </a:p>
                  </a:txBody>
                  <a:tcPr marL="84251" marR="84251" marT="42125" marB="421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solidFill>
                      <a:srgbClr val="615821"/>
                    </a:solidFill>
                  </a:tcPr>
                </a:tc>
                <a:extLst>
                  <a:ext uri="{0D108BD9-81ED-4DB2-BD59-A6C34878D82A}">
                    <a16:rowId xmlns:a16="http://schemas.microsoft.com/office/drawing/2014/main" val="110161975"/>
                  </a:ext>
                </a:extLst>
              </a:tr>
              <a:tr h="3691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0.15</a:t>
                      </a:r>
                    </a:p>
                  </a:txBody>
                  <a:tcPr marL="84251" marR="84251" marT="42125" marB="421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558844714"/>
                  </a:ext>
                </a:extLst>
              </a:tr>
              <a:tr h="3691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0.10</a:t>
                      </a:r>
                    </a:p>
                  </a:txBody>
                  <a:tcPr marL="84251" marR="84251" marT="42125" marB="421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23627"/>
                  </a:ext>
                </a:extLst>
              </a:tr>
              <a:tr h="3691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ysClr val="windowText" lastClr="000000"/>
                          </a:solidFill>
                          <a:effectLst/>
                          <a:latin typeface="Arial" charset="0"/>
                        </a:rPr>
                        <a:t>0.20</a:t>
                      </a:r>
                    </a:p>
                  </a:txBody>
                  <a:tcPr marL="84251" marR="84251" marT="42125" marB="42125"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2200235999"/>
                  </a:ext>
                </a:extLst>
              </a:tr>
            </a:tbl>
          </a:graphicData>
        </a:graphic>
      </p:graphicFrame>
      <p:pic>
        <p:nvPicPr>
          <p:cNvPr id="5" name="Picture 4" descr="The graph shows three curves for various costs for Output (bottles per day) to Cost (dollars per bottle)."/>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337" y="3743621"/>
            <a:ext cx="3872051" cy="2710184"/>
          </a:xfrm>
        </p:spPr>
      </p:pic>
      <p:sp>
        <p:nvSpPr>
          <p:cNvPr id="6" name="Text Placeholder 5"/>
          <p:cNvSpPr>
            <a:spLocks noGrp="1"/>
          </p:cNvSpPr>
          <p:nvPr>
            <p:ph type="body" sz="quarter" idx="10"/>
          </p:nvPr>
        </p:nvSpPr>
        <p:spPr>
          <a:xfrm>
            <a:off x="2971800" y="6520997"/>
            <a:ext cx="3200400" cy="228600"/>
          </a:xfrm>
        </p:spPr>
        <p:txBody>
          <a:bodyPr/>
          <a:lstStyle/>
          <a:p>
            <a:r>
              <a:rPr lang="en-US" dirty="0">
                <a:hlinkClick r:id="rId3" action="ppaction://hlinksldjump"/>
              </a:rPr>
              <a:t>Access the text alternative for these </a:t>
            </a:r>
            <a:r>
              <a:rPr lang="en-US" dirty="0" smtClean="0">
                <a:hlinkClick r:id="rId3" action="ppaction://hlinksldjump"/>
              </a:rPr>
              <a:t>images</a:t>
            </a:r>
            <a:endParaRPr lang="en-US" dirty="0"/>
          </a:p>
        </p:txBody>
      </p:sp>
    </p:spTree>
    <p:extLst>
      <p:ext uri="{BB962C8B-B14F-4D97-AF65-F5344CB8AC3E}">
        <p14:creationId xmlns:p14="http://schemas.microsoft.com/office/powerpoint/2010/main" val="37545677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4000" dirty="0"/>
              <a:t>Graphical Profit </a:t>
            </a:r>
            <a:br>
              <a:rPr lang="en-IN" sz="4000" dirty="0"/>
            </a:br>
            <a:r>
              <a:rPr lang="en-IN" sz="4000" dirty="0"/>
              <a:t>Maximization</a:t>
            </a:r>
            <a:r>
              <a:rPr lang="en-IN" sz="1400" dirty="0"/>
              <a:t> 1</a:t>
            </a:r>
            <a:endParaRPr lang="en-US" sz="1500" dirty="0"/>
          </a:p>
        </p:txBody>
      </p:sp>
      <p:sp>
        <p:nvSpPr>
          <p:cNvPr id="3" name="Content Placeholder 2"/>
          <p:cNvSpPr>
            <a:spLocks noGrp="1"/>
          </p:cNvSpPr>
          <p:nvPr>
            <p:ph idx="1"/>
          </p:nvPr>
        </p:nvSpPr>
        <p:spPr>
          <a:xfrm>
            <a:off x="923926" y="1600197"/>
            <a:ext cx="7762874" cy="1774374"/>
          </a:xfrm>
        </p:spPr>
        <p:txBody>
          <a:bodyPr/>
          <a:lstStyle/>
          <a:p>
            <a:pPr marL="225425" indent="-225425"/>
            <a:r>
              <a:rPr lang="en-US" sz="2400" dirty="0"/>
              <a:t>Market price is $0.20 per bottle</a:t>
            </a:r>
          </a:p>
          <a:p>
            <a:pPr lvl="1" indent="-290513"/>
            <a:r>
              <a:rPr lang="en-US" sz="2400" dirty="0"/>
              <a:t>Produce where the marginal benefit of selling a bottle (price) equals the marginal cost </a:t>
            </a:r>
          </a:p>
          <a:p>
            <a:pPr marL="692150" lvl="2"/>
            <a:r>
              <a:rPr lang="en-US" dirty="0"/>
              <a:t>260 bottles per day</a:t>
            </a:r>
          </a:p>
        </p:txBody>
      </p:sp>
      <p:pic>
        <p:nvPicPr>
          <p:cNvPr id="7" name="Picture 3" descr="The graph shows three curves for various costs and the Price line for Output (bottles per day) to Cost (dollars per bottle)."/>
          <p:cNvPicPr>
            <a:picLocks noGrp="1" noChangeAspect="1" noChangeArrowheads="1"/>
          </p:cNvPicPr>
          <p:nvPr>
            <p:ph idx="10"/>
          </p:nvPr>
        </p:nvPicPr>
        <p:blipFill>
          <a:blip r:embed="rId2"/>
          <a:srcRect/>
          <a:stretch>
            <a:fillRect/>
          </a:stretch>
        </p:blipFill>
        <p:spPr bwMode="auto">
          <a:xfrm>
            <a:off x="2500085" y="3548104"/>
            <a:ext cx="4610555" cy="2808432"/>
          </a:xfrm>
          <a:prstGeom prst="rect">
            <a:avLst/>
          </a:prstGeom>
          <a:noFill/>
          <a:ln w="9525">
            <a:noFill/>
            <a:miter lim="800000"/>
            <a:headEnd/>
            <a:tailEnd/>
          </a:ln>
          <a:effectLst/>
        </p:spPr>
      </p:pic>
      <p:sp>
        <p:nvSpPr>
          <p:cNvPr id="5" name="Text Placeholder 4"/>
          <p:cNvSpPr>
            <a:spLocks noGrp="1"/>
          </p:cNvSpPr>
          <p:nvPr>
            <p:ph type="body" sz="quarter" idx="11"/>
          </p:nvPr>
        </p:nvSpPr>
        <p:spPr>
          <a:xfrm>
            <a:off x="2971800" y="6520997"/>
            <a:ext cx="3200400" cy="228600"/>
          </a:xfrm>
        </p:spPr>
        <p:txBody>
          <a:bodyPr/>
          <a:lstStyle/>
          <a:p>
            <a:r>
              <a:rPr lang="en-US" dirty="0">
                <a:hlinkClick r:id="rId3" action="ppaction://hlinksldjump"/>
              </a:rPr>
              <a:t>Access the text alternative for these </a:t>
            </a:r>
            <a:r>
              <a:rPr lang="en-US" dirty="0" smtClean="0">
                <a:hlinkClick r:id="rId3" action="ppaction://hlinksldjump"/>
              </a:rPr>
              <a:t>images</a:t>
            </a:r>
            <a:endParaRPr lang="en-US" dirty="0"/>
          </a:p>
        </p:txBody>
      </p:sp>
    </p:spTree>
    <p:extLst>
      <p:ext uri="{BB962C8B-B14F-4D97-AF65-F5344CB8AC3E}">
        <p14:creationId xmlns:p14="http://schemas.microsoft.com/office/powerpoint/2010/main" val="26896765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Graphical Profit </a:t>
            </a:r>
            <a:r>
              <a:rPr lang="en-IN" dirty="0" smtClean="0"/>
              <a:t/>
            </a:r>
            <a:br>
              <a:rPr lang="en-IN" dirty="0" smtClean="0"/>
            </a:br>
            <a:r>
              <a:rPr lang="en-IN" dirty="0" smtClean="0"/>
              <a:t>Maximization</a:t>
            </a:r>
            <a:r>
              <a:rPr lang="en-IN" sz="1500" dirty="0" smtClean="0"/>
              <a:t> 2</a:t>
            </a:r>
            <a:endParaRPr lang="en-US" sz="1700" dirty="0"/>
          </a:p>
        </p:txBody>
      </p:sp>
      <p:sp>
        <p:nvSpPr>
          <p:cNvPr id="3" name="Content Placeholder 2"/>
          <p:cNvSpPr>
            <a:spLocks noGrp="1"/>
          </p:cNvSpPr>
          <p:nvPr>
            <p:ph idx="1"/>
          </p:nvPr>
        </p:nvSpPr>
        <p:spPr>
          <a:xfrm>
            <a:off x="923926" y="1600196"/>
            <a:ext cx="6772274" cy="4408717"/>
          </a:xfrm>
        </p:spPr>
        <p:txBody>
          <a:bodyPr/>
          <a:lstStyle/>
          <a:p>
            <a:pPr marL="225425" indent="-225425"/>
            <a:r>
              <a:rPr lang="en-US" sz="2400" dirty="0"/>
              <a:t>At a price of $0.20, the firm produces 260 bottles</a:t>
            </a:r>
          </a:p>
          <a:p>
            <a:pPr marL="225425" indent="-225425"/>
            <a:r>
              <a:rPr lang="en-US" sz="2400" dirty="0"/>
              <a:t>Profit is  TR </a:t>
            </a:r>
            <a:r>
              <a:rPr lang="en-US" sz="2400" dirty="0" smtClean="0">
                <a:latin typeface="Helvetica" panose="02000603020000020004" pitchFamily="2" charset="0"/>
              </a:rPr>
              <a:t>−</a:t>
            </a:r>
            <a:r>
              <a:rPr lang="en-US" sz="2400" dirty="0" smtClean="0"/>
              <a:t> </a:t>
            </a:r>
            <a:r>
              <a:rPr lang="en-US" sz="2400" dirty="0"/>
              <a:t>TC or  </a:t>
            </a:r>
          </a:p>
          <a:p>
            <a:pPr marL="511175" lvl="1" indent="-290513">
              <a:buNone/>
            </a:pPr>
            <a:r>
              <a:rPr lang="en-US" sz="2400" dirty="0"/>
              <a:t>		(P </a:t>
            </a:r>
            <a:r>
              <a:rPr lang="en-US" sz="2400" dirty="0">
                <a:latin typeface="Helvetica" panose="02000603020000020004" pitchFamily="2" charset="0"/>
              </a:rPr>
              <a:t>−</a:t>
            </a:r>
            <a:r>
              <a:rPr lang="en-US" sz="2400" dirty="0" smtClean="0"/>
              <a:t> </a:t>
            </a:r>
            <a:r>
              <a:rPr lang="en-US" sz="2400" dirty="0"/>
              <a:t>ATC) × Q</a:t>
            </a:r>
          </a:p>
          <a:p>
            <a:pPr marL="225425" indent="-225425"/>
            <a:r>
              <a:rPr lang="en-US" sz="2400" dirty="0"/>
              <a:t>On the graph, (P </a:t>
            </a:r>
            <a:r>
              <a:rPr lang="en-US" sz="2400" dirty="0">
                <a:latin typeface="Helvetica" panose="02000603020000020004" pitchFamily="2" charset="0"/>
              </a:rPr>
              <a:t>−</a:t>
            </a:r>
            <a:r>
              <a:rPr lang="en-US" sz="2400" dirty="0" smtClean="0"/>
              <a:t> </a:t>
            </a:r>
            <a:r>
              <a:rPr lang="en-US" sz="2400" dirty="0"/>
              <a:t>ATC) is </a:t>
            </a:r>
            <a:br>
              <a:rPr lang="en-US" sz="2400" dirty="0"/>
            </a:br>
            <a:r>
              <a:rPr lang="en-US" sz="2400" dirty="0"/>
              <a:t>profit per unit of output </a:t>
            </a:r>
          </a:p>
          <a:p>
            <a:pPr marL="692150" lvl="2"/>
            <a:r>
              <a:rPr lang="en-US" sz="2000" dirty="0"/>
              <a:t>It is the distance </a:t>
            </a:r>
            <a:br>
              <a:rPr lang="en-US" sz="2000" dirty="0"/>
            </a:br>
            <a:r>
              <a:rPr lang="en-US" sz="2000" dirty="0"/>
              <a:t>between P = $0.20 and </a:t>
            </a:r>
            <a:br>
              <a:rPr lang="en-US" sz="2000" dirty="0"/>
            </a:br>
            <a:r>
              <a:rPr lang="en-US" sz="2000" dirty="0"/>
              <a:t>the ATC curve</a:t>
            </a:r>
          </a:p>
          <a:p>
            <a:pPr marL="225425" indent="-225425"/>
            <a:r>
              <a:rPr lang="en-US" sz="2400" dirty="0"/>
              <a:t>Profit is the area of the rectangle with height </a:t>
            </a:r>
            <a:br>
              <a:rPr lang="en-US" sz="2400" dirty="0"/>
            </a:br>
            <a:r>
              <a:rPr lang="en-US" sz="2400" dirty="0"/>
              <a:t>(P </a:t>
            </a:r>
            <a:r>
              <a:rPr lang="en-US" sz="2400" dirty="0">
                <a:latin typeface="Helvetica" panose="02000603020000020004" pitchFamily="2" charset="0"/>
              </a:rPr>
              <a:t>−</a:t>
            </a:r>
            <a:r>
              <a:rPr lang="en-US" sz="2400" dirty="0" smtClean="0"/>
              <a:t> </a:t>
            </a:r>
            <a:r>
              <a:rPr lang="en-US" sz="2400" dirty="0"/>
              <a:t>ATC) and width Q</a:t>
            </a:r>
          </a:p>
          <a:p>
            <a:pPr marL="692150" lvl="2">
              <a:buNone/>
            </a:pPr>
            <a:r>
              <a:rPr lang="en-US" sz="2000" dirty="0"/>
              <a:t>($0.08) (260) = $20.80</a:t>
            </a:r>
          </a:p>
        </p:txBody>
      </p:sp>
      <p:pic>
        <p:nvPicPr>
          <p:cNvPr id="6" name="Picture 3" descr="The graph shows three curves for various costs and the Price line for Output (bottles per day) to Cost (dollars per bottle)."/>
          <p:cNvPicPr>
            <a:picLocks noGrp="1" noChangeAspect="1" noChangeArrowheads="1"/>
          </p:cNvPicPr>
          <p:nvPr>
            <p:ph idx="10"/>
          </p:nvPr>
        </p:nvPicPr>
        <p:blipFill>
          <a:blip r:embed="rId2"/>
          <a:srcRect/>
          <a:stretch>
            <a:fillRect/>
          </a:stretch>
        </p:blipFill>
        <p:spPr bwMode="auto">
          <a:xfrm>
            <a:off x="5055737" y="2251522"/>
            <a:ext cx="3657600" cy="2263182"/>
          </a:xfrm>
          <a:prstGeom prst="rect">
            <a:avLst/>
          </a:prstGeom>
          <a:noFill/>
          <a:ln w="9525">
            <a:noFill/>
            <a:miter lim="800000"/>
            <a:headEnd/>
            <a:tailEnd/>
          </a:ln>
          <a:effectLst>
            <a:outerShdw blurRad="50800" dist="38100" dir="5400000" algn="t" rotWithShape="0">
              <a:prstClr val="black">
                <a:alpha val="40000"/>
              </a:prstClr>
            </a:outerShdw>
          </a:effectLst>
        </p:spPr>
      </p:pic>
      <p:sp>
        <p:nvSpPr>
          <p:cNvPr id="5" name="Text Placeholder 4"/>
          <p:cNvSpPr>
            <a:spLocks noGrp="1"/>
          </p:cNvSpPr>
          <p:nvPr>
            <p:ph type="body" sz="quarter" idx="11"/>
          </p:nvPr>
        </p:nvSpPr>
        <p:spPr>
          <a:xfrm>
            <a:off x="2971800" y="6520997"/>
            <a:ext cx="3200400" cy="228600"/>
          </a:xfrm>
        </p:spPr>
        <p:txBody>
          <a:bodyPr/>
          <a:lstStyle/>
          <a:p>
            <a:r>
              <a:rPr lang="en-US" dirty="0">
                <a:hlinkClick r:id="rId3" action="ppaction://hlinksldjump"/>
              </a:rPr>
              <a:t>Access the text alternative for these </a:t>
            </a:r>
            <a:r>
              <a:rPr lang="en-US" dirty="0" smtClean="0">
                <a:hlinkClick r:id="rId3" action="ppaction://hlinksldjump"/>
              </a:rPr>
              <a:t>images</a:t>
            </a:r>
            <a:endParaRPr lang="en-US" dirty="0"/>
          </a:p>
        </p:txBody>
      </p:sp>
    </p:spTree>
    <p:extLst>
      <p:ext uri="{BB962C8B-B14F-4D97-AF65-F5344CB8AC3E}">
        <p14:creationId xmlns:p14="http://schemas.microsoft.com/office/powerpoint/2010/main" val="41833518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Losses</a:t>
            </a:r>
            <a:endParaRPr lang="en-US" sz="1700" dirty="0"/>
          </a:p>
        </p:txBody>
      </p:sp>
      <p:sp>
        <p:nvSpPr>
          <p:cNvPr id="3" name="Content Placeholder 2"/>
          <p:cNvSpPr>
            <a:spLocks noGrp="1"/>
          </p:cNvSpPr>
          <p:nvPr>
            <p:ph idx="1"/>
          </p:nvPr>
        </p:nvSpPr>
        <p:spPr>
          <a:xfrm>
            <a:off x="923926" y="1600196"/>
            <a:ext cx="3963760" cy="4833261"/>
          </a:xfrm>
        </p:spPr>
        <p:txBody>
          <a:bodyPr/>
          <a:lstStyle/>
          <a:p>
            <a:r>
              <a:rPr lang="en-US" sz="2800" dirty="0"/>
              <a:t>Losses can also be shown on a graph</a:t>
            </a:r>
          </a:p>
          <a:p>
            <a:pPr marL="822960" lvl="2"/>
            <a:r>
              <a:rPr lang="en-US" sz="2000" dirty="0"/>
              <a:t>When P &lt; ATC, the firm loses (P </a:t>
            </a:r>
            <a:r>
              <a:rPr lang="en-US" sz="2000" dirty="0">
                <a:latin typeface="Helvetica" panose="02000603020000020004" pitchFamily="2" charset="0"/>
              </a:rPr>
              <a:t>−</a:t>
            </a:r>
            <a:r>
              <a:rPr lang="en-US" sz="2000" dirty="0" smtClean="0"/>
              <a:t> </a:t>
            </a:r>
            <a:r>
              <a:rPr lang="en-US" sz="2000" dirty="0"/>
              <a:t>ATC) per unit of output</a:t>
            </a:r>
          </a:p>
          <a:p>
            <a:pPr lvl="1" indent="-290513"/>
            <a:r>
              <a:rPr lang="en-US" sz="2400" dirty="0"/>
              <a:t>Total losses are the </a:t>
            </a:r>
            <a:br>
              <a:rPr lang="en-US" sz="2400" dirty="0"/>
            </a:br>
            <a:r>
              <a:rPr lang="en-US" sz="2400" dirty="0"/>
              <a:t>rectangle whose height </a:t>
            </a:r>
            <a:br>
              <a:rPr lang="en-US" sz="2400" dirty="0"/>
            </a:br>
            <a:r>
              <a:rPr lang="en-US" sz="2400" dirty="0"/>
              <a:t>is ATC </a:t>
            </a:r>
            <a:r>
              <a:rPr lang="en-US" sz="2400" dirty="0">
                <a:latin typeface="Helvetica" panose="02000603020000020004" pitchFamily="2" charset="0"/>
              </a:rPr>
              <a:t>−</a:t>
            </a:r>
            <a:r>
              <a:rPr lang="en-US" sz="2400" dirty="0" smtClean="0"/>
              <a:t> </a:t>
            </a:r>
            <a:r>
              <a:rPr lang="en-US" sz="2400" dirty="0"/>
              <a:t>P and whose </a:t>
            </a:r>
            <a:br>
              <a:rPr lang="en-US" sz="2400" dirty="0"/>
            </a:br>
            <a:r>
              <a:rPr lang="en-US" sz="2400" dirty="0"/>
              <a:t>width is Q</a:t>
            </a:r>
          </a:p>
          <a:p>
            <a:pPr lvl="1" indent="-290513"/>
            <a:r>
              <a:rPr lang="en-US" sz="2400" dirty="0"/>
              <a:t>Losses  = (ATC </a:t>
            </a:r>
            <a:r>
              <a:rPr lang="en-US" sz="2400" dirty="0">
                <a:latin typeface="Helvetica" panose="02000603020000020004" pitchFamily="2" charset="0"/>
              </a:rPr>
              <a:t>−</a:t>
            </a:r>
            <a:r>
              <a:rPr lang="en-US" sz="2400" dirty="0" smtClean="0"/>
              <a:t> </a:t>
            </a:r>
            <a:r>
              <a:rPr lang="en-US" sz="2400" dirty="0"/>
              <a:t>P) (Q)</a:t>
            </a:r>
          </a:p>
          <a:p>
            <a:pPr marL="511175" lvl="1" indent="-290513">
              <a:buNone/>
            </a:pPr>
            <a:r>
              <a:rPr lang="en-US" sz="2400" dirty="0"/>
              <a:t>	($0.10 </a:t>
            </a:r>
            <a:r>
              <a:rPr lang="en-US" sz="2400" dirty="0">
                <a:latin typeface="Helvetica" panose="02000603020000020004" pitchFamily="2" charset="0"/>
              </a:rPr>
              <a:t>−</a:t>
            </a:r>
            <a:r>
              <a:rPr lang="en-US" sz="2400" dirty="0" smtClean="0"/>
              <a:t> </a:t>
            </a:r>
            <a:r>
              <a:rPr lang="en-US" sz="2400" dirty="0"/>
              <a:t>$0.08) (180) </a:t>
            </a:r>
            <a:br>
              <a:rPr lang="en-US" sz="2400" dirty="0"/>
            </a:br>
            <a:r>
              <a:rPr lang="en-US" sz="2400" dirty="0"/>
              <a:t>= $3.60</a:t>
            </a:r>
          </a:p>
        </p:txBody>
      </p:sp>
      <p:pic>
        <p:nvPicPr>
          <p:cNvPr id="7" name="Picture 3" descr="The graph shows three curves for various costs and the Price line for Output (bottles per day) to Cost (dollars per bottle)."/>
          <p:cNvPicPr>
            <a:picLocks noGrp="1" noChangeAspect="1" noChangeArrowheads="1"/>
          </p:cNvPicPr>
          <p:nvPr>
            <p:ph idx="10"/>
          </p:nvPr>
        </p:nvPicPr>
        <p:blipFill>
          <a:blip r:embed="rId2"/>
          <a:srcRect/>
          <a:stretch>
            <a:fillRect/>
          </a:stretch>
        </p:blipFill>
        <p:spPr bwMode="auto">
          <a:xfrm>
            <a:off x="5080000" y="2291443"/>
            <a:ext cx="3809644" cy="2311400"/>
          </a:xfrm>
          <a:prstGeom prst="rect">
            <a:avLst/>
          </a:prstGeom>
          <a:noFill/>
          <a:ln w="9525">
            <a:noFill/>
            <a:miter lim="800000"/>
            <a:headEnd/>
            <a:tailEnd/>
          </a:ln>
          <a:effectLst>
            <a:outerShdw blurRad="50800" dist="38100" dir="2700000" algn="tl" rotWithShape="0">
              <a:prstClr val="black">
                <a:alpha val="40000"/>
              </a:prstClr>
            </a:outerShdw>
          </a:effectLst>
        </p:spPr>
      </p:pic>
      <p:sp>
        <p:nvSpPr>
          <p:cNvPr id="5" name="Text Placeholder 4"/>
          <p:cNvSpPr>
            <a:spLocks noGrp="1"/>
          </p:cNvSpPr>
          <p:nvPr>
            <p:ph type="body" sz="quarter" idx="11"/>
          </p:nvPr>
        </p:nvSpPr>
        <p:spPr>
          <a:xfrm>
            <a:off x="2971800" y="6520997"/>
            <a:ext cx="3200400" cy="228600"/>
          </a:xfrm>
        </p:spPr>
        <p:txBody>
          <a:bodyPr/>
          <a:lstStyle/>
          <a:p>
            <a:r>
              <a:rPr lang="en-US" dirty="0">
                <a:hlinkClick r:id="rId3" action="ppaction://hlinksldjump"/>
              </a:rPr>
              <a:t>Access the text alternative for these </a:t>
            </a:r>
            <a:r>
              <a:rPr lang="en-US" dirty="0" smtClean="0">
                <a:hlinkClick r:id="rId3" action="ppaction://hlinksldjump"/>
              </a:rPr>
              <a:t>images</a:t>
            </a:r>
            <a:endParaRPr lang="en-US" dirty="0"/>
          </a:p>
        </p:txBody>
      </p:sp>
    </p:spTree>
    <p:extLst>
      <p:ext uri="{BB962C8B-B14F-4D97-AF65-F5344CB8AC3E}">
        <p14:creationId xmlns:p14="http://schemas.microsoft.com/office/powerpoint/2010/main" val="3367315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“Law” of Supply</a:t>
            </a:r>
            <a:endParaRPr lang="en-US" sz="1700" dirty="0"/>
          </a:p>
        </p:txBody>
      </p:sp>
      <p:sp>
        <p:nvSpPr>
          <p:cNvPr id="3" name="Content Placeholder 2"/>
          <p:cNvSpPr>
            <a:spLocks noGrp="1"/>
          </p:cNvSpPr>
          <p:nvPr>
            <p:ph idx="1"/>
          </p:nvPr>
        </p:nvSpPr>
        <p:spPr>
          <a:xfrm>
            <a:off x="923926" y="1600199"/>
            <a:ext cx="7762874" cy="4937760"/>
          </a:xfrm>
        </p:spPr>
        <p:txBody>
          <a:bodyPr/>
          <a:lstStyle/>
          <a:p>
            <a:r>
              <a:rPr lang="en-US" sz="2800" dirty="0"/>
              <a:t>Short-run marginal cost curves have a positive slope</a:t>
            </a:r>
          </a:p>
          <a:p>
            <a:pPr marL="511175" lvl="1" indent="-290513"/>
            <a:r>
              <a:rPr lang="en-US" sz="2400" dirty="0"/>
              <a:t>Higher prices generally increase quantity supplied</a:t>
            </a:r>
          </a:p>
          <a:p>
            <a:pPr marL="225425" indent="-225425"/>
            <a:r>
              <a:rPr lang="en-US" sz="2800" dirty="0"/>
              <a:t>In the long run, all inputs are variable</a:t>
            </a:r>
          </a:p>
          <a:p>
            <a:pPr marL="511175" lvl="1" indent="-290513"/>
            <a:r>
              <a:rPr lang="en-US" sz="2400" dirty="0"/>
              <a:t>Long-run supply curves can be flat, upward sloping, or downward sloping</a:t>
            </a:r>
          </a:p>
          <a:p>
            <a:r>
              <a:rPr lang="en-US" sz="2800" dirty="0"/>
              <a:t>The perfectly competitive </a:t>
            </a:r>
            <a:r>
              <a:rPr lang="en-US" sz="2800" dirty="0" smtClean="0"/>
              <a:t>firm’s </a:t>
            </a:r>
            <a:r>
              <a:rPr lang="en-US" sz="2800" dirty="0"/>
              <a:t>supply curve is its marginal cost curve</a:t>
            </a:r>
          </a:p>
          <a:p>
            <a:pPr marL="511175" lvl="1" indent="-290513"/>
            <a:r>
              <a:rPr lang="en-US" sz="2400" dirty="0"/>
              <a:t>At every quantity on the market supply curve, price is equal to the seller's marginal cost of production</a:t>
            </a:r>
          </a:p>
          <a:p>
            <a:pPr marL="511175" lvl="1" indent="-290513"/>
            <a:r>
              <a:rPr lang="en-US" sz="2400" dirty="0"/>
              <a:t>Applies in both the short run and the long </a:t>
            </a:r>
            <a:r>
              <a:rPr lang="en-US" sz="2400" dirty="0" smtClean="0"/>
              <a:t>run</a:t>
            </a:r>
            <a:endParaRPr lang="en-US" sz="2400" dirty="0"/>
          </a:p>
        </p:txBody>
      </p:sp>
    </p:spTree>
    <p:extLst>
      <p:ext uri="{BB962C8B-B14F-4D97-AF65-F5344CB8AC3E}">
        <p14:creationId xmlns:p14="http://schemas.microsoft.com/office/powerpoint/2010/main" val="2607779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Increases in Supply</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221" y="1624757"/>
            <a:ext cx="7826283" cy="4705446"/>
          </a:xfrm>
        </p:spPr>
      </p:pic>
    </p:spTree>
    <p:extLst>
      <p:ext uri="{BB962C8B-B14F-4D97-AF65-F5344CB8AC3E}">
        <p14:creationId xmlns:p14="http://schemas.microsoft.com/office/powerpoint/2010/main" val="10412567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More Aluminum than Glass Recycled</a:t>
            </a:r>
            <a:endParaRPr lang="en-US" sz="1700" dirty="0"/>
          </a:p>
        </p:txBody>
      </p:sp>
      <p:sp>
        <p:nvSpPr>
          <p:cNvPr id="3" name="Content Placeholder 2"/>
          <p:cNvSpPr>
            <a:spLocks noGrp="1"/>
          </p:cNvSpPr>
          <p:nvPr>
            <p:ph idx="1"/>
          </p:nvPr>
        </p:nvSpPr>
        <p:spPr>
          <a:xfrm>
            <a:off x="923926" y="1600199"/>
            <a:ext cx="7762874" cy="4937760"/>
          </a:xfrm>
        </p:spPr>
        <p:txBody>
          <a:bodyPr/>
          <a:lstStyle/>
          <a:p>
            <a:pPr>
              <a:spcAft>
                <a:spcPts val="600"/>
              </a:spcAft>
            </a:pPr>
            <a:r>
              <a:rPr lang="en-US" dirty="0"/>
              <a:t>Collect recyclable materials until the marginal benefit equals the marginal cost</a:t>
            </a:r>
          </a:p>
          <a:p>
            <a:pPr lvl="1">
              <a:spcAft>
                <a:spcPts val="600"/>
              </a:spcAft>
            </a:pPr>
            <a:r>
              <a:rPr lang="en-US" dirty="0"/>
              <a:t>Recycling aluminum is relatively low cost, so scrap aluminum is in high demand</a:t>
            </a:r>
          </a:p>
          <a:p>
            <a:pPr lvl="2">
              <a:spcAft>
                <a:spcPts val="600"/>
              </a:spcAft>
            </a:pPr>
            <a:r>
              <a:rPr lang="en-US" dirty="0"/>
              <a:t>Relatively high redemption price</a:t>
            </a:r>
          </a:p>
          <a:p>
            <a:pPr lvl="1">
              <a:spcAft>
                <a:spcPts val="600"/>
              </a:spcAft>
            </a:pPr>
            <a:r>
              <a:rPr lang="en-US" dirty="0"/>
              <a:t>Glass is made from low-cost materials </a:t>
            </a:r>
          </a:p>
          <a:p>
            <a:pPr lvl="2">
              <a:spcAft>
                <a:spcPts val="600"/>
              </a:spcAft>
            </a:pPr>
            <a:r>
              <a:rPr lang="en-US" dirty="0"/>
              <a:t>Demand for used glass is low and so is its price</a:t>
            </a:r>
          </a:p>
          <a:p>
            <a:pPr>
              <a:spcAft>
                <a:spcPts val="600"/>
              </a:spcAft>
            </a:pPr>
            <a:r>
              <a:rPr lang="en-US" dirty="0"/>
              <a:t>If market forces direct the recycling, more aluminum than glass is collected</a:t>
            </a:r>
          </a:p>
        </p:txBody>
      </p:sp>
    </p:spTree>
    <p:extLst>
      <p:ext uri="{BB962C8B-B14F-4D97-AF65-F5344CB8AC3E}">
        <p14:creationId xmlns:p14="http://schemas.microsoft.com/office/powerpoint/2010/main" val="26145876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Optimal Amount of Glass Recycling</a:t>
            </a:r>
            <a:endParaRPr lang="en-US" sz="1700" dirty="0"/>
          </a:p>
        </p:txBody>
      </p:sp>
      <p:sp>
        <p:nvSpPr>
          <p:cNvPr id="3" name="Content Placeholder 2"/>
          <p:cNvSpPr>
            <a:spLocks noGrp="1"/>
          </p:cNvSpPr>
          <p:nvPr>
            <p:ph idx="1"/>
          </p:nvPr>
        </p:nvSpPr>
        <p:spPr>
          <a:xfrm>
            <a:off x="923926" y="1600196"/>
            <a:ext cx="6413045" cy="4604661"/>
          </a:xfrm>
        </p:spPr>
        <p:txBody>
          <a:bodyPr/>
          <a:lstStyle/>
          <a:p>
            <a:r>
              <a:rPr lang="en-US" sz="2800" dirty="0"/>
              <a:t>Glass bottles litter roadways and public places</a:t>
            </a:r>
          </a:p>
          <a:p>
            <a:pPr marL="365760" lvl="2"/>
            <a:r>
              <a:rPr lang="en-US" sz="2000" dirty="0"/>
              <a:t>Market price for used glass is too low to get the bottles recycled</a:t>
            </a:r>
          </a:p>
          <a:p>
            <a:pPr marL="365760" lvl="2"/>
            <a:r>
              <a:rPr lang="en-US" sz="2000" dirty="0"/>
              <a:t>People are willing to pay </a:t>
            </a:r>
            <a:br>
              <a:rPr lang="en-US" sz="2000" dirty="0"/>
            </a:br>
            <a:r>
              <a:rPr lang="en-US" sz="2000" dirty="0"/>
              <a:t>6¢ to have glass bottles </a:t>
            </a:r>
            <a:br>
              <a:rPr lang="en-US" sz="2000" dirty="0"/>
            </a:br>
            <a:r>
              <a:rPr lang="en-US" sz="2000" dirty="0"/>
              <a:t>picked up</a:t>
            </a:r>
          </a:p>
          <a:p>
            <a:r>
              <a:rPr lang="en-US" sz="2400" dirty="0"/>
              <a:t>Government collects a tax and</a:t>
            </a:r>
            <a:br>
              <a:rPr lang="en-US" sz="2400" dirty="0"/>
            </a:br>
            <a:r>
              <a:rPr lang="en-US" sz="2400" dirty="0"/>
              <a:t>pays recyclers 6 ¢ per bottle</a:t>
            </a:r>
          </a:p>
          <a:p>
            <a:r>
              <a:rPr lang="en-US" sz="2400" dirty="0"/>
              <a:t>Graph shows that 16,000 </a:t>
            </a:r>
            <a:br>
              <a:rPr lang="en-US" sz="2400" dirty="0"/>
            </a:br>
            <a:r>
              <a:rPr lang="en-US" sz="2400" dirty="0"/>
              <a:t>glass containers will be </a:t>
            </a:r>
            <a:br>
              <a:rPr lang="en-US" sz="2400" dirty="0"/>
            </a:br>
            <a:r>
              <a:rPr lang="en-US" sz="2400" dirty="0"/>
              <a:t>collected and recycled</a:t>
            </a:r>
          </a:p>
        </p:txBody>
      </p:sp>
      <p:pic>
        <p:nvPicPr>
          <p:cNvPr id="6" name="Picture 3" descr="The graph plots Number of containers recycled (1,000s of containers per day) to Redemption price (cents per container). A supply curve is plotted through the points (6, 1), (10, 1.5), (13, 2), (15, 3), and (16, 6)."/>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5450587" y="3135116"/>
            <a:ext cx="3259786" cy="2738450"/>
          </a:xfrm>
          <a:prstGeom prst="rect">
            <a:avLst/>
          </a:prstGeom>
          <a:noFill/>
          <a:ln w="9525">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022733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Recycling Glass and Equilibrium Principle</a:t>
            </a:r>
            <a:endParaRPr lang="en-US" sz="1700" dirty="0"/>
          </a:p>
        </p:txBody>
      </p:sp>
      <p:sp>
        <p:nvSpPr>
          <p:cNvPr id="3" name="Content Placeholder 2"/>
          <p:cNvSpPr>
            <a:spLocks noGrp="1"/>
          </p:cNvSpPr>
          <p:nvPr>
            <p:ph idx="1"/>
          </p:nvPr>
        </p:nvSpPr>
        <p:spPr>
          <a:xfrm>
            <a:off x="923926" y="1600199"/>
            <a:ext cx="7762874" cy="4937760"/>
          </a:xfrm>
        </p:spPr>
        <p:txBody>
          <a:bodyPr/>
          <a:lstStyle/>
          <a:p>
            <a:r>
              <a:rPr lang="en-US" sz="2800" dirty="0"/>
              <a:t>Normative statement: </a:t>
            </a:r>
            <a:r>
              <a:rPr lang="en-US" sz="2800" i="1" dirty="0" smtClean="0"/>
              <a:t>here </a:t>
            </a:r>
            <a:r>
              <a:rPr lang="en-US" sz="2800" i="1" dirty="0"/>
              <a:t>should be no litter</a:t>
            </a:r>
          </a:p>
          <a:p>
            <a:pPr lvl="1"/>
            <a:r>
              <a:rPr lang="en-US" sz="2400" dirty="0"/>
              <a:t>Costs of removing all cans and bottles is high</a:t>
            </a:r>
          </a:p>
          <a:p>
            <a:pPr lvl="1"/>
            <a:r>
              <a:rPr lang="en-US" sz="2400" dirty="0"/>
              <a:t>Total surplus is greatest when marginal cost equals marginal benefit</a:t>
            </a:r>
          </a:p>
          <a:p>
            <a:pPr lvl="2"/>
            <a:r>
              <a:rPr lang="en-US" sz="2000" dirty="0"/>
              <a:t>Increasing the amount of litter collected diverts resources from higher value uses (playgrounds, schools, police, etc.)</a:t>
            </a:r>
          </a:p>
          <a:p>
            <a:r>
              <a:rPr lang="en-US" sz="2800" dirty="0"/>
              <a:t>Market forces do not clear litter effectively</a:t>
            </a:r>
          </a:p>
          <a:p>
            <a:pPr lvl="1"/>
            <a:r>
              <a:rPr lang="en-US" sz="2400" dirty="0"/>
              <a:t>If one person pays, everyone benefits</a:t>
            </a:r>
          </a:p>
          <a:p>
            <a:pPr lvl="1"/>
            <a:r>
              <a:rPr lang="en-US" sz="2400" dirty="0"/>
              <a:t>Container deposits increase the incentive to dispose of containers properly</a:t>
            </a:r>
          </a:p>
        </p:txBody>
      </p:sp>
    </p:spTree>
    <p:extLst>
      <p:ext uri="{BB962C8B-B14F-4D97-AF65-F5344CB8AC3E}">
        <p14:creationId xmlns:p14="http://schemas.microsoft.com/office/powerpoint/2010/main" val="5909315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Producer Surplus</a:t>
            </a:r>
            <a:endParaRPr lang="en-US" sz="1700" dirty="0"/>
          </a:p>
        </p:txBody>
      </p:sp>
      <p:sp>
        <p:nvSpPr>
          <p:cNvPr id="3" name="Content Placeholder 2"/>
          <p:cNvSpPr>
            <a:spLocks noGrp="1"/>
          </p:cNvSpPr>
          <p:nvPr>
            <p:ph idx="1"/>
          </p:nvPr>
        </p:nvSpPr>
        <p:spPr>
          <a:xfrm>
            <a:off x="923926" y="1600197"/>
            <a:ext cx="7947931" cy="2068290"/>
          </a:xfrm>
        </p:spPr>
        <p:txBody>
          <a:bodyPr/>
          <a:lstStyle/>
          <a:p>
            <a:r>
              <a:rPr lang="en-US" sz="2400" b="1" dirty="0"/>
              <a:t>Producer surplus </a:t>
            </a:r>
            <a:r>
              <a:rPr lang="en-US" sz="2400" dirty="0"/>
              <a:t>is the difference between the market price and the </a:t>
            </a:r>
            <a:r>
              <a:rPr lang="en-US" sz="2400" dirty="0" smtClean="0"/>
              <a:t>seller’s </a:t>
            </a:r>
            <a:r>
              <a:rPr lang="en-US" sz="2400" dirty="0"/>
              <a:t>reservation price</a:t>
            </a:r>
          </a:p>
          <a:p>
            <a:pPr marL="457200" lvl="2" indent="-347472"/>
            <a:r>
              <a:rPr lang="en-US" dirty="0"/>
              <a:t>Reservation price is on the supply curve</a:t>
            </a:r>
          </a:p>
          <a:p>
            <a:r>
              <a:rPr lang="en-US" sz="2400" dirty="0"/>
              <a:t>Producer surplus is the area above the supply curve and below the </a:t>
            </a:r>
            <a:r>
              <a:rPr lang="en-US" sz="2400" dirty="0" smtClean="0"/>
              <a:t>market </a:t>
            </a:r>
            <a:r>
              <a:rPr lang="en-US" sz="2400" dirty="0"/>
              <a:t>price</a:t>
            </a:r>
          </a:p>
        </p:txBody>
      </p:sp>
      <p:pic>
        <p:nvPicPr>
          <p:cNvPr id="6" name="Picture 3" descr="The graph shows the supply and demand for Quantity (1,000s of gallons per day) to Price (dollars per gallon). The demand curve, D, originates at (0, 3.00) and slopes downward to (12, 0). The supply curve, S, originates at (0, 0), slopes upward and intersects the demand curve at (4, 2.00). The triangular area below Price=2.00 over to the supply curve is shaded and labeled Producer surplus = $4,000/day."/>
          <p:cNvPicPr>
            <a:picLocks noGrp="1" noChangeAspect="1" noChangeArrowheads="1"/>
          </p:cNvPicPr>
          <p:nvPr>
            <p:ph idx="10"/>
          </p:nvPr>
        </p:nvPicPr>
        <p:blipFill>
          <a:blip r:embed="rId2">
            <a:extLst>
              <a:ext uri="{28A0092B-C50C-407E-A947-70E740481C1C}">
                <a14:useLocalDpi xmlns:a14="http://schemas.microsoft.com/office/drawing/2010/main" val="0"/>
              </a:ext>
            </a:extLst>
          </a:blip>
          <a:stretch>
            <a:fillRect/>
          </a:stretch>
        </p:blipFill>
        <p:spPr bwMode="auto">
          <a:xfrm>
            <a:off x="3399607" y="3767227"/>
            <a:ext cx="5249919" cy="2606341"/>
          </a:xfrm>
          <a:prstGeom prst="rect">
            <a:avLst/>
          </a:prstGeom>
          <a:noFill/>
          <a:ln w="9525">
            <a:noFill/>
            <a:miter lim="800000"/>
            <a:headEnd/>
            <a:tailEnd/>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2491409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Buyers and Sellers</a:t>
            </a:r>
            <a:endParaRPr lang="en-US" sz="1500" dirty="0"/>
          </a:p>
        </p:txBody>
      </p:sp>
      <p:sp>
        <p:nvSpPr>
          <p:cNvPr id="3" name="Content Placeholder 2"/>
          <p:cNvSpPr>
            <a:spLocks noGrp="1"/>
          </p:cNvSpPr>
          <p:nvPr>
            <p:ph idx="1"/>
          </p:nvPr>
        </p:nvSpPr>
        <p:spPr>
          <a:xfrm>
            <a:off x="923926" y="1600199"/>
            <a:ext cx="8046720" cy="4754880"/>
          </a:xfrm>
        </p:spPr>
        <p:txBody>
          <a:bodyPr/>
          <a:lstStyle/>
          <a:p>
            <a:pPr marL="225425" lvl="1" indent="-225425">
              <a:buClr>
                <a:schemeClr val="bg1"/>
              </a:buClr>
            </a:pPr>
            <a:r>
              <a:rPr lang="en-US" u="sng" dirty="0"/>
              <a:t>Cost-Benefit Principle </a:t>
            </a:r>
            <a:r>
              <a:rPr lang="en-US" dirty="0"/>
              <a:t>is behind decision making</a:t>
            </a:r>
          </a:p>
          <a:p>
            <a:pPr marL="225425" lvl="1" indent="-225425"/>
            <a:r>
              <a:rPr lang="en-US" dirty="0"/>
              <a:t>Buyers:  buy one more unit?</a:t>
            </a:r>
          </a:p>
          <a:p>
            <a:pPr lvl="2"/>
            <a:r>
              <a:rPr lang="en-US" dirty="0"/>
              <a:t>Only if marginal benefit is at least as great as marginal cost</a:t>
            </a:r>
          </a:p>
          <a:p>
            <a:pPr marL="225425" lvl="1" indent="-225425"/>
            <a:r>
              <a:rPr lang="en-US" dirty="0"/>
              <a:t>Sellers:  sell one more unit?</a:t>
            </a:r>
          </a:p>
          <a:p>
            <a:pPr lvl="2"/>
            <a:r>
              <a:rPr lang="en-US" dirty="0"/>
              <a:t>Only if marginal benefit (marginal revenue) is at least as great as marginal cost</a:t>
            </a:r>
          </a:p>
          <a:p>
            <a:pPr marL="225425" lvl="1" indent="-225425"/>
            <a:r>
              <a:rPr lang="en-US" dirty="0"/>
              <a:t>Opportunity Cost also matters</a:t>
            </a:r>
          </a:p>
          <a:p>
            <a:pPr lvl="2"/>
            <a:r>
              <a:rPr lang="en-US" dirty="0"/>
              <a:t>Buyers:  hamburger or pizza?</a:t>
            </a:r>
          </a:p>
          <a:p>
            <a:pPr lvl="2"/>
            <a:r>
              <a:rPr lang="en-US" dirty="0"/>
              <a:t>Sellers:  recycle aluminum or wash dishes?</a:t>
            </a:r>
          </a:p>
        </p:txBody>
      </p:sp>
    </p:spTree>
    <p:extLst>
      <p:ext uri="{BB962C8B-B14F-4D97-AF65-F5344CB8AC3E}">
        <p14:creationId xmlns:p14="http://schemas.microsoft.com/office/powerpoint/2010/main" val="2291913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Supply</a:t>
            </a:r>
            <a:endParaRPr lang="en-US" sz="1700" dirty="0"/>
          </a:p>
        </p:txBody>
      </p:sp>
      <p:pic>
        <p:nvPicPr>
          <p:cNvPr id="5" name="Picture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2221" y="1838145"/>
            <a:ext cx="7826283" cy="4278670"/>
          </a:xfrm>
        </p:spPr>
      </p:pic>
    </p:spTree>
    <p:extLst>
      <p:ext uri="{BB962C8B-B14F-4D97-AF65-F5344CB8AC3E}">
        <p14:creationId xmlns:p14="http://schemas.microsoft.com/office/powerpoint/2010/main" val="315937901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ctrTitle"/>
          </p:nvPr>
        </p:nvSpPr>
        <p:spPr/>
        <p:txBody>
          <a:bodyPr/>
          <a:lstStyle/>
          <a:p>
            <a:r>
              <a:rPr lang="en-US" dirty="0"/>
              <a:t>Accessibility Content: Text Alternatives for Images</a:t>
            </a:r>
          </a:p>
        </p:txBody>
      </p:sp>
    </p:spTree>
    <p:extLst>
      <p:ext uri="{BB962C8B-B14F-4D97-AF65-F5344CB8AC3E}">
        <p14:creationId xmlns:p14="http://schemas.microsoft.com/office/powerpoint/2010/main" val="806449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dirty="0"/>
              <a:t>Cost Curves</a:t>
            </a:r>
            <a:r>
              <a:rPr lang="en-US" dirty="0" smtClean="0"/>
              <a:t> </a:t>
            </a:r>
            <a:r>
              <a:rPr lang="en-US" dirty="0"/>
              <a:t>Text Alternative</a:t>
            </a:r>
          </a:p>
        </p:txBody>
      </p:sp>
      <p:sp>
        <p:nvSpPr>
          <p:cNvPr id="5" name="Content Placeholder 2"/>
          <p:cNvSpPr>
            <a:spLocks noGrp="1"/>
          </p:cNvSpPr>
          <p:nvPr>
            <p:ph idx="1"/>
          </p:nvPr>
        </p:nvSpPr>
        <p:spPr/>
        <p:txBody>
          <a:bodyPr/>
          <a:lstStyle/>
          <a:p>
            <a:r>
              <a:rPr lang="en-US" sz="2400" dirty="0"/>
              <a:t>The average total cost curve, ATC, is a downward sloping curve originating at (80, .65) and intersecting points (200, 0.32), (260, 0.292), (300, 0.293), (330, 0.303), (350, 0.32), and (362, 0.343). The average variable cost, AVC, is a curve below ATC originating at (80, .15) and intersecting points (200, 0.12), (260, 0.138), (300, 0.16, (330, 0.182), (350, 0.206), and (362, 0.232). The marginal cost curve, MC originates at Cost=.15, dips below the AVC line and then slopes upward after output exceeds 200 bottles, intersects the AVC and ATC curve ending at Cost=.60.</a:t>
            </a:r>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p>
        </p:txBody>
      </p:sp>
    </p:spTree>
    <p:extLst>
      <p:ext uri="{BB962C8B-B14F-4D97-AF65-F5344CB8AC3E}">
        <p14:creationId xmlns:p14="http://schemas.microsoft.com/office/powerpoint/2010/main" val="2774493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IN" dirty="0"/>
              <a:t>Graphical Profit </a:t>
            </a:r>
            <a:r>
              <a:rPr lang="en-IN" dirty="0" smtClean="0"/>
              <a:t>Maximization</a:t>
            </a:r>
            <a:r>
              <a:rPr lang="en-IN" sz="1500" dirty="0" smtClean="0"/>
              <a:t> </a:t>
            </a:r>
            <a:r>
              <a:rPr lang="en-IN" sz="1500" dirty="0"/>
              <a:t>1</a:t>
            </a:r>
            <a:r>
              <a:rPr lang="en-US" dirty="0" smtClean="0"/>
              <a:t> </a:t>
            </a:r>
            <a:r>
              <a:rPr lang="en-US" dirty="0"/>
              <a:t>Text Alternative</a:t>
            </a:r>
          </a:p>
        </p:txBody>
      </p:sp>
      <p:sp>
        <p:nvSpPr>
          <p:cNvPr id="5" name="Content Placeholder 2"/>
          <p:cNvSpPr>
            <a:spLocks noGrp="1"/>
          </p:cNvSpPr>
          <p:nvPr>
            <p:ph idx="1"/>
          </p:nvPr>
        </p:nvSpPr>
        <p:spPr/>
        <p:txBody>
          <a:bodyPr/>
          <a:lstStyle/>
          <a:p>
            <a:r>
              <a:rPr lang="en-US" sz="2400" dirty="0"/>
              <a:t>The average total cost curve, ATC, is a u-shaped curve that intersects point (200, .10) at the bottom of the curve. The average variable cost, AVC, is an upward sloping curve below ATC intersecting point (160, .07). The marginal cost curve, MC, originates below the AVC ant ATC lines and then slopes upward intersecting the AVC curve at (160, .07) and the ATC curve at (200, .10) and point (300, .30). The price line is a horizontal line at Cost=.20 that intersects the ATC curve at two points, the MC curve at (260, .20) and the AVC curve.</a:t>
            </a:r>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p>
        </p:txBody>
      </p:sp>
    </p:spTree>
    <p:extLst>
      <p:ext uri="{BB962C8B-B14F-4D97-AF65-F5344CB8AC3E}">
        <p14:creationId xmlns:p14="http://schemas.microsoft.com/office/powerpoint/2010/main" val="39925296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IN" dirty="0"/>
              <a:t>Graphical Profit </a:t>
            </a:r>
            <a:r>
              <a:rPr lang="en-IN" dirty="0" smtClean="0"/>
              <a:t>Maximization</a:t>
            </a:r>
            <a:r>
              <a:rPr lang="en-IN" sz="1500" dirty="0" smtClean="0"/>
              <a:t> 2</a:t>
            </a:r>
            <a:r>
              <a:rPr lang="en-US" dirty="0" smtClean="0"/>
              <a:t> </a:t>
            </a:r>
            <a:r>
              <a:rPr lang="en-US" dirty="0"/>
              <a:t>Text Alternative</a:t>
            </a:r>
          </a:p>
        </p:txBody>
      </p:sp>
      <p:sp>
        <p:nvSpPr>
          <p:cNvPr id="5" name="Content Placeholder 2"/>
          <p:cNvSpPr>
            <a:spLocks noGrp="1"/>
          </p:cNvSpPr>
          <p:nvPr>
            <p:ph idx="1"/>
          </p:nvPr>
        </p:nvSpPr>
        <p:spPr/>
        <p:txBody>
          <a:bodyPr/>
          <a:lstStyle/>
          <a:p>
            <a:r>
              <a:rPr lang="en-US" sz="2400" dirty="0"/>
              <a:t>The average total cost curve, ATC, is a u-shaped curve that intersects point (260, .12) on the right side of the curve. The average variable cost, AVC, is an upward sloping curve below ATC. The marginal cost curve, MC, originates below the AVC ant ATC lines and then slopes upward intersecting both curves and point (260,.20). The price line is a horizontal line at Cost=.20 that intersects the ATC curve at two points, the MC curve at (260,.20) and the AVC curve. The rectangular area on the graph from Cost=.12 to .20 over to Output=260 is shaded and labeled Profit = $20.80/day.</a:t>
            </a:r>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p>
        </p:txBody>
      </p:sp>
    </p:spTree>
    <p:extLst>
      <p:ext uri="{BB962C8B-B14F-4D97-AF65-F5344CB8AC3E}">
        <p14:creationId xmlns:p14="http://schemas.microsoft.com/office/powerpoint/2010/main" val="2935213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en-IN" dirty="0"/>
              <a:t>Losses</a:t>
            </a:r>
            <a:r>
              <a:rPr lang="en-US" dirty="0" smtClean="0"/>
              <a:t> </a:t>
            </a:r>
            <a:r>
              <a:rPr lang="en-US" dirty="0"/>
              <a:t>Text Alternative</a:t>
            </a:r>
          </a:p>
        </p:txBody>
      </p:sp>
      <p:sp>
        <p:nvSpPr>
          <p:cNvPr id="5" name="Content Placeholder 2"/>
          <p:cNvSpPr>
            <a:spLocks noGrp="1"/>
          </p:cNvSpPr>
          <p:nvPr>
            <p:ph idx="1"/>
          </p:nvPr>
        </p:nvSpPr>
        <p:spPr>
          <a:xfrm>
            <a:off x="923926" y="1600199"/>
            <a:ext cx="7955280" cy="4754880"/>
          </a:xfrm>
        </p:spPr>
        <p:txBody>
          <a:bodyPr/>
          <a:lstStyle/>
          <a:p>
            <a:r>
              <a:rPr lang="en-US" sz="2400" dirty="0"/>
              <a:t>The average total cost curve, ATC, is a u-shaped curve that intersects point (180, .10) at the bottom of the curve. The average variable cost, AVC, is an upward sloping curve below ATC. The marginal cost curve, MC, originates below the AVC and ATC lines and then slopes upward intersecting both curves. The price line is a horizontal line at Cost=.08 that intersects the AVC curve at two points and the MC curve at (180, .08). The rectangular area on the graph from Cost=.08 to .10 over to Output=180 is shaded and labeled Profit = </a:t>
            </a:r>
            <a:r>
              <a:rPr lang="en-US" sz="2400" dirty="0" smtClean="0">
                <a:latin typeface="Helvetica" panose="02000603020000020004" pitchFamily="2" charset="0"/>
              </a:rPr>
              <a:t>−</a:t>
            </a:r>
            <a:r>
              <a:rPr lang="en-US" sz="2400" dirty="0" smtClean="0"/>
              <a:t>$</a:t>
            </a:r>
            <a:r>
              <a:rPr lang="en-US" sz="2400" dirty="0"/>
              <a:t>3.60/day.</a:t>
            </a:r>
          </a:p>
        </p:txBody>
      </p:sp>
      <p:sp>
        <p:nvSpPr>
          <p:cNvPr id="6" name="Text Placeholder 3"/>
          <p:cNvSpPr>
            <a:spLocks noGrp="1"/>
          </p:cNvSpPr>
          <p:nvPr>
            <p:ph type="body" sz="quarter" idx="10"/>
          </p:nvPr>
        </p:nvSpPr>
        <p:spPr/>
        <p:txBody>
          <a:bodyPr/>
          <a:lstStyle/>
          <a:p>
            <a:r>
              <a:rPr lang="en-US" dirty="0">
                <a:hlinkClick r:id="rId2" action="ppaction://hlinksldjump"/>
              </a:rPr>
              <a:t>Return to slide containing original </a:t>
            </a:r>
            <a:r>
              <a:rPr lang="en-US" dirty="0" smtClean="0">
                <a:hlinkClick r:id="rId2" action="ppaction://hlinksldjump"/>
              </a:rPr>
              <a:t>image</a:t>
            </a:r>
            <a:endParaRPr lang="en-US" dirty="0"/>
          </a:p>
        </p:txBody>
      </p:sp>
    </p:spTree>
    <p:extLst>
      <p:ext uri="{BB962C8B-B14F-4D97-AF65-F5344CB8AC3E}">
        <p14:creationId xmlns:p14="http://schemas.microsoft.com/office/powerpoint/2010/main" val="3925009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en-IN" dirty="0"/>
              <a:t>The Importance of Opportunity Cost</a:t>
            </a:r>
            <a:endParaRPr lang="en-US" sz="1700" dirty="0"/>
          </a:p>
        </p:txBody>
      </p:sp>
      <p:sp>
        <p:nvSpPr>
          <p:cNvPr id="3" name="Content Placeholder 2"/>
          <p:cNvSpPr>
            <a:spLocks noGrp="1"/>
          </p:cNvSpPr>
          <p:nvPr>
            <p:ph idx="1"/>
          </p:nvPr>
        </p:nvSpPr>
        <p:spPr/>
        <p:txBody>
          <a:bodyPr/>
          <a:lstStyle/>
          <a:p>
            <a:r>
              <a:rPr lang="en-US" sz="2800" dirty="0"/>
              <a:t>Harry can divide his time between two activities: </a:t>
            </a:r>
          </a:p>
          <a:p>
            <a:pPr lvl="1"/>
            <a:r>
              <a:rPr lang="en-US" sz="2400" dirty="0"/>
              <a:t>Wash dishes for $6 per hour </a:t>
            </a:r>
          </a:p>
          <a:p>
            <a:pPr lvl="1"/>
            <a:r>
              <a:rPr lang="en-US" sz="2400" dirty="0"/>
              <a:t>Recycle aluminum cans and earn 2¢ per can</a:t>
            </a:r>
          </a:p>
          <a:p>
            <a:r>
              <a:rPr lang="en-US" sz="2800" dirty="0"/>
              <a:t>Harry only cares about the income</a:t>
            </a:r>
          </a:p>
          <a:p>
            <a:r>
              <a:rPr lang="en-US" sz="2800" dirty="0"/>
              <a:t>How much labor should Harry supply to each activity?</a:t>
            </a:r>
          </a:p>
          <a:p>
            <a:pPr lvl="1"/>
            <a:r>
              <a:rPr lang="en-US" sz="2400" dirty="0"/>
              <a:t>Harry should devote an additional hour to recycling as long as he is earning at least $6 per hour</a:t>
            </a:r>
          </a:p>
        </p:txBody>
      </p:sp>
    </p:spTree>
    <p:extLst>
      <p:ext uri="{BB962C8B-B14F-4D97-AF65-F5344CB8AC3E}">
        <p14:creationId xmlns:p14="http://schemas.microsoft.com/office/powerpoint/2010/main" val="6829628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Recycling </a:t>
            </a:r>
            <a:r>
              <a:rPr lang="en-IN" dirty="0" smtClean="0"/>
              <a:t>Services</a:t>
            </a:r>
            <a:r>
              <a:rPr lang="en-IN" sz="1500" dirty="0" smtClean="0"/>
              <a:t> 1</a:t>
            </a:r>
            <a:endParaRPr lang="en-IN" sz="1500" dirty="0"/>
          </a:p>
        </p:txBody>
      </p:sp>
      <p:graphicFrame>
        <p:nvGraphicFramePr>
          <p:cNvPr id="9" name="Table 2"/>
          <p:cNvGraphicFramePr>
            <a:graphicFrameLocks noGrp="1"/>
          </p:cNvGraphicFramePr>
          <p:nvPr>
            <p:extLst>
              <p:ext uri="{D42A27DB-BD31-4B8C-83A1-F6EECF244321}">
                <p14:modId xmlns:p14="http://schemas.microsoft.com/office/powerpoint/2010/main" val="140880556"/>
              </p:ext>
            </p:extLst>
          </p:nvPr>
        </p:nvGraphicFramePr>
        <p:xfrm>
          <a:off x="497114" y="2115457"/>
          <a:ext cx="4846320" cy="307848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951618500"/>
                    </a:ext>
                  </a:extLst>
                </a:gridCol>
                <a:gridCol w="2743200">
                  <a:extLst>
                    <a:ext uri="{9D8B030D-6E8A-4147-A177-3AD203B41FA5}">
                      <a16:colId xmlns:a16="http://schemas.microsoft.com/office/drawing/2014/main" val="2743828707"/>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Hours per Day</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151934" marR="151934" anchor="ctr" horzOverflow="overflow">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Total Number of Containers Found</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marL="151934" marR="151934" anchor="ctr" horzOverflow="overflow">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615821"/>
                    </a:solidFill>
                  </a:tcPr>
                </a:tc>
                <a:extLst>
                  <a:ext uri="{0D108BD9-81ED-4DB2-BD59-A6C34878D82A}">
                    <a16:rowId xmlns:a16="http://schemas.microsoft.com/office/drawing/2014/main" val="273185457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0</a:t>
                      </a:r>
                    </a:p>
                  </a:txBody>
                  <a:tcPr marL="151934" marR="151934" anchor="ctr" horzOverflow="overflow">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0</a:t>
                      </a:r>
                    </a:p>
                  </a:txBody>
                  <a:tcPr marL="151934" marR="151934" anchor="ctr" horzOverflow="overflow">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2767178210"/>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a:t>
                      </a:r>
                    </a:p>
                  </a:txBody>
                  <a:tcPr marL="151934" marR="151934" anchor="ctr" horzOverflow="overflow">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600</a:t>
                      </a:r>
                    </a:p>
                  </a:txBody>
                  <a:tcPr marL="151934" marR="151934"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266617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a:t>
                      </a:r>
                    </a:p>
                  </a:txBody>
                  <a:tcPr marL="151934" marR="151934" anchor="ctr" horzOverflow="overflow">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1,000</a:t>
                      </a:r>
                    </a:p>
                  </a:txBody>
                  <a:tcPr marL="151934" marR="151934"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3641181220"/>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a:t>
                      </a:r>
                    </a:p>
                  </a:txBody>
                  <a:tcPr marL="151934" marR="151934" anchor="ctr" horzOverflow="overflow">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1,300</a:t>
                      </a:r>
                    </a:p>
                  </a:txBody>
                  <a:tcPr marL="151934" marR="151934"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52323023"/>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a:t>
                      </a:r>
                    </a:p>
                  </a:txBody>
                  <a:tcPr marL="151934" marR="151934" anchor="ctr" horzOverflow="overflow">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1,500</a:t>
                      </a:r>
                    </a:p>
                  </a:txBody>
                  <a:tcPr marL="151934" marR="151934" anchor="ctr" horzOverflow="overflow">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53370953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5</a:t>
                      </a:r>
                    </a:p>
                  </a:txBody>
                  <a:tcPr marL="151934" marR="151934" anchor="ctr" horzOverflow="overflow">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1,600</a:t>
                      </a:r>
                    </a:p>
                  </a:txBody>
                  <a:tcPr marL="151934" marR="151934" anchor="ctr" horzOverflow="overflow">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8698809"/>
                  </a:ext>
                </a:extLst>
              </a:tr>
            </a:tbl>
          </a:graphicData>
        </a:graphic>
      </p:graphicFrame>
      <p:pic>
        <p:nvPicPr>
          <p:cNvPr id="8" name="Picture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2463" y="3180136"/>
            <a:ext cx="1005927" cy="1725318"/>
          </a:xfrm>
        </p:spPr>
      </p:pic>
      <p:graphicFrame>
        <p:nvGraphicFramePr>
          <p:cNvPr id="10" name="Table 4"/>
          <p:cNvGraphicFramePr>
            <a:graphicFrameLocks noGrp="1"/>
          </p:cNvGraphicFramePr>
          <p:nvPr>
            <p:extLst>
              <p:ext uri="{D42A27DB-BD31-4B8C-83A1-F6EECF244321}">
                <p14:modId xmlns:p14="http://schemas.microsoft.com/office/powerpoint/2010/main" val="28019804"/>
              </p:ext>
            </p:extLst>
          </p:nvPr>
        </p:nvGraphicFramePr>
        <p:xfrm>
          <a:off x="6640282" y="2115457"/>
          <a:ext cx="2111832" cy="3078481"/>
        </p:xfrm>
        <a:graphic>
          <a:graphicData uri="http://schemas.openxmlformats.org/drawingml/2006/table">
            <a:tbl>
              <a:tblPr firstRow="1" bandRow="1">
                <a:tableStyleId>{5C22544A-7EE6-4342-B048-85BDC9FD1C3A}</a:tableStyleId>
              </a:tblPr>
              <a:tblGrid>
                <a:gridCol w="2111832">
                  <a:extLst>
                    <a:ext uri="{9D8B030D-6E8A-4147-A177-3AD203B41FA5}">
                      <a16:colId xmlns:a16="http://schemas.microsoft.com/office/drawing/2014/main" val="841611697"/>
                    </a:ext>
                  </a:extLst>
                </a:gridCol>
              </a:tblGrid>
              <a:tr h="103663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Additional Number of Cans Found</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solidFill>
                      <a:srgbClr val="615821"/>
                    </a:solidFill>
                  </a:tcPr>
                </a:tc>
                <a:extLst>
                  <a:ext uri="{0D108BD9-81ED-4DB2-BD59-A6C34878D82A}">
                    <a16:rowId xmlns:a16="http://schemas.microsoft.com/office/drawing/2014/main" val="110161975"/>
                  </a:ext>
                </a:extLst>
              </a:tr>
              <a:tr h="4083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600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558844714"/>
                  </a:ext>
                </a:extLst>
              </a:tr>
              <a:tr h="4083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400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3123627"/>
                  </a:ext>
                </a:extLst>
              </a:tr>
              <a:tr h="4083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300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2200235999"/>
                  </a:ext>
                </a:extLst>
              </a:tr>
              <a:tr h="4083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200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39110068"/>
                  </a:ext>
                </a:extLst>
              </a:tr>
              <a:tr h="40837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Arial" charset="0"/>
                        </a:rPr>
                        <a:t>100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1D9A7"/>
                    </a:solidFill>
                  </a:tcPr>
                </a:tc>
                <a:extLst>
                  <a:ext uri="{0D108BD9-81ED-4DB2-BD59-A6C34878D82A}">
                    <a16:rowId xmlns:a16="http://schemas.microsoft.com/office/drawing/2014/main" val="2073437566"/>
                  </a:ext>
                </a:extLst>
              </a:tr>
            </a:tbl>
          </a:graphicData>
        </a:graphic>
      </p:graphicFrame>
    </p:spTree>
    <p:extLst>
      <p:ext uri="{BB962C8B-B14F-4D97-AF65-F5344CB8AC3E}">
        <p14:creationId xmlns:p14="http://schemas.microsoft.com/office/powerpoint/2010/main" val="33118636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Recycling </a:t>
            </a:r>
            <a:r>
              <a:rPr lang="en-IN" dirty="0" smtClean="0"/>
              <a:t>Services</a:t>
            </a:r>
            <a:r>
              <a:rPr lang="en-IN" sz="1500" dirty="0" smtClean="0"/>
              <a:t> 2</a:t>
            </a:r>
            <a:endParaRPr lang="en-US" sz="1500" dirty="0"/>
          </a:p>
        </p:txBody>
      </p:sp>
      <p:graphicFrame>
        <p:nvGraphicFramePr>
          <p:cNvPr id="6" name="Table 2"/>
          <p:cNvGraphicFramePr>
            <a:graphicFrameLocks noGrp="1"/>
          </p:cNvGraphicFramePr>
          <p:nvPr>
            <p:extLst>
              <p:ext uri="{D42A27DB-BD31-4B8C-83A1-F6EECF244321}">
                <p14:modId xmlns:p14="http://schemas.microsoft.com/office/powerpoint/2010/main" val="73788788"/>
              </p:ext>
            </p:extLst>
          </p:nvPr>
        </p:nvGraphicFramePr>
        <p:xfrm>
          <a:off x="838199" y="1628501"/>
          <a:ext cx="7132320" cy="2682240"/>
        </p:xfrm>
        <a:graphic>
          <a:graphicData uri="http://schemas.openxmlformats.org/drawingml/2006/table">
            <a:tbl>
              <a:tblPr firstRow="1" bandRow="1">
                <a:tableStyleId>{5C22544A-7EE6-4342-B048-85BDC9FD1C3A}</a:tableStyleId>
              </a:tblPr>
              <a:tblGrid>
                <a:gridCol w="2194560">
                  <a:extLst>
                    <a:ext uri="{9D8B030D-6E8A-4147-A177-3AD203B41FA5}">
                      <a16:colId xmlns:a16="http://schemas.microsoft.com/office/drawing/2014/main" val="1655470980"/>
                    </a:ext>
                  </a:extLst>
                </a:gridCol>
                <a:gridCol w="2560320">
                  <a:extLst>
                    <a:ext uri="{9D8B030D-6E8A-4147-A177-3AD203B41FA5}">
                      <a16:colId xmlns:a16="http://schemas.microsoft.com/office/drawing/2014/main" val="722682818"/>
                    </a:ext>
                  </a:extLst>
                </a:gridCol>
                <a:gridCol w="2377440">
                  <a:extLst>
                    <a:ext uri="{9D8B030D-6E8A-4147-A177-3AD203B41FA5}">
                      <a16:colId xmlns:a16="http://schemas.microsoft.com/office/drawing/2014/main" val="105800146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Hours per Day</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Additional Number of Cans Found</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Revenue from Additional Cans</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$12.00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400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$8.00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300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200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$4.00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57493724"/>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$2.00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502637541"/>
                  </a:ext>
                </a:extLst>
              </a:tr>
            </a:tbl>
          </a:graphicData>
        </a:graphic>
      </p:graphicFrame>
      <p:sp>
        <p:nvSpPr>
          <p:cNvPr id="2" name="Content Placeholder 3"/>
          <p:cNvSpPr>
            <a:spLocks noGrp="1"/>
          </p:cNvSpPr>
          <p:nvPr>
            <p:ph idx="1"/>
          </p:nvPr>
        </p:nvSpPr>
        <p:spPr>
          <a:xfrm>
            <a:off x="923925" y="4452250"/>
            <a:ext cx="7680960" cy="1970317"/>
          </a:xfrm>
        </p:spPr>
        <p:txBody>
          <a:bodyPr/>
          <a:lstStyle/>
          <a:p>
            <a:r>
              <a:rPr lang="en-US" sz="2400" dirty="0"/>
              <a:t>Harry earns more than $6 for each of the first two hours</a:t>
            </a:r>
          </a:p>
          <a:p>
            <a:pPr lvl="1"/>
            <a:r>
              <a:rPr lang="en-US" sz="2100" dirty="0"/>
              <a:t>Third hour is a tie with washing dishes</a:t>
            </a:r>
          </a:p>
          <a:p>
            <a:pPr lvl="2"/>
            <a:r>
              <a:rPr lang="en-US" sz="2100" dirty="0"/>
              <a:t>Harry's rule is to collect cans if the return is at least as great as washing dishes</a:t>
            </a:r>
          </a:p>
          <a:p>
            <a:pPr lvl="1"/>
            <a:r>
              <a:rPr lang="en-US" sz="2100" dirty="0"/>
              <a:t>Harry spends 3 hours recycling</a:t>
            </a:r>
          </a:p>
        </p:txBody>
      </p:sp>
    </p:spTree>
    <p:extLst>
      <p:ext uri="{BB962C8B-B14F-4D97-AF65-F5344CB8AC3E}">
        <p14:creationId xmlns:p14="http://schemas.microsoft.com/office/powerpoint/2010/main" val="1468602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Recycling </a:t>
            </a:r>
            <a:r>
              <a:rPr lang="en-IN" dirty="0" smtClean="0"/>
              <a:t>Services</a:t>
            </a:r>
            <a:r>
              <a:rPr lang="en-IN" sz="1800" dirty="0"/>
              <a:t> </a:t>
            </a:r>
            <a:r>
              <a:rPr lang="en-IN" sz="1800" dirty="0" smtClean="0"/>
              <a:t>3</a:t>
            </a:r>
            <a:endParaRPr lang="en-US" sz="1700" dirty="0"/>
          </a:p>
        </p:txBody>
      </p:sp>
      <p:graphicFrame>
        <p:nvGraphicFramePr>
          <p:cNvPr id="6" name="Table 2"/>
          <p:cNvGraphicFramePr>
            <a:graphicFrameLocks noGrp="1"/>
          </p:cNvGraphicFramePr>
          <p:nvPr>
            <p:extLst>
              <p:ext uri="{D42A27DB-BD31-4B8C-83A1-F6EECF244321}">
                <p14:modId xmlns:p14="http://schemas.microsoft.com/office/powerpoint/2010/main" val="4143820805"/>
              </p:ext>
            </p:extLst>
          </p:nvPr>
        </p:nvGraphicFramePr>
        <p:xfrm>
          <a:off x="195942" y="1948544"/>
          <a:ext cx="4389120" cy="268224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655470980"/>
                    </a:ext>
                  </a:extLst>
                </a:gridCol>
                <a:gridCol w="2468880">
                  <a:extLst>
                    <a:ext uri="{9D8B030D-6E8A-4147-A177-3AD203B41FA5}">
                      <a16:colId xmlns:a16="http://schemas.microsoft.com/office/drawing/2014/main" val="72268281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Hours per Day</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Additional Number of Cans Found</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400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300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200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57493724"/>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502637541"/>
                  </a:ext>
                </a:extLst>
              </a:tr>
            </a:tbl>
          </a:graphicData>
        </a:graphic>
      </p:graphicFrame>
      <p:sp>
        <p:nvSpPr>
          <p:cNvPr id="2" name="Content Placeholder 3"/>
          <p:cNvSpPr>
            <a:spLocks noGrp="1"/>
          </p:cNvSpPr>
          <p:nvPr>
            <p:ph idx="1"/>
          </p:nvPr>
        </p:nvSpPr>
        <p:spPr>
          <a:xfrm>
            <a:off x="4811485" y="1785258"/>
            <a:ext cx="4023360" cy="4637310"/>
          </a:xfrm>
        </p:spPr>
        <p:txBody>
          <a:bodyPr/>
          <a:lstStyle/>
          <a:p>
            <a:r>
              <a:rPr lang="en-US" sz="2200" dirty="0"/>
              <a:t>Suppose the deposit goes up to 4¢ per can</a:t>
            </a:r>
          </a:p>
          <a:p>
            <a:pPr lvl="2"/>
            <a:r>
              <a:rPr lang="en-US" sz="2000" dirty="0"/>
              <a:t>Harry will spend 4 hours per day recycling</a:t>
            </a:r>
          </a:p>
          <a:p>
            <a:r>
              <a:rPr lang="en-US" sz="2200" dirty="0"/>
              <a:t>Suppose Harry's dishwashing wage increases to $7</a:t>
            </a:r>
          </a:p>
          <a:p>
            <a:pPr lvl="2"/>
            <a:r>
              <a:rPr lang="en-US" sz="2000" dirty="0"/>
              <a:t>Deposit stays at 2 ¢ each</a:t>
            </a:r>
          </a:p>
          <a:p>
            <a:pPr lvl="2"/>
            <a:r>
              <a:rPr lang="en-US" sz="2000" dirty="0"/>
              <a:t>Harry collects cans for 2 hours a day</a:t>
            </a:r>
          </a:p>
          <a:p>
            <a:pPr lvl="1"/>
            <a:r>
              <a:rPr lang="en-US" sz="2100" dirty="0"/>
              <a:t>Harry recycles more if:</a:t>
            </a:r>
          </a:p>
          <a:p>
            <a:pPr lvl="3"/>
            <a:r>
              <a:rPr lang="en-US" sz="1800" dirty="0"/>
              <a:t>Can deposit increases</a:t>
            </a:r>
          </a:p>
          <a:p>
            <a:pPr lvl="3"/>
            <a:r>
              <a:rPr lang="en-US" sz="1800" dirty="0"/>
              <a:t>Dish-washing wage decreases</a:t>
            </a:r>
          </a:p>
        </p:txBody>
      </p:sp>
    </p:spTree>
    <p:extLst>
      <p:ext uri="{BB962C8B-B14F-4D97-AF65-F5344CB8AC3E}">
        <p14:creationId xmlns:p14="http://schemas.microsoft.com/office/powerpoint/2010/main" val="2281153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IN" dirty="0"/>
              <a:t>Reservation Price Per Can</a:t>
            </a:r>
            <a:endParaRPr lang="en-US" sz="1700" dirty="0"/>
          </a:p>
        </p:txBody>
      </p:sp>
      <p:sp>
        <p:nvSpPr>
          <p:cNvPr id="2" name="Content Placeholder 2"/>
          <p:cNvSpPr>
            <a:spLocks noGrp="1"/>
          </p:cNvSpPr>
          <p:nvPr>
            <p:ph idx="1"/>
          </p:nvPr>
        </p:nvSpPr>
        <p:spPr>
          <a:xfrm>
            <a:off x="425630" y="1817915"/>
            <a:ext cx="3929744" cy="4332513"/>
          </a:xfrm>
        </p:spPr>
        <p:txBody>
          <a:bodyPr/>
          <a:lstStyle/>
          <a:p>
            <a:r>
              <a:rPr lang="en-US" sz="2400" dirty="0"/>
              <a:t>What is the lowest deposit per can that would get Harry to recycle for an hour?</a:t>
            </a:r>
          </a:p>
          <a:p>
            <a:pPr lvl="2"/>
            <a:r>
              <a:rPr lang="en-US" sz="2100" dirty="0"/>
              <a:t>What price makes his wage at recycling equal to his opportunity cost?</a:t>
            </a:r>
          </a:p>
          <a:p>
            <a:pPr lvl="4">
              <a:buNone/>
            </a:pPr>
            <a:r>
              <a:rPr lang="en-US" sz="1800" dirty="0"/>
              <a:t>1</a:t>
            </a:r>
            <a:r>
              <a:rPr lang="en-US" sz="1800" baseline="30000" dirty="0"/>
              <a:t>st</a:t>
            </a:r>
            <a:r>
              <a:rPr lang="en-US" sz="1800" dirty="0"/>
              <a:t>  hour price is 1¢</a:t>
            </a:r>
          </a:p>
          <a:p>
            <a:pPr lvl="4">
              <a:buNone/>
            </a:pPr>
            <a:r>
              <a:rPr lang="en-US" sz="1800" dirty="0"/>
              <a:t>2</a:t>
            </a:r>
            <a:r>
              <a:rPr lang="en-US" sz="1800" baseline="30000" dirty="0"/>
              <a:t>nd</a:t>
            </a:r>
            <a:r>
              <a:rPr lang="en-US" sz="1800" dirty="0"/>
              <a:t> hour is 1.5¢</a:t>
            </a:r>
          </a:p>
          <a:p>
            <a:pPr lvl="4">
              <a:buNone/>
            </a:pPr>
            <a:r>
              <a:rPr lang="en-US" sz="1800" dirty="0"/>
              <a:t>3</a:t>
            </a:r>
            <a:r>
              <a:rPr lang="en-US" sz="1800" baseline="30000" dirty="0"/>
              <a:t>rd</a:t>
            </a:r>
            <a:r>
              <a:rPr lang="en-US" sz="1800" dirty="0"/>
              <a:t> hour is 2¢</a:t>
            </a:r>
          </a:p>
          <a:p>
            <a:pPr lvl="4">
              <a:buNone/>
            </a:pPr>
            <a:r>
              <a:rPr lang="en-US" sz="1800" dirty="0"/>
              <a:t>4</a:t>
            </a:r>
            <a:r>
              <a:rPr lang="en-US" sz="1800" baseline="30000" dirty="0"/>
              <a:t>th</a:t>
            </a:r>
            <a:r>
              <a:rPr lang="en-US" sz="1800" dirty="0"/>
              <a:t> hour is 3¢</a:t>
            </a:r>
          </a:p>
          <a:p>
            <a:pPr lvl="4">
              <a:buNone/>
            </a:pPr>
            <a:r>
              <a:rPr lang="en-US" sz="1800" dirty="0"/>
              <a:t>5</a:t>
            </a:r>
            <a:r>
              <a:rPr lang="en-US" sz="1800" baseline="30000" dirty="0"/>
              <a:t>th</a:t>
            </a:r>
            <a:r>
              <a:rPr lang="en-US" sz="1800" dirty="0"/>
              <a:t> hour is 6¢</a:t>
            </a:r>
          </a:p>
        </p:txBody>
      </p:sp>
      <p:graphicFrame>
        <p:nvGraphicFramePr>
          <p:cNvPr id="6" name="Table 3"/>
          <p:cNvGraphicFramePr>
            <a:graphicFrameLocks noGrp="1"/>
          </p:cNvGraphicFramePr>
          <p:nvPr>
            <p:extLst>
              <p:ext uri="{D42A27DB-BD31-4B8C-83A1-F6EECF244321}">
                <p14:modId xmlns:p14="http://schemas.microsoft.com/office/powerpoint/2010/main" val="3613159640"/>
              </p:ext>
            </p:extLst>
          </p:nvPr>
        </p:nvGraphicFramePr>
        <p:xfrm>
          <a:off x="4484914" y="2090059"/>
          <a:ext cx="4389120" cy="2682240"/>
        </p:xfrm>
        <a:graphic>
          <a:graphicData uri="http://schemas.openxmlformats.org/drawingml/2006/table">
            <a:tbl>
              <a:tblPr firstRow="1" bandRow="1">
                <a:tableStyleId>{5C22544A-7EE6-4342-B048-85BDC9FD1C3A}</a:tableStyleId>
              </a:tblPr>
              <a:tblGrid>
                <a:gridCol w="1920240">
                  <a:extLst>
                    <a:ext uri="{9D8B030D-6E8A-4147-A177-3AD203B41FA5}">
                      <a16:colId xmlns:a16="http://schemas.microsoft.com/office/drawing/2014/main" val="1655470980"/>
                    </a:ext>
                  </a:extLst>
                </a:gridCol>
                <a:gridCol w="2468880">
                  <a:extLst>
                    <a:ext uri="{9D8B030D-6E8A-4147-A177-3AD203B41FA5}">
                      <a16:colId xmlns:a16="http://schemas.microsoft.com/office/drawing/2014/main" val="722682818"/>
                    </a:ext>
                  </a:extLst>
                </a:gridCol>
              </a:tblGrid>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bg1"/>
                          </a:solidFill>
                          <a:effectLst>
                            <a:outerShdw blurRad="38100" dist="38100" dir="2700000" algn="tl">
                              <a:srgbClr val="000000">
                                <a:alpha val="43137"/>
                              </a:srgbClr>
                            </a:outerShdw>
                          </a:effectLst>
                          <a:latin typeface="Arial" charset="0"/>
                        </a:rPr>
                        <a:t>Hours per Day</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FFFFFF"/>
                          </a:solidFill>
                          <a:effectLst>
                            <a:outerShdw blurRad="38100" dist="38100" dir="2700000" algn="tl">
                              <a:srgbClr val="000000">
                                <a:alpha val="43137"/>
                              </a:srgbClr>
                            </a:outerShdw>
                          </a:effectLst>
                          <a:latin typeface="Arial" charset="0"/>
                        </a:rPr>
                        <a:t>Additional Number of Cans Found</a:t>
                      </a:r>
                      <a:endParaRPr kumimoji="0" lang="en-US" sz="2000" b="1" i="0" u="none" strike="noStrike" cap="none" normalizeH="0" baseline="0" dirty="0" smtClean="0">
                        <a:ln>
                          <a:noFill/>
                        </a:ln>
                        <a:solidFill>
                          <a:schemeClr val="tx1"/>
                        </a:solidFill>
                        <a:effectLst>
                          <a:outerShdw blurRad="38100" dist="38100" dir="2700000" algn="tl">
                            <a:srgbClr val="000000">
                              <a:alpha val="43137"/>
                            </a:srgbClr>
                          </a:outerShdw>
                        </a:effectLst>
                        <a:latin typeface="Arial" charset="0"/>
                      </a:endParaRP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615821"/>
                    </a:solidFill>
                  </a:tcPr>
                </a:tc>
                <a:extLst>
                  <a:ext uri="{0D108BD9-81ED-4DB2-BD59-A6C34878D82A}">
                    <a16:rowId xmlns:a16="http://schemas.microsoft.com/office/drawing/2014/main" val="247908061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600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4282094212"/>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2</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400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96351635"/>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3</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300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25892536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4</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smtClean="0">
                          <a:ln>
                            <a:noFill/>
                          </a:ln>
                          <a:solidFill>
                            <a:sysClr val="windowText" lastClr="000000"/>
                          </a:solidFill>
                          <a:effectLst/>
                          <a:latin typeface="Arial" charset="0"/>
                        </a:rPr>
                        <a:t>200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57493724"/>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5</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ysClr val="windowText" lastClr="000000"/>
                          </a:solidFill>
                          <a:effectLst/>
                          <a:latin typeface="Arial" charset="0"/>
                        </a:rPr>
                        <a:t>100</a:t>
                      </a:r>
                    </a:p>
                  </a:txBody>
                  <a:tcPr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E1D9A7"/>
                    </a:solidFill>
                  </a:tcPr>
                </a:tc>
                <a:extLst>
                  <a:ext uri="{0D108BD9-81ED-4DB2-BD59-A6C34878D82A}">
                    <a16:rowId xmlns:a16="http://schemas.microsoft.com/office/drawing/2014/main" val="1502637541"/>
                  </a:ext>
                </a:extLst>
              </a:tr>
            </a:tbl>
          </a:graphicData>
        </a:graphic>
      </p:graphicFrame>
    </p:spTree>
    <p:extLst>
      <p:ext uri="{BB962C8B-B14F-4D97-AF65-F5344CB8AC3E}">
        <p14:creationId xmlns:p14="http://schemas.microsoft.com/office/powerpoint/2010/main" val="2780750170"/>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Frank 7e PowerPoint Template</Template>
  <TotalTime>3151</TotalTime>
  <Words>2602</Words>
  <Application>Microsoft Office PowerPoint</Application>
  <PresentationFormat>On-screen Show (4:3)</PresentationFormat>
  <Paragraphs>447</Paragraphs>
  <Slides>45</Slides>
  <Notes>27</Notes>
  <HiddenSlides>5</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45</vt:i4>
      </vt:variant>
    </vt:vector>
  </HeadingPairs>
  <TitlesOfParts>
    <vt:vector size="52" baseType="lpstr">
      <vt:lpstr>ＭＳ Ｐゴシック</vt:lpstr>
      <vt:lpstr>Arial</vt:lpstr>
      <vt:lpstr>Calibri</vt:lpstr>
      <vt:lpstr>Helvetica</vt:lpstr>
      <vt:lpstr>Times New Roman</vt:lpstr>
      <vt:lpstr>Presentation1</vt:lpstr>
      <vt:lpstr>Equation</vt:lpstr>
      <vt:lpstr>Chapter 6</vt:lpstr>
      <vt:lpstr>Learning Objectives</vt:lpstr>
      <vt:lpstr>Productivity Changes Over Time</vt:lpstr>
      <vt:lpstr>Buyers and Sellers</vt:lpstr>
      <vt:lpstr>The Importance of Opportunity Cost</vt:lpstr>
      <vt:lpstr>Recycling Services 1</vt:lpstr>
      <vt:lpstr>Recycling Services 2</vt:lpstr>
      <vt:lpstr>Recycling Services 3</vt:lpstr>
      <vt:lpstr>Reservation Price Per Can</vt:lpstr>
      <vt:lpstr>Harry’s Supply Curve</vt:lpstr>
      <vt:lpstr>Individual and Market Supply Curves</vt:lpstr>
      <vt:lpstr>Supply Curves with Positive Slopes</vt:lpstr>
      <vt:lpstr>Profit Maximization</vt:lpstr>
      <vt:lpstr>Perfectly Competitive Firms</vt:lpstr>
      <vt:lpstr>Perfectly Competitive Firm’s Demand</vt:lpstr>
      <vt:lpstr>Perfectly Competitive Firm's Demand</vt:lpstr>
      <vt:lpstr>Production Ideas</vt:lpstr>
      <vt:lpstr>Production Data</vt:lpstr>
      <vt:lpstr>Production in the Short Run</vt:lpstr>
      <vt:lpstr>Law of Diminishing Returns 1</vt:lpstr>
      <vt:lpstr>Law of Diminishing Returns 2</vt:lpstr>
      <vt:lpstr>Cost Concepts</vt:lpstr>
      <vt:lpstr>Find the Output Level that Maximizes Profit</vt:lpstr>
      <vt:lpstr>Maximizing Profit</vt:lpstr>
      <vt:lpstr>Fixed Cost and Profit Maximization</vt:lpstr>
      <vt:lpstr>Shut-Down Decision</vt:lpstr>
      <vt:lpstr>Shut-Down Condition</vt:lpstr>
      <vt:lpstr>AVC and ATC</vt:lpstr>
      <vt:lpstr>Profitable Firms</vt:lpstr>
      <vt:lpstr>Cost Curves</vt:lpstr>
      <vt:lpstr>Graphical Profit  Maximization 1</vt:lpstr>
      <vt:lpstr>Graphical Profit  Maximization 2</vt:lpstr>
      <vt:lpstr>Losses</vt:lpstr>
      <vt:lpstr>“Law” of Supply</vt:lpstr>
      <vt:lpstr>Increases in Supply</vt:lpstr>
      <vt:lpstr>More Aluminum than Glass Recycled</vt:lpstr>
      <vt:lpstr>Optimal Amount of Glass Recycling</vt:lpstr>
      <vt:lpstr>Recycling Glass and Equilibrium Principle</vt:lpstr>
      <vt:lpstr>Producer Surplus</vt:lpstr>
      <vt:lpstr>Supply</vt:lpstr>
      <vt:lpstr>Accessibility Content: Text Alternatives for Images</vt:lpstr>
      <vt:lpstr>Cost Curves Text Alternative</vt:lpstr>
      <vt:lpstr>Graphical Profit Maximization 1 Text Alternative</vt:lpstr>
      <vt:lpstr>Graphical Profit Maximization 2 Text Alternative</vt:lpstr>
      <vt:lpstr>Losses Text Alternative</vt:lpstr>
    </vt:vector>
  </TitlesOfParts>
  <Company>UNC Charlotte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and Demand</dc:title>
  <dc:creator>Carol Swartz</dc:creator>
  <cp:lastModifiedBy>Prasanna kumar. Tripathy</cp:lastModifiedBy>
  <cp:revision>496</cp:revision>
  <dcterms:created xsi:type="dcterms:W3CDTF">2010-08-19T14:49:33Z</dcterms:created>
  <dcterms:modified xsi:type="dcterms:W3CDTF">2018-11-28T09:48:27Z</dcterms:modified>
</cp:coreProperties>
</file>