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59"/>
  </p:notesMasterIdLst>
  <p:sldIdLst>
    <p:sldId id="311" r:id="rId2"/>
    <p:sldId id="257" r:id="rId3"/>
    <p:sldId id="379" r:id="rId4"/>
    <p:sldId id="427" r:id="rId5"/>
    <p:sldId id="428" r:id="rId6"/>
    <p:sldId id="481" r:id="rId7"/>
    <p:sldId id="354" r:id="rId8"/>
    <p:sldId id="482" r:id="rId9"/>
    <p:sldId id="483" r:id="rId10"/>
    <p:sldId id="484" r:id="rId11"/>
    <p:sldId id="429" r:id="rId12"/>
    <p:sldId id="485" r:id="rId13"/>
    <p:sldId id="414" r:id="rId14"/>
    <p:sldId id="486" r:id="rId15"/>
    <p:sldId id="487" r:id="rId16"/>
    <p:sldId id="488" r:id="rId17"/>
    <p:sldId id="489" r:id="rId18"/>
    <p:sldId id="490" r:id="rId19"/>
    <p:sldId id="491" r:id="rId20"/>
    <p:sldId id="461" r:id="rId21"/>
    <p:sldId id="492" r:id="rId22"/>
    <p:sldId id="493" r:id="rId23"/>
    <p:sldId id="494" r:id="rId24"/>
    <p:sldId id="495" r:id="rId25"/>
    <p:sldId id="496" r:id="rId26"/>
    <p:sldId id="497" r:id="rId27"/>
    <p:sldId id="498" r:id="rId28"/>
    <p:sldId id="499" r:id="rId29"/>
    <p:sldId id="500" r:id="rId30"/>
    <p:sldId id="501" r:id="rId31"/>
    <p:sldId id="502" r:id="rId32"/>
    <p:sldId id="503" r:id="rId33"/>
    <p:sldId id="504" r:id="rId34"/>
    <p:sldId id="505" r:id="rId35"/>
    <p:sldId id="506" r:id="rId36"/>
    <p:sldId id="430"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3" r:id="rId54"/>
    <p:sldId id="524" r:id="rId55"/>
    <p:sldId id="525" r:id="rId56"/>
    <p:sldId id="526" r:id="rId57"/>
    <p:sldId id="527"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3338BB00-8E18-4C65-A6E1-AE63B996D056}">
          <p14:sldIdLst>
            <p14:sldId id="311"/>
            <p14:sldId id="257"/>
            <p14:sldId id="379"/>
            <p14:sldId id="427"/>
            <p14:sldId id="428"/>
            <p14:sldId id="481"/>
            <p14:sldId id="354"/>
            <p14:sldId id="482"/>
            <p14:sldId id="483"/>
            <p14:sldId id="484"/>
            <p14:sldId id="429"/>
            <p14:sldId id="485"/>
            <p14:sldId id="414"/>
            <p14:sldId id="486"/>
            <p14:sldId id="487"/>
            <p14:sldId id="488"/>
            <p14:sldId id="489"/>
            <p14:sldId id="490"/>
            <p14:sldId id="491"/>
            <p14:sldId id="461"/>
            <p14:sldId id="492"/>
            <p14:sldId id="493"/>
            <p14:sldId id="494"/>
            <p14:sldId id="495"/>
            <p14:sldId id="496"/>
            <p14:sldId id="497"/>
            <p14:sldId id="498"/>
            <p14:sldId id="499"/>
            <p14:sldId id="500"/>
            <p14:sldId id="501"/>
            <p14:sldId id="502"/>
            <p14:sldId id="503"/>
            <p14:sldId id="504"/>
            <p14:sldId id="505"/>
            <p14:sldId id="506"/>
            <p14:sldId id="430"/>
            <p14:sldId id="507"/>
            <p14:sldId id="508"/>
            <p14:sldId id="509"/>
            <p14:sldId id="510"/>
            <p14:sldId id="511"/>
            <p14:sldId id="512"/>
            <p14:sldId id="513"/>
            <p14:sldId id="514"/>
            <p14:sldId id="515"/>
          </p14:sldIdLst>
        </p14:section>
        <p14:section name="Appendix: Image Descriptions for Unsighted Students" id="{24F19B50-B8AB-4BCB-84CD-523195A0ED09}">
          <p14:sldIdLst>
            <p14:sldId id="516"/>
            <p14:sldId id="517"/>
            <p14:sldId id="518"/>
            <p14:sldId id="519"/>
            <p14:sldId id="520"/>
            <p14:sldId id="521"/>
            <p14:sldId id="522"/>
            <p14:sldId id="523"/>
            <p14:sldId id="524"/>
            <p14:sldId id="525"/>
            <p14:sldId id="526"/>
            <p14:sldId id="527"/>
          </p14:sldIdLst>
        </p14:section>
      </p14:sectionLst>
    </p:ext>
    <p:ext uri="{EFAFB233-063F-42B5-8137-9DF3F51BA10A}">
      <p15:sldGuideLst xmlns:p15="http://schemas.microsoft.com/office/powerpoint/2012/main">
        <p15:guide id="1" orient="horz" pos="3657">
          <p15:clr>
            <a:srgbClr val="A4A3A4"/>
          </p15:clr>
        </p15:guide>
        <p15:guide id="2" pos="5759">
          <p15:clr>
            <a:srgbClr val="A4A3A4"/>
          </p15:clr>
        </p15:guide>
      </p15:sldGuideLst>
    </p:ext>
    <p:ext uri="{2D200454-40CA-4A62-9FC3-DE9A4176ACB9}">
      <p15:notesGuideLst xmlns:p15="http://schemas.microsoft.com/office/powerpoint/2012/main">
        <p15:guide id="1" orient="horz" pos="129">
          <p15:clr>
            <a:srgbClr val="A4A3A4"/>
          </p15:clr>
        </p15:guide>
        <p15:guide id="2" pos="43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ington-Klein, Nick" initials="HN"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9A7"/>
    <a:srgbClr val="615821"/>
    <a:srgbClr val="705300"/>
    <a:srgbClr val="475627"/>
    <a:srgbClr val="4A5B28"/>
    <a:srgbClr val="BFBFBF"/>
    <a:srgbClr val="0A5D00"/>
    <a:srgbClr val="BAA940"/>
    <a:srgbClr val="4F6228"/>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7" autoAdjust="0"/>
    <p:restoredTop sz="91089" autoAdjust="0"/>
  </p:normalViewPr>
  <p:slideViewPr>
    <p:cSldViewPr snapToGrid="0">
      <p:cViewPr>
        <p:scale>
          <a:sx n="75" d="100"/>
          <a:sy n="75" d="100"/>
        </p:scale>
        <p:origin x="834" y="354"/>
      </p:cViewPr>
      <p:guideLst>
        <p:guide orient="horz" pos="3657"/>
        <p:guide pos="5759"/>
      </p:guideLst>
    </p:cSldViewPr>
  </p:slideViewPr>
  <p:outlineViewPr>
    <p:cViewPr>
      <p:scale>
        <a:sx n="33" d="100"/>
        <a:sy n="33" d="100"/>
      </p:scale>
      <p:origin x="0" y="-21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84" y="-472"/>
      </p:cViewPr>
      <p:guideLst>
        <p:guide orient="horz" pos="129"/>
        <p:guide pos="4309"/>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27025" y="4343400"/>
            <a:ext cx="6237288" cy="452755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1943100"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4C506A9-BD9D-4608-943F-EA996E96107E}" type="slidenum">
              <a:rPr lang="en-US"/>
              <a:pPr>
                <a:defRPr/>
              </a:pPr>
              <a:t>‹#›</a:t>
            </a:fld>
            <a:endParaRPr lang="en-US" dirty="0"/>
          </a:p>
        </p:txBody>
      </p:sp>
    </p:spTree>
    <p:extLst>
      <p:ext uri="{BB962C8B-B14F-4D97-AF65-F5344CB8AC3E}">
        <p14:creationId xmlns:p14="http://schemas.microsoft.com/office/powerpoint/2010/main" val="434636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395288" indent="-163513"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2pPr>
    <a:lvl3pPr marL="573088" indent="-177800"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1</a:t>
            </a:fld>
            <a:endParaRPr lang="en-US" dirty="0"/>
          </a:p>
        </p:txBody>
      </p:sp>
    </p:spTree>
    <p:extLst>
      <p:ext uri="{BB962C8B-B14F-4D97-AF65-F5344CB8AC3E}">
        <p14:creationId xmlns:p14="http://schemas.microsoft.com/office/powerpoint/2010/main" val="43091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2843673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083015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770211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8613952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620505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28</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769802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29</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639618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30</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39683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050011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39</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453570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41</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0971315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43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04685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54</a:t>
            </a:fld>
            <a:endParaRPr lang="en-US" dirty="0"/>
          </a:p>
        </p:txBody>
      </p:sp>
    </p:spTree>
    <p:extLst>
      <p:ext uri="{BB962C8B-B14F-4D97-AF65-F5344CB8AC3E}">
        <p14:creationId xmlns:p14="http://schemas.microsoft.com/office/powerpoint/2010/main" val="896430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55</a:t>
            </a:fld>
            <a:endParaRPr lang="en-US" dirty="0"/>
          </a:p>
        </p:txBody>
      </p:sp>
    </p:spTree>
    <p:extLst>
      <p:ext uri="{BB962C8B-B14F-4D97-AF65-F5344CB8AC3E}">
        <p14:creationId xmlns:p14="http://schemas.microsoft.com/office/powerpoint/2010/main" val="19719859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56</a:t>
            </a:fld>
            <a:endParaRPr lang="en-US" dirty="0"/>
          </a:p>
        </p:txBody>
      </p:sp>
    </p:spTree>
    <p:extLst>
      <p:ext uri="{BB962C8B-B14F-4D97-AF65-F5344CB8AC3E}">
        <p14:creationId xmlns:p14="http://schemas.microsoft.com/office/powerpoint/2010/main" val="3058370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57</a:t>
            </a:fld>
            <a:endParaRPr lang="en-US" dirty="0"/>
          </a:p>
        </p:txBody>
      </p:sp>
    </p:spTree>
    <p:extLst>
      <p:ext uri="{BB962C8B-B14F-4D97-AF65-F5344CB8AC3E}">
        <p14:creationId xmlns:p14="http://schemas.microsoft.com/office/powerpoint/2010/main" val="902825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2650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79687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5005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15689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11</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99697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972094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20</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5900836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5" name="Text Placeholder 4"/>
          <p:cNvSpPr>
            <a:spLocks noGrp="1"/>
          </p:cNvSpPr>
          <p:nvPr>
            <p:ph type="body" sz="quarter" idx="12"/>
          </p:nvPr>
        </p:nvSpPr>
        <p:spPr>
          <a:xfrm>
            <a:off x="3730752" y="6537325"/>
            <a:ext cx="5413248" cy="320040"/>
          </a:xfrm>
        </p:spPr>
        <p:txBody>
          <a:bodyPr>
            <a:noAutofit/>
          </a:bodyPr>
          <a:lstStyle>
            <a:lvl1pPr marL="0" indent="0">
              <a:buNone/>
              <a:defRPr sz="800" b="1">
                <a:solidFill>
                  <a:schemeClr val="bg1"/>
                </a:solidFill>
                <a:latin typeface="+mj-lt"/>
              </a:defRPr>
            </a:lvl1pPr>
          </a:lstStyle>
          <a:p>
            <a:pPr lvl="0"/>
            <a:r>
              <a:rPr lang="en-US" dirty="0" smtClean="0"/>
              <a:t>Edit Master text styles</a:t>
            </a:r>
            <a:endParaRPr lang="en-US" dirty="0"/>
          </a:p>
        </p:txBody>
      </p:sp>
    </p:spTree>
    <p:extLst>
      <p:ext uri="{BB962C8B-B14F-4D97-AF65-F5344CB8AC3E}">
        <p14:creationId xmlns:p14="http://schemas.microsoft.com/office/powerpoint/2010/main" val="33246563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05C4911-3F0E-4D21-870B-A6C28FEAFB4B}" type="slidenum">
              <a:rPr lang="en-US" smtClean="0"/>
              <a:pPr>
                <a:defRPr/>
              </a:pPr>
              <a:t>‹#›</a:t>
            </a:fld>
            <a:endParaRPr lang="en-US" dirty="0"/>
          </a:p>
        </p:txBody>
      </p:sp>
    </p:spTree>
    <p:extLst>
      <p:ext uri="{BB962C8B-B14F-4D97-AF65-F5344CB8AC3E}">
        <p14:creationId xmlns:p14="http://schemas.microsoft.com/office/powerpoint/2010/main" val="12630019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B787ED1B-489B-4705-99A1-F1896FBA3EE1}" type="slidenum">
              <a:rPr lang="en-US" smtClean="0"/>
              <a:pPr>
                <a:defRPr/>
              </a:pPr>
              <a:t>‹#›</a:t>
            </a:fld>
            <a:endParaRPr lang="en-US" dirty="0"/>
          </a:p>
        </p:txBody>
      </p:sp>
    </p:spTree>
    <p:extLst>
      <p:ext uri="{BB962C8B-B14F-4D97-AF65-F5344CB8AC3E}">
        <p14:creationId xmlns:p14="http://schemas.microsoft.com/office/powerpoint/2010/main" val="166940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9" name="Slide Number Placeholder 8"/>
          <p:cNvSpPr>
            <a:spLocks noGrp="1"/>
          </p:cNvSpPr>
          <p:nvPr>
            <p:ph type="sldNum" sz="quarter" idx="12"/>
          </p:nvPr>
        </p:nvSpPr>
        <p:spPr/>
        <p:txBody>
          <a:bodyPr/>
          <a:lstStyle/>
          <a:p>
            <a:pPr>
              <a:defRPr/>
            </a:pPr>
            <a:fld id="{BAA878BD-2113-4C22-8266-89C23DA41FBB}" type="slidenum">
              <a:rPr lang="en-US" smtClean="0"/>
              <a:pPr>
                <a:defRPr/>
              </a:pPr>
              <a:t>‹#›</a:t>
            </a:fld>
            <a:endParaRPr lang="en-US" dirty="0"/>
          </a:p>
        </p:txBody>
      </p:sp>
    </p:spTree>
    <p:extLst>
      <p:ext uri="{BB962C8B-B14F-4D97-AF65-F5344CB8AC3E}">
        <p14:creationId xmlns:p14="http://schemas.microsoft.com/office/powerpoint/2010/main" val="419908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5" name="Slide Number Placeholder 4"/>
          <p:cNvSpPr>
            <a:spLocks noGrp="1"/>
          </p:cNvSpPr>
          <p:nvPr>
            <p:ph type="sldNum" sz="quarter" idx="12"/>
          </p:nvPr>
        </p:nvSpPr>
        <p:spPr/>
        <p:txBody>
          <a:bodyPr/>
          <a:lstStyle/>
          <a:p>
            <a:pPr>
              <a:defRPr/>
            </a:pPr>
            <a:fld id="{ACA87426-C803-4595-9AEF-5786ED4CB8D7}" type="slidenum">
              <a:rPr lang="en-US" smtClean="0"/>
              <a:pPr>
                <a:defRPr/>
              </a:pPr>
              <a:t>‹#›</a:t>
            </a:fld>
            <a:endParaRPr lang="en-US" dirty="0"/>
          </a:p>
        </p:txBody>
      </p:sp>
    </p:spTree>
    <p:extLst>
      <p:ext uri="{BB962C8B-B14F-4D97-AF65-F5344CB8AC3E}">
        <p14:creationId xmlns:p14="http://schemas.microsoft.com/office/powerpoint/2010/main" val="314953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4" name="Slide Number Placeholder 3"/>
          <p:cNvSpPr>
            <a:spLocks noGrp="1"/>
          </p:cNvSpPr>
          <p:nvPr>
            <p:ph type="sldNum" sz="quarter" idx="12"/>
          </p:nvPr>
        </p:nvSpPr>
        <p:spPr/>
        <p:txBody>
          <a:bodyPr/>
          <a:lstStyle/>
          <a:p>
            <a:pPr>
              <a:defRPr/>
            </a:pPr>
            <a:fld id="{6B73E000-DCE2-4089-AFB8-943A10A85A2C}" type="slidenum">
              <a:rPr lang="en-US" smtClean="0"/>
              <a:pPr>
                <a:defRPr/>
              </a:pPr>
              <a:t>‹#›</a:t>
            </a:fld>
            <a:endParaRPr lang="en-US" dirty="0"/>
          </a:p>
        </p:txBody>
      </p:sp>
    </p:spTree>
    <p:extLst>
      <p:ext uri="{BB962C8B-B14F-4D97-AF65-F5344CB8AC3E}">
        <p14:creationId xmlns:p14="http://schemas.microsoft.com/office/powerpoint/2010/main" val="1717326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487A167F-59CB-40C6-8155-4BB1887121D8}" type="slidenum">
              <a:rPr lang="en-US" smtClean="0"/>
              <a:pPr>
                <a:defRPr/>
              </a:pPr>
              <a:t>‹#›</a:t>
            </a:fld>
            <a:endParaRPr lang="en-US" dirty="0"/>
          </a:p>
        </p:txBody>
      </p:sp>
    </p:spTree>
    <p:extLst>
      <p:ext uri="{BB962C8B-B14F-4D97-AF65-F5344CB8AC3E}">
        <p14:creationId xmlns:p14="http://schemas.microsoft.com/office/powerpoint/2010/main" val="373395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7070F4A5-952E-40AE-8281-43007C9B7D73}" type="slidenum">
              <a:rPr lang="en-US" smtClean="0"/>
              <a:pPr>
                <a:defRPr/>
              </a:pPr>
              <a:t>‹#›</a:t>
            </a:fld>
            <a:endParaRPr lang="en-US" dirty="0"/>
          </a:p>
        </p:txBody>
      </p:sp>
    </p:spTree>
    <p:extLst>
      <p:ext uri="{BB962C8B-B14F-4D97-AF65-F5344CB8AC3E}">
        <p14:creationId xmlns:p14="http://schemas.microsoft.com/office/powerpoint/2010/main" val="1576317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1CBE24C9-7A50-4AC6-9E1B-D5B0731AA41B}" type="slidenum">
              <a:rPr lang="en-US" smtClean="0"/>
              <a:pPr>
                <a:defRPr/>
              </a:pPr>
              <a:t>‹#›</a:t>
            </a:fld>
            <a:endParaRPr lang="en-US" dirty="0"/>
          </a:p>
        </p:txBody>
      </p:sp>
    </p:spTree>
    <p:extLst>
      <p:ext uri="{BB962C8B-B14F-4D97-AF65-F5344CB8AC3E}">
        <p14:creationId xmlns:p14="http://schemas.microsoft.com/office/powerpoint/2010/main" val="336347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9D894DFB-7F24-43CE-812F-2B52325EA5DC}" type="slidenum">
              <a:rPr lang="en-US" smtClean="0"/>
              <a:pPr>
                <a:defRPr/>
              </a:pPr>
              <a:t>‹#›</a:t>
            </a:fld>
            <a:endParaRPr lang="en-US" dirty="0"/>
          </a:p>
        </p:txBody>
      </p:sp>
    </p:spTree>
    <p:extLst>
      <p:ext uri="{BB962C8B-B14F-4D97-AF65-F5344CB8AC3E}">
        <p14:creationId xmlns:p14="http://schemas.microsoft.com/office/powerpoint/2010/main" val="22200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977079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670629"/>
            <a:ext cx="9144000" cy="1892714"/>
          </a:xfrm>
          <a:solidFill>
            <a:srgbClr val="000000"/>
          </a:solidFill>
        </p:spPr>
        <p:txBody>
          <a:bodyPr/>
          <a:lstStyle>
            <a:lvl1pPr>
              <a:defRPr b="0" cap="none" spc="0">
                <a:ln w="18415" cmpd="sng">
                  <a:noFill/>
                  <a:prstDash val="solid"/>
                </a:ln>
                <a:solidFill>
                  <a:schemeClr val="bg1"/>
                </a:solidFill>
                <a:effectLst/>
                <a:latin typeface="Helvetica" pitchFamily="34" charset="0"/>
              </a:defRPr>
            </a:lvl1pPr>
          </a:lstStyle>
          <a:p>
            <a:r>
              <a:rPr lang="en-US" dirty="0" smtClean="0"/>
              <a:t>Chapter Title</a:t>
            </a:r>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30699421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Text Placeholder 5"/>
          <p:cNvSpPr>
            <a:spLocks noGrp="1"/>
          </p:cNvSpPr>
          <p:nvPr>
            <p:ph type="body" sz="quarter" idx="10"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11713463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752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1"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5275130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498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5882639"/>
            <a:ext cx="7762874" cy="6400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2"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0362483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41528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1"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13023697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852540"/>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410488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535722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3"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9248257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421901"/>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3243603"/>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4065305"/>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p:nvPr>
        </p:nvSpPr>
        <p:spPr>
          <a:xfrm>
            <a:off x="923926" y="4887007"/>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923926" y="5708710"/>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6165541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26" y="274637"/>
            <a:ext cx="8067674" cy="1173163"/>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3926" y="1600200"/>
            <a:ext cx="7762874" cy="4525963"/>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D3F1BEAA-1490-4021-B268-87335AF36D96}" type="slidenum">
              <a:rPr lang="en-US" smtClean="0"/>
              <a:pPr>
                <a:defRPr/>
              </a:pPr>
              <a:t>‹#›</a:t>
            </a:fld>
            <a:endParaRPr lang="en-US" dirty="0"/>
          </a:p>
        </p:txBody>
      </p:sp>
      <p:sp>
        <p:nvSpPr>
          <p:cNvPr id="14" name="Footer Placeholder 4"/>
          <p:cNvSpPr>
            <a:spLocks noGrp="1"/>
          </p:cNvSpPr>
          <p:nvPr>
            <p:ph type="ftr" sz="quarter" idx="3"/>
          </p:nvPr>
        </p:nvSpPr>
        <p:spPr>
          <a:xfrm>
            <a:off x="3048000" y="6537325"/>
            <a:ext cx="3048000" cy="244475"/>
          </a:xfrm>
          <a:prstGeom prst="rect">
            <a:avLst/>
          </a:prstGeom>
        </p:spPr>
        <p:txBody>
          <a:bodyPr/>
          <a:lstStyle>
            <a:lvl1pPr algn="ctr">
              <a:defRPr sz="800" i="0">
                <a:solidFill>
                  <a:schemeClr val="tx1"/>
                </a:solidFill>
                <a:latin typeface="+mn-lt"/>
              </a:defRPr>
            </a:lvl1pPr>
          </a:lstStyle>
          <a:p>
            <a:pPr>
              <a:defRPr/>
            </a:pPr>
            <a:r>
              <a:rPr lang="en-US" altLang="en-US" dirty="0" smtClean="0">
                <a:ea typeface="ＭＳ Ｐゴシック" panose="020B0600070205080204" pitchFamily="34" charset="-128"/>
              </a:rPr>
              <a:t>© 2019 McGraw-Hill Education.</a:t>
            </a:r>
            <a:endParaRPr lang="en-US" dirty="0"/>
          </a:p>
        </p:txBody>
      </p:sp>
      <p:pic>
        <p:nvPicPr>
          <p:cNvPr id="1026"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 y="247647"/>
            <a:ext cx="1011822" cy="12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 y="1447801"/>
            <a:ext cx="9143999"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7647"/>
            <a:ext cx="9144000"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89924"/>
      </p:ext>
    </p:extLst>
  </p:cSld>
  <p:clrMap bg1="lt1" tx1="dk1" bg2="lt2" tx2="dk2" accent1="accent1" accent2="accent2" accent3="accent3" accent4="accent4" accent5="accent5" accent6="accent6" hlink="hlink" folHlink="folHlink"/>
  <p:sldLayoutIdLst>
    <p:sldLayoutId id="2147483847" r:id="rId1"/>
    <p:sldLayoutId id="2147483865" r:id="rId2"/>
    <p:sldLayoutId id="2147483866" r:id="rId3"/>
    <p:sldLayoutId id="2147483848" r:id="rId4"/>
    <p:sldLayoutId id="2147483861" r:id="rId5"/>
    <p:sldLayoutId id="2147483860" r:id="rId6"/>
    <p:sldLayoutId id="2147483862" r:id="rId7"/>
    <p:sldLayoutId id="2147483863" r:id="rId8"/>
    <p:sldLayoutId id="2147483864"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Lst>
  <p:timing>
    <p:tnLst>
      <p:par>
        <p:cTn id="1" dur="indefinite" restart="never" nodeType="tmRoot"/>
      </p:par>
    </p:tnLst>
  </p:timing>
  <p:hf hdr="0" dt="0"/>
  <p:txStyles>
    <p:titleStyle>
      <a:lvl1pPr algn="ctr" defTabSz="914400" rtl="0" eaLnBrk="1" latinLnBrk="0" hangingPunct="1">
        <a:spcBef>
          <a:spcPct val="0"/>
        </a:spcBef>
        <a:buNone/>
        <a:defRPr sz="4400" b="1" kern="1200">
          <a:solidFill>
            <a:srgbClr val="C00000"/>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Helvetic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 Target="slide47.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 Target="slide48.xm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 Target="slide50.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slide" Target="slide5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slide" Target="slide55.xm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slide" Target="slide56.xm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slide" Target="slide57.xml"/><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slide" Target="slide1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smtClean="0"/>
              <a:t>Chapter 7</a:t>
            </a:r>
            <a:endParaRPr lang="en-US" dirty="0"/>
          </a:p>
        </p:txBody>
      </p:sp>
      <p:sp>
        <p:nvSpPr>
          <p:cNvPr id="2" name="Subtitle 2"/>
          <p:cNvSpPr>
            <a:spLocks noGrp="1"/>
          </p:cNvSpPr>
          <p:nvPr>
            <p:ph type="subTitle" idx="1"/>
          </p:nvPr>
        </p:nvSpPr>
        <p:spPr/>
        <p:txBody>
          <a:bodyPr>
            <a:normAutofit fontScale="92500" lnSpcReduction="10000"/>
          </a:bodyPr>
          <a:lstStyle/>
          <a:p>
            <a:r>
              <a:rPr lang="en-IN" dirty="0"/>
              <a:t>Efficiency, Exchange, and the Invisible Hand in Action</a:t>
            </a:r>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r>
              <a:rPr lang="en-US" dirty="0" smtClean="0"/>
              <a:t>.</a:t>
            </a:r>
            <a:endParaRPr lang="en-US" dirty="0"/>
          </a:p>
        </p:txBody>
      </p:sp>
    </p:spTree>
    <p:extLst>
      <p:ext uri="{BB962C8B-B14F-4D97-AF65-F5344CB8AC3E}">
        <p14:creationId xmlns:p14="http://schemas.microsoft.com/office/powerpoint/2010/main" val="321938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Example: Owned Inputs</a:t>
            </a:r>
          </a:p>
        </p:txBody>
      </p:sp>
      <p:sp>
        <p:nvSpPr>
          <p:cNvPr id="3" name="Content Placeholder 2"/>
          <p:cNvSpPr>
            <a:spLocks noGrp="1"/>
          </p:cNvSpPr>
          <p:nvPr>
            <p:ph idx="1"/>
          </p:nvPr>
        </p:nvSpPr>
        <p:spPr>
          <a:xfrm>
            <a:off x="923926" y="1600198"/>
            <a:ext cx="7762874" cy="1828800"/>
          </a:xfrm>
        </p:spPr>
        <p:txBody>
          <a:bodyPr/>
          <a:lstStyle/>
          <a:p>
            <a:r>
              <a:rPr lang="en-US" sz="2800" dirty="0"/>
              <a:t>Rent for the farm land is $6,000 of the $10,000 in explicit costs</a:t>
            </a:r>
          </a:p>
          <a:p>
            <a:pPr lvl="1"/>
            <a:r>
              <a:rPr lang="en-US" sz="2400" dirty="0"/>
              <a:t>What changes if Pudge inherits the land?</a:t>
            </a:r>
          </a:p>
          <a:p>
            <a:pPr lvl="2"/>
            <a:r>
              <a:rPr lang="en-US" dirty="0"/>
              <a:t>His rent payments become an implicit cost</a:t>
            </a:r>
            <a:endParaRPr lang="en-IN" dirty="0"/>
          </a:p>
        </p:txBody>
      </p:sp>
      <p:graphicFrame>
        <p:nvGraphicFramePr>
          <p:cNvPr id="5" name="Table 3"/>
          <p:cNvGraphicFramePr>
            <a:graphicFrameLocks noGrp="1"/>
          </p:cNvGraphicFramePr>
          <p:nvPr>
            <p:extLst>
              <p:ext uri="{D42A27DB-BD31-4B8C-83A1-F6EECF244321}">
                <p14:modId xmlns:p14="http://schemas.microsoft.com/office/powerpoint/2010/main" val="1854527515"/>
              </p:ext>
            </p:extLst>
          </p:nvPr>
        </p:nvGraphicFramePr>
        <p:xfrm>
          <a:off x="923926" y="3472541"/>
          <a:ext cx="6858000" cy="1113728"/>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1655470980"/>
                    </a:ext>
                  </a:extLst>
                </a:gridCol>
                <a:gridCol w="2560320">
                  <a:extLst>
                    <a:ext uri="{9D8B030D-6E8A-4147-A177-3AD203B41FA5}">
                      <a16:colId xmlns:a16="http://schemas.microsoft.com/office/drawing/2014/main" val="722682818"/>
                    </a:ext>
                  </a:extLst>
                </a:gridCol>
                <a:gridCol w="2103120">
                  <a:extLst>
                    <a:ext uri="{9D8B030D-6E8A-4147-A177-3AD203B41FA5}">
                      <a16:colId xmlns:a16="http://schemas.microsoft.com/office/drawing/2014/main" val="1058001468"/>
                    </a:ext>
                  </a:extLst>
                </a:gridCol>
              </a:tblGrid>
              <a:tr h="7052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Total Revenue</a:t>
                      </a:r>
                    </a:p>
                  </a:txBody>
                  <a:tcPr marL="73235" marR="73235" marT="36617" marB="366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Explicit Costs</a:t>
                      </a:r>
                    </a:p>
                  </a:txBody>
                  <a:tcPr marL="73235" marR="73235" marT="36617" marB="366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Implicit Costs</a:t>
                      </a:r>
                    </a:p>
                  </a:txBody>
                  <a:tcPr marL="73235" marR="73235" marT="36617" marB="366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985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smtClean="0">
                          <a:ln>
                            <a:noFill/>
                          </a:ln>
                          <a:solidFill>
                            <a:schemeClr val="tx1">
                              <a:lumMod val="85000"/>
                              <a:lumOff val="15000"/>
                            </a:schemeClr>
                          </a:solidFill>
                          <a:effectLst/>
                          <a:latin typeface="Arial" charset="0"/>
                        </a:rPr>
                        <a:t>$20,000</a:t>
                      </a:r>
                    </a:p>
                  </a:txBody>
                  <a:tcPr marL="73235" marR="73235" marT="36617" marB="366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lumMod val="85000"/>
                              <a:lumOff val="15000"/>
                            </a:schemeClr>
                          </a:solidFill>
                          <a:effectLst/>
                          <a:latin typeface="Arial" charset="0"/>
                        </a:rPr>
                        <a:t>$4,000</a:t>
                      </a:r>
                    </a:p>
                  </a:txBody>
                  <a:tcPr marL="73235" marR="73235" marT="36617" marB="366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lumMod val="85000"/>
                              <a:lumOff val="15000"/>
                            </a:schemeClr>
                          </a:solidFill>
                          <a:effectLst/>
                          <a:latin typeface="Arial" charset="0"/>
                        </a:rPr>
                        <a:t>$17,000</a:t>
                      </a:r>
                    </a:p>
                  </a:txBody>
                  <a:tcPr marL="73235" marR="73235" marT="36617" marB="3661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094212"/>
                  </a:ext>
                </a:extLst>
              </a:tr>
            </a:tbl>
          </a:graphicData>
        </a:graphic>
      </p:graphicFrame>
      <p:graphicFrame>
        <p:nvGraphicFramePr>
          <p:cNvPr id="6" name="Table 4"/>
          <p:cNvGraphicFramePr>
            <a:graphicFrameLocks noGrp="1"/>
          </p:cNvGraphicFramePr>
          <p:nvPr>
            <p:extLst>
              <p:ext uri="{D42A27DB-BD31-4B8C-83A1-F6EECF244321}">
                <p14:modId xmlns:p14="http://schemas.microsoft.com/office/powerpoint/2010/main" val="2328892731"/>
              </p:ext>
            </p:extLst>
          </p:nvPr>
        </p:nvGraphicFramePr>
        <p:xfrm>
          <a:off x="923926" y="4694464"/>
          <a:ext cx="6858000" cy="1217304"/>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1655470980"/>
                    </a:ext>
                  </a:extLst>
                </a:gridCol>
                <a:gridCol w="2560320">
                  <a:extLst>
                    <a:ext uri="{9D8B030D-6E8A-4147-A177-3AD203B41FA5}">
                      <a16:colId xmlns:a16="http://schemas.microsoft.com/office/drawing/2014/main" val="722682818"/>
                    </a:ext>
                  </a:extLst>
                </a:gridCol>
                <a:gridCol w="2103120">
                  <a:extLst>
                    <a:ext uri="{9D8B030D-6E8A-4147-A177-3AD203B41FA5}">
                      <a16:colId xmlns:a16="http://schemas.microsoft.com/office/drawing/2014/main" val="1058001468"/>
                    </a:ext>
                  </a:extLst>
                </a:gridCol>
              </a:tblGrid>
              <a:tr h="7052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Accounting Profit</a:t>
                      </a:r>
                    </a:p>
                  </a:txBody>
                  <a:tcPr marL="75251" marR="75251" marT="37626" marB="376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Economic Profit</a:t>
                      </a:r>
                    </a:p>
                  </a:txBody>
                  <a:tcPr marL="75251" marR="75251" marT="37626" marB="376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Normal Profit</a:t>
                      </a:r>
                    </a:p>
                  </a:txBody>
                  <a:tcPr marL="75251" marR="75251" marT="37626" marB="376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985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chemeClr val="tx1">
                              <a:lumMod val="85000"/>
                              <a:lumOff val="15000"/>
                            </a:schemeClr>
                          </a:solidFill>
                          <a:effectLst/>
                          <a:latin typeface="Arial" charset="0"/>
                        </a:rPr>
                        <a:t>$16,000</a:t>
                      </a:r>
                    </a:p>
                  </a:txBody>
                  <a:tcPr marL="75251" marR="75251" marT="37626" marB="376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lumMod val="85000"/>
                              <a:lumOff val="15000"/>
                            </a:schemeClr>
                          </a:solidFill>
                          <a:effectLst/>
                          <a:latin typeface="Arial" charset="0"/>
                        </a:rPr>
                        <a:t>−</a:t>
                      </a:r>
                      <a:r>
                        <a:rPr kumimoji="0" lang="en-US" sz="2300" b="0" i="0" u="none" strike="noStrike" cap="none" normalizeH="0" baseline="0" dirty="0" smtClean="0">
                          <a:ln>
                            <a:noFill/>
                          </a:ln>
                          <a:solidFill>
                            <a:schemeClr val="tx1">
                              <a:lumMod val="85000"/>
                              <a:lumOff val="15000"/>
                            </a:schemeClr>
                          </a:solidFill>
                          <a:effectLst/>
                          <a:latin typeface="Arial" charset="0"/>
                        </a:rPr>
                        <a:t>$1,000</a:t>
                      </a:r>
                    </a:p>
                  </a:txBody>
                  <a:tcPr marL="75251" marR="75251" marT="37626" marB="376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dirty="0" smtClean="0">
                          <a:ln>
                            <a:noFill/>
                          </a:ln>
                          <a:solidFill>
                            <a:schemeClr val="tx1">
                              <a:lumMod val="85000"/>
                              <a:lumOff val="15000"/>
                            </a:schemeClr>
                          </a:solidFill>
                          <a:effectLst/>
                          <a:latin typeface="Arial" charset="0"/>
                        </a:rPr>
                        <a:t>$17,000</a:t>
                      </a:r>
                    </a:p>
                  </a:txBody>
                  <a:tcPr marL="75251" marR="75251" marT="37626" marB="3762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094212"/>
                  </a:ext>
                </a:extLst>
              </a:tr>
            </a:tbl>
          </a:graphicData>
        </a:graphic>
      </p:graphicFrame>
      <p:sp>
        <p:nvSpPr>
          <p:cNvPr id="4" name="Content Placeholder 5"/>
          <p:cNvSpPr>
            <a:spLocks noGrp="1"/>
          </p:cNvSpPr>
          <p:nvPr>
            <p:ph idx="10"/>
          </p:nvPr>
        </p:nvSpPr>
        <p:spPr>
          <a:xfrm>
            <a:off x="923926" y="5916386"/>
            <a:ext cx="7762874" cy="549727"/>
          </a:xfrm>
        </p:spPr>
        <p:txBody>
          <a:bodyPr/>
          <a:lstStyle/>
          <a:p>
            <a:r>
              <a:rPr lang="en-US" sz="2600" dirty="0"/>
              <a:t>Pudge should quit farming</a:t>
            </a:r>
          </a:p>
        </p:txBody>
      </p:sp>
    </p:spTree>
    <p:extLst>
      <p:ext uri="{BB962C8B-B14F-4D97-AF65-F5344CB8AC3E}">
        <p14:creationId xmlns:p14="http://schemas.microsoft.com/office/powerpoint/2010/main" val="51115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Two Functions of Price</a:t>
            </a:r>
            <a:endParaRPr lang="en-US" sz="1700" dirty="0"/>
          </a:p>
        </p:txBody>
      </p:sp>
      <p:sp>
        <p:nvSpPr>
          <p:cNvPr id="3" name="Content Placeholder 2"/>
          <p:cNvSpPr>
            <a:spLocks noGrp="1"/>
          </p:cNvSpPr>
          <p:nvPr>
            <p:ph idx="1"/>
          </p:nvPr>
        </p:nvSpPr>
        <p:spPr>
          <a:xfrm>
            <a:off x="923926" y="1600199"/>
            <a:ext cx="7955280" cy="4754880"/>
          </a:xfrm>
        </p:spPr>
        <p:txBody>
          <a:bodyPr/>
          <a:lstStyle/>
          <a:p>
            <a:r>
              <a:rPr lang="en-US" sz="2600" b="1" dirty="0"/>
              <a:t>Rationing function </a:t>
            </a:r>
            <a:r>
              <a:rPr lang="en-US" sz="2600" dirty="0"/>
              <a:t>of price distributes scarce goods to the consumers who value them most highly</a:t>
            </a:r>
          </a:p>
          <a:p>
            <a:r>
              <a:rPr lang="en-US" sz="2600" b="1" dirty="0"/>
              <a:t>Allocative function</a:t>
            </a:r>
            <a:r>
              <a:rPr lang="en-US" sz="2600" dirty="0"/>
              <a:t> of price directs resources away from overcrowded markets to markets that are underserved</a:t>
            </a:r>
          </a:p>
          <a:p>
            <a:r>
              <a:rPr lang="en-US" sz="2600" b="1" dirty="0"/>
              <a:t>Invisible Hand Theory</a:t>
            </a:r>
            <a:r>
              <a:rPr lang="en-US" sz="2600" dirty="0"/>
              <a:t> states that the actions of independent, self-interested buyers and sellers will often result in the most efficient allocation of resources</a:t>
            </a:r>
          </a:p>
          <a:p>
            <a:pPr lvl="1"/>
            <a:r>
              <a:rPr lang="en-US" sz="2000" dirty="0"/>
              <a:t>Articulated by Adam Smith in eighteenth century</a:t>
            </a:r>
          </a:p>
        </p:txBody>
      </p:sp>
    </p:spTree>
    <p:extLst>
      <p:ext uri="{BB962C8B-B14F-4D97-AF65-F5344CB8AC3E}">
        <p14:creationId xmlns:p14="http://schemas.microsoft.com/office/powerpoint/2010/main" val="25744319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Responses to Profits and Losses</a:t>
            </a:r>
            <a:endParaRPr lang="en-US" sz="1700" dirty="0"/>
          </a:p>
        </p:txBody>
      </p:sp>
      <p:sp>
        <p:nvSpPr>
          <p:cNvPr id="3" name="Content Placeholder 2"/>
          <p:cNvSpPr>
            <a:spLocks noGrp="1"/>
          </p:cNvSpPr>
          <p:nvPr>
            <p:ph idx="1"/>
          </p:nvPr>
        </p:nvSpPr>
        <p:spPr>
          <a:xfrm>
            <a:off x="923926" y="1600199"/>
            <a:ext cx="7955280" cy="4754880"/>
          </a:xfrm>
        </p:spPr>
        <p:txBody>
          <a:bodyPr/>
          <a:lstStyle/>
          <a:p>
            <a:r>
              <a:rPr lang="en-US" sz="2400" dirty="0"/>
              <a:t>Will the firm remain in business in the long run?</a:t>
            </a:r>
          </a:p>
          <a:p>
            <a:pPr lvl="1"/>
            <a:r>
              <a:rPr lang="en-US" sz="2400" dirty="0"/>
              <a:t>If it covers ALL of its costs</a:t>
            </a:r>
          </a:p>
          <a:p>
            <a:r>
              <a:rPr lang="en-US" sz="2400" dirty="0"/>
              <a:t>Firms that earn normal profit recover only their opportunity cost</a:t>
            </a:r>
          </a:p>
          <a:p>
            <a:r>
              <a:rPr lang="en-US" sz="2400" dirty="0"/>
              <a:t>Firms that earn positive economic profit recover more than their opportunity cost</a:t>
            </a:r>
          </a:p>
          <a:p>
            <a:r>
              <a:rPr lang="en-US" sz="2400" dirty="0"/>
              <a:t>Markets in which firms are earning economic profit will attract resources</a:t>
            </a:r>
          </a:p>
          <a:p>
            <a:r>
              <a:rPr lang="en-US" sz="2400" dirty="0"/>
              <a:t>Markets in which firms are suffering economic losses will lose resources</a:t>
            </a:r>
          </a:p>
        </p:txBody>
      </p:sp>
    </p:spTree>
    <p:extLst>
      <p:ext uri="{BB962C8B-B14F-4D97-AF65-F5344CB8AC3E}">
        <p14:creationId xmlns:p14="http://schemas.microsoft.com/office/powerpoint/2010/main" val="2246195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Response to Economic Profits</a:t>
            </a:r>
            <a:endParaRPr lang="en-US" sz="1700" dirty="0"/>
          </a:p>
        </p:txBody>
      </p:sp>
      <p:sp>
        <p:nvSpPr>
          <p:cNvPr id="3" name="Content Placeholder 2"/>
          <p:cNvSpPr>
            <a:spLocks noGrp="1"/>
          </p:cNvSpPr>
          <p:nvPr>
            <p:ph idx="1"/>
          </p:nvPr>
        </p:nvSpPr>
        <p:spPr>
          <a:xfrm>
            <a:off x="923926" y="1600197"/>
            <a:ext cx="7762874" cy="533403"/>
          </a:xfrm>
        </p:spPr>
        <p:txBody>
          <a:bodyPr/>
          <a:lstStyle/>
          <a:p>
            <a:pPr marL="225425" indent="-225425"/>
            <a:r>
              <a:rPr lang="en-US" sz="2400" dirty="0"/>
              <a:t>Markets with excess profits attract resources</a:t>
            </a:r>
          </a:p>
        </p:txBody>
      </p:sp>
      <p:pic>
        <p:nvPicPr>
          <p:cNvPr id="6" name="Picture 3" descr="Two graphs show the supply and demand for Quantity (millions of bushels per year) to Price (dollars per bushel) and the various cost curves for Quantity (1,000s of bushels per year) to Price (dollars per bushel)."/>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21367" y="2249317"/>
            <a:ext cx="7214179" cy="3898486"/>
          </a:xfrm>
        </p:spPr>
      </p:pic>
      <p:sp>
        <p:nvSpPr>
          <p:cNvPr id="5" name="Text Placeholder 4"/>
          <p:cNvSpPr>
            <a:spLocks noGrp="1"/>
          </p:cNvSpPr>
          <p:nvPr>
            <p:ph type="body" sz="quarter" idx="11"/>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275914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Shrinking Economic Profits</a:t>
            </a:r>
            <a:endParaRPr lang="en-US" sz="1700" dirty="0"/>
          </a:p>
        </p:txBody>
      </p:sp>
      <p:sp>
        <p:nvSpPr>
          <p:cNvPr id="3" name="Content Placeholder 2"/>
          <p:cNvSpPr>
            <a:spLocks noGrp="1"/>
          </p:cNvSpPr>
          <p:nvPr>
            <p:ph idx="1"/>
          </p:nvPr>
        </p:nvSpPr>
        <p:spPr>
          <a:xfrm>
            <a:off x="923926" y="1600197"/>
            <a:ext cx="7762874" cy="533403"/>
          </a:xfrm>
        </p:spPr>
        <p:txBody>
          <a:bodyPr/>
          <a:lstStyle/>
          <a:p>
            <a:pPr marL="225425" indent="-225425"/>
            <a:r>
              <a:rPr lang="en-US" sz="2400" dirty="0"/>
              <a:t>Supply increases</a:t>
            </a:r>
          </a:p>
        </p:txBody>
      </p:sp>
      <p:pic>
        <p:nvPicPr>
          <p:cNvPr id="6" name="Picture 3" descr="Two graphs show the shift in supply and demand  for Quantity (millions of bushels per year) to Price (dollars per bushel) and the various cost curves for Quantity (1,000s of bushels per year) to Price (dollars per bushel)."/>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24196" y="2249317"/>
            <a:ext cx="7208521" cy="3898486"/>
          </a:xfrm>
        </p:spPr>
      </p:pic>
      <p:sp>
        <p:nvSpPr>
          <p:cNvPr id="5" name="Text Placeholder 4"/>
          <p:cNvSpPr>
            <a:spLocks noGrp="1"/>
          </p:cNvSpPr>
          <p:nvPr>
            <p:ph type="body" sz="quarter" idx="11"/>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33840895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Market </a:t>
            </a:r>
            <a:r>
              <a:rPr lang="en-IN" dirty="0" smtClean="0"/>
              <a:t>Equilibrium</a:t>
            </a:r>
            <a:r>
              <a:rPr lang="en-IN" sz="1500" dirty="0" smtClean="0"/>
              <a:t> 1</a:t>
            </a:r>
            <a:endParaRPr lang="en-US" sz="1500" dirty="0"/>
          </a:p>
        </p:txBody>
      </p:sp>
      <p:sp>
        <p:nvSpPr>
          <p:cNvPr id="3" name="Content Placeholder 2"/>
          <p:cNvSpPr>
            <a:spLocks noGrp="1"/>
          </p:cNvSpPr>
          <p:nvPr>
            <p:ph idx="1"/>
          </p:nvPr>
        </p:nvSpPr>
        <p:spPr>
          <a:xfrm>
            <a:off x="923926" y="1600197"/>
            <a:ext cx="7762874" cy="533403"/>
          </a:xfrm>
        </p:spPr>
        <p:txBody>
          <a:bodyPr/>
          <a:lstStyle/>
          <a:p>
            <a:pPr marL="225425" indent="-225425"/>
            <a:r>
              <a:rPr lang="en-US" sz="2400" dirty="0"/>
              <a:t>Zero economic profits</a:t>
            </a:r>
          </a:p>
        </p:txBody>
      </p:sp>
      <p:pic>
        <p:nvPicPr>
          <p:cNvPr id="6" name="Picture 3" descr="Two graphs show the supply and demand for Quantity (millions of bushels per year) to Price (dollars per bushel) and the various cost curves for Quantity (1,000s of bushels per year) to Price (dollars per bushel)."/>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24196" y="2249317"/>
            <a:ext cx="7208521" cy="3898485"/>
          </a:xfrm>
        </p:spPr>
      </p:pic>
      <p:sp>
        <p:nvSpPr>
          <p:cNvPr id="5" name="Text Placeholder 4"/>
          <p:cNvSpPr>
            <a:spLocks noGrp="1"/>
          </p:cNvSpPr>
          <p:nvPr>
            <p:ph type="body" sz="quarter" idx="11"/>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25183446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Economic Losses</a:t>
            </a:r>
            <a:endParaRPr lang="en-US" sz="1700" dirty="0"/>
          </a:p>
        </p:txBody>
      </p:sp>
      <p:sp>
        <p:nvSpPr>
          <p:cNvPr id="3" name="Content Placeholder 2"/>
          <p:cNvSpPr>
            <a:spLocks noGrp="1"/>
          </p:cNvSpPr>
          <p:nvPr>
            <p:ph idx="1"/>
          </p:nvPr>
        </p:nvSpPr>
        <p:spPr>
          <a:xfrm>
            <a:off x="923926" y="1600197"/>
            <a:ext cx="7762874" cy="533403"/>
          </a:xfrm>
        </p:spPr>
        <p:txBody>
          <a:bodyPr/>
          <a:lstStyle/>
          <a:p>
            <a:pPr marL="225425" indent="-225425"/>
            <a:r>
              <a:rPr lang="en-US" sz="2400" dirty="0"/>
              <a:t>Resources leave</a:t>
            </a:r>
          </a:p>
        </p:txBody>
      </p:sp>
      <p:pic>
        <p:nvPicPr>
          <p:cNvPr id="6" name="Picture 3" descr="Two graphs show the supply and demand for Quantity (millions of bushels per year) to Price (dollars per bushel) and the various cost curves for Quantity (1,000s of bushels per year) to Price (dollars per bushel)."/>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59580" y="2249317"/>
            <a:ext cx="7137752" cy="3898485"/>
          </a:xfrm>
        </p:spPr>
      </p:pic>
      <p:sp>
        <p:nvSpPr>
          <p:cNvPr id="5" name="Text Placeholder 4"/>
          <p:cNvSpPr>
            <a:spLocks noGrp="1"/>
          </p:cNvSpPr>
          <p:nvPr>
            <p:ph type="body" sz="quarter" idx="11"/>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39781728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Market </a:t>
            </a:r>
            <a:r>
              <a:rPr lang="en-IN" dirty="0" smtClean="0"/>
              <a:t>Equilibrium</a:t>
            </a:r>
            <a:r>
              <a:rPr lang="en-IN" sz="1500" dirty="0" smtClean="0"/>
              <a:t> 2</a:t>
            </a:r>
            <a:endParaRPr lang="en-US" sz="1500" dirty="0"/>
          </a:p>
        </p:txBody>
      </p:sp>
      <p:sp>
        <p:nvSpPr>
          <p:cNvPr id="3" name="Content Placeholder 2"/>
          <p:cNvSpPr>
            <a:spLocks noGrp="1"/>
          </p:cNvSpPr>
          <p:nvPr>
            <p:ph idx="1"/>
          </p:nvPr>
        </p:nvSpPr>
        <p:spPr>
          <a:xfrm>
            <a:off x="923926" y="1600197"/>
            <a:ext cx="7762874" cy="533403"/>
          </a:xfrm>
        </p:spPr>
        <p:txBody>
          <a:bodyPr/>
          <a:lstStyle/>
          <a:p>
            <a:pPr marL="225425" indent="-225425"/>
            <a:r>
              <a:rPr lang="en-US" sz="2400" dirty="0"/>
              <a:t>No economic losses</a:t>
            </a:r>
          </a:p>
        </p:txBody>
      </p:sp>
      <p:pic>
        <p:nvPicPr>
          <p:cNvPr id="6" name="Picture 3" descr="Two graphs show the shift in supply and demand  for Quantity (millions of bushels per year) to Price (dollars per bushel) and the various cost curves for Quantity (1,000s of bushels per year) to Price (dollars per bushel)."/>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59580" y="2258584"/>
            <a:ext cx="7137752" cy="3879950"/>
          </a:xfrm>
        </p:spPr>
      </p:pic>
      <p:sp>
        <p:nvSpPr>
          <p:cNvPr id="5" name="Text Placeholder 4"/>
          <p:cNvSpPr>
            <a:spLocks noGrp="1"/>
          </p:cNvSpPr>
          <p:nvPr>
            <p:ph type="body" sz="quarter" idx="11"/>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32402864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Constant-Cost Industry</a:t>
            </a:r>
            <a:endParaRPr lang="en-US" sz="1700" dirty="0"/>
          </a:p>
        </p:txBody>
      </p:sp>
      <p:sp>
        <p:nvSpPr>
          <p:cNvPr id="3" name="Content Placeholder 2"/>
          <p:cNvSpPr>
            <a:spLocks noGrp="1"/>
          </p:cNvSpPr>
          <p:nvPr>
            <p:ph idx="1"/>
          </p:nvPr>
        </p:nvSpPr>
        <p:spPr>
          <a:xfrm>
            <a:off x="923926" y="1600197"/>
            <a:ext cx="7762874" cy="783774"/>
          </a:xfrm>
        </p:spPr>
        <p:txBody>
          <a:bodyPr/>
          <a:lstStyle/>
          <a:p>
            <a:r>
              <a:rPr lang="en-US" sz="2400" dirty="0"/>
              <a:t>In the long run, corn costs $1/</a:t>
            </a:r>
            <a:r>
              <a:rPr lang="en-US" sz="2400" dirty="0" err="1"/>
              <a:t>bu</a:t>
            </a:r>
            <a:r>
              <a:rPr lang="en-US" sz="2400" dirty="0"/>
              <a:t> regardless of the size of the industry</a:t>
            </a:r>
          </a:p>
        </p:txBody>
      </p:sp>
      <p:pic>
        <p:nvPicPr>
          <p:cNvPr id="6" name="Picture 3" descr="Two graphs show the supply and demand for Quantity (millions of bushels per year) to Price (dollars per bushel) and the various cost curves for Quantity (1,000s of bushels per year) to Price (dollars per bushel)."/>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959580" y="2508331"/>
            <a:ext cx="7137752" cy="3380456"/>
          </a:xfrm>
        </p:spPr>
      </p:pic>
      <p:sp>
        <p:nvSpPr>
          <p:cNvPr id="5" name="Text Placeholder 4"/>
          <p:cNvSpPr>
            <a:spLocks noGrp="1"/>
          </p:cNvSpPr>
          <p:nvPr>
            <p:ph type="body" sz="quarter" idx="11"/>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4" action="ppaction://hlinksldjump"/>
            </a:endParaRPr>
          </a:p>
        </p:txBody>
      </p:sp>
    </p:spTree>
    <p:extLst>
      <p:ext uri="{BB962C8B-B14F-4D97-AF65-F5344CB8AC3E}">
        <p14:creationId xmlns:p14="http://schemas.microsoft.com/office/powerpoint/2010/main" val="4234178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Features of the Invisible Hand</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220" y="2593034"/>
            <a:ext cx="7955280" cy="2834269"/>
          </a:xfrm>
        </p:spPr>
      </p:pic>
    </p:spTree>
    <p:extLst>
      <p:ext uri="{BB962C8B-B14F-4D97-AF65-F5344CB8AC3E}">
        <p14:creationId xmlns:p14="http://schemas.microsoft.com/office/powerpoint/2010/main" val="20815907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923926" y="1600199"/>
            <a:ext cx="7863840" cy="4754880"/>
          </a:xfrm>
        </p:spPr>
        <p:txBody>
          <a:bodyPr/>
          <a:lstStyle/>
          <a:p>
            <a:pPr marL="533400" indent="-533400">
              <a:buFont typeface="Times New Roman" pitchFamily="18" charset="0"/>
              <a:buAutoNum type="arabicPeriod"/>
            </a:pPr>
            <a:r>
              <a:rPr lang="en-US" sz="2200" dirty="0"/>
              <a:t>Define and explain the differences between accounting profit, economic profit, and normal profit.</a:t>
            </a:r>
          </a:p>
          <a:p>
            <a:pPr marL="533400" indent="-533400">
              <a:buFont typeface="Times New Roman" pitchFamily="18" charset="0"/>
              <a:buAutoNum type="arabicPeriod"/>
            </a:pPr>
            <a:r>
              <a:rPr lang="en-US" sz="2200" dirty="0"/>
              <a:t>Explain the Invisible Hand Theory and show how economic profit and economic loss affect the allocation of resources across industries.</a:t>
            </a:r>
          </a:p>
          <a:p>
            <a:pPr marL="533400" indent="-533400">
              <a:buFont typeface="Times New Roman" pitchFamily="18" charset="0"/>
              <a:buAutoNum type="arabicPeriod"/>
            </a:pPr>
            <a:r>
              <a:rPr lang="en-US" sz="2200" dirty="0"/>
              <a:t>Explain why economic profit, unlike economic rent, tends toward zero in the long run.</a:t>
            </a:r>
          </a:p>
          <a:p>
            <a:pPr marL="533400" indent="-533400">
              <a:buFont typeface="Times New Roman" pitchFamily="18" charset="0"/>
              <a:buAutoNum type="arabicPeriod"/>
            </a:pPr>
            <a:r>
              <a:rPr lang="en-US" sz="2200" dirty="0"/>
              <a:t>Identify whether the market equilibrium is socially efficient, and explain why no opportunities for gain remain open for individuals when a market is in equilibrium.</a:t>
            </a:r>
          </a:p>
          <a:p>
            <a:pPr marL="533400" indent="-533400">
              <a:buFont typeface="Times New Roman" pitchFamily="18" charset="0"/>
              <a:buAutoNum type="arabicPeriod"/>
            </a:pPr>
            <a:r>
              <a:rPr lang="en-US" sz="2200" dirty="0"/>
              <a:t>Calculate total economic surplus and explain how it is affected by policies that prevent the market from reaching equilibrium.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Example: Movement Toward Equilibrium</a:t>
            </a:r>
            <a:endParaRPr lang="en-US" sz="1700" dirty="0"/>
          </a:p>
        </p:txBody>
      </p:sp>
      <p:sp>
        <p:nvSpPr>
          <p:cNvPr id="3" name="Content Placeholder 2"/>
          <p:cNvSpPr>
            <a:spLocks noGrp="1"/>
          </p:cNvSpPr>
          <p:nvPr>
            <p:ph idx="1"/>
          </p:nvPr>
        </p:nvSpPr>
        <p:spPr>
          <a:xfrm>
            <a:off x="923926" y="1600199"/>
            <a:ext cx="7955280" cy="4754880"/>
          </a:xfrm>
        </p:spPr>
        <p:txBody>
          <a:bodyPr/>
          <a:lstStyle/>
          <a:p>
            <a:r>
              <a:rPr lang="en-US" sz="2400" dirty="0"/>
              <a:t>Imagine haircut and Pilates markets are in equilibrium (long run) and then demand for haircuts drops, and demand for exercise increases</a:t>
            </a:r>
          </a:p>
          <a:p>
            <a:r>
              <a:rPr lang="en-US" sz="2400" dirty="0"/>
              <a:t>All markets are in equilibrium when</a:t>
            </a:r>
          </a:p>
          <a:p>
            <a:pPr marL="511175" lvl="1" indent="-290513"/>
            <a:r>
              <a:rPr lang="en-US" sz="2000" dirty="0"/>
              <a:t>Demand for haircuts decreases</a:t>
            </a:r>
          </a:p>
          <a:p>
            <a:pPr marL="511175" lvl="1" indent="-290513"/>
            <a:r>
              <a:rPr lang="en-US" sz="2000" dirty="0"/>
              <a:t>Demand for exercise increases</a:t>
            </a:r>
          </a:p>
          <a:p>
            <a:r>
              <a:rPr lang="en-US" sz="2400" dirty="0"/>
              <a:t>Price of haircuts goes down; hair stylists have losses</a:t>
            </a:r>
          </a:p>
          <a:p>
            <a:r>
              <a:rPr lang="en-US" sz="2400" dirty="0"/>
              <a:t>Price of aerobics classes go up; instructors have excess profits</a:t>
            </a:r>
          </a:p>
          <a:p>
            <a:r>
              <a:rPr lang="en-US" sz="2400" dirty="0"/>
              <a:t>Eventually the long-run prices of haircuts and aerobics class return to long-run </a:t>
            </a:r>
            <a:r>
              <a:rPr lang="en-US" sz="2400" dirty="0" smtClean="0"/>
              <a:t>equilibrium</a:t>
            </a:r>
            <a:endParaRPr lang="en-US" sz="2400" dirty="0"/>
          </a:p>
        </p:txBody>
      </p:sp>
    </p:spTree>
    <p:extLst>
      <p:ext uri="{BB962C8B-B14F-4D97-AF65-F5344CB8AC3E}">
        <p14:creationId xmlns:p14="http://schemas.microsoft.com/office/powerpoint/2010/main" val="22003315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Short-Run </a:t>
            </a:r>
            <a:r>
              <a:rPr lang="en-IN" dirty="0" smtClean="0"/>
              <a:t>Adjustments</a:t>
            </a:r>
            <a:r>
              <a:rPr lang="en-IN" sz="1500" dirty="0" smtClean="0"/>
              <a:t> 1</a:t>
            </a:r>
            <a:endParaRPr lang="en-US" sz="1500" dirty="0"/>
          </a:p>
        </p:txBody>
      </p:sp>
      <p:pic>
        <p:nvPicPr>
          <p:cNvPr id="5" name="Picture 2" descr="Two graphs show supply and a shift in demand for Haircuts per day to Price (dollars per haircut) and Classes per day to Price (dollars per clas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636" y="2123962"/>
            <a:ext cx="7664674" cy="3772413"/>
          </a:xfrm>
        </p:spPr>
      </p:pic>
      <p:sp>
        <p:nvSpPr>
          <p:cNvPr id="6" name="Text Placeholder 3"/>
          <p:cNvSpPr>
            <a:spLocks noGrp="1"/>
          </p:cNvSpPr>
          <p:nvPr>
            <p:ph type="body" sz="quarter" idx="10"/>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1607576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Short-Run </a:t>
            </a:r>
            <a:r>
              <a:rPr lang="en-IN" dirty="0" smtClean="0"/>
              <a:t>Adjustments</a:t>
            </a:r>
            <a:r>
              <a:rPr lang="en-IN" sz="1500" dirty="0" smtClean="0"/>
              <a:t> 2</a:t>
            </a:r>
            <a:endParaRPr lang="en-US" sz="1500" dirty="0"/>
          </a:p>
        </p:txBody>
      </p:sp>
      <p:pic>
        <p:nvPicPr>
          <p:cNvPr id="5" name="Picture 2" descr="Two graphs show two cost curves for Haircuts per day to Price (dollars per haircut) and Classes per day to Price (dollars per class)."/>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6636" y="2193949"/>
            <a:ext cx="7664674" cy="3632438"/>
          </a:xfrm>
        </p:spPr>
      </p:pic>
      <p:sp>
        <p:nvSpPr>
          <p:cNvPr id="4" name="Text Placeholder 3"/>
          <p:cNvSpPr>
            <a:spLocks noGrp="1"/>
          </p:cNvSpPr>
          <p:nvPr>
            <p:ph type="body" sz="quarter" idx="10"/>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13715515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Free Entry and Exit</a:t>
            </a:r>
            <a:endParaRPr lang="en-US" sz="1700" dirty="0"/>
          </a:p>
        </p:txBody>
      </p:sp>
      <p:sp>
        <p:nvSpPr>
          <p:cNvPr id="3" name="Content Placeholder 2"/>
          <p:cNvSpPr>
            <a:spLocks noGrp="1"/>
          </p:cNvSpPr>
          <p:nvPr>
            <p:ph idx="1"/>
          </p:nvPr>
        </p:nvSpPr>
        <p:spPr>
          <a:xfrm>
            <a:off x="923926" y="1600199"/>
            <a:ext cx="7955280" cy="4754880"/>
          </a:xfrm>
        </p:spPr>
        <p:txBody>
          <a:bodyPr/>
          <a:lstStyle/>
          <a:p>
            <a:r>
              <a:rPr lang="en-US" b="1" dirty="0"/>
              <a:t>Barrier to entry</a:t>
            </a:r>
            <a:r>
              <a:rPr lang="en-US" dirty="0" smtClean="0"/>
              <a:t>: </a:t>
            </a:r>
            <a:r>
              <a:rPr lang="en-US" dirty="0"/>
              <a:t>any force that prevents firms from entering a new industry</a:t>
            </a:r>
          </a:p>
          <a:p>
            <a:pPr lvl="1"/>
            <a:r>
              <a:rPr lang="en-US" dirty="0"/>
              <a:t>Legal constraints</a:t>
            </a:r>
          </a:p>
          <a:p>
            <a:pPr lvl="1"/>
            <a:r>
              <a:rPr lang="en-US" dirty="0"/>
              <a:t>Practical factors</a:t>
            </a:r>
          </a:p>
          <a:p>
            <a:r>
              <a:rPr lang="en-US" dirty="0"/>
              <a:t>Free entry and exit is required for the Invisible Hand to work</a:t>
            </a:r>
          </a:p>
        </p:txBody>
      </p:sp>
    </p:spTree>
    <p:extLst>
      <p:ext uri="{BB962C8B-B14F-4D97-AF65-F5344CB8AC3E}">
        <p14:creationId xmlns:p14="http://schemas.microsoft.com/office/powerpoint/2010/main" val="40334724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Economic Rent</a:t>
            </a:r>
            <a:endParaRPr lang="en-US" sz="1700" dirty="0"/>
          </a:p>
        </p:txBody>
      </p:sp>
      <p:sp>
        <p:nvSpPr>
          <p:cNvPr id="3" name="Content Placeholder 2"/>
          <p:cNvSpPr>
            <a:spLocks noGrp="1"/>
          </p:cNvSpPr>
          <p:nvPr>
            <p:ph idx="1"/>
          </p:nvPr>
        </p:nvSpPr>
        <p:spPr>
          <a:xfrm>
            <a:off x="923926" y="1600199"/>
            <a:ext cx="7955280" cy="4937760"/>
          </a:xfrm>
        </p:spPr>
        <p:txBody>
          <a:bodyPr/>
          <a:lstStyle/>
          <a:p>
            <a:r>
              <a:rPr lang="en-US" sz="2800" dirty="0"/>
              <a:t>Economic profits tend toward zero, yet people get rich</a:t>
            </a:r>
          </a:p>
          <a:p>
            <a:r>
              <a:rPr lang="en-US" sz="2800" b="1" dirty="0"/>
              <a:t>Economic rent </a:t>
            </a:r>
            <a:r>
              <a:rPr lang="en-US" sz="2800" dirty="0"/>
              <a:t>is the portion of a payment to a factor of production that exceeds the owner's reservation price</a:t>
            </a:r>
          </a:p>
          <a:p>
            <a:pPr lvl="1"/>
            <a:r>
              <a:rPr lang="en-US" sz="2400" dirty="0"/>
              <a:t>People who love their work</a:t>
            </a:r>
          </a:p>
          <a:p>
            <a:pPr lvl="1"/>
            <a:r>
              <a:rPr lang="en-US" sz="2400" dirty="0"/>
              <a:t>Non-reproducible input</a:t>
            </a:r>
          </a:p>
          <a:p>
            <a:r>
              <a:rPr lang="en-US" sz="2800" dirty="0"/>
              <a:t>The case of the talented chef</a:t>
            </a:r>
          </a:p>
          <a:p>
            <a:pPr lvl="1"/>
            <a:r>
              <a:rPr lang="en-US" sz="2400" dirty="0"/>
              <a:t>Unique talent for cooking </a:t>
            </a:r>
          </a:p>
          <a:p>
            <a:pPr lvl="1"/>
            <a:r>
              <a:rPr lang="en-US" sz="2400" dirty="0"/>
              <a:t>In equilibrium, pay the chef the increase in revenue from his talent</a:t>
            </a:r>
          </a:p>
        </p:txBody>
      </p:sp>
    </p:spTree>
    <p:extLst>
      <p:ext uri="{BB962C8B-B14F-4D97-AF65-F5344CB8AC3E}">
        <p14:creationId xmlns:p14="http://schemas.microsoft.com/office/powerpoint/2010/main" val="39089924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Invisible Hand in the Supermarket</a:t>
            </a:r>
            <a:endParaRPr lang="en-US" sz="1700" dirty="0"/>
          </a:p>
        </p:txBody>
      </p:sp>
      <p:sp>
        <p:nvSpPr>
          <p:cNvPr id="3" name="Content Placeholder 2"/>
          <p:cNvSpPr>
            <a:spLocks noGrp="1"/>
          </p:cNvSpPr>
          <p:nvPr>
            <p:ph idx="1"/>
          </p:nvPr>
        </p:nvSpPr>
        <p:spPr>
          <a:xfrm>
            <a:off x="923926" y="1600199"/>
            <a:ext cx="7955280" cy="4937760"/>
          </a:xfrm>
        </p:spPr>
        <p:txBody>
          <a:bodyPr/>
          <a:lstStyle/>
          <a:p>
            <a:r>
              <a:rPr lang="en-US" dirty="0"/>
              <a:t>No Cash on the Table Principle says short check-out lines get longer – quickly</a:t>
            </a:r>
          </a:p>
          <a:p>
            <a:pPr lvl="1"/>
            <a:r>
              <a:rPr lang="en-US" dirty="0"/>
              <a:t>Information is freely available</a:t>
            </a:r>
          </a:p>
          <a:p>
            <a:r>
              <a:rPr lang="en-US" dirty="0"/>
              <a:t>Start in the shortest line</a:t>
            </a:r>
          </a:p>
          <a:p>
            <a:pPr lvl="1"/>
            <a:r>
              <a:rPr lang="en-US" dirty="0"/>
              <a:t>Observe the pace of all lines</a:t>
            </a:r>
          </a:p>
          <a:p>
            <a:pPr lvl="2"/>
            <a:r>
              <a:rPr lang="en-US" dirty="0"/>
              <a:t>Missing price in your line</a:t>
            </a:r>
          </a:p>
          <a:p>
            <a:pPr lvl="2"/>
            <a:r>
              <a:rPr lang="en-US" dirty="0"/>
              <a:t>Complaining customer next to you</a:t>
            </a:r>
          </a:p>
          <a:p>
            <a:pPr lvl="1"/>
            <a:r>
              <a:rPr lang="en-US" dirty="0"/>
              <a:t>Decide whether to switch</a:t>
            </a:r>
          </a:p>
        </p:txBody>
      </p:sp>
    </p:spTree>
    <p:extLst>
      <p:ext uri="{BB962C8B-B14F-4D97-AF65-F5344CB8AC3E}">
        <p14:creationId xmlns:p14="http://schemas.microsoft.com/office/powerpoint/2010/main" val="39414962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Invisible Hand and Cost-Saving Innovations</a:t>
            </a:r>
            <a:endParaRPr lang="en-US" sz="1700" dirty="0"/>
          </a:p>
        </p:txBody>
      </p:sp>
      <p:sp>
        <p:nvSpPr>
          <p:cNvPr id="3" name="Content Placeholder 2"/>
          <p:cNvSpPr>
            <a:spLocks noGrp="1"/>
          </p:cNvSpPr>
          <p:nvPr>
            <p:ph idx="1"/>
          </p:nvPr>
        </p:nvSpPr>
        <p:spPr>
          <a:xfrm>
            <a:off x="923926" y="1600199"/>
            <a:ext cx="7955280" cy="4937760"/>
          </a:xfrm>
        </p:spPr>
        <p:txBody>
          <a:bodyPr/>
          <a:lstStyle/>
          <a:p>
            <a:r>
              <a:rPr lang="en-US" dirty="0"/>
              <a:t>Competitive firms are price takers</a:t>
            </a:r>
          </a:p>
          <a:p>
            <a:pPr lvl="1"/>
            <a:r>
              <a:rPr lang="en-US" dirty="0"/>
              <a:t>Cost management required</a:t>
            </a:r>
          </a:p>
          <a:p>
            <a:r>
              <a:rPr lang="en-US" dirty="0"/>
              <a:t>Innovation lowers cost for one firm</a:t>
            </a:r>
          </a:p>
          <a:p>
            <a:pPr lvl="1"/>
            <a:r>
              <a:rPr lang="en-US" dirty="0"/>
              <a:t>Profits increase by amount of cost savings</a:t>
            </a:r>
          </a:p>
          <a:p>
            <a:pPr lvl="1"/>
            <a:r>
              <a:rPr lang="en-US" dirty="0"/>
              <a:t>Information is freely available</a:t>
            </a:r>
          </a:p>
          <a:p>
            <a:r>
              <a:rPr lang="en-US" dirty="0"/>
              <a:t>Industry costs decrease</a:t>
            </a:r>
          </a:p>
          <a:p>
            <a:r>
              <a:rPr lang="en-US" dirty="0"/>
              <a:t>Equilibrium price decreases by amount of cost savings</a:t>
            </a:r>
          </a:p>
          <a:p>
            <a:pPr lvl="1"/>
            <a:r>
              <a:rPr lang="en-US" dirty="0"/>
              <a:t>No excess profit</a:t>
            </a:r>
          </a:p>
        </p:txBody>
      </p:sp>
    </p:spTree>
    <p:extLst>
      <p:ext uri="{BB962C8B-B14F-4D97-AF65-F5344CB8AC3E}">
        <p14:creationId xmlns:p14="http://schemas.microsoft.com/office/powerpoint/2010/main" val="3187969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Example: Shipping Innovation</a:t>
            </a:r>
            <a:endParaRPr lang="en-US" sz="1700" dirty="0"/>
          </a:p>
        </p:txBody>
      </p:sp>
      <p:sp>
        <p:nvSpPr>
          <p:cNvPr id="3" name="Content Placeholder 2"/>
          <p:cNvSpPr>
            <a:spLocks noGrp="1"/>
          </p:cNvSpPr>
          <p:nvPr>
            <p:ph idx="1"/>
          </p:nvPr>
        </p:nvSpPr>
        <p:spPr>
          <a:xfrm>
            <a:off x="923926" y="1600199"/>
            <a:ext cx="7955280" cy="4937760"/>
          </a:xfrm>
        </p:spPr>
        <p:txBody>
          <a:bodyPr/>
          <a:lstStyle/>
          <a:p>
            <a:r>
              <a:rPr lang="en-US" sz="2800" dirty="0"/>
              <a:t>40 companies compete in trans-Atlantic shipping</a:t>
            </a:r>
          </a:p>
          <a:p>
            <a:pPr lvl="1"/>
            <a:r>
              <a:rPr lang="en-US" sz="2400" dirty="0"/>
              <a:t>Cost per trip is $500,000</a:t>
            </a:r>
          </a:p>
          <a:p>
            <a:r>
              <a:rPr lang="en-US" sz="2800" dirty="0"/>
              <a:t>One firm innovates to save $20,000 in fuel per trip</a:t>
            </a:r>
          </a:p>
          <a:p>
            <a:pPr lvl="1"/>
            <a:r>
              <a:rPr lang="en-US" sz="2400" dirty="0"/>
              <a:t>Short-run economic profit</a:t>
            </a:r>
          </a:p>
          <a:p>
            <a:r>
              <a:rPr lang="en-US" sz="2800" dirty="0"/>
              <a:t>Over time, competitors copy the innovation</a:t>
            </a:r>
          </a:p>
          <a:p>
            <a:pPr lvl="1"/>
            <a:r>
              <a:rPr lang="en-US" sz="2400" dirty="0"/>
              <a:t>Industry costs decrease by $20,000</a:t>
            </a:r>
          </a:p>
          <a:p>
            <a:pPr lvl="1"/>
            <a:r>
              <a:rPr lang="en-US" sz="2400" dirty="0"/>
              <a:t>Equilibrium price decreases by $20,000</a:t>
            </a:r>
          </a:p>
          <a:p>
            <a:r>
              <a:rPr lang="en-US" sz="2800" dirty="0"/>
              <a:t>In the long run, no firm earns economic profit</a:t>
            </a:r>
          </a:p>
        </p:txBody>
      </p:sp>
    </p:spTree>
    <p:extLst>
      <p:ext uri="{BB962C8B-B14F-4D97-AF65-F5344CB8AC3E}">
        <p14:creationId xmlns:p14="http://schemas.microsoft.com/office/powerpoint/2010/main" val="17822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Market Equilibrium and Big Payoffs</a:t>
            </a:r>
            <a:endParaRPr lang="en-US" sz="1700" dirty="0"/>
          </a:p>
        </p:txBody>
      </p:sp>
      <p:sp>
        <p:nvSpPr>
          <p:cNvPr id="3" name="Content Placeholder 2"/>
          <p:cNvSpPr>
            <a:spLocks noGrp="1"/>
          </p:cNvSpPr>
          <p:nvPr>
            <p:ph idx="1"/>
          </p:nvPr>
        </p:nvSpPr>
        <p:spPr>
          <a:xfrm>
            <a:off x="923926" y="1600199"/>
            <a:ext cx="7955280" cy="4937760"/>
          </a:xfrm>
        </p:spPr>
        <p:txBody>
          <a:bodyPr/>
          <a:lstStyle/>
          <a:p>
            <a:r>
              <a:rPr lang="en-US" dirty="0"/>
              <a:t>Equilibrium leaves no opportunities for individuals to gain</a:t>
            </a:r>
          </a:p>
          <a:p>
            <a:pPr lvl="1"/>
            <a:r>
              <a:rPr lang="en-US" dirty="0"/>
              <a:t>Non-equilibrium opportunities benefit individuals</a:t>
            </a:r>
          </a:p>
          <a:p>
            <a:pPr lvl="2"/>
            <a:r>
              <a:rPr lang="en-US" dirty="0"/>
              <a:t>Exploiting opportunities moves the market towards equilibrium</a:t>
            </a:r>
          </a:p>
          <a:p>
            <a:r>
              <a:rPr lang="en-US" dirty="0"/>
              <a:t>Three ways to earn a big payoff:</a:t>
            </a:r>
          </a:p>
          <a:p>
            <a:pPr lvl="1">
              <a:buFont typeface="Times New Roman" pitchFamily="18" charset="0"/>
              <a:buAutoNum type="arabicPeriod"/>
            </a:pPr>
            <a:r>
              <a:rPr lang="en-US" dirty="0"/>
              <a:t> Work exceptionally hard</a:t>
            </a:r>
          </a:p>
          <a:p>
            <a:pPr lvl="1">
              <a:buFont typeface="Times New Roman" pitchFamily="18" charset="0"/>
              <a:buAutoNum type="arabicPeriod"/>
            </a:pPr>
            <a:r>
              <a:rPr lang="en-US" dirty="0"/>
              <a:t> Have some unique skill or talent</a:t>
            </a:r>
          </a:p>
          <a:p>
            <a:pPr lvl="1">
              <a:buFont typeface="Times New Roman" pitchFamily="18" charset="0"/>
              <a:buAutoNum type="arabicPeriod"/>
            </a:pPr>
            <a:r>
              <a:rPr lang="en-US" dirty="0"/>
              <a:t> Be lucky</a:t>
            </a:r>
          </a:p>
        </p:txBody>
      </p:sp>
    </p:spTree>
    <p:extLst>
      <p:ext uri="{BB962C8B-B14F-4D97-AF65-F5344CB8AC3E}">
        <p14:creationId xmlns:p14="http://schemas.microsoft.com/office/powerpoint/2010/main" val="30210894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Invisible Hand and Socially Optimal Outcome</a:t>
            </a:r>
            <a:endParaRPr lang="en-US" sz="1700" dirty="0"/>
          </a:p>
        </p:txBody>
      </p:sp>
      <p:sp>
        <p:nvSpPr>
          <p:cNvPr id="3" name="Content Placeholder 2"/>
          <p:cNvSpPr>
            <a:spLocks noGrp="1"/>
          </p:cNvSpPr>
          <p:nvPr>
            <p:ph idx="1"/>
          </p:nvPr>
        </p:nvSpPr>
        <p:spPr>
          <a:xfrm>
            <a:off x="923926" y="1600199"/>
            <a:ext cx="7955280" cy="4937760"/>
          </a:xfrm>
        </p:spPr>
        <p:txBody>
          <a:bodyPr/>
          <a:lstStyle/>
          <a:p>
            <a:r>
              <a:rPr lang="en-US" sz="2800" dirty="0"/>
              <a:t>Markets work best when</a:t>
            </a:r>
          </a:p>
          <a:p>
            <a:pPr lvl="1"/>
            <a:r>
              <a:rPr lang="en-US" sz="2400" dirty="0"/>
              <a:t>Buyers' marginal benefits = sellers' marginal costs</a:t>
            </a:r>
          </a:p>
          <a:p>
            <a:pPr lvl="1" algn="ctr">
              <a:buNone/>
            </a:pPr>
            <a:r>
              <a:rPr lang="en-US" sz="2400" b="1" dirty="0"/>
              <a:t>AND</a:t>
            </a:r>
          </a:p>
          <a:p>
            <a:pPr lvl="1"/>
            <a:r>
              <a:rPr lang="en-US" sz="2400" dirty="0"/>
              <a:t>Society's marginal benefits = society's marginal costs</a:t>
            </a:r>
          </a:p>
          <a:p>
            <a:r>
              <a:rPr lang="en-US" sz="2800" dirty="0"/>
              <a:t>Individual spending to improve a stock price forecast may benefit the individual</a:t>
            </a:r>
          </a:p>
          <a:p>
            <a:pPr lvl="1"/>
            <a:r>
              <a:rPr lang="en-US" sz="2400" dirty="0"/>
              <a:t>Some other individual loses</a:t>
            </a:r>
          </a:p>
          <a:p>
            <a:pPr lvl="1"/>
            <a:r>
              <a:rPr lang="en-US" sz="2400" dirty="0"/>
              <a:t>Return to society of the investment is less than the benefit</a:t>
            </a:r>
          </a:p>
        </p:txBody>
      </p:sp>
    </p:spTree>
    <p:extLst>
      <p:ext uri="{BB962C8B-B14F-4D97-AF65-F5344CB8AC3E}">
        <p14:creationId xmlns:p14="http://schemas.microsoft.com/office/powerpoint/2010/main" val="17869941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Markets Are Dynamic</a:t>
            </a:r>
            <a:endParaRPr lang="en-US" sz="1700" dirty="0"/>
          </a:p>
        </p:txBody>
      </p:sp>
      <p:sp>
        <p:nvSpPr>
          <p:cNvPr id="3" name="Content Placeholder 2"/>
          <p:cNvSpPr>
            <a:spLocks noGrp="1"/>
          </p:cNvSpPr>
          <p:nvPr>
            <p:ph idx="1"/>
          </p:nvPr>
        </p:nvSpPr>
        <p:spPr/>
        <p:txBody>
          <a:bodyPr/>
          <a:lstStyle/>
          <a:p>
            <a:r>
              <a:rPr lang="en-US" dirty="0"/>
              <a:t>Every time you see one of these signs, you see the market dynamics at work:</a:t>
            </a:r>
          </a:p>
          <a:p>
            <a:pPr lvl="1"/>
            <a:r>
              <a:rPr lang="en-US" dirty="0"/>
              <a:t>Store for Lease</a:t>
            </a:r>
          </a:p>
          <a:p>
            <a:pPr lvl="1"/>
            <a:r>
              <a:rPr lang="en-US" dirty="0"/>
              <a:t>Going Out of Business Sale</a:t>
            </a:r>
          </a:p>
          <a:p>
            <a:pPr lvl="2"/>
            <a:r>
              <a:rPr lang="en-US" dirty="0"/>
              <a:t>Everything Must Go</a:t>
            </a:r>
          </a:p>
          <a:p>
            <a:pPr lvl="1"/>
            <a:r>
              <a:rPr lang="en-US" dirty="0"/>
              <a:t>Now Open</a:t>
            </a:r>
          </a:p>
          <a:p>
            <a:pPr lvl="1"/>
            <a:r>
              <a:rPr lang="en-US" dirty="0"/>
              <a:t>Close-Out Model</a:t>
            </a:r>
          </a:p>
          <a:p>
            <a:pPr lvl="1"/>
            <a:r>
              <a:rPr lang="en-US" dirty="0"/>
              <a:t>Under New Management</a:t>
            </a:r>
          </a:p>
        </p:txBody>
      </p:sp>
    </p:spTree>
    <p:extLst>
      <p:ext uri="{BB962C8B-B14F-4D97-AF65-F5344CB8AC3E}">
        <p14:creationId xmlns:p14="http://schemas.microsoft.com/office/powerpoint/2010/main" val="3926647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Autofit/>
          </a:bodyPr>
          <a:lstStyle/>
          <a:p>
            <a:r>
              <a:rPr lang="en-IN" dirty="0"/>
              <a:t>Market Equilibrium and Efficiency</a:t>
            </a:r>
            <a:endParaRPr lang="en-US" sz="1700" dirty="0"/>
          </a:p>
        </p:txBody>
      </p:sp>
      <p:sp>
        <p:nvSpPr>
          <p:cNvPr id="3" name="Content Placeholder 2"/>
          <p:cNvSpPr>
            <a:spLocks noGrp="1"/>
          </p:cNvSpPr>
          <p:nvPr>
            <p:ph idx="1"/>
          </p:nvPr>
        </p:nvSpPr>
        <p:spPr>
          <a:xfrm>
            <a:off x="923926" y="1600199"/>
            <a:ext cx="7955280" cy="4937760"/>
          </a:xfrm>
        </p:spPr>
        <p:txBody>
          <a:bodyPr/>
          <a:lstStyle/>
          <a:p>
            <a:r>
              <a:rPr lang="en-US" b="1" dirty="0"/>
              <a:t>Economic efficiency</a:t>
            </a:r>
            <a:r>
              <a:rPr lang="en-US" dirty="0"/>
              <a:t> exists when no change could be made to benefit one party without harming the other</a:t>
            </a:r>
          </a:p>
          <a:p>
            <a:pPr lvl="1"/>
            <a:r>
              <a:rPr lang="en-US" dirty="0"/>
              <a:t>Sometimes called Pareto efficiency</a:t>
            </a:r>
          </a:p>
          <a:p>
            <a:pPr lvl="1"/>
            <a:r>
              <a:rPr lang="en-US" dirty="0"/>
              <a:t>Different from engineering efficiency</a:t>
            </a:r>
          </a:p>
          <a:p>
            <a:pPr lvl="1"/>
            <a:r>
              <a:rPr lang="en-US" dirty="0"/>
              <a:t>Equilibrium price and quantity are efficient</a:t>
            </a:r>
          </a:p>
          <a:p>
            <a:pPr lvl="1"/>
            <a:r>
              <a:rPr lang="en-US" dirty="0"/>
              <a:t>Prices above or below equilibrium are </a:t>
            </a:r>
            <a:r>
              <a:rPr lang="en-US" dirty="0" smtClean="0"/>
              <a:t>not</a:t>
            </a:r>
            <a:endParaRPr lang="en-US" dirty="0"/>
          </a:p>
        </p:txBody>
      </p:sp>
    </p:spTree>
    <p:extLst>
      <p:ext uri="{BB962C8B-B14F-4D97-AF65-F5344CB8AC3E}">
        <p14:creationId xmlns:p14="http://schemas.microsoft.com/office/powerpoint/2010/main" val="20922022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Price Below </a:t>
            </a:r>
            <a:r>
              <a:rPr lang="en-IN" dirty="0" smtClean="0"/>
              <a:t>Equilibrium</a:t>
            </a:r>
            <a:r>
              <a:rPr lang="en-IN" sz="1500" dirty="0" smtClean="0"/>
              <a:t> 1</a:t>
            </a:r>
            <a:endParaRPr lang="en-US" sz="1500" dirty="0"/>
          </a:p>
        </p:txBody>
      </p:sp>
      <p:sp>
        <p:nvSpPr>
          <p:cNvPr id="3" name="Content Placeholder 2"/>
          <p:cNvSpPr>
            <a:spLocks noGrp="1"/>
          </p:cNvSpPr>
          <p:nvPr>
            <p:ph idx="1"/>
          </p:nvPr>
        </p:nvSpPr>
        <p:spPr>
          <a:xfrm>
            <a:off x="923926" y="1600197"/>
            <a:ext cx="7762874" cy="783774"/>
          </a:xfrm>
        </p:spPr>
        <p:txBody>
          <a:bodyPr/>
          <a:lstStyle/>
          <a:p>
            <a:pPr marL="225425" indent="-225425"/>
            <a:r>
              <a:rPr lang="en-US" sz="2400" dirty="0"/>
              <a:t>Suppose milk is $1 per gallon</a:t>
            </a:r>
          </a:p>
        </p:txBody>
      </p:sp>
      <p:pic>
        <p:nvPicPr>
          <p:cNvPr id="6" name="Picture 3" descr="The graph shows supply and demand curves with an equilibrium of (3,000, $1.50) and a horizontal line between the two curves at 1.0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745248" y="2644110"/>
            <a:ext cx="5566415" cy="3718502"/>
          </a:xfrm>
        </p:spPr>
      </p:pic>
    </p:spTree>
    <p:extLst>
      <p:ext uri="{BB962C8B-B14F-4D97-AF65-F5344CB8AC3E}">
        <p14:creationId xmlns:p14="http://schemas.microsoft.com/office/powerpoint/2010/main" val="9622376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Price Below </a:t>
            </a:r>
            <a:r>
              <a:rPr lang="en-IN" dirty="0" smtClean="0"/>
              <a:t>Equilibrium</a:t>
            </a:r>
            <a:r>
              <a:rPr lang="en-IN" sz="1500" dirty="0" smtClean="0"/>
              <a:t> 2</a:t>
            </a:r>
            <a:endParaRPr lang="en-US" sz="1500" dirty="0"/>
          </a:p>
        </p:txBody>
      </p:sp>
      <p:sp>
        <p:nvSpPr>
          <p:cNvPr id="3" name="Content Placeholder 2"/>
          <p:cNvSpPr>
            <a:spLocks noGrp="1"/>
          </p:cNvSpPr>
          <p:nvPr>
            <p:ph idx="1"/>
          </p:nvPr>
        </p:nvSpPr>
        <p:spPr>
          <a:xfrm>
            <a:off x="923926" y="1600197"/>
            <a:ext cx="7762874" cy="870860"/>
          </a:xfrm>
        </p:spPr>
        <p:txBody>
          <a:bodyPr/>
          <a:lstStyle/>
          <a:p>
            <a:r>
              <a:rPr lang="en-US" sz="2400" dirty="0"/>
              <a:t>A buyer offers $1.25</a:t>
            </a:r>
          </a:p>
          <a:p>
            <a:r>
              <a:rPr lang="en-US" sz="2400" dirty="0"/>
              <a:t>There’s a seller who would happily take that price!</a:t>
            </a:r>
          </a:p>
        </p:txBody>
      </p:sp>
      <p:pic>
        <p:nvPicPr>
          <p:cNvPr id="6" name="Picture 3" descr="The graph shows supply and demand curves with an equilibrium of (3,000, $1.50) and a horizontal line between the two curves at 1.00."/>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1745248" y="2645985"/>
            <a:ext cx="5566415" cy="3714752"/>
          </a:xfrm>
        </p:spPr>
      </p:pic>
    </p:spTree>
    <p:extLst>
      <p:ext uri="{BB962C8B-B14F-4D97-AF65-F5344CB8AC3E}">
        <p14:creationId xmlns:p14="http://schemas.microsoft.com/office/powerpoint/2010/main" val="3347984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Price above Equilibrium</a:t>
            </a:r>
            <a:endParaRPr lang="en-US" sz="1700" dirty="0"/>
          </a:p>
        </p:txBody>
      </p:sp>
      <p:pic>
        <p:nvPicPr>
          <p:cNvPr id="5" name="Picture 2" descr="The graph shows supply and demand curves with an equilibrium of (3,000, $1.50) and a horizontal line between the two curves at 2.0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9615" y="2012327"/>
            <a:ext cx="6978717" cy="3995682"/>
          </a:xfrm>
        </p:spPr>
      </p:pic>
    </p:spTree>
    <p:extLst>
      <p:ext uri="{BB962C8B-B14F-4D97-AF65-F5344CB8AC3E}">
        <p14:creationId xmlns:p14="http://schemas.microsoft.com/office/powerpoint/2010/main" val="2911060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Efficiency Conditions</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6807" y="1812543"/>
            <a:ext cx="7564332" cy="4395250"/>
          </a:xfrm>
        </p:spPr>
      </p:pic>
    </p:spTree>
    <p:extLst>
      <p:ext uri="{BB962C8B-B14F-4D97-AF65-F5344CB8AC3E}">
        <p14:creationId xmlns:p14="http://schemas.microsoft.com/office/powerpoint/2010/main" val="24592585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Trade-Offs</a:t>
            </a:r>
            <a:endParaRPr lang="en-US" sz="1700" dirty="0"/>
          </a:p>
        </p:txBody>
      </p:sp>
      <p:pic>
        <p:nvPicPr>
          <p:cNvPr id="5" name="Picture 2"/>
          <p:cNvPicPr>
            <a:picLocks noGrp="1" noChangeAspect="1"/>
          </p:cNvPicPr>
          <p:nvPr>
            <p:ph idx="1"/>
          </p:nvPr>
        </p:nvPicPr>
        <p:blipFill rotWithShape="1">
          <a:blip r:embed="rId2">
            <a:extLst>
              <a:ext uri="{28A0092B-C50C-407E-A947-70E740481C1C}">
                <a14:useLocalDpi xmlns:a14="http://schemas.microsoft.com/office/drawing/2010/main" val="0"/>
              </a:ext>
            </a:extLst>
          </a:blip>
          <a:srcRect l="18950" r="18328"/>
          <a:stretch/>
        </p:blipFill>
        <p:spPr>
          <a:xfrm>
            <a:off x="2057400" y="1603667"/>
            <a:ext cx="5029200" cy="4711382"/>
          </a:xfrm>
        </p:spPr>
      </p:pic>
    </p:spTree>
    <p:extLst>
      <p:ext uri="{BB962C8B-B14F-4D97-AF65-F5344CB8AC3E}">
        <p14:creationId xmlns:p14="http://schemas.microsoft.com/office/powerpoint/2010/main" val="15370491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The  Cost of Preventing Price Adjustments</a:t>
            </a:r>
            <a:endParaRPr lang="en-US" sz="1700" dirty="0"/>
          </a:p>
        </p:txBody>
      </p:sp>
      <p:sp>
        <p:nvSpPr>
          <p:cNvPr id="3" name="Content Placeholder 2"/>
          <p:cNvSpPr>
            <a:spLocks noGrp="1"/>
          </p:cNvSpPr>
          <p:nvPr>
            <p:ph idx="1"/>
          </p:nvPr>
        </p:nvSpPr>
        <p:spPr/>
        <p:txBody>
          <a:bodyPr/>
          <a:lstStyle/>
          <a:p>
            <a:r>
              <a:rPr lang="en-US" dirty="0"/>
              <a:t>Price ceilings</a:t>
            </a:r>
          </a:p>
          <a:p>
            <a:pPr lvl="1"/>
            <a:r>
              <a:rPr lang="en-US" dirty="0"/>
              <a:t>A maximum allowable price, specified by law</a:t>
            </a:r>
          </a:p>
          <a:p>
            <a:r>
              <a:rPr lang="en-US" dirty="0"/>
              <a:t>Price subsidies</a:t>
            </a:r>
          </a:p>
          <a:p>
            <a:pPr lvl="1"/>
            <a:r>
              <a:rPr lang="en-US" dirty="0"/>
              <a:t>Meant to assist low-income consumers, governmental funding of “essential” goods and services</a:t>
            </a:r>
          </a:p>
        </p:txBody>
      </p:sp>
    </p:spTree>
    <p:extLst>
      <p:ext uri="{BB962C8B-B14F-4D97-AF65-F5344CB8AC3E}">
        <p14:creationId xmlns:p14="http://schemas.microsoft.com/office/powerpoint/2010/main" val="42854142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Example: Heating Oil Market</a:t>
            </a:r>
            <a:endParaRPr lang="en-US" sz="1700" dirty="0"/>
          </a:p>
        </p:txBody>
      </p:sp>
      <p:pic>
        <p:nvPicPr>
          <p:cNvPr id="5" name="Picture 2" descr="The graph shows the supply and demand and the surplus for Quantity (1,000s of gallons per day) to Price (dollars per gall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5068" y="1698706"/>
            <a:ext cx="6693865" cy="4630165"/>
          </a:xfrm>
        </p:spPr>
      </p:pic>
      <p:sp>
        <p:nvSpPr>
          <p:cNvPr id="4" name="Text Placeholder 3"/>
          <p:cNvSpPr>
            <a:spLocks noGrp="1"/>
          </p:cNvSpPr>
          <p:nvPr>
            <p:ph type="body" sz="quarter" idx="10"/>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3298619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Price Ceiling on Heating Oil</a:t>
            </a:r>
            <a:endParaRPr lang="en-US" sz="1700" dirty="0"/>
          </a:p>
        </p:txBody>
      </p:sp>
      <p:pic>
        <p:nvPicPr>
          <p:cNvPr id="5" name="Picture 2" descr="The graph shows the supply and demand and the surplus for Quantity (1,000s of gallons per day) to Price (dollars per gallon)."/>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7016" y="1698706"/>
            <a:ext cx="6109968" cy="4630165"/>
          </a:xfrm>
        </p:spPr>
      </p:pic>
      <p:sp>
        <p:nvSpPr>
          <p:cNvPr id="4" name="Text Placeholder 3"/>
          <p:cNvSpPr>
            <a:spLocks noGrp="1"/>
          </p:cNvSpPr>
          <p:nvPr>
            <p:ph type="body" sz="quarter" idx="10"/>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210732215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Surplus Lost to a Price Ceiling</a:t>
            </a:r>
            <a:endParaRPr lang="en-US" sz="1700" dirty="0"/>
          </a:p>
        </p:txBody>
      </p:sp>
      <p:sp>
        <p:nvSpPr>
          <p:cNvPr id="3" name="Content Placeholder 2"/>
          <p:cNvSpPr>
            <a:spLocks noGrp="1"/>
          </p:cNvSpPr>
          <p:nvPr>
            <p:ph idx="1"/>
          </p:nvPr>
        </p:nvSpPr>
        <p:spPr/>
        <p:txBody>
          <a:bodyPr/>
          <a:lstStyle/>
          <a:p>
            <a:r>
              <a:rPr lang="en-US" dirty="0"/>
              <a:t>$800 underestimates surplus loss</a:t>
            </a:r>
          </a:p>
          <a:p>
            <a:pPr lvl="1"/>
            <a:r>
              <a:rPr lang="en-US" dirty="0"/>
              <a:t>Consumers place different values on heating oil</a:t>
            </a:r>
          </a:p>
          <a:p>
            <a:pPr lvl="2"/>
            <a:r>
              <a:rPr lang="en-US" dirty="0"/>
              <a:t>If a person with a lower reservation price gets the oil, there is additional surplus lost</a:t>
            </a:r>
          </a:p>
          <a:p>
            <a:pPr lvl="2"/>
            <a:r>
              <a:rPr lang="en-US" dirty="0"/>
              <a:t>Shortages increase non-market costs</a:t>
            </a:r>
          </a:p>
          <a:p>
            <a:pPr lvl="3"/>
            <a:r>
              <a:rPr lang="en-US" dirty="0"/>
              <a:t>Waiting in line</a:t>
            </a:r>
          </a:p>
          <a:p>
            <a:pPr lvl="3"/>
            <a:r>
              <a:rPr lang="en-US" dirty="0"/>
              <a:t>Side payments</a:t>
            </a:r>
          </a:p>
        </p:txBody>
      </p:sp>
    </p:spTree>
    <p:extLst>
      <p:ext uri="{BB962C8B-B14F-4D97-AF65-F5344CB8AC3E}">
        <p14:creationId xmlns:p14="http://schemas.microsoft.com/office/powerpoint/2010/main" val="1299828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The Invisible Hand</a:t>
            </a:r>
            <a:endParaRPr lang="en-US" sz="1500" dirty="0"/>
          </a:p>
        </p:txBody>
      </p:sp>
      <p:sp>
        <p:nvSpPr>
          <p:cNvPr id="3" name="Content Placeholder 2"/>
          <p:cNvSpPr>
            <a:spLocks noGrp="1"/>
          </p:cNvSpPr>
          <p:nvPr>
            <p:ph idx="1"/>
          </p:nvPr>
        </p:nvSpPr>
        <p:spPr>
          <a:xfrm>
            <a:off x="923926" y="1600199"/>
            <a:ext cx="8046720" cy="4754880"/>
          </a:xfrm>
        </p:spPr>
        <p:txBody>
          <a:bodyPr/>
          <a:lstStyle/>
          <a:p>
            <a:r>
              <a:rPr lang="en-US" dirty="0"/>
              <a:t>Individuals act in their own interests</a:t>
            </a:r>
          </a:p>
          <a:p>
            <a:pPr lvl="1"/>
            <a:r>
              <a:rPr lang="en-US" dirty="0"/>
              <a:t>Aggregate outcome is collective well-being</a:t>
            </a:r>
          </a:p>
          <a:p>
            <a:r>
              <a:rPr lang="en-US" b="1" dirty="0"/>
              <a:t>Profit motive </a:t>
            </a:r>
          </a:p>
          <a:p>
            <a:pPr lvl="1"/>
            <a:r>
              <a:rPr lang="en-US" dirty="0"/>
              <a:t>Produces highly valued goods and services</a:t>
            </a:r>
          </a:p>
          <a:p>
            <a:pPr lvl="1"/>
            <a:r>
              <a:rPr lang="en-US" dirty="0"/>
              <a:t>Allocates resources to their highest value use</a:t>
            </a:r>
          </a:p>
          <a:p>
            <a:pPr lvl="2"/>
            <a:r>
              <a:rPr lang="en-US" dirty="0" err="1"/>
              <a:t>Lebron</a:t>
            </a:r>
            <a:r>
              <a:rPr lang="en-US" dirty="0"/>
              <a:t> James does not wait tables</a:t>
            </a:r>
          </a:p>
        </p:txBody>
      </p:sp>
    </p:spTree>
    <p:extLst>
      <p:ext uri="{BB962C8B-B14F-4D97-AF65-F5344CB8AC3E}">
        <p14:creationId xmlns:p14="http://schemas.microsoft.com/office/powerpoint/2010/main" val="229191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Alternative Heating Oil Policy</a:t>
            </a:r>
            <a:endParaRPr lang="en-US" sz="1700" dirty="0"/>
          </a:p>
        </p:txBody>
      </p:sp>
      <p:pic>
        <p:nvPicPr>
          <p:cNvPr id="5" name="Picture 2" descr="A pie graph shows the Surplus with price controls. Three-quarters of the circle is labeled R and one-quarter of the circle is labeled P.&#10;&#10;&quot;A pie graph shows the Surplus with income transfers&#10;and no price controls. Three-quarters of the circle is labeled R and one-quarter of the circle is labeled P.&quot;"/>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1518" y="1767922"/>
            <a:ext cx="6720965" cy="4491733"/>
          </a:xfrm>
        </p:spPr>
      </p:pic>
    </p:spTree>
    <p:extLst>
      <p:ext uri="{BB962C8B-B14F-4D97-AF65-F5344CB8AC3E}">
        <p14:creationId xmlns:p14="http://schemas.microsoft.com/office/powerpoint/2010/main" val="291518807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Example: Price Subsidy for Bread</a:t>
            </a:r>
            <a:endParaRPr lang="en-US" sz="1700" dirty="0"/>
          </a:p>
        </p:txBody>
      </p:sp>
      <p:sp>
        <p:nvSpPr>
          <p:cNvPr id="3" name="Content Placeholder 2"/>
          <p:cNvSpPr>
            <a:spLocks noGrp="1"/>
          </p:cNvSpPr>
          <p:nvPr>
            <p:ph idx="1"/>
          </p:nvPr>
        </p:nvSpPr>
        <p:spPr/>
        <p:txBody>
          <a:bodyPr/>
          <a:lstStyle/>
          <a:p>
            <a:r>
              <a:rPr lang="en-US" dirty="0"/>
              <a:t>Imported bread costs $2</a:t>
            </a:r>
          </a:p>
          <a:p>
            <a:pPr lvl="1"/>
            <a:r>
              <a:rPr lang="en-US" dirty="0"/>
              <a:t>Perfectly elastic supply</a:t>
            </a:r>
          </a:p>
          <a:p>
            <a:r>
              <a:rPr lang="en-US" dirty="0"/>
              <a:t>Government program to subsidize bread</a:t>
            </a:r>
          </a:p>
          <a:p>
            <a:pPr lvl="1"/>
            <a:r>
              <a:rPr lang="en-US" dirty="0"/>
              <a:t>Government imports bread for $2</a:t>
            </a:r>
          </a:p>
          <a:p>
            <a:pPr lvl="1"/>
            <a:r>
              <a:rPr lang="en-US" dirty="0"/>
              <a:t>Government sells bread for $1</a:t>
            </a:r>
          </a:p>
          <a:p>
            <a:pPr lvl="1"/>
            <a:r>
              <a:rPr lang="en-US" dirty="0"/>
              <a:t>Results</a:t>
            </a:r>
          </a:p>
          <a:p>
            <a:pPr lvl="2"/>
            <a:r>
              <a:rPr lang="en-US" dirty="0"/>
              <a:t>More bread</a:t>
            </a:r>
          </a:p>
          <a:p>
            <a:pPr lvl="2"/>
            <a:r>
              <a:rPr lang="en-US" dirty="0"/>
              <a:t>Less efficiency</a:t>
            </a:r>
          </a:p>
        </p:txBody>
      </p:sp>
    </p:spTree>
    <p:extLst>
      <p:ext uri="{BB962C8B-B14F-4D97-AF65-F5344CB8AC3E}">
        <p14:creationId xmlns:p14="http://schemas.microsoft.com/office/powerpoint/2010/main" val="31695473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Price Subsidies for </a:t>
            </a:r>
            <a:r>
              <a:rPr lang="en-IN" dirty="0" smtClean="0"/>
              <a:t>Bread</a:t>
            </a:r>
            <a:r>
              <a:rPr lang="en-IN" sz="1500" dirty="0" smtClean="0"/>
              <a:t> 1</a:t>
            </a:r>
            <a:endParaRPr lang="en-US" sz="1500" dirty="0"/>
          </a:p>
        </p:txBody>
      </p:sp>
      <p:pic>
        <p:nvPicPr>
          <p:cNvPr id="5" name="Picture 2" descr="The graph shows the supply and demand and the surplus with subsidy for Quantity (millions of loaves per month) to Price of bread (dollars per loa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724877"/>
            <a:ext cx="7315200" cy="4529610"/>
          </a:xfrm>
        </p:spPr>
      </p:pic>
      <p:sp>
        <p:nvSpPr>
          <p:cNvPr id="4" name="Text Placeholder 3"/>
          <p:cNvSpPr>
            <a:spLocks noGrp="1"/>
          </p:cNvSpPr>
          <p:nvPr>
            <p:ph type="body" sz="quarter" idx="10"/>
          </p:nvPr>
        </p:nvSpPr>
        <p:spPr>
          <a:xfrm>
            <a:off x="2971800" y="6520997"/>
            <a:ext cx="3200400" cy="228600"/>
          </a:xfrm>
        </p:spPr>
        <p:txBody>
          <a:bodyPr/>
          <a:lstStyle/>
          <a:p>
            <a:r>
              <a:rPr lang="en-IN" dirty="0">
                <a:hlinkClick r:id="rId3" action="ppaction://hlinksldjump"/>
              </a:rPr>
              <a:t>Access the text alternative for these </a:t>
            </a:r>
            <a:r>
              <a:rPr lang="en-IN" dirty="0" smtClean="0">
                <a:hlinkClick r:id="rId3" action="ppaction://hlinksldjump"/>
              </a:rPr>
              <a:t>images</a:t>
            </a:r>
            <a:endParaRPr lang="en-IN" dirty="0">
              <a:hlinkClick r:id="rId3" action="ppaction://hlinksldjump"/>
            </a:endParaRPr>
          </a:p>
        </p:txBody>
      </p:sp>
    </p:spTree>
    <p:extLst>
      <p:ext uri="{BB962C8B-B14F-4D97-AF65-F5344CB8AC3E}">
        <p14:creationId xmlns:p14="http://schemas.microsoft.com/office/powerpoint/2010/main" val="39194492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The Cost of the Subsidy</a:t>
            </a:r>
            <a:endParaRPr lang="en-US" sz="1700" dirty="0"/>
          </a:p>
        </p:txBody>
      </p:sp>
      <p:sp>
        <p:nvSpPr>
          <p:cNvPr id="3" name="Content Placeholder 2"/>
          <p:cNvSpPr>
            <a:spLocks noGrp="1"/>
          </p:cNvSpPr>
          <p:nvPr>
            <p:ph idx="1"/>
          </p:nvPr>
        </p:nvSpPr>
        <p:spPr/>
        <p:txBody>
          <a:bodyPr/>
          <a:lstStyle/>
          <a:p>
            <a:r>
              <a:rPr lang="en-US" sz="2800" dirty="0"/>
              <a:t>The bread subsidy appears to increase consumer surplus from $4 million to $9 million</a:t>
            </a:r>
          </a:p>
          <a:p>
            <a:r>
              <a:rPr lang="en-US" sz="2800" dirty="0"/>
              <a:t>BUT …</a:t>
            </a:r>
          </a:p>
          <a:p>
            <a:pPr lvl="1"/>
            <a:r>
              <a:rPr lang="en-US" sz="2400" dirty="0"/>
              <a:t>The government loses $1 on every loaf</a:t>
            </a:r>
          </a:p>
          <a:p>
            <a:pPr lvl="2"/>
            <a:r>
              <a:rPr lang="en-US" sz="2000" dirty="0"/>
              <a:t>Imports 6 million loaves for $2 per loaf</a:t>
            </a:r>
          </a:p>
          <a:p>
            <a:pPr lvl="1"/>
            <a:r>
              <a:rPr lang="en-US" sz="2400" dirty="0"/>
              <a:t>Government losses are $6 million</a:t>
            </a:r>
          </a:p>
          <a:p>
            <a:r>
              <a:rPr lang="en-US" sz="2800" dirty="0"/>
              <a:t>The net benefit of the subsidy program </a:t>
            </a:r>
          </a:p>
          <a:p>
            <a:pPr lvl="1"/>
            <a:r>
              <a:rPr lang="en-US" sz="2400" dirty="0"/>
              <a:t>Consumer surplus – government losses </a:t>
            </a:r>
          </a:p>
          <a:p>
            <a:pPr lvl="1"/>
            <a:r>
              <a:rPr lang="en-US" sz="2400" dirty="0"/>
              <a:t>Net benefit = $3 million</a:t>
            </a:r>
          </a:p>
        </p:txBody>
      </p:sp>
    </p:spTree>
    <p:extLst>
      <p:ext uri="{BB962C8B-B14F-4D97-AF65-F5344CB8AC3E}">
        <p14:creationId xmlns:p14="http://schemas.microsoft.com/office/powerpoint/2010/main" val="21051012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Price Subsidies for </a:t>
            </a:r>
            <a:r>
              <a:rPr lang="en-IN" dirty="0" smtClean="0"/>
              <a:t>Bread</a:t>
            </a:r>
            <a:r>
              <a:rPr lang="en-IN" sz="1500" dirty="0" smtClean="0"/>
              <a:t> 2</a:t>
            </a:r>
            <a:endParaRPr lang="en-US" sz="15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8863" y="1724877"/>
            <a:ext cx="6886273" cy="4529610"/>
          </a:xfrm>
        </p:spPr>
      </p:pic>
    </p:spTree>
    <p:extLst>
      <p:ext uri="{BB962C8B-B14F-4D97-AF65-F5344CB8AC3E}">
        <p14:creationId xmlns:p14="http://schemas.microsoft.com/office/powerpoint/2010/main" val="32365266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dirty="0"/>
              <a:t>Invisible Hand in Action</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549" y="1668253"/>
            <a:ext cx="7574900" cy="4642858"/>
          </a:xfrm>
        </p:spPr>
      </p:pic>
    </p:spTree>
    <p:extLst>
      <p:ext uri="{BB962C8B-B14F-4D97-AF65-F5344CB8AC3E}">
        <p14:creationId xmlns:p14="http://schemas.microsoft.com/office/powerpoint/2010/main" val="2457059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Accessibility Content: Text Alternatives for Images</a:t>
            </a:r>
          </a:p>
        </p:txBody>
      </p:sp>
    </p:spTree>
    <p:extLst>
      <p:ext uri="{BB962C8B-B14F-4D97-AF65-F5344CB8AC3E}">
        <p14:creationId xmlns:p14="http://schemas.microsoft.com/office/powerpoint/2010/main" val="1747478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Response to Economic Profits</a:t>
            </a:r>
            <a:r>
              <a:rPr lang="en-US" dirty="0" smtClean="0"/>
              <a:t> </a:t>
            </a:r>
            <a:r>
              <a:rPr lang="en-US" dirty="0"/>
              <a:t>Text Alternative</a:t>
            </a:r>
          </a:p>
        </p:txBody>
      </p:sp>
      <p:sp>
        <p:nvSpPr>
          <p:cNvPr id="5" name="Content Placeholder 2"/>
          <p:cNvSpPr>
            <a:spLocks noGrp="1"/>
          </p:cNvSpPr>
          <p:nvPr>
            <p:ph idx="1"/>
          </p:nvPr>
        </p:nvSpPr>
        <p:spPr/>
        <p:txBody>
          <a:bodyPr/>
          <a:lstStyle/>
          <a:p>
            <a:r>
              <a:rPr lang="en-IN" sz="2400" dirty="0"/>
              <a:t>The first graph (a) shows the demand curve, D, with a downward slope and the supply curve, S, with an upward slope. The supply and demand curves intersect at (65, 2.00). The second graph (b) shows the average total cost curve, ATC, as a u-shaped curve that intersects point (130, 1.20) at the right side of the curve. The marginal cost curve, MC, originates below the ATC curve then slopes upward intersecting the ATC curve and point (130, 2.00). The rectangular area from Price= 1.20 to 2.00 over to Quantity=130 is shaded and </a:t>
            </a:r>
            <a:r>
              <a:rPr lang="en-IN" sz="2400" dirty="0" err="1"/>
              <a:t>labeled</a:t>
            </a:r>
            <a:r>
              <a:rPr lang="en-IN" sz="2400" dirty="0"/>
              <a:t> Economic profit = $104,000/year</a:t>
            </a:r>
            <a:r>
              <a:rPr lang="en-IN" sz="2400" dirty="0" smtClean="0"/>
              <a:t>.</a:t>
            </a:r>
            <a:endParaRPr lang="en-US" sz="18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122795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Shrinking Economic Profits</a:t>
            </a:r>
            <a:r>
              <a:rPr lang="en-US" dirty="0" smtClean="0"/>
              <a:t> </a:t>
            </a:r>
            <a:r>
              <a:rPr lang="en-US" dirty="0"/>
              <a:t>Text Alternative</a:t>
            </a:r>
          </a:p>
        </p:txBody>
      </p:sp>
      <p:sp>
        <p:nvSpPr>
          <p:cNvPr id="5" name="Content Placeholder 2"/>
          <p:cNvSpPr>
            <a:spLocks noGrp="1"/>
          </p:cNvSpPr>
          <p:nvPr>
            <p:ph idx="1"/>
          </p:nvPr>
        </p:nvSpPr>
        <p:spPr/>
        <p:txBody>
          <a:bodyPr/>
          <a:lstStyle/>
          <a:p>
            <a:r>
              <a:rPr lang="en-IN" sz="2200" dirty="0"/>
              <a:t>The first graph (a) shows the demand curve, D, with a downward slope and the supply curve, S, with an upward slope. The supply and demand curves intersect at (65, 2.00). The new supply curve, S1, shifts to the right and intersects the demand curve at (95, 1.50). The second graph (b) shows the average total cost curve, ATC, as a u-shaped curve that intersects point (120, 1.08) at the bottom of the curve. The marginal cost curve, MC, originates below the ATC curve then slopes upward intersecting the ATC curve and point (130, 2.00). The horizontal Price line at 1.50 intersects the ATC curve twice and the MC curve at (120, 1.50). The rectangular area from below the Price line at 1.50 down to 1.08 over to Quantity=120 is shaded and </a:t>
            </a:r>
            <a:r>
              <a:rPr lang="en-IN" sz="2200" dirty="0" err="1"/>
              <a:t>labeled</a:t>
            </a:r>
            <a:r>
              <a:rPr lang="en-IN" sz="2200" dirty="0"/>
              <a:t> Economic profit = $50,400/year. </a:t>
            </a:r>
            <a:endParaRPr lang="en-US" sz="22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3506846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Market Equilibrium</a:t>
            </a:r>
            <a:r>
              <a:rPr lang="en-IN" sz="1500" dirty="0"/>
              <a:t> 1</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800" dirty="0"/>
              <a:t>The first graph (a) shows the demand curve, D, with a downward slope and the supply curve, S, with an upward slope. The supply and demand curves intersect at (115, 1.00). The second graph (b) shows the horizontal Price line at 1.00. The average total cost curve, ATC, is a u-shaped curve that intersects the Price line at (90, 1.00) at the bottom of the ATC curve. The marginal cost curve, MC, originates below the ATC curve then slopes upward intersecting the ATC curve and Price line at (90, 1.00</a:t>
            </a:r>
            <a:r>
              <a:rPr lang="en-IN" sz="2800" dirty="0" smtClean="0"/>
              <a:t>).</a:t>
            </a:r>
            <a:endParaRPr lang="en-US" sz="20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306326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Accounting Profit</a:t>
            </a:r>
            <a:endParaRPr lang="en-US" sz="1700" dirty="0"/>
          </a:p>
        </p:txBody>
      </p:sp>
      <p:sp>
        <p:nvSpPr>
          <p:cNvPr id="3" name="Content Placeholder 2"/>
          <p:cNvSpPr>
            <a:spLocks noGrp="1"/>
          </p:cNvSpPr>
          <p:nvPr>
            <p:ph idx="1"/>
          </p:nvPr>
        </p:nvSpPr>
        <p:spPr/>
        <p:txBody>
          <a:bodyPr/>
          <a:lstStyle/>
          <a:p>
            <a:r>
              <a:rPr lang="en-US" dirty="0"/>
              <a:t>Most common profit idea</a:t>
            </a:r>
          </a:p>
          <a:p>
            <a:pPr lvl="1" algn="ctr">
              <a:buNone/>
            </a:pPr>
            <a:r>
              <a:rPr lang="en-US" b="1" dirty="0"/>
              <a:t>Accounting profit</a:t>
            </a:r>
            <a:r>
              <a:rPr lang="en-US" dirty="0"/>
              <a:t> = total revenue </a:t>
            </a:r>
            <a:r>
              <a:rPr lang="en-US" dirty="0" smtClean="0">
                <a:latin typeface="Calibri" panose="020F0502020204030204" pitchFamily="34" charset="0"/>
              </a:rPr>
              <a:t>−</a:t>
            </a:r>
            <a:r>
              <a:rPr lang="en-US" dirty="0" smtClean="0"/>
              <a:t> </a:t>
            </a:r>
            <a:r>
              <a:rPr lang="en-US" dirty="0"/>
              <a:t>explicit costs</a:t>
            </a:r>
          </a:p>
          <a:p>
            <a:pPr lvl="1"/>
            <a:r>
              <a:rPr lang="en-US" b="1" dirty="0"/>
              <a:t>Explicit costs</a:t>
            </a:r>
            <a:r>
              <a:rPr lang="en-US" dirty="0"/>
              <a:t> are payments firms make to purchase</a:t>
            </a:r>
          </a:p>
          <a:p>
            <a:pPr lvl="2"/>
            <a:r>
              <a:rPr lang="en-US" dirty="0"/>
              <a:t>Resources (labor, land, etc.) and </a:t>
            </a:r>
          </a:p>
          <a:p>
            <a:pPr lvl="2"/>
            <a:r>
              <a:rPr lang="en-US" dirty="0"/>
              <a:t>Products from other firms</a:t>
            </a:r>
          </a:p>
          <a:p>
            <a:r>
              <a:rPr lang="en-US" dirty="0"/>
              <a:t>Easy to compute</a:t>
            </a:r>
          </a:p>
          <a:p>
            <a:r>
              <a:rPr lang="en-US" dirty="0"/>
              <a:t>Easy to compare across firms</a:t>
            </a:r>
          </a:p>
        </p:txBody>
      </p:sp>
    </p:spTree>
    <p:extLst>
      <p:ext uri="{BB962C8B-B14F-4D97-AF65-F5344CB8AC3E}">
        <p14:creationId xmlns:p14="http://schemas.microsoft.com/office/powerpoint/2010/main" val="6829628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Economic Losses</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400" dirty="0"/>
              <a:t>The first graph (a) shows the demand curve, D, with a downward slope and the supply curve, S, with an upward slope. The supply and demand curves intersect at (60, .75). The second graph (b) shows the horizontal Price line at .75. The average total cost curve, ATC, is a u-shaped curve above the Price line with the bottom of the curve at Quantity= 90. The marginal cost curve, MC, originates below the ATC curve and Price line then slopes upward intersecting the Price line at (70, .75) and the ATC curve at Quantity= 90. The rectangular area from above the Price line at .75 up to 1.05 over to Quantity=70 is shaded and </a:t>
            </a:r>
            <a:r>
              <a:rPr lang="en-IN" sz="2400" dirty="0" err="1"/>
              <a:t>labeled</a:t>
            </a:r>
            <a:r>
              <a:rPr lang="en-IN" sz="2400" dirty="0"/>
              <a:t> Economic loss = $21,000/year</a:t>
            </a:r>
            <a:r>
              <a:rPr lang="en-IN" sz="2400" dirty="0" smtClean="0"/>
              <a:t>.</a:t>
            </a:r>
            <a:endParaRPr lang="en-US" sz="16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822305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Market Equilibrium</a:t>
            </a:r>
            <a:r>
              <a:rPr lang="en-IN" sz="1500" dirty="0"/>
              <a:t> 2</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400" dirty="0"/>
              <a:t>The first graph (a) shows the demand curve, D, with a downward slope and the supply curve, S, with an upward slope. The supply and demand curves intersect at (60, .75). The new supply curve, S1, shifts to the left and intersects the demand curve at (40, 1.00). The second graph (b) shows the horizontal Price line at 1.00. The average total cost curve, ATC, is a u-shaped curve that intersects the Price line at (90, 1.00) at the bottom of the ATC curve. The marginal cost curve, MC, originates below the ATC curve then slopes upward intersecting the ATC curve and Price line at (90, 1.00</a:t>
            </a:r>
            <a:r>
              <a:rPr lang="en-IN" sz="2400" dirty="0" smtClean="0"/>
              <a:t>).</a:t>
            </a:r>
            <a:endParaRPr lang="en-US" sz="12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3001392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Constant-Cost Industry</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800" dirty="0"/>
              <a:t>The first graph (a) shows the demand curve, D, with a downward slope and the supply curve, S, with an upward slope. The supply and demand curves intersect at (115, LMC=LAC=1.00). The second graph (b) shows the horizontal Price line at 1.00. The average total cost curve, ATC, is a u-shaped curve that intersects the Price line at (90, 1.00) at the bottom of the ATC curve. The marginal cost curve, MC, originates below the ATC curve then slopes upward intersecting the ATC curve and Price line at (90, 1.00</a:t>
            </a:r>
            <a:r>
              <a:rPr lang="en-IN" sz="2800" dirty="0" smtClean="0"/>
              <a:t>).</a:t>
            </a:r>
            <a:endParaRPr lang="en-US" sz="11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2033533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Short-Run Adjustments</a:t>
            </a:r>
            <a:r>
              <a:rPr lang="en-IN" sz="1500" dirty="0"/>
              <a:t> 1</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600" dirty="0"/>
              <a:t>The first graph (a) shows the demand curve, D, with a downward slope and the supply curve, S, with an upward slope. The supply and demand curves intersect at (500, 15). The demand curve shifts to the left, D1, and intersects the supply curve at (350, 12). The second graph (b) shows the demand curve, D, with a downward slope and the supply curve, S, with an upward slope. The supply and demand curves intersect at (200, 10). The demand curve, D1, shifts to the right and intersects the supply curve at (300, 15</a:t>
            </a:r>
            <a:r>
              <a:rPr lang="en-IN" sz="2600" dirty="0" smtClean="0"/>
              <a:t>).</a:t>
            </a:r>
            <a:endParaRPr lang="en-US" sz="2600" dirty="0"/>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hlinkClick r:id="rId2" action="ppaction://hlinksldjump"/>
            </a:endParaRPr>
          </a:p>
        </p:txBody>
      </p:sp>
    </p:spTree>
    <p:extLst>
      <p:ext uri="{BB962C8B-B14F-4D97-AF65-F5344CB8AC3E}">
        <p14:creationId xmlns:p14="http://schemas.microsoft.com/office/powerpoint/2010/main" val="348123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Short-Run Adjustments</a:t>
            </a:r>
            <a:r>
              <a:rPr lang="en-IN" sz="1500" dirty="0"/>
              <a:t> 2</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400" dirty="0"/>
              <a:t>The first graph (a) shows the ATCH curve as a u-shaped curve and the MCH curve with an upward slope that intersects the ATCH curve at (QH, 15.50). The rectangular area on the graph from Price=15.50 to 12 over to the MCH curve below the ATCH curve at Q1H is shaded and </a:t>
            </a:r>
            <a:r>
              <a:rPr lang="en-IN" sz="2400" dirty="0" err="1"/>
              <a:t>labeled</a:t>
            </a:r>
            <a:r>
              <a:rPr lang="en-IN" sz="2400" dirty="0"/>
              <a:t> Economic loss. The second graph (b) shows the ATCA curve as a u-shaped curve and the MCA curve with an upward slope that intersects the ATCH curve at (QA, 11). The rectangular area on the graph from Price=15 to 12 past the MCH curve to the ATCH curve at Q1A is shaded and </a:t>
            </a:r>
            <a:r>
              <a:rPr lang="en-IN" sz="2400" dirty="0" err="1"/>
              <a:t>labeled</a:t>
            </a:r>
            <a:r>
              <a:rPr lang="en-IN" sz="2400" dirty="0"/>
              <a:t> Economic profit. </a:t>
            </a:r>
            <a:endParaRPr lang="en-US" sz="2000" dirty="0"/>
          </a:p>
        </p:txBody>
      </p:sp>
      <p:sp>
        <p:nvSpPr>
          <p:cNvPr id="6" name="Text Placeholder 3"/>
          <p:cNvSpPr>
            <a:spLocks noGrp="1"/>
          </p:cNvSpPr>
          <p:nvPr>
            <p:ph type="body" sz="quarter" idx="10"/>
          </p:nvPr>
        </p:nvSpPr>
        <p:spPr/>
        <p:txBody>
          <a:bodyPr/>
          <a:lstStyle/>
          <a:p>
            <a:r>
              <a:rPr lang="en-US" dirty="0">
                <a:hlinkClick r:id="rId3" action="ppaction://hlinksldjump"/>
              </a:rPr>
              <a:t>Return to slide containing original </a:t>
            </a:r>
            <a:r>
              <a:rPr lang="en-US" dirty="0" smtClean="0">
                <a:hlinkClick r:id="rId3" action="ppaction://hlinksldjump"/>
              </a:rPr>
              <a:t>image</a:t>
            </a:r>
            <a:endParaRPr lang="en-US" dirty="0">
              <a:hlinkClick r:id="rId3" action="ppaction://hlinksldjump"/>
            </a:endParaRPr>
          </a:p>
        </p:txBody>
      </p:sp>
    </p:spTree>
    <p:extLst>
      <p:ext uri="{BB962C8B-B14F-4D97-AF65-F5344CB8AC3E}">
        <p14:creationId xmlns:p14="http://schemas.microsoft.com/office/powerpoint/2010/main" val="2800949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Example: Heating Oil Market</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800" dirty="0"/>
              <a:t>The graph shows the demand curve, D, with a downward slope and the supply curve, S, with an upward slope. The supply curve originates at (0, .80), the demand curves originates at (0, 2.00), and they intersect at (3, 1.40). The triangular area above Price=$1.40 over to the demand curve is shaded and </a:t>
            </a:r>
            <a:r>
              <a:rPr lang="en-IN" sz="2800" dirty="0" err="1"/>
              <a:t>labeled</a:t>
            </a:r>
            <a:r>
              <a:rPr lang="en-IN" sz="2800" dirty="0"/>
              <a:t> Consumer surplus = $900/day. The triangular area below Price=$1.40 over to the supply curve is shaded and </a:t>
            </a:r>
            <a:r>
              <a:rPr lang="en-IN" sz="2800" dirty="0" err="1"/>
              <a:t>labeled</a:t>
            </a:r>
            <a:r>
              <a:rPr lang="en-IN" sz="2800" dirty="0"/>
              <a:t> Producer surplus = $900/day</a:t>
            </a:r>
            <a:r>
              <a:rPr lang="en-IN" sz="2800" dirty="0" smtClean="0"/>
              <a:t>.</a:t>
            </a:r>
            <a:endParaRPr lang="en-US" sz="1800" dirty="0"/>
          </a:p>
        </p:txBody>
      </p:sp>
      <p:sp>
        <p:nvSpPr>
          <p:cNvPr id="6" name="Text Placeholder 3"/>
          <p:cNvSpPr>
            <a:spLocks noGrp="1"/>
          </p:cNvSpPr>
          <p:nvPr>
            <p:ph type="body" sz="quarter" idx="10"/>
          </p:nvPr>
        </p:nvSpPr>
        <p:spPr/>
        <p:txBody>
          <a:bodyPr/>
          <a:lstStyle/>
          <a:p>
            <a:r>
              <a:rPr lang="en-US" dirty="0">
                <a:hlinkClick r:id="rId3" action="ppaction://hlinksldjump"/>
              </a:rPr>
              <a:t>Return to slide containing original </a:t>
            </a:r>
            <a:r>
              <a:rPr lang="en-US" dirty="0" smtClean="0">
                <a:hlinkClick r:id="rId3" action="ppaction://hlinksldjump"/>
              </a:rPr>
              <a:t>image</a:t>
            </a:r>
            <a:endParaRPr lang="en-US" dirty="0">
              <a:hlinkClick r:id="rId3" action="ppaction://hlinksldjump"/>
            </a:endParaRPr>
          </a:p>
        </p:txBody>
      </p:sp>
    </p:spTree>
    <p:extLst>
      <p:ext uri="{BB962C8B-B14F-4D97-AF65-F5344CB8AC3E}">
        <p14:creationId xmlns:p14="http://schemas.microsoft.com/office/powerpoint/2010/main" val="7110748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Price Ceiling on Heating Oil</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400" dirty="0"/>
              <a:t>The graph shows the demand curve, D, with a downward slope and the supply curve, S, with an upward slope. The supply curve originates at (0, .80), the demand curves originates at (0, 2.00), and they intersect at (3, 1.40). The area from Price=$1.00 to $2.00 over to Quantity=1 is shaded and </a:t>
            </a:r>
            <a:r>
              <a:rPr lang="en-IN" sz="2400" dirty="0" err="1"/>
              <a:t>labeled</a:t>
            </a:r>
            <a:r>
              <a:rPr lang="en-IN" sz="2400" dirty="0"/>
              <a:t> Consumer surplus = $900/day. The triangular area below Price=$1.00 to .80 over to the supply curve is shaded and </a:t>
            </a:r>
            <a:r>
              <a:rPr lang="en-IN" sz="2400" dirty="0" err="1"/>
              <a:t>labeled</a:t>
            </a:r>
            <a:r>
              <a:rPr lang="en-IN" sz="2400" dirty="0"/>
              <a:t> Producer surplus = $100/day. The triangular area between the supply and demand curve from Quantity=1 to 3 is shaded and </a:t>
            </a:r>
            <a:r>
              <a:rPr lang="en-IN" sz="2400" dirty="0" err="1"/>
              <a:t>labeled</a:t>
            </a:r>
            <a:r>
              <a:rPr lang="en-IN" sz="2400" dirty="0"/>
              <a:t> Lost economic surplus = $800/day</a:t>
            </a:r>
            <a:r>
              <a:rPr lang="en-IN" sz="2400" dirty="0" smtClean="0"/>
              <a:t>.</a:t>
            </a:r>
            <a:endParaRPr lang="en-US" sz="1400" dirty="0"/>
          </a:p>
        </p:txBody>
      </p:sp>
      <p:sp>
        <p:nvSpPr>
          <p:cNvPr id="6" name="Text Placeholder 3"/>
          <p:cNvSpPr>
            <a:spLocks noGrp="1"/>
          </p:cNvSpPr>
          <p:nvPr>
            <p:ph type="body" sz="quarter" idx="10"/>
          </p:nvPr>
        </p:nvSpPr>
        <p:spPr/>
        <p:txBody>
          <a:bodyPr/>
          <a:lstStyle/>
          <a:p>
            <a:r>
              <a:rPr lang="en-US" dirty="0">
                <a:hlinkClick r:id="rId3" action="ppaction://hlinksldjump"/>
              </a:rPr>
              <a:t>Return to slide containing original </a:t>
            </a:r>
            <a:r>
              <a:rPr lang="en-US" dirty="0" smtClean="0">
                <a:hlinkClick r:id="rId3" action="ppaction://hlinksldjump"/>
              </a:rPr>
              <a:t>image</a:t>
            </a:r>
            <a:endParaRPr lang="en-US" dirty="0">
              <a:hlinkClick r:id="rId3" action="ppaction://hlinksldjump"/>
            </a:endParaRPr>
          </a:p>
        </p:txBody>
      </p:sp>
    </p:spTree>
    <p:extLst>
      <p:ext uri="{BB962C8B-B14F-4D97-AF65-F5344CB8AC3E}">
        <p14:creationId xmlns:p14="http://schemas.microsoft.com/office/powerpoint/2010/main" val="1406213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Autofit/>
          </a:bodyPr>
          <a:lstStyle/>
          <a:p>
            <a:r>
              <a:rPr lang="en-IN" dirty="0"/>
              <a:t>Price Subsidies for Bread</a:t>
            </a:r>
            <a:r>
              <a:rPr lang="en-IN" sz="1500" dirty="0"/>
              <a:t> 1</a:t>
            </a:r>
            <a:r>
              <a:rPr lang="en-US" dirty="0" smtClean="0"/>
              <a:t> </a:t>
            </a:r>
            <a:br>
              <a:rPr lang="en-US" dirty="0" smtClean="0"/>
            </a:br>
            <a:r>
              <a:rPr lang="en-US" dirty="0" smtClean="0"/>
              <a:t>Text </a:t>
            </a:r>
            <a:r>
              <a:rPr lang="en-US" dirty="0"/>
              <a:t>Alternative</a:t>
            </a:r>
          </a:p>
        </p:txBody>
      </p:sp>
      <p:sp>
        <p:nvSpPr>
          <p:cNvPr id="5" name="Content Placeholder 2"/>
          <p:cNvSpPr>
            <a:spLocks noGrp="1"/>
          </p:cNvSpPr>
          <p:nvPr>
            <p:ph idx="1"/>
          </p:nvPr>
        </p:nvSpPr>
        <p:spPr/>
        <p:txBody>
          <a:bodyPr/>
          <a:lstStyle/>
          <a:p>
            <a:r>
              <a:rPr lang="en-IN" sz="2200" dirty="0"/>
              <a:t>The graph shows the demand curve, D, with a downward slope and the supply curve, S, as a horizontal line at World price = $2.00. The demand curve originates at (0, 4.00) and it intersects the supply curve at (4, 2.00) before ending at (8. 0). A horizontal line, Domestic price with subsidy, at Price=1.00 intersects demand at (6, 1.00). The triangular area above Domestic price with subsidy at Price=$1.00 up to the demand curve is shaded and </a:t>
            </a:r>
            <a:r>
              <a:rPr lang="en-IN" sz="2200" dirty="0" err="1"/>
              <a:t>labeled</a:t>
            </a:r>
            <a:r>
              <a:rPr lang="en-IN" sz="2200" dirty="0"/>
              <a:t> Consumer surplus = $9,000,000/month. The triangular area above the demand curve over to Quantity = 6 below the supply curve is shaded and </a:t>
            </a:r>
            <a:r>
              <a:rPr lang="en-IN" sz="2200" dirty="0" err="1"/>
              <a:t>labeled</a:t>
            </a:r>
            <a:r>
              <a:rPr lang="en-IN" sz="2200" dirty="0"/>
              <a:t> Reduction in total economic surplus = $1,000,000/month</a:t>
            </a:r>
            <a:r>
              <a:rPr lang="en-IN" sz="2200" dirty="0" smtClean="0"/>
              <a:t>.</a:t>
            </a:r>
            <a:endParaRPr lang="en-US" sz="2200" dirty="0"/>
          </a:p>
        </p:txBody>
      </p:sp>
      <p:sp>
        <p:nvSpPr>
          <p:cNvPr id="6" name="Text Placeholder 3"/>
          <p:cNvSpPr>
            <a:spLocks noGrp="1"/>
          </p:cNvSpPr>
          <p:nvPr>
            <p:ph type="body" sz="quarter" idx="10"/>
          </p:nvPr>
        </p:nvSpPr>
        <p:spPr/>
        <p:txBody>
          <a:bodyPr/>
          <a:lstStyle/>
          <a:p>
            <a:r>
              <a:rPr lang="en-US" dirty="0">
                <a:hlinkClick r:id="rId3" action="ppaction://hlinksldjump"/>
              </a:rPr>
              <a:t>Return to slide containing original </a:t>
            </a:r>
            <a:r>
              <a:rPr lang="en-US" dirty="0" smtClean="0">
                <a:hlinkClick r:id="rId3" action="ppaction://hlinksldjump"/>
              </a:rPr>
              <a:t>image</a:t>
            </a:r>
            <a:endParaRPr lang="en-US" dirty="0">
              <a:hlinkClick r:id="rId3" action="ppaction://hlinksldjump"/>
            </a:endParaRPr>
          </a:p>
        </p:txBody>
      </p:sp>
    </p:spTree>
    <p:extLst>
      <p:ext uri="{BB962C8B-B14F-4D97-AF65-F5344CB8AC3E}">
        <p14:creationId xmlns:p14="http://schemas.microsoft.com/office/powerpoint/2010/main" val="25244478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Economic Profit</a:t>
            </a:r>
            <a:endParaRPr lang="en-US" sz="1700" dirty="0"/>
          </a:p>
        </p:txBody>
      </p:sp>
      <p:sp>
        <p:nvSpPr>
          <p:cNvPr id="3" name="Content Placeholder 2"/>
          <p:cNvSpPr>
            <a:spLocks noGrp="1"/>
          </p:cNvSpPr>
          <p:nvPr>
            <p:ph idx="1"/>
          </p:nvPr>
        </p:nvSpPr>
        <p:spPr/>
        <p:txBody>
          <a:bodyPr/>
          <a:lstStyle/>
          <a:p>
            <a:r>
              <a:rPr lang="en-US" sz="2800" b="1" dirty="0"/>
              <a:t>Economic profit</a:t>
            </a:r>
            <a:r>
              <a:rPr lang="en-US" sz="2800" dirty="0"/>
              <a:t> is the difference between a firm's total revenue and the sum of its explicit and implicit costs</a:t>
            </a:r>
          </a:p>
          <a:p>
            <a:pPr lvl="1"/>
            <a:r>
              <a:rPr lang="en-US" sz="2400" dirty="0"/>
              <a:t>Also called excess profits</a:t>
            </a:r>
          </a:p>
          <a:p>
            <a:r>
              <a:rPr lang="en-US" sz="2800" b="1" dirty="0"/>
              <a:t>Implicit costs</a:t>
            </a:r>
            <a:r>
              <a:rPr lang="en-US" sz="2800" dirty="0"/>
              <a:t> are the opportunity costs of the resources supplied by the firm's owners</a:t>
            </a:r>
          </a:p>
          <a:p>
            <a:r>
              <a:rPr lang="en-US" sz="2800" b="1" dirty="0"/>
              <a:t>Normal profit</a:t>
            </a:r>
            <a:r>
              <a:rPr lang="en-US" sz="2800" dirty="0"/>
              <a:t> is the difference between accounting profit and economic profit</a:t>
            </a:r>
          </a:p>
          <a:p>
            <a:pPr lvl="1"/>
            <a:r>
              <a:rPr lang="en-US" sz="2400" dirty="0"/>
              <a:t>Normal profits keep the resources in their current use</a:t>
            </a:r>
          </a:p>
        </p:txBody>
      </p:sp>
    </p:spTree>
    <p:extLst>
      <p:ext uri="{BB962C8B-B14F-4D97-AF65-F5344CB8AC3E}">
        <p14:creationId xmlns:p14="http://schemas.microsoft.com/office/powerpoint/2010/main" val="33796106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Three Kinds of Profit</a:t>
            </a:r>
            <a:endParaRPr lang="en-US" sz="1700" dirty="0"/>
          </a:p>
        </p:txBody>
      </p:sp>
      <p:pic>
        <p:nvPicPr>
          <p:cNvPr id="5" name="Picture 2" descr="Three pie graphs are shown. Graph (a) is all one color and labeled Total revenue. Graph (b) is Explicit costs with a one third slice labeled Accounting Profit. Graph (c) has the same Explicit costs area, but the slice from (b) is subdivided into Normal profit (two thirds) and Economic profit (one third)."/>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220" y="1994179"/>
            <a:ext cx="7955280" cy="4031979"/>
          </a:xfrm>
        </p:spPr>
      </p:pic>
    </p:spTree>
    <p:extLst>
      <p:ext uri="{BB962C8B-B14F-4D97-AF65-F5344CB8AC3E}">
        <p14:creationId xmlns:p14="http://schemas.microsoft.com/office/powerpoint/2010/main" val="533333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Economic Profit Guides Decisions</a:t>
            </a:r>
          </a:p>
        </p:txBody>
      </p:sp>
      <p:sp>
        <p:nvSpPr>
          <p:cNvPr id="3" name="Content Placeholder 2"/>
          <p:cNvSpPr>
            <a:spLocks noGrp="1"/>
          </p:cNvSpPr>
          <p:nvPr>
            <p:ph idx="1"/>
          </p:nvPr>
        </p:nvSpPr>
        <p:spPr>
          <a:xfrm>
            <a:off x="923926" y="1600199"/>
            <a:ext cx="7762874" cy="1752601"/>
          </a:xfrm>
        </p:spPr>
        <p:txBody>
          <a:bodyPr/>
          <a:lstStyle/>
          <a:p>
            <a:r>
              <a:rPr lang="en-US" sz="2600" dirty="0"/>
              <a:t>Pudge Buffet's decision: continue farming or quit?</a:t>
            </a:r>
          </a:p>
          <a:p>
            <a:pPr lvl="1"/>
            <a:r>
              <a:rPr lang="en-US" sz="2200" dirty="0"/>
              <a:t>Quit farming and earn $11,000 per year working retail</a:t>
            </a:r>
          </a:p>
          <a:p>
            <a:pPr lvl="1"/>
            <a:r>
              <a:rPr lang="en-US" sz="2200" dirty="0"/>
              <a:t>Explicit farm costs are $10,000</a:t>
            </a:r>
          </a:p>
          <a:p>
            <a:pPr lvl="1"/>
            <a:r>
              <a:rPr lang="en-US" sz="2200" dirty="0"/>
              <a:t>Total revenue is $22,000</a:t>
            </a:r>
            <a:endParaRPr lang="en-IN" dirty="0"/>
          </a:p>
        </p:txBody>
      </p:sp>
      <p:graphicFrame>
        <p:nvGraphicFramePr>
          <p:cNvPr id="5" name="Table 3"/>
          <p:cNvGraphicFramePr>
            <a:graphicFrameLocks noGrp="1"/>
          </p:cNvGraphicFramePr>
          <p:nvPr>
            <p:extLst>
              <p:ext uri="{D42A27DB-BD31-4B8C-83A1-F6EECF244321}">
                <p14:modId xmlns:p14="http://schemas.microsoft.com/office/powerpoint/2010/main" val="1972710602"/>
              </p:ext>
            </p:extLst>
          </p:nvPr>
        </p:nvGraphicFramePr>
        <p:xfrm>
          <a:off x="923926" y="3472541"/>
          <a:ext cx="6858000" cy="1305488"/>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1655470980"/>
                    </a:ext>
                  </a:extLst>
                </a:gridCol>
                <a:gridCol w="2560320">
                  <a:extLst>
                    <a:ext uri="{9D8B030D-6E8A-4147-A177-3AD203B41FA5}">
                      <a16:colId xmlns:a16="http://schemas.microsoft.com/office/drawing/2014/main" val="722682818"/>
                    </a:ext>
                  </a:extLst>
                </a:gridCol>
                <a:gridCol w="2103120">
                  <a:extLst>
                    <a:ext uri="{9D8B030D-6E8A-4147-A177-3AD203B41FA5}">
                      <a16:colId xmlns:a16="http://schemas.microsoft.com/office/drawing/2014/main" val="1058001468"/>
                    </a:ext>
                  </a:extLst>
                </a:gridCol>
              </a:tblGrid>
              <a:tr h="7052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Accounting Profit</a:t>
                      </a:r>
                    </a:p>
                  </a:txBody>
                  <a:tcPr marL="81244" marR="81244" marT="40622" marB="40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Economic Profit</a:t>
                      </a:r>
                    </a:p>
                  </a:txBody>
                  <a:tcPr marL="81244" marR="81244" marT="40622" marB="40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Normal Profit</a:t>
                      </a:r>
                    </a:p>
                  </a:txBody>
                  <a:tcPr marL="81244" marR="81244" marT="40622" marB="40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985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lumMod val="85000"/>
                              <a:lumOff val="15000"/>
                            </a:schemeClr>
                          </a:solidFill>
                          <a:effectLst/>
                          <a:latin typeface="Arial" charset="0"/>
                        </a:rPr>
                        <a:t>$12,000</a:t>
                      </a:r>
                    </a:p>
                  </a:txBody>
                  <a:tcPr marL="81244" marR="81244" marT="40622" marB="40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lumMod val="85000"/>
                              <a:lumOff val="15000"/>
                            </a:schemeClr>
                          </a:solidFill>
                          <a:effectLst/>
                          <a:latin typeface="Arial" charset="0"/>
                        </a:rPr>
                        <a:t>$1,000</a:t>
                      </a:r>
                    </a:p>
                  </a:txBody>
                  <a:tcPr marL="81244" marR="81244" marT="40622" marB="40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lumMod val="85000"/>
                              <a:lumOff val="15000"/>
                            </a:schemeClr>
                          </a:solidFill>
                          <a:effectLst/>
                          <a:latin typeface="Arial" charset="0"/>
                        </a:rPr>
                        <a:t>$11,000</a:t>
                      </a:r>
                    </a:p>
                  </a:txBody>
                  <a:tcPr marL="81244" marR="81244" marT="40622" marB="4062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094212"/>
                  </a:ext>
                </a:extLst>
              </a:tr>
            </a:tbl>
          </a:graphicData>
        </a:graphic>
      </p:graphicFrame>
      <p:sp>
        <p:nvSpPr>
          <p:cNvPr id="4" name="Content Placeholder 4"/>
          <p:cNvSpPr>
            <a:spLocks noGrp="1"/>
          </p:cNvSpPr>
          <p:nvPr>
            <p:ph idx="10"/>
          </p:nvPr>
        </p:nvSpPr>
        <p:spPr>
          <a:xfrm>
            <a:off x="923926" y="4969330"/>
            <a:ext cx="7762874" cy="854530"/>
          </a:xfrm>
        </p:spPr>
        <p:txBody>
          <a:bodyPr/>
          <a:lstStyle/>
          <a:p>
            <a:pPr lvl="1"/>
            <a:r>
              <a:rPr lang="en-US" sz="2200" dirty="0"/>
              <a:t>Pudge should stick with farming</a:t>
            </a:r>
          </a:p>
          <a:p>
            <a:pPr lvl="2"/>
            <a:r>
              <a:rPr lang="en-US" sz="2200" dirty="0"/>
              <a:t>His economic profit is </a:t>
            </a:r>
            <a:r>
              <a:rPr lang="en-US" sz="2200" dirty="0" smtClean="0"/>
              <a:t>positive</a:t>
            </a:r>
            <a:endParaRPr lang="en-US" sz="2200" dirty="0"/>
          </a:p>
        </p:txBody>
      </p:sp>
    </p:spTree>
    <p:extLst>
      <p:ext uri="{BB962C8B-B14F-4D97-AF65-F5344CB8AC3E}">
        <p14:creationId xmlns:p14="http://schemas.microsoft.com/office/powerpoint/2010/main" val="178525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800" dirty="0"/>
              <a:t>Example: Economic Profit Guides Decisions, A Change in Revenue</a:t>
            </a:r>
          </a:p>
        </p:txBody>
      </p:sp>
      <p:sp>
        <p:nvSpPr>
          <p:cNvPr id="3" name="Content Placeholder 2"/>
          <p:cNvSpPr>
            <a:spLocks noGrp="1"/>
          </p:cNvSpPr>
          <p:nvPr>
            <p:ph idx="1"/>
          </p:nvPr>
        </p:nvSpPr>
        <p:spPr>
          <a:xfrm>
            <a:off x="923926" y="1600199"/>
            <a:ext cx="7762874" cy="1752601"/>
          </a:xfrm>
        </p:spPr>
        <p:txBody>
          <a:bodyPr/>
          <a:lstStyle/>
          <a:p>
            <a:r>
              <a:rPr lang="en-US" sz="2600" dirty="0"/>
              <a:t>Pudge Buffet's decision: continue farming or quit?</a:t>
            </a:r>
          </a:p>
          <a:p>
            <a:pPr lvl="1"/>
            <a:r>
              <a:rPr lang="en-US" sz="2200" dirty="0"/>
              <a:t>Quit farming and earn $11,000 per year working retail</a:t>
            </a:r>
          </a:p>
          <a:p>
            <a:pPr lvl="1"/>
            <a:r>
              <a:rPr lang="en-US" sz="2200" dirty="0"/>
              <a:t>Explicit farm costs are $10,000</a:t>
            </a:r>
          </a:p>
          <a:p>
            <a:pPr lvl="1"/>
            <a:r>
              <a:rPr lang="en-US" sz="2200" dirty="0"/>
              <a:t>Total revenue is $20,000</a:t>
            </a:r>
            <a:endParaRPr lang="en-IN" dirty="0"/>
          </a:p>
        </p:txBody>
      </p:sp>
      <p:graphicFrame>
        <p:nvGraphicFramePr>
          <p:cNvPr id="5" name="Table 3"/>
          <p:cNvGraphicFramePr>
            <a:graphicFrameLocks noGrp="1"/>
          </p:cNvGraphicFramePr>
          <p:nvPr>
            <p:extLst>
              <p:ext uri="{D42A27DB-BD31-4B8C-83A1-F6EECF244321}">
                <p14:modId xmlns:p14="http://schemas.microsoft.com/office/powerpoint/2010/main" val="3861037275"/>
              </p:ext>
            </p:extLst>
          </p:nvPr>
        </p:nvGraphicFramePr>
        <p:xfrm>
          <a:off x="923926" y="3472541"/>
          <a:ext cx="6858000" cy="1303076"/>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1655470980"/>
                    </a:ext>
                  </a:extLst>
                </a:gridCol>
                <a:gridCol w="2560320">
                  <a:extLst>
                    <a:ext uri="{9D8B030D-6E8A-4147-A177-3AD203B41FA5}">
                      <a16:colId xmlns:a16="http://schemas.microsoft.com/office/drawing/2014/main" val="722682818"/>
                    </a:ext>
                  </a:extLst>
                </a:gridCol>
                <a:gridCol w="2103120">
                  <a:extLst>
                    <a:ext uri="{9D8B030D-6E8A-4147-A177-3AD203B41FA5}">
                      <a16:colId xmlns:a16="http://schemas.microsoft.com/office/drawing/2014/main" val="1058001468"/>
                    </a:ext>
                  </a:extLst>
                </a:gridCol>
              </a:tblGrid>
              <a:tr h="7052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Accounting Profit</a:t>
                      </a:r>
                    </a:p>
                  </a:txBody>
                  <a:tcPr marL="80038" marR="80038" marT="40019" marB="400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Economic Profit</a:t>
                      </a:r>
                    </a:p>
                  </a:txBody>
                  <a:tcPr marL="80038" marR="80038" marT="40019" marB="400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Normal Profit</a:t>
                      </a:r>
                    </a:p>
                  </a:txBody>
                  <a:tcPr marL="80038" marR="80038" marT="40019" marB="400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9859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smtClean="0">
                          <a:ln>
                            <a:noFill/>
                          </a:ln>
                          <a:solidFill>
                            <a:schemeClr val="tx1">
                              <a:lumMod val="85000"/>
                              <a:lumOff val="15000"/>
                            </a:schemeClr>
                          </a:solidFill>
                          <a:effectLst/>
                          <a:latin typeface="Arial" charset="0"/>
                        </a:rPr>
                        <a:t>$10,000</a:t>
                      </a:r>
                    </a:p>
                  </a:txBody>
                  <a:tcPr marL="80038" marR="80038" marT="40019" marB="400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lumMod val="85000"/>
                              <a:lumOff val="15000"/>
                            </a:schemeClr>
                          </a:solidFill>
                          <a:effectLst/>
                          <a:latin typeface="Arial" charset="0"/>
                        </a:rPr>
                        <a:t>−$1,000</a:t>
                      </a:r>
                    </a:p>
                  </a:txBody>
                  <a:tcPr marL="80038" marR="80038" marT="40019" marB="400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500" b="0" i="0" u="none" strike="noStrike" cap="none" normalizeH="0" baseline="0" dirty="0" smtClean="0">
                          <a:ln>
                            <a:noFill/>
                          </a:ln>
                          <a:solidFill>
                            <a:schemeClr val="tx1">
                              <a:lumMod val="85000"/>
                              <a:lumOff val="15000"/>
                            </a:schemeClr>
                          </a:solidFill>
                          <a:effectLst/>
                          <a:latin typeface="Arial" charset="0"/>
                        </a:rPr>
                        <a:t>$11,000</a:t>
                      </a:r>
                    </a:p>
                  </a:txBody>
                  <a:tcPr marL="80038" marR="80038" marT="40019" marB="4001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094212"/>
                  </a:ext>
                </a:extLst>
              </a:tr>
            </a:tbl>
          </a:graphicData>
        </a:graphic>
      </p:graphicFrame>
      <p:sp>
        <p:nvSpPr>
          <p:cNvPr id="4" name="Content Placeholder 4"/>
          <p:cNvSpPr>
            <a:spLocks noGrp="1"/>
          </p:cNvSpPr>
          <p:nvPr>
            <p:ph idx="10"/>
          </p:nvPr>
        </p:nvSpPr>
        <p:spPr>
          <a:xfrm>
            <a:off x="923926" y="4969330"/>
            <a:ext cx="7762874" cy="854530"/>
          </a:xfrm>
        </p:spPr>
        <p:txBody>
          <a:bodyPr/>
          <a:lstStyle/>
          <a:p>
            <a:pPr lvl="1"/>
            <a:r>
              <a:rPr lang="en-US" sz="2200" dirty="0"/>
              <a:t>Pudge should quit</a:t>
            </a:r>
          </a:p>
          <a:p>
            <a:pPr lvl="2"/>
            <a:r>
              <a:rPr lang="en-US" sz="2200" dirty="0"/>
              <a:t>His economic profit is negative</a:t>
            </a:r>
          </a:p>
        </p:txBody>
      </p:sp>
    </p:spTree>
    <p:extLst>
      <p:ext uri="{BB962C8B-B14F-4D97-AF65-F5344CB8AC3E}">
        <p14:creationId xmlns:p14="http://schemas.microsoft.com/office/powerpoint/2010/main" val="365317968"/>
      </p:ext>
    </p:extLst>
  </p:cSld>
  <p:clrMapOvr>
    <a:masterClrMapping/>
  </p:clrMapOvr>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Frank 7e PowerPoint Template</Template>
  <TotalTime>3181</TotalTime>
  <Words>3037</Words>
  <Application>Microsoft Office PowerPoint</Application>
  <PresentationFormat>On-screen Show (4:3)</PresentationFormat>
  <Paragraphs>292</Paragraphs>
  <Slides>57</Slides>
  <Notes>25</Notes>
  <HiddenSlides>12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Helvetica</vt:lpstr>
      <vt:lpstr>Times New Roman</vt:lpstr>
      <vt:lpstr>Presentation1</vt:lpstr>
      <vt:lpstr>Chapter 7</vt:lpstr>
      <vt:lpstr>Learning Objectives</vt:lpstr>
      <vt:lpstr>Markets Are Dynamic</vt:lpstr>
      <vt:lpstr>The Invisible Hand</vt:lpstr>
      <vt:lpstr>Accounting Profit</vt:lpstr>
      <vt:lpstr>Economic Profit</vt:lpstr>
      <vt:lpstr>Three Kinds of Profit</vt:lpstr>
      <vt:lpstr>Example: Economic Profit Guides Decisions</vt:lpstr>
      <vt:lpstr>Example: Economic Profit Guides Decisions, A Change in Revenue</vt:lpstr>
      <vt:lpstr>Example: Owned Inputs</vt:lpstr>
      <vt:lpstr>Two Functions of Price</vt:lpstr>
      <vt:lpstr>Responses to Profits and Losses</vt:lpstr>
      <vt:lpstr>Response to Economic Profits</vt:lpstr>
      <vt:lpstr>Shrinking Economic Profits</vt:lpstr>
      <vt:lpstr>Market Equilibrium 1</vt:lpstr>
      <vt:lpstr>Economic Losses</vt:lpstr>
      <vt:lpstr>Market Equilibrium 2</vt:lpstr>
      <vt:lpstr>Constant-Cost Industry</vt:lpstr>
      <vt:lpstr>Features of the Invisible Hand</vt:lpstr>
      <vt:lpstr>Example: Movement Toward Equilibrium</vt:lpstr>
      <vt:lpstr>Short-Run Adjustments 1</vt:lpstr>
      <vt:lpstr>Short-Run Adjustments 2</vt:lpstr>
      <vt:lpstr>Free Entry and Exit</vt:lpstr>
      <vt:lpstr>Economic Rent</vt:lpstr>
      <vt:lpstr>Invisible Hand in the Supermarket</vt:lpstr>
      <vt:lpstr>Invisible Hand and Cost-Saving Innovations</vt:lpstr>
      <vt:lpstr>Example: Shipping Innovation</vt:lpstr>
      <vt:lpstr>Market Equilibrium and Big Payoffs</vt:lpstr>
      <vt:lpstr>Invisible Hand and Socially Optimal Outcome</vt:lpstr>
      <vt:lpstr>Market Equilibrium and Efficiency</vt:lpstr>
      <vt:lpstr>Price Below Equilibrium 1</vt:lpstr>
      <vt:lpstr>Price Below Equilibrium 2</vt:lpstr>
      <vt:lpstr>Price above Equilibrium</vt:lpstr>
      <vt:lpstr>Efficiency Conditions</vt:lpstr>
      <vt:lpstr>Trade-Offs</vt:lpstr>
      <vt:lpstr>The  Cost of Preventing Price Adjustments</vt:lpstr>
      <vt:lpstr>Example: Heating Oil Market</vt:lpstr>
      <vt:lpstr>Price Ceiling on Heating Oil</vt:lpstr>
      <vt:lpstr>Surplus Lost to a Price Ceiling</vt:lpstr>
      <vt:lpstr>Alternative Heating Oil Policy</vt:lpstr>
      <vt:lpstr>Example: Price Subsidy for Bread</vt:lpstr>
      <vt:lpstr>Price Subsidies for Bread 1</vt:lpstr>
      <vt:lpstr>The Cost of the Subsidy</vt:lpstr>
      <vt:lpstr>Price Subsidies for Bread 2</vt:lpstr>
      <vt:lpstr>Invisible Hand in Action</vt:lpstr>
      <vt:lpstr>Accessibility Content: Text Alternatives for Images</vt:lpstr>
      <vt:lpstr>Response to Economic Profits Text Alternative</vt:lpstr>
      <vt:lpstr>Shrinking Economic Profits Text Alternative</vt:lpstr>
      <vt:lpstr>Market Equilibrium 1  Text Alternative</vt:lpstr>
      <vt:lpstr>Economic Losses  Text Alternative</vt:lpstr>
      <vt:lpstr>Market Equilibrium 2  Text Alternative</vt:lpstr>
      <vt:lpstr>Constant-Cost Industry  Text Alternative</vt:lpstr>
      <vt:lpstr>Short-Run Adjustments 1  Text Alternative</vt:lpstr>
      <vt:lpstr>Short-Run Adjustments 2  Text Alternative</vt:lpstr>
      <vt:lpstr>Example: Heating Oil Market  Text Alternative</vt:lpstr>
      <vt:lpstr>Price Ceiling on Heating Oil  Text Alternative</vt:lpstr>
      <vt:lpstr>Price Subsidies for Bread 1  Text Alternative</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Carol Swartz</dc:creator>
  <cp:lastModifiedBy>Prasanna kumar. Tripathy</cp:lastModifiedBy>
  <cp:revision>578</cp:revision>
  <dcterms:created xsi:type="dcterms:W3CDTF">2010-08-19T14:49:33Z</dcterms:created>
  <dcterms:modified xsi:type="dcterms:W3CDTF">2018-11-28T09:55:16Z</dcterms:modified>
</cp:coreProperties>
</file>