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13.xml" ContentType="application/vnd.openxmlformats-officedocument.presentationml.slideMaster+xml"/>
  <Override PartName="/ppt/theme/theme14.xml" ContentType="application/vnd.openxmlformats-officedocument.them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theme/theme4.xml" ContentType="application/vnd.openxmlformats-officedocument.them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Masters/slideMaster14.xml" ContentType="application/vnd.openxmlformats-officedocument.presentationml.slideMaster+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theme/theme7.xml" ContentType="application/vnd.openxmlformats-officedocument.theme+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theme/theme3.xml" ContentType="application/vnd.openxmlformats-officedocument.them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 id="2147483652" r:id="rId3"/>
    <p:sldMasterId id="2147483653" r:id="rId4"/>
    <p:sldMasterId id="2147483655"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Lst>
  <p:notesMasterIdLst>
    <p:notesMasterId r:id="rId45"/>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Lst>
  <p:sldSz cx="9144000" cy="6858000" type="screen4x3"/>
  <p:notesSz cx="6858000" cy="9144000"/>
  <p:embeddedFontLst>
    <p:embeddedFont>
      <p:font typeface="Arial Black" pitchFamily="34" charset="0"/>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008">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g1d3pJQ2uEzkCfahb7a9Brh3ftj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4FB0690-6B05-49F1-95D1-F5E744E1248E}">
  <a:tblStyle styleId="{24FB0690-6B05-49F1-95D1-F5E744E1248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7" d="100"/>
          <a:sy n="67" d="100"/>
        </p:scale>
        <p:origin x="-1476" y="-96"/>
      </p:cViewPr>
      <p:guideLst>
        <p:guide orient="horz" pos="1008"/>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55"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slide" Target="slides/slide2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8" Type="http://schemas.openxmlformats.org/officeDocument/2006/relationships/slideMaster" Target="slideMasters/slideMaster8.xml"/><Relationship Id="rId5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a:buNone/>
            </a:pPr>
            <a:fld id="{00000000-1234-1234-1234-123412341234}" type="slidenum">
              <a:rPr lang="en-US" sz="1200" b="0" i="0" u="none" strike="noStrike" cap="none">
                <a:solidFill>
                  <a:srgbClr val="000000"/>
                </a:solidFill>
                <a:latin typeface="Times"/>
                <a:ea typeface="Times"/>
                <a:cs typeface="Times"/>
                <a:sym typeface="Times"/>
              </a:rPr>
              <a:pPr marL="0" marR="0" lvl="0" indent="0" algn="r" rtl="0">
                <a:lnSpc>
                  <a:spcPct val="100000"/>
                </a:lnSpc>
                <a:spcBef>
                  <a:spcPts val="0"/>
                </a:spcBef>
                <a:spcAft>
                  <a:spcPts val="0"/>
                </a:spcAft>
                <a:buClr>
                  <a:srgbClr val="000000"/>
                </a:buClr>
                <a:buSzPts val="1200"/>
                <a:buFont typeface="Times"/>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0" name="Google Shape;440;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Quality of being useful</a:t>
            </a:r>
            <a:endParaRPr/>
          </a:p>
        </p:txBody>
      </p:sp>
      <p:sp>
        <p:nvSpPr>
          <p:cNvPr id="441" name="Google Shape;441;p1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800"/>
                <a:buFont typeface="Arial"/>
                <a:buNone/>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3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2"/>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9" name="Google Shape;29;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45"/>
        <p:cNvGrpSpPr/>
        <p:nvPr/>
      </p:nvGrpSpPr>
      <p:grpSpPr>
        <a:xfrm>
          <a:off x="0" y="0"/>
          <a:ext cx="0" cy="0"/>
          <a:chOff x="0" y="0"/>
          <a:chExt cx="0" cy="0"/>
        </a:xfrm>
      </p:grpSpPr>
      <p:sp>
        <p:nvSpPr>
          <p:cNvPr id="246" name="Google Shape;246;p5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51"/>
          <p:cNvSpPr>
            <a:spLocks noGrp="1"/>
          </p:cNvSpPr>
          <p:nvPr>
            <p:ph type="pic" idx="2"/>
          </p:nvPr>
        </p:nvSpPr>
        <p:spPr>
          <a:xfrm>
            <a:off x="1792288" y="612775"/>
            <a:ext cx="5486400" cy="4114800"/>
          </a:xfrm>
          <a:prstGeom prst="rect">
            <a:avLst/>
          </a:prstGeom>
          <a:noFill/>
          <a:ln>
            <a:noFill/>
          </a:ln>
        </p:spPr>
      </p:sp>
      <p:sp>
        <p:nvSpPr>
          <p:cNvPr id="248" name="Google Shape;248;p5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249" name="Google Shape;249;p5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5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8"/>
        <p:cNvGrpSpPr/>
        <p:nvPr/>
      </p:nvGrpSpPr>
      <p:grpSpPr>
        <a:xfrm>
          <a:off x="0" y="0"/>
          <a:ext cx="0" cy="0"/>
          <a:chOff x="0" y="0"/>
          <a:chExt cx="0" cy="0"/>
        </a:xfrm>
      </p:grpSpPr>
      <p:sp>
        <p:nvSpPr>
          <p:cNvPr id="269" name="Google Shape;269;p5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53"/>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1" name="Google Shape;271;p5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2" name="Google Shape;272;p5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90"/>
        <p:cNvGrpSpPr/>
        <p:nvPr/>
      </p:nvGrpSpPr>
      <p:grpSpPr>
        <a:xfrm>
          <a:off x="0" y="0"/>
          <a:ext cx="0" cy="0"/>
          <a:chOff x="0" y="0"/>
          <a:chExt cx="0" cy="0"/>
        </a:xfrm>
      </p:grpSpPr>
      <p:sp>
        <p:nvSpPr>
          <p:cNvPr id="291" name="Google Shape;291;p55"/>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55"/>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93" name="Google Shape;293;p5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5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312"/>
        <p:cNvGrpSpPr/>
        <p:nvPr/>
      </p:nvGrpSpPr>
      <p:grpSpPr>
        <a:xfrm>
          <a:off x="0" y="0"/>
          <a:ext cx="0" cy="0"/>
          <a:chOff x="0" y="0"/>
          <a:chExt cx="0" cy="0"/>
        </a:xfrm>
      </p:grpSpPr>
      <p:sp>
        <p:nvSpPr>
          <p:cNvPr id="313" name="Google Shape;313;p5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57"/>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5" name="Google Shape;315;p57"/>
          <p:cNvSpPr txBox="1">
            <a:spLocks noGrp="1"/>
          </p:cNvSpPr>
          <p:nvPr>
            <p:ph type="body" idx="2"/>
          </p:nvPr>
        </p:nvSpPr>
        <p:spPr>
          <a:xfrm>
            <a:off x="4648200" y="1981200"/>
            <a:ext cx="4038600" cy="18669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6" name="Google Shape;316;p57"/>
          <p:cNvSpPr txBox="1">
            <a:spLocks noGrp="1"/>
          </p:cNvSpPr>
          <p:nvPr>
            <p:ph type="body" idx="3"/>
          </p:nvPr>
        </p:nvSpPr>
        <p:spPr>
          <a:xfrm>
            <a:off x="4648200" y="4000500"/>
            <a:ext cx="4038600" cy="18669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7" name="Google Shape;317;p5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5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7"/>
        <p:cNvGrpSpPr/>
        <p:nvPr/>
      </p:nvGrpSpPr>
      <p:grpSpPr>
        <a:xfrm>
          <a:off x="0" y="0"/>
          <a:ext cx="0" cy="0"/>
          <a:chOff x="0" y="0"/>
          <a:chExt cx="0" cy="0"/>
        </a:xfrm>
      </p:grpSpPr>
      <p:sp>
        <p:nvSpPr>
          <p:cNvPr id="48" name="Google Shape;48;p3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8"/>
        <p:cNvGrpSpPr/>
        <p:nvPr/>
      </p:nvGrpSpPr>
      <p:grpSpPr>
        <a:xfrm>
          <a:off x="0" y="0"/>
          <a:ext cx="0" cy="0"/>
          <a:chOff x="0" y="0"/>
          <a:chExt cx="0" cy="0"/>
        </a:xfrm>
      </p:grpSpPr>
      <p:sp>
        <p:nvSpPr>
          <p:cNvPr id="89" name="Google Shape;89;p37"/>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7"/>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91" name="Google Shape;91;p37"/>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1"/>
        <p:cNvGrpSpPr/>
        <p:nvPr/>
      </p:nvGrpSpPr>
      <p:grpSpPr>
        <a:xfrm>
          <a:off x="0" y="0"/>
          <a:ext cx="0" cy="0"/>
          <a:chOff x="0" y="0"/>
          <a:chExt cx="0" cy="0"/>
        </a:xfrm>
      </p:grpSpPr>
      <p:sp>
        <p:nvSpPr>
          <p:cNvPr id="112" name="Google Shape;112;p3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44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114" name="Google Shape;114;p39"/>
          <p:cNvSpPr txBox="1">
            <a:spLocks noGrp="1"/>
          </p:cNvSpPr>
          <p:nvPr>
            <p:ph type="ftr" idx="11"/>
          </p:nvPr>
        </p:nvSpPr>
        <p:spPr>
          <a:xfrm>
            <a:off x="3048000" y="6248400"/>
            <a:ext cx="28956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3"/>
        <p:cNvGrpSpPr/>
        <p:nvPr/>
      </p:nvGrpSpPr>
      <p:grpSpPr>
        <a:xfrm>
          <a:off x="0" y="0"/>
          <a:ext cx="0" cy="0"/>
          <a:chOff x="0" y="0"/>
          <a:chExt cx="0" cy="0"/>
        </a:xfrm>
      </p:grpSpPr>
      <p:sp>
        <p:nvSpPr>
          <p:cNvPr id="134" name="Google Shape;134;p4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1"/>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136" name="Google Shape;136;p41"/>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137" name="Google Shape;137;p4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4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6"/>
        <p:cNvGrpSpPr/>
        <p:nvPr/>
      </p:nvGrpSpPr>
      <p:grpSpPr>
        <a:xfrm>
          <a:off x="0" y="0"/>
          <a:ext cx="0" cy="0"/>
          <a:chOff x="0" y="0"/>
          <a:chExt cx="0" cy="0"/>
        </a:xfrm>
      </p:grpSpPr>
      <p:sp>
        <p:nvSpPr>
          <p:cNvPr id="157" name="Google Shape;157;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4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159" name="Google Shape;159;p4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160" name="Google Shape;160;p4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161" name="Google Shape;161;p4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162" name="Google Shape;162;p4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4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1"/>
        <p:cNvGrpSpPr/>
        <p:nvPr/>
      </p:nvGrpSpPr>
      <p:grpSpPr>
        <a:xfrm>
          <a:off x="0" y="0"/>
          <a:ext cx="0" cy="0"/>
          <a:chOff x="0" y="0"/>
          <a:chExt cx="0" cy="0"/>
        </a:xfrm>
      </p:grpSpPr>
      <p:sp>
        <p:nvSpPr>
          <p:cNvPr id="182" name="Google Shape;182;p4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4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4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2"/>
        <p:cNvGrpSpPr/>
        <p:nvPr/>
      </p:nvGrpSpPr>
      <p:grpSpPr>
        <a:xfrm>
          <a:off x="0" y="0"/>
          <a:ext cx="0" cy="0"/>
          <a:chOff x="0" y="0"/>
          <a:chExt cx="0" cy="0"/>
        </a:xfrm>
      </p:grpSpPr>
      <p:sp>
        <p:nvSpPr>
          <p:cNvPr id="203" name="Google Shape;203;p4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4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2"/>
        <p:cNvGrpSpPr/>
        <p:nvPr/>
      </p:nvGrpSpPr>
      <p:grpSpPr>
        <a:xfrm>
          <a:off x="0" y="0"/>
          <a:ext cx="0" cy="0"/>
          <a:chOff x="0" y="0"/>
          <a:chExt cx="0" cy="0"/>
        </a:xfrm>
      </p:grpSpPr>
      <p:sp>
        <p:nvSpPr>
          <p:cNvPr id="223" name="Google Shape;223;p4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4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70840" algn="l">
              <a:spcBef>
                <a:spcPts val="560"/>
              </a:spcBef>
              <a:spcAft>
                <a:spcPts val="0"/>
              </a:spcAft>
              <a:buSzPts val="224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225" name="Google Shape;225;p4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226" name="Google Shape;226;p4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4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2.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31"/>
          <p:cNvGrpSpPr/>
          <p:nvPr/>
        </p:nvGrpSpPr>
        <p:grpSpPr>
          <a:xfrm>
            <a:off x="0" y="0"/>
            <a:ext cx="9144000" cy="546100"/>
            <a:chOff x="0" y="0"/>
            <a:chExt cx="5760" cy="344"/>
          </a:xfrm>
        </p:grpSpPr>
        <p:sp>
          <p:nvSpPr>
            <p:cNvPr id="11" name="Google Shape;11;p31"/>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 name="Google Shape;12;p31"/>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 name="Google Shape;13;p31"/>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 name="Google Shape;14;p31"/>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 name="Google Shape;15;p31"/>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 name="Google Shape;16;p31"/>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 name="Google Shape;17;p31"/>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 name="Google Shape;18;p31"/>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 name="Google Shape;19;p31"/>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20" name="Google Shape;20;p31"/>
          <p:cNvSpPr txBox="1"/>
          <p:nvPr/>
        </p:nvSpPr>
        <p:spPr>
          <a:xfrm>
            <a:off x="2286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 name="Google Shape;21;p31"/>
          <p:cNvSpPr txBox="1"/>
          <p:nvPr/>
        </p:nvSpPr>
        <p:spPr>
          <a:xfrm>
            <a:off x="228600" y="632460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a:t>
            </a:r>
            <a:endParaRPr/>
          </a:p>
        </p:txBody>
      </p:sp>
      <p:sp>
        <p:nvSpPr>
          <p:cNvPr id="22" name="Google Shape;22;p3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3" name="Google Shape;23;p3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Google Shape;25;p3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grpSp>
        <p:nvGrpSpPr>
          <p:cNvPr id="206" name="Google Shape;206;p48"/>
          <p:cNvGrpSpPr/>
          <p:nvPr/>
        </p:nvGrpSpPr>
        <p:grpSpPr>
          <a:xfrm>
            <a:off x="0" y="0"/>
            <a:ext cx="9144000" cy="546100"/>
            <a:chOff x="0" y="0"/>
            <a:chExt cx="5760" cy="344"/>
          </a:xfrm>
        </p:grpSpPr>
        <p:sp>
          <p:nvSpPr>
            <p:cNvPr id="207" name="Google Shape;207;p48"/>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8" name="Google Shape;208;p48"/>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09" name="Google Shape;209;p48"/>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0" name="Google Shape;210;p48"/>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1" name="Google Shape;211;p48"/>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2" name="Google Shape;212;p48"/>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3" name="Google Shape;213;p48"/>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4" name="Google Shape;214;p48"/>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5" name="Google Shape;215;p48"/>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216" name="Google Shape;216;p48"/>
          <p:cNvSpPr txBox="1"/>
          <p:nvPr/>
        </p:nvSpPr>
        <p:spPr>
          <a:xfrm>
            <a:off x="2286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17" name="Google Shape;217;p48"/>
          <p:cNvSpPr txBox="1"/>
          <p:nvPr/>
        </p:nvSpPr>
        <p:spPr>
          <a:xfrm>
            <a:off x="228600" y="632460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a:t>
            </a:r>
            <a:endParaRPr/>
          </a:p>
        </p:txBody>
      </p:sp>
      <p:sp>
        <p:nvSpPr>
          <p:cNvPr id="218" name="Google Shape;218;p4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19" name="Google Shape;219;p48"/>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20" name="Google Shape;220;p4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1" name="Google Shape;221;p4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grpSp>
        <p:nvGrpSpPr>
          <p:cNvPr id="229" name="Google Shape;229;p50"/>
          <p:cNvGrpSpPr/>
          <p:nvPr/>
        </p:nvGrpSpPr>
        <p:grpSpPr>
          <a:xfrm>
            <a:off x="0" y="0"/>
            <a:ext cx="9144000" cy="546100"/>
            <a:chOff x="0" y="0"/>
            <a:chExt cx="5760" cy="344"/>
          </a:xfrm>
        </p:grpSpPr>
        <p:sp>
          <p:nvSpPr>
            <p:cNvPr id="230" name="Google Shape;230;p50"/>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1" name="Google Shape;231;p50"/>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2" name="Google Shape;232;p50"/>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3" name="Google Shape;233;p50"/>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4" name="Google Shape;234;p50"/>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5" name="Google Shape;235;p50"/>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6" name="Google Shape;236;p50"/>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7" name="Google Shape;237;p50"/>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38" name="Google Shape;238;p50"/>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239" name="Google Shape;239;p50"/>
          <p:cNvSpPr txBox="1"/>
          <p:nvPr/>
        </p:nvSpPr>
        <p:spPr>
          <a:xfrm>
            <a:off x="2286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40" name="Google Shape;240;p50"/>
          <p:cNvSpPr txBox="1"/>
          <p:nvPr/>
        </p:nvSpPr>
        <p:spPr>
          <a:xfrm>
            <a:off x="228600" y="632460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a:t>
            </a:r>
            <a:endParaRPr/>
          </a:p>
        </p:txBody>
      </p:sp>
      <p:sp>
        <p:nvSpPr>
          <p:cNvPr id="241" name="Google Shape;241;p5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42" name="Google Shape;242;p50"/>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43" name="Google Shape;243;p5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4" name="Google Shape;244;p5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1"/>
        <p:cNvGrpSpPr/>
        <p:nvPr/>
      </p:nvGrpSpPr>
      <p:grpSpPr>
        <a:xfrm>
          <a:off x="0" y="0"/>
          <a:ext cx="0" cy="0"/>
          <a:chOff x="0" y="0"/>
          <a:chExt cx="0" cy="0"/>
        </a:xfrm>
      </p:grpSpPr>
      <p:grpSp>
        <p:nvGrpSpPr>
          <p:cNvPr id="252" name="Google Shape;252;p52"/>
          <p:cNvGrpSpPr/>
          <p:nvPr/>
        </p:nvGrpSpPr>
        <p:grpSpPr>
          <a:xfrm>
            <a:off x="0" y="0"/>
            <a:ext cx="9144000" cy="546100"/>
            <a:chOff x="0" y="0"/>
            <a:chExt cx="5760" cy="344"/>
          </a:xfrm>
        </p:grpSpPr>
        <p:sp>
          <p:nvSpPr>
            <p:cNvPr id="253" name="Google Shape;253;p52"/>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4" name="Google Shape;254;p52"/>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5" name="Google Shape;255;p52"/>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6" name="Google Shape;256;p52"/>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7" name="Google Shape;257;p52"/>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8" name="Google Shape;258;p52"/>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9" name="Google Shape;259;p52"/>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0" name="Google Shape;260;p52"/>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1" name="Google Shape;261;p52"/>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262" name="Google Shape;262;p52"/>
          <p:cNvSpPr txBox="1"/>
          <p:nvPr/>
        </p:nvSpPr>
        <p:spPr>
          <a:xfrm>
            <a:off x="2286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3" name="Google Shape;263;p52"/>
          <p:cNvSpPr txBox="1"/>
          <p:nvPr/>
        </p:nvSpPr>
        <p:spPr>
          <a:xfrm>
            <a:off x="228600" y="632460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a:t>
            </a:r>
            <a:endParaRPr/>
          </a:p>
        </p:txBody>
      </p:sp>
      <p:sp>
        <p:nvSpPr>
          <p:cNvPr id="264" name="Google Shape;264;p5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65" name="Google Shape;265;p52"/>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66" name="Google Shape;266;p5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67" name="Google Shape;267;p5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grpSp>
        <p:nvGrpSpPr>
          <p:cNvPr id="274" name="Google Shape;274;p54"/>
          <p:cNvGrpSpPr/>
          <p:nvPr/>
        </p:nvGrpSpPr>
        <p:grpSpPr>
          <a:xfrm>
            <a:off x="0" y="0"/>
            <a:ext cx="9144000" cy="546100"/>
            <a:chOff x="0" y="0"/>
            <a:chExt cx="5760" cy="344"/>
          </a:xfrm>
        </p:grpSpPr>
        <p:sp>
          <p:nvSpPr>
            <p:cNvPr id="275" name="Google Shape;275;p54"/>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6" name="Google Shape;276;p54"/>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7" name="Google Shape;277;p54"/>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8" name="Google Shape;278;p54"/>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9" name="Google Shape;279;p54"/>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0" name="Google Shape;280;p54"/>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1" name="Google Shape;281;p54"/>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2" name="Google Shape;282;p54"/>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3" name="Google Shape;283;p54"/>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284" name="Google Shape;284;p54"/>
          <p:cNvSpPr txBox="1"/>
          <p:nvPr/>
        </p:nvSpPr>
        <p:spPr>
          <a:xfrm>
            <a:off x="2286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5" name="Google Shape;285;p54"/>
          <p:cNvSpPr txBox="1"/>
          <p:nvPr/>
        </p:nvSpPr>
        <p:spPr>
          <a:xfrm>
            <a:off x="228600" y="632460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a:t>
            </a:r>
            <a:endParaRPr/>
          </a:p>
        </p:txBody>
      </p:sp>
      <p:sp>
        <p:nvSpPr>
          <p:cNvPr id="286" name="Google Shape;286;p5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87" name="Google Shape;287;p5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88" name="Google Shape;288;p5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9" name="Google Shape;289;p5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
        <p:cNvGrpSpPr/>
        <p:nvPr/>
      </p:nvGrpSpPr>
      <p:grpSpPr>
        <a:xfrm>
          <a:off x="0" y="0"/>
          <a:ext cx="0" cy="0"/>
          <a:chOff x="0" y="0"/>
          <a:chExt cx="0" cy="0"/>
        </a:xfrm>
      </p:grpSpPr>
      <p:grpSp>
        <p:nvGrpSpPr>
          <p:cNvPr id="296" name="Google Shape;296;p56"/>
          <p:cNvGrpSpPr/>
          <p:nvPr/>
        </p:nvGrpSpPr>
        <p:grpSpPr>
          <a:xfrm>
            <a:off x="0" y="0"/>
            <a:ext cx="9144000" cy="546100"/>
            <a:chOff x="0" y="0"/>
            <a:chExt cx="5760" cy="344"/>
          </a:xfrm>
        </p:grpSpPr>
        <p:sp>
          <p:nvSpPr>
            <p:cNvPr id="297" name="Google Shape;297;p56"/>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8" name="Google Shape;298;p56"/>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9" name="Google Shape;299;p56"/>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0" name="Google Shape;300;p56"/>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1" name="Google Shape;301;p56"/>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2" name="Google Shape;302;p56"/>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3" name="Google Shape;303;p56"/>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4" name="Google Shape;304;p56"/>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5" name="Google Shape;305;p56"/>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306" name="Google Shape;306;p56"/>
          <p:cNvSpPr txBox="1"/>
          <p:nvPr/>
        </p:nvSpPr>
        <p:spPr>
          <a:xfrm>
            <a:off x="2286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7" name="Google Shape;307;p56"/>
          <p:cNvSpPr txBox="1"/>
          <p:nvPr/>
        </p:nvSpPr>
        <p:spPr>
          <a:xfrm>
            <a:off x="228600" y="632460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a:t>
            </a:r>
            <a:endParaRPr/>
          </a:p>
        </p:txBody>
      </p:sp>
      <p:sp>
        <p:nvSpPr>
          <p:cNvPr id="308" name="Google Shape;308;p5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309" name="Google Shape;309;p56"/>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310" name="Google Shape;310;p5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11" name="Google Shape;311;p5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grpSp>
        <p:nvGrpSpPr>
          <p:cNvPr id="32" name="Google Shape;32;p33"/>
          <p:cNvGrpSpPr/>
          <p:nvPr/>
        </p:nvGrpSpPr>
        <p:grpSpPr>
          <a:xfrm>
            <a:off x="0" y="0"/>
            <a:ext cx="9144000" cy="546100"/>
            <a:chOff x="0" y="0"/>
            <a:chExt cx="5760" cy="344"/>
          </a:xfrm>
        </p:grpSpPr>
        <p:sp>
          <p:nvSpPr>
            <p:cNvPr id="33" name="Google Shape;33;p33"/>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4" name="Google Shape;34;p33"/>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 name="Google Shape;35;p33"/>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 name="Google Shape;36;p33"/>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 name="Google Shape;37;p33"/>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 name="Google Shape;38;p33"/>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 name="Google Shape;39;p33"/>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 name="Google Shape;40;p33"/>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 name="Google Shape;41;p33"/>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42" name="Google Shape;42;p33"/>
          <p:cNvSpPr txBox="1"/>
          <p:nvPr/>
        </p:nvSpPr>
        <p:spPr>
          <a:xfrm>
            <a:off x="2286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 name="Google Shape;43;p33"/>
          <p:cNvSpPr txBox="1"/>
          <p:nvPr/>
        </p:nvSpPr>
        <p:spPr>
          <a:xfrm>
            <a:off x="228600" y="632460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a:t>
            </a:r>
            <a:endParaRPr/>
          </a:p>
        </p:txBody>
      </p:sp>
      <p:sp>
        <p:nvSpPr>
          <p:cNvPr id="44" name="Google Shape;44;p3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45" name="Google Shape;45;p3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46" name="Google Shape;46;p3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3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grpSp>
        <p:nvGrpSpPr>
          <p:cNvPr id="52" name="Google Shape;52;p35"/>
          <p:cNvGrpSpPr/>
          <p:nvPr/>
        </p:nvGrpSpPr>
        <p:grpSpPr>
          <a:xfrm>
            <a:off x="0" y="0"/>
            <a:ext cx="9144000" cy="546100"/>
            <a:chOff x="0" y="0"/>
            <a:chExt cx="5760" cy="344"/>
          </a:xfrm>
        </p:grpSpPr>
        <p:sp>
          <p:nvSpPr>
            <p:cNvPr id="53" name="Google Shape;53;p35"/>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4" name="Google Shape;54;p35"/>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5" name="Google Shape;55;p35"/>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6" name="Google Shape;56;p35"/>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7" name="Google Shape;57;p35"/>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8" name="Google Shape;58;p35"/>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 name="Google Shape;59;p35"/>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0" name="Google Shape;60;p35"/>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1" name="Google Shape;61;p35"/>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62" name="Google Shape;62;p3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63" name="Google Shape;63;p35"/>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64" name="Google Shape;64;p35"/>
          <p:cNvSpPr txBox="1"/>
          <p:nvPr/>
        </p:nvSpPr>
        <p:spPr>
          <a:xfrm>
            <a:off x="2286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5" name="Google Shape;65;p35"/>
          <p:cNvSpPr txBox="1">
            <a:spLocks noGrp="1"/>
          </p:cNvSpPr>
          <p:nvPr>
            <p:ph type="ftr" idx="11"/>
          </p:nvPr>
        </p:nvSpPr>
        <p:spPr>
          <a:xfrm>
            <a:off x="3124200" y="632460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6" name="Google Shape;66;p35"/>
          <p:cNvSpPr txBox="1"/>
          <p:nvPr/>
        </p:nvSpPr>
        <p:spPr>
          <a:xfrm>
            <a:off x="228600" y="632460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a:t>
            </a:r>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grpSp>
        <p:nvGrpSpPr>
          <p:cNvPr id="68" name="Google Shape;68;p36"/>
          <p:cNvGrpSpPr/>
          <p:nvPr/>
        </p:nvGrpSpPr>
        <p:grpSpPr>
          <a:xfrm>
            <a:off x="0" y="0"/>
            <a:ext cx="9144000" cy="6858000"/>
            <a:chOff x="0" y="0"/>
            <a:chExt cx="5760" cy="4320"/>
          </a:xfrm>
        </p:grpSpPr>
        <p:sp>
          <p:nvSpPr>
            <p:cNvPr id="69" name="Google Shape;69;p36"/>
            <p:cNvSpPr txBox="1"/>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0" name="Google Shape;70;p36"/>
            <p:cNvSpPr txBox="1"/>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nvGrpSpPr>
            <p:cNvPr id="71" name="Google Shape;71;p36"/>
            <p:cNvGrpSpPr/>
            <p:nvPr/>
          </p:nvGrpSpPr>
          <p:grpSpPr>
            <a:xfrm>
              <a:off x="0" y="672"/>
              <a:ext cx="1806" cy="1989"/>
              <a:chOff x="0" y="672"/>
              <a:chExt cx="1806" cy="1989"/>
            </a:xfrm>
          </p:grpSpPr>
          <p:sp>
            <p:nvSpPr>
              <p:cNvPr id="72" name="Google Shape;72;p36"/>
              <p:cNvSpPr txBox="1"/>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3" name="Google Shape;73;p36"/>
              <p:cNvSpPr txBox="1"/>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4" name="Google Shape;74;p36"/>
              <p:cNvSpPr txBox="1"/>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5" name="Google Shape;75;p36"/>
              <p:cNvSpPr txBox="1"/>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6" name="Google Shape;76;p36"/>
              <p:cNvSpPr txBox="1"/>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7" name="Google Shape;77;p36"/>
              <p:cNvSpPr txBox="1"/>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8" name="Google Shape;78;p36"/>
              <p:cNvSpPr txBox="1"/>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9" name="Google Shape;79;p36"/>
              <p:cNvSpPr txBox="1"/>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0" name="Google Shape;80;p36"/>
              <p:cNvSpPr txBox="1"/>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1" name="Google Shape;81;p36"/>
              <p:cNvSpPr txBox="1"/>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pic>
        <p:nvPicPr>
          <p:cNvPr id="82" name="Google Shape;82;p36" descr="04-crest"/>
          <p:cNvPicPr preferRelativeResize="0"/>
          <p:nvPr/>
        </p:nvPicPr>
        <p:blipFill rotWithShape="1">
          <a:blip r:embed="rId3">
            <a:alphaModFix/>
          </a:blip>
          <a:srcRect/>
          <a:stretch/>
        </p:blipFill>
        <p:spPr>
          <a:xfrm>
            <a:off x="304800" y="6248400"/>
            <a:ext cx="2324100" cy="438150"/>
          </a:xfrm>
          <a:prstGeom prst="rect">
            <a:avLst/>
          </a:prstGeom>
          <a:noFill/>
          <a:ln>
            <a:noFill/>
          </a:ln>
        </p:spPr>
      </p:pic>
      <p:sp>
        <p:nvSpPr>
          <p:cNvPr id="83" name="Google Shape;83;p3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84" name="Google Shape;84;p36"/>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85" name="Google Shape;85;p36"/>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6" name="Google Shape;86;p3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7" name="Google Shape;87;p3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grpSp>
        <p:nvGrpSpPr>
          <p:cNvPr id="95" name="Google Shape;95;p38"/>
          <p:cNvGrpSpPr/>
          <p:nvPr/>
        </p:nvGrpSpPr>
        <p:grpSpPr>
          <a:xfrm>
            <a:off x="0" y="0"/>
            <a:ext cx="9144000" cy="546100"/>
            <a:chOff x="0" y="0"/>
            <a:chExt cx="5760" cy="344"/>
          </a:xfrm>
        </p:grpSpPr>
        <p:sp>
          <p:nvSpPr>
            <p:cNvPr id="96" name="Google Shape;96;p38"/>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7" name="Google Shape;97;p38"/>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8" name="Google Shape;98;p38"/>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9" name="Google Shape;99;p38"/>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0" name="Google Shape;100;p38"/>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1" name="Google Shape;101;p38"/>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2" name="Google Shape;102;p38"/>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3" name="Google Shape;103;p38"/>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4" name="Google Shape;104;p38"/>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105" name="Google Shape;105;p38"/>
          <p:cNvSpPr txBox="1"/>
          <p:nvPr/>
        </p:nvSpPr>
        <p:spPr>
          <a:xfrm>
            <a:off x="2286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6" name="Google Shape;106;p38"/>
          <p:cNvSpPr txBox="1"/>
          <p:nvPr/>
        </p:nvSpPr>
        <p:spPr>
          <a:xfrm>
            <a:off x="228600" y="632460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a:t>
            </a:r>
            <a:endParaRPr/>
          </a:p>
        </p:txBody>
      </p:sp>
      <p:sp>
        <p:nvSpPr>
          <p:cNvPr id="107" name="Google Shape;107;p3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08" name="Google Shape;108;p38"/>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9" name="Google Shape;109;p38"/>
          <p:cNvSpPr txBox="1">
            <a:spLocks noGrp="1"/>
          </p:cNvSpPr>
          <p:nvPr>
            <p:ph type="ftr" idx="11"/>
          </p:nvPr>
        </p:nvSpPr>
        <p:spPr>
          <a:xfrm>
            <a:off x="3048000" y="6248400"/>
            <a:ext cx="289560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0" name="Google Shape;110;p3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grpSp>
        <p:nvGrpSpPr>
          <p:cNvPr id="117" name="Google Shape;117;p40"/>
          <p:cNvGrpSpPr/>
          <p:nvPr/>
        </p:nvGrpSpPr>
        <p:grpSpPr>
          <a:xfrm>
            <a:off x="0" y="0"/>
            <a:ext cx="9144000" cy="546100"/>
            <a:chOff x="0" y="0"/>
            <a:chExt cx="5760" cy="344"/>
          </a:xfrm>
        </p:grpSpPr>
        <p:sp>
          <p:nvSpPr>
            <p:cNvPr id="118" name="Google Shape;118;p40"/>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9" name="Google Shape;119;p40"/>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0" name="Google Shape;120;p40"/>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1" name="Google Shape;121;p40"/>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2" name="Google Shape;122;p40"/>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3" name="Google Shape;123;p40"/>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4" name="Google Shape;124;p40"/>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5" name="Google Shape;125;p40"/>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6" name="Google Shape;126;p40"/>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127" name="Google Shape;127;p40"/>
          <p:cNvSpPr txBox="1"/>
          <p:nvPr/>
        </p:nvSpPr>
        <p:spPr>
          <a:xfrm>
            <a:off x="2286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8" name="Google Shape;128;p40"/>
          <p:cNvSpPr txBox="1"/>
          <p:nvPr/>
        </p:nvSpPr>
        <p:spPr>
          <a:xfrm>
            <a:off x="228600" y="632460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a:t>
            </a:r>
            <a:endParaRPr/>
          </a:p>
        </p:txBody>
      </p:sp>
      <p:sp>
        <p:nvSpPr>
          <p:cNvPr id="129" name="Google Shape;129;p4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30" name="Google Shape;130;p40"/>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31" name="Google Shape;131;p4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2" name="Google Shape;132;p4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grpSp>
        <p:nvGrpSpPr>
          <p:cNvPr id="140" name="Google Shape;140;p42"/>
          <p:cNvGrpSpPr/>
          <p:nvPr/>
        </p:nvGrpSpPr>
        <p:grpSpPr>
          <a:xfrm>
            <a:off x="0" y="0"/>
            <a:ext cx="9144000" cy="546100"/>
            <a:chOff x="0" y="0"/>
            <a:chExt cx="5760" cy="344"/>
          </a:xfrm>
        </p:grpSpPr>
        <p:sp>
          <p:nvSpPr>
            <p:cNvPr id="141" name="Google Shape;141;p42"/>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2" name="Google Shape;142;p42"/>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3" name="Google Shape;143;p42"/>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4" name="Google Shape;144;p42"/>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5" name="Google Shape;145;p42"/>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6" name="Google Shape;146;p42"/>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7" name="Google Shape;147;p42"/>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8" name="Google Shape;148;p42"/>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9" name="Google Shape;149;p42"/>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150" name="Google Shape;150;p42"/>
          <p:cNvSpPr txBox="1"/>
          <p:nvPr/>
        </p:nvSpPr>
        <p:spPr>
          <a:xfrm>
            <a:off x="2286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1" name="Google Shape;151;p42"/>
          <p:cNvSpPr txBox="1"/>
          <p:nvPr/>
        </p:nvSpPr>
        <p:spPr>
          <a:xfrm>
            <a:off x="228600" y="632460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a:t>
            </a:r>
            <a:endParaRPr/>
          </a:p>
        </p:txBody>
      </p:sp>
      <p:sp>
        <p:nvSpPr>
          <p:cNvPr id="152" name="Google Shape;152;p4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53" name="Google Shape;153;p42"/>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54" name="Google Shape;154;p4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5" name="Google Shape;155;p4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4"/>
        <p:cNvGrpSpPr/>
        <p:nvPr/>
      </p:nvGrpSpPr>
      <p:grpSpPr>
        <a:xfrm>
          <a:off x="0" y="0"/>
          <a:ext cx="0" cy="0"/>
          <a:chOff x="0" y="0"/>
          <a:chExt cx="0" cy="0"/>
        </a:xfrm>
      </p:grpSpPr>
      <p:grpSp>
        <p:nvGrpSpPr>
          <p:cNvPr id="165" name="Google Shape;165;p44"/>
          <p:cNvGrpSpPr/>
          <p:nvPr/>
        </p:nvGrpSpPr>
        <p:grpSpPr>
          <a:xfrm>
            <a:off x="0" y="0"/>
            <a:ext cx="9144000" cy="546100"/>
            <a:chOff x="0" y="0"/>
            <a:chExt cx="5760" cy="344"/>
          </a:xfrm>
        </p:grpSpPr>
        <p:sp>
          <p:nvSpPr>
            <p:cNvPr id="166" name="Google Shape;166;p44"/>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7" name="Google Shape;167;p44"/>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8" name="Google Shape;168;p44"/>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9" name="Google Shape;169;p44"/>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0" name="Google Shape;170;p44"/>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1" name="Google Shape;171;p44"/>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2" name="Google Shape;172;p44"/>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3" name="Google Shape;173;p44"/>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4" name="Google Shape;174;p44"/>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175" name="Google Shape;175;p44"/>
          <p:cNvSpPr txBox="1"/>
          <p:nvPr/>
        </p:nvSpPr>
        <p:spPr>
          <a:xfrm>
            <a:off x="2286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6" name="Google Shape;176;p44"/>
          <p:cNvSpPr txBox="1"/>
          <p:nvPr/>
        </p:nvSpPr>
        <p:spPr>
          <a:xfrm>
            <a:off x="228600" y="632460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a:t>
            </a:r>
            <a:endParaRPr/>
          </a:p>
        </p:txBody>
      </p:sp>
      <p:sp>
        <p:nvSpPr>
          <p:cNvPr id="177" name="Google Shape;177;p4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78" name="Google Shape;178;p4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79" name="Google Shape;179;p4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0" name="Google Shape;180;p4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
        <p:cNvGrpSpPr/>
        <p:nvPr/>
      </p:nvGrpSpPr>
      <p:grpSpPr>
        <a:xfrm>
          <a:off x="0" y="0"/>
          <a:ext cx="0" cy="0"/>
          <a:chOff x="0" y="0"/>
          <a:chExt cx="0" cy="0"/>
        </a:xfrm>
      </p:grpSpPr>
      <p:grpSp>
        <p:nvGrpSpPr>
          <p:cNvPr id="186" name="Google Shape;186;p46"/>
          <p:cNvGrpSpPr/>
          <p:nvPr/>
        </p:nvGrpSpPr>
        <p:grpSpPr>
          <a:xfrm>
            <a:off x="0" y="0"/>
            <a:ext cx="9144000" cy="546100"/>
            <a:chOff x="0" y="0"/>
            <a:chExt cx="5760" cy="344"/>
          </a:xfrm>
        </p:grpSpPr>
        <p:sp>
          <p:nvSpPr>
            <p:cNvPr id="187" name="Google Shape;187;p46"/>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8" name="Google Shape;188;p46"/>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9" name="Google Shape;189;p46"/>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0" name="Google Shape;190;p46"/>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1" name="Google Shape;191;p46"/>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2" name="Google Shape;192;p46"/>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3" name="Google Shape;193;p46"/>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4" name="Google Shape;194;p46"/>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5" name="Google Shape;195;p46"/>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196" name="Google Shape;196;p46"/>
          <p:cNvSpPr txBox="1"/>
          <p:nvPr/>
        </p:nvSpPr>
        <p:spPr>
          <a:xfrm>
            <a:off x="228600" y="6248400"/>
            <a:ext cx="28956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97" name="Google Shape;197;p46"/>
          <p:cNvSpPr txBox="1"/>
          <p:nvPr/>
        </p:nvSpPr>
        <p:spPr>
          <a:xfrm>
            <a:off x="228600" y="6324600"/>
            <a:ext cx="2895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a:t>
            </a:r>
            <a:endParaRPr/>
          </a:p>
        </p:txBody>
      </p:sp>
      <p:sp>
        <p:nvSpPr>
          <p:cNvPr id="198" name="Google Shape;198;p4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199" name="Google Shape;199;p46"/>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00" name="Google Shape;200;p4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1" name="Google Shape;201;p4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1"/>
          <p:cNvPicPr preferRelativeResize="0"/>
          <p:nvPr/>
        </p:nvPicPr>
        <p:blipFill rotWithShape="1">
          <a:blip r:embed="rId3">
            <a:alphaModFix/>
          </a:blip>
          <a:srcRect/>
          <a:stretch/>
        </p:blipFill>
        <p:spPr>
          <a:xfrm>
            <a:off x="266700" y="533400"/>
            <a:ext cx="8648700" cy="57912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Table-driven/reflex agent architecture</a:t>
            </a:r>
            <a:endParaRPr/>
          </a:p>
        </p:txBody>
      </p:sp>
      <p:pic>
        <p:nvPicPr>
          <p:cNvPr id="379" name="Google Shape;379;p10" descr="simple-reflex-agent.eps"/>
          <p:cNvPicPr preferRelativeResize="0">
            <a:picLocks noGrp="1"/>
          </p:cNvPicPr>
          <p:nvPr>
            <p:ph type="body" idx="1"/>
          </p:nvPr>
        </p:nvPicPr>
        <p:blipFill rotWithShape="1">
          <a:blip r:embed="rId3">
            <a:alphaModFix/>
          </a:blip>
          <a:srcRect/>
          <a:stretch/>
        </p:blipFill>
        <p:spPr>
          <a:xfrm>
            <a:off x="1089025" y="1905000"/>
            <a:ext cx="6835775" cy="4346575"/>
          </a:xfrm>
          <a:prstGeom prst="rect">
            <a:avLst/>
          </a:prstGeom>
          <a:noFill/>
          <a:ln>
            <a:noFill/>
          </a:ln>
        </p:spPr>
      </p:pic>
      <p:sp>
        <p:nvSpPr>
          <p:cNvPr id="380" name="Google Shape;380;p10"/>
          <p:cNvSpPr txBox="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ITC364 Computational Intelligence</a:t>
            </a:r>
            <a:endParaRPr/>
          </a:p>
        </p:txBody>
      </p:sp>
      <p:sp>
        <p:nvSpPr>
          <p:cNvPr id="381" name="Google Shape;381;p10"/>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pPr marL="0" marR="0" lvl="0" indent="0" algn="r" rtl="0">
                <a:lnSpc>
                  <a:spcPct val="100000"/>
                </a:lnSpc>
                <a:spcBef>
                  <a:spcPts val="0"/>
                </a:spcBef>
                <a:spcAft>
                  <a:spcPts val="0"/>
                </a:spcAft>
                <a:buClr>
                  <a:schemeClr val="dk1"/>
                </a:buClr>
                <a:buSzPts val="1200"/>
                <a:buFont typeface="Arial Black"/>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Table-driven agents</a:t>
            </a:r>
            <a:endParaRPr/>
          </a:p>
        </p:txBody>
      </p:sp>
      <p:sp>
        <p:nvSpPr>
          <p:cNvPr id="387" name="Google Shape;387;p1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2400"/>
              <a:buFont typeface="Noto Sans Symbols"/>
              <a:buChar char="■"/>
            </a:pPr>
            <a:r>
              <a:rPr lang="en-US" sz="3200" b="1" i="0" u="none">
                <a:solidFill>
                  <a:schemeClr val="dk1"/>
                </a:solidFill>
                <a:latin typeface="Arial"/>
                <a:ea typeface="Arial"/>
                <a:cs typeface="Arial"/>
                <a:sym typeface="Arial"/>
              </a:rPr>
              <a:t>Table lookup</a:t>
            </a:r>
            <a:r>
              <a:rPr lang="en-US" sz="3200" b="0" i="0" u="none">
                <a:solidFill>
                  <a:schemeClr val="dk1"/>
                </a:solidFill>
                <a:latin typeface="Arial"/>
                <a:ea typeface="Arial"/>
                <a:cs typeface="Arial"/>
                <a:sym typeface="Arial"/>
              </a:rPr>
              <a:t> of percept-action pairs mapping from every possible perceived state to the optimal action for that state</a:t>
            </a:r>
            <a:endParaRPr/>
          </a:p>
          <a:p>
            <a:pPr marL="342900" lvl="0" indent="-342900" algn="l" rtl="0">
              <a:lnSpc>
                <a:spcPct val="90000"/>
              </a:lnSpc>
              <a:spcBef>
                <a:spcPts val="640"/>
              </a:spcBef>
              <a:spcAft>
                <a:spcPts val="0"/>
              </a:spcAft>
              <a:buClr>
                <a:schemeClr val="lt2"/>
              </a:buClr>
              <a:buSzPts val="2400"/>
              <a:buFont typeface="Noto Sans Symbols"/>
              <a:buChar char="■"/>
            </a:pPr>
            <a:r>
              <a:rPr lang="en-US" sz="3200" b="1" i="0" u="none">
                <a:solidFill>
                  <a:schemeClr val="dk1"/>
                </a:solidFill>
                <a:latin typeface="Arial"/>
                <a:ea typeface="Arial"/>
                <a:cs typeface="Arial"/>
                <a:sym typeface="Arial"/>
              </a:rPr>
              <a:t>Problems </a:t>
            </a:r>
            <a:endParaRPr/>
          </a:p>
          <a:p>
            <a:pPr marL="742950" lvl="1" indent="-285750" algn="l" rtl="0">
              <a:lnSpc>
                <a:spcPct val="90000"/>
              </a:lnSpc>
              <a:spcBef>
                <a:spcPts val="480"/>
              </a:spcBef>
              <a:spcAft>
                <a:spcPts val="0"/>
              </a:spcAft>
              <a:buClr>
                <a:schemeClr val="accent2"/>
              </a:buClr>
              <a:buSzPts val="1920"/>
              <a:buFont typeface="Noto Sans Symbols"/>
              <a:buChar char="◻"/>
            </a:pPr>
            <a:r>
              <a:rPr lang="en-US" sz="2400" b="0" i="0" u="none">
                <a:solidFill>
                  <a:schemeClr val="dk1"/>
                </a:solidFill>
                <a:latin typeface="Arial"/>
                <a:ea typeface="Arial"/>
                <a:cs typeface="Arial"/>
                <a:sym typeface="Arial"/>
              </a:rPr>
              <a:t>Too big to generate and to store (Chess has about 10</a:t>
            </a:r>
            <a:r>
              <a:rPr lang="en-US" sz="2400" b="0" i="0" u="none" baseline="30000">
                <a:solidFill>
                  <a:schemeClr val="dk1"/>
                </a:solidFill>
                <a:latin typeface="Arial"/>
                <a:ea typeface="Arial"/>
                <a:cs typeface="Arial"/>
                <a:sym typeface="Arial"/>
              </a:rPr>
              <a:t>120</a:t>
            </a:r>
            <a:r>
              <a:rPr lang="en-US" sz="2400" b="0" i="0" u="none">
                <a:solidFill>
                  <a:schemeClr val="dk1"/>
                </a:solidFill>
                <a:latin typeface="Arial"/>
                <a:ea typeface="Arial"/>
                <a:cs typeface="Arial"/>
                <a:sym typeface="Arial"/>
              </a:rPr>
              <a:t> states, for example) </a:t>
            </a:r>
            <a:endParaRPr/>
          </a:p>
          <a:p>
            <a:pPr marL="742950" lvl="1" indent="-285750" algn="l" rtl="0">
              <a:lnSpc>
                <a:spcPct val="90000"/>
              </a:lnSpc>
              <a:spcBef>
                <a:spcPts val="480"/>
              </a:spcBef>
              <a:spcAft>
                <a:spcPts val="0"/>
              </a:spcAft>
              <a:buClr>
                <a:schemeClr val="accent2"/>
              </a:buClr>
              <a:buSzPts val="1920"/>
              <a:buFont typeface="Noto Sans Symbols"/>
              <a:buChar char="◻"/>
            </a:pPr>
            <a:r>
              <a:rPr lang="en-US" sz="2400" b="0" i="0" u="none">
                <a:solidFill>
                  <a:schemeClr val="dk1"/>
                </a:solidFill>
                <a:latin typeface="Arial"/>
                <a:ea typeface="Arial"/>
                <a:cs typeface="Arial"/>
                <a:sym typeface="Arial"/>
              </a:rPr>
              <a:t>No knowledge of non-perceptual parts of the current state </a:t>
            </a:r>
            <a:endParaRPr/>
          </a:p>
          <a:p>
            <a:pPr marL="742950" lvl="1" indent="-285750" algn="l" rtl="0">
              <a:lnSpc>
                <a:spcPct val="90000"/>
              </a:lnSpc>
              <a:spcBef>
                <a:spcPts val="480"/>
              </a:spcBef>
              <a:spcAft>
                <a:spcPts val="0"/>
              </a:spcAft>
              <a:buClr>
                <a:schemeClr val="accent2"/>
              </a:buClr>
              <a:buSzPts val="1920"/>
              <a:buFont typeface="Noto Sans Symbols"/>
              <a:buChar char="◻"/>
            </a:pPr>
            <a:r>
              <a:rPr lang="en-US" sz="2400" b="0" i="0" u="none">
                <a:solidFill>
                  <a:schemeClr val="dk1"/>
                </a:solidFill>
                <a:latin typeface="Arial"/>
                <a:ea typeface="Arial"/>
                <a:cs typeface="Arial"/>
                <a:sym typeface="Arial"/>
              </a:rPr>
              <a:t>Not adaptive to changes in the environment; requires entire table to be updated if changes occur </a:t>
            </a:r>
            <a:endParaRPr/>
          </a:p>
          <a:p>
            <a:pPr marL="742950" lvl="1" indent="-285750" algn="l" rtl="0">
              <a:lnSpc>
                <a:spcPct val="90000"/>
              </a:lnSpc>
              <a:spcBef>
                <a:spcPts val="480"/>
              </a:spcBef>
              <a:spcAft>
                <a:spcPts val="0"/>
              </a:spcAft>
              <a:buClr>
                <a:schemeClr val="accent2"/>
              </a:buClr>
              <a:buSzPts val="1920"/>
              <a:buFont typeface="Noto Sans Symbols"/>
              <a:buChar char="◻"/>
            </a:pPr>
            <a:r>
              <a:rPr lang="en-US" sz="2400" b="0" i="0" u="none">
                <a:solidFill>
                  <a:schemeClr val="dk1"/>
                </a:solidFill>
                <a:latin typeface="Arial"/>
                <a:ea typeface="Arial"/>
                <a:cs typeface="Arial"/>
                <a:sym typeface="Arial"/>
              </a:rPr>
              <a:t>Looping: Can’t make actions conditional on previous actions/states</a:t>
            </a:r>
            <a:endParaRPr sz="2800" b="0" i="0" u="none">
              <a:solidFill>
                <a:schemeClr val="dk1"/>
              </a:solidFill>
              <a:latin typeface="Arial"/>
              <a:ea typeface="Arial"/>
              <a:cs typeface="Arial"/>
              <a:sym typeface="Arial"/>
            </a:endParaRPr>
          </a:p>
          <a:p>
            <a:pPr marL="342900" lvl="0" indent="-209550" algn="l" rtl="0">
              <a:spcBef>
                <a:spcPts val="560"/>
              </a:spcBef>
              <a:spcAft>
                <a:spcPts val="0"/>
              </a:spcAft>
              <a:buSzPts val="2100"/>
              <a:buNone/>
            </a:pPr>
            <a:endParaRPr sz="2800" b="0" i="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1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Example: Vacuum Cleaner</a:t>
            </a:r>
            <a:endParaRPr/>
          </a:p>
        </p:txBody>
      </p:sp>
      <p:pic>
        <p:nvPicPr>
          <p:cNvPr id="393" name="Google Shape;393;p12" descr="vacuum2-environment.eps"/>
          <p:cNvPicPr preferRelativeResize="0">
            <a:picLocks noGrp="1"/>
          </p:cNvPicPr>
          <p:nvPr>
            <p:ph type="body" idx="1"/>
          </p:nvPr>
        </p:nvPicPr>
        <p:blipFill rotWithShape="1">
          <a:blip r:embed="rId3">
            <a:alphaModFix/>
          </a:blip>
          <a:srcRect/>
          <a:stretch/>
        </p:blipFill>
        <p:spPr>
          <a:xfrm>
            <a:off x="1447800" y="2209800"/>
            <a:ext cx="6235700" cy="3200400"/>
          </a:xfrm>
          <a:prstGeom prst="rect">
            <a:avLst/>
          </a:prstGeom>
          <a:noFill/>
          <a:ln>
            <a:noFill/>
          </a:ln>
        </p:spPr>
      </p:pic>
      <p:sp>
        <p:nvSpPr>
          <p:cNvPr id="394" name="Google Shape;394;p12"/>
          <p:cNvSpPr txBox="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ITC364 Computational Intelligence</a:t>
            </a:r>
            <a:endParaRPr/>
          </a:p>
        </p:txBody>
      </p:sp>
      <p:sp>
        <p:nvSpPr>
          <p:cNvPr id="395" name="Google Shape;395;p12"/>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pPr marL="0" marR="0" lvl="0" indent="0" algn="r" rtl="0">
                <a:lnSpc>
                  <a:spcPct val="100000"/>
                </a:lnSpc>
                <a:spcBef>
                  <a:spcPts val="0"/>
                </a:spcBef>
                <a:spcAft>
                  <a:spcPts val="0"/>
                </a:spcAft>
                <a:buClr>
                  <a:schemeClr val="dk1"/>
                </a:buClr>
                <a:buSzPts val="1200"/>
                <a:buFont typeface="Arial Black"/>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1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Table/Simple Function</a:t>
            </a:r>
            <a:endParaRPr/>
          </a:p>
        </p:txBody>
      </p:sp>
      <p:sp>
        <p:nvSpPr>
          <p:cNvPr id="401" name="Google Shape;401;p1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1050"/>
              <a:buFont typeface="Noto Sans Symbols"/>
              <a:buNone/>
            </a:pPr>
            <a:r>
              <a:rPr lang="en-US" sz="1400" b="1" i="0" u="none" strike="noStrike" cap="none">
                <a:solidFill>
                  <a:schemeClr val="dk1"/>
                </a:solidFill>
                <a:latin typeface="Arial"/>
                <a:ea typeface="Arial"/>
                <a:cs typeface="Arial"/>
                <a:sym typeface="Arial"/>
              </a:rPr>
              <a:t>Percept Sequence       		Action</a:t>
            </a:r>
            <a:endParaRPr/>
          </a:p>
          <a:p>
            <a:pPr marL="342900" marR="0" lvl="0" indent="-342900" algn="l" rtl="0">
              <a:lnSpc>
                <a:spcPct val="100000"/>
              </a:lnSpc>
              <a:spcBef>
                <a:spcPts val="280"/>
              </a:spcBef>
              <a:spcAft>
                <a:spcPts val="0"/>
              </a:spcAft>
              <a:buClr>
                <a:schemeClr val="lt2"/>
              </a:buClr>
              <a:buSzPts val="1050"/>
              <a:buFont typeface="Noto Sans Symbols"/>
              <a:buNone/>
            </a:pPr>
            <a:r>
              <a:rPr lang="en-US" sz="1400" b="0" i="0" u="none" strike="noStrike" cap="none">
                <a:solidFill>
                  <a:schemeClr val="dk1"/>
                </a:solidFill>
                <a:latin typeface="Arial"/>
                <a:ea typeface="Arial"/>
                <a:cs typeface="Arial"/>
                <a:sym typeface="Arial"/>
              </a:rPr>
              <a:t>[A, Clean]				Right</a:t>
            </a:r>
            <a:endParaRPr/>
          </a:p>
          <a:p>
            <a:pPr marL="342900" marR="0" lvl="0" indent="-342900" algn="l" rtl="0">
              <a:lnSpc>
                <a:spcPct val="100000"/>
              </a:lnSpc>
              <a:spcBef>
                <a:spcPts val="280"/>
              </a:spcBef>
              <a:spcAft>
                <a:spcPts val="0"/>
              </a:spcAft>
              <a:buClr>
                <a:schemeClr val="lt2"/>
              </a:buClr>
              <a:buSzPts val="1050"/>
              <a:buFont typeface="Noto Sans Symbols"/>
              <a:buNone/>
            </a:pPr>
            <a:r>
              <a:rPr lang="en-US" sz="1400" b="0" i="0" u="none" strike="noStrike" cap="none">
                <a:solidFill>
                  <a:schemeClr val="dk1"/>
                </a:solidFill>
                <a:latin typeface="Arial"/>
                <a:ea typeface="Arial"/>
                <a:cs typeface="Arial"/>
                <a:sym typeface="Arial"/>
              </a:rPr>
              <a:t>[A, Dirty]				Suck</a:t>
            </a:r>
            <a:endParaRPr/>
          </a:p>
          <a:p>
            <a:pPr marL="342900" marR="0" lvl="0" indent="-342900" algn="l" rtl="0">
              <a:lnSpc>
                <a:spcPct val="100000"/>
              </a:lnSpc>
              <a:spcBef>
                <a:spcPts val="280"/>
              </a:spcBef>
              <a:spcAft>
                <a:spcPts val="0"/>
              </a:spcAft>
              <a:buClr>
                <a:schemeClr val="lt2"/>
              </a:buClr>
              <a:buSzPts val="1050"/>
              <a:buFont typeface="Noto Sans Symbols"/>
              <a:buNone/>
            </a:pPr>
            <a:r>
              <a:rPr lang="en-US" sz="1400" b="0" i="0" u="none" strike="noStrike" cap="none">
                <a:solidFill>
                  <a:schemeClr val="dk1"/>
                </a:solidFill>
                <a:latin typeface="Arial"/>
                <a:ea typeface="Arial"/>
                <a:cs typeface="Arial"/>
                <a:sym typeface="Arial"/>
              </a:rPr>
              <a:t>[B, Clean]				Left</a:t>
            </a:r>
            <a:endParaRPr/>
          </a:p>
          <a:p>
            <a:pPr marL="342900" marR="0" lvl="0" indent="-342900" algn="l" rtl="0">
              <a:lnSpc>
                <a:spcPct val="100000"/>
              </a:lnSpc>
              <a:spcBef>
                <a:spcPts val="280"/>
              </a:spcBef>
              <a:spcAft>
                <a:spcPts val="0"/>
              </a:spcAft>
              <a:buClr>
                <a:schemeClr val="lt2"/>
              </a:buClr>
              <a:buSzPts val="1050"/>
              <a:buFont typeface="Noto Sans Symbols"/>
              <a:buNone/>
            </a:pPr>
            <a:r>
              <a:rPr lang="en-US" sz="1400" b="0" i="0" u="none" strike="noStrike" cap="none">
                <a:solidFill>
                  <a:schemeClr val="dk1"/>
                </a:solidFill>
                <a:latin typeface="Arial"/>
                <a:ea typeface="Arial"/>
                <a:cs typeface="Arial"/>
                <a:sym typeface="Arial"/>
              </a:rPr>
              <a:t>[B, Dirty]				Suck</a:t>
            </a:r>
            <a:endParaRPr/>
          </a:p>
          <a:p>
            <a:pPr marL="342900" marR="0" lvl="0" indent="-342900" algn="l" rtl="0">
              <a:lnSpc>
                <a:spcPct val="100000"/>
              </a:lnSpc>
              <a:spcBef>
                <a:spcPts val="280"/>
              </a:spcBef>
              <a:spcAft>
                <a:spcPts val="0"/>
              </a:spcAft>
              <a:buClr>
                <a:schemeClr val="lt2"/>
              </a:buClr>
              <a:buSzPts val="1050"/>
              <a:buFont typeface="Noto Sans Symbols"/>
              <a:buNone/>
            </a:pPr>
            <a:r>
              <a:rPr lang="en-US" sz="1400" b="0" i="0" u="none" strike="noStrike" cap="none">
                <a:solidFill>
                  <a:schemeClr val="dk1"/>
                </a:solidFill>
                <a:latin typeface="Arial"/>
                <a:ea typeface="Arial"/>
                <a:cs typeface="Arial"/>
                <a:sym typeface="Arial"/>
              </a:rPr>
              <a:t>[A, Clean], [A, Clean]   			Right</a:t>
            </a:r>
            <a:endParaRPr/>
          </a:p>
          <a:p>
            <a:pPr marL="342900" marR="0" lvl="0" indent="-342900" algn="l" rtl="0">
              <a:lnSpc>
                <a:spcPct val="100000"/>
              </a:lnSpc>
              <a:spcBef>
                <a:spcPts val="280"/>
              </a:spcBef>
              <a:spcAft>
                <a:spcPts val="0"/>
              </a:spcAft>
              <a:buClr>
                <a:schemeClr val="lt2"/>
              </a:buClr>
              <a:buSzPts val="1050"/>
              <a:buFont typeface="Noto Sans Symbols"/>
              <a:buNone/>
            </a:pPr>
            <a:r>
              <a:rPr lang="en-US" sz="1400" b="0" i="0" u="none" strike="noStrike" cap="none">
                <a:solidFill>
                  <a:schemeClr val="dk1"/>
                </a:solidFill>
                <a:latin typeface="Arial"/>
                <a:ea typeface="Arial"/>
                <a:cs typeface="Arial"/>
                <a:sym typeface="Arial"/>
              </a:rPr>
              <a:t>[A, Clean], [A, dirty]			Suck</a:t>
            </a:r>
            <a:endParaRPr/>
          </a:p>
          <a:p>
            <a:pPr marL="342900" marR="0" lvl="0" indent="-342900" algn="l" rtl="0">
              <a:lnSpc>
                <a:spcPct val="100000"/>
              </a:lnSpc>
              <a:spcBef>
                <a:spcPts val="280"/>
              </a:spcBef>
              <a:spcAft>
                <a:spcPts val="0"/>
              </a:spcAft>
              <a:buClr>
                <a:schemeClr val="lt2"/>
              </a:buClr>
              <a:buSzPts val="1050"/>
              <a:buFont typeface="Noto Sans Symbols"/>
              <a:buNone/>
            </a:pPr>
            <a:r>
              <a:rPr lang="en-US" sz="1400" b="0" i="0" u="none" strike="noStrike" cap="none">
                <a:solidFill>
                  <a:schemeClr val="dk1"/>
                </a:solidFill>
                <a:latin typeface="Arial"/>
                <a:ea typeface="Arial"/>
                <a:cs typeface="Arial"/>
                <a:sym typeface="Arial"/>
              </a:rPr>
              <a:t>…</a:t>
            </a:r>
            <a:endParaRPr/>
          </a:p>
          <a:p>
            <a:pPr marL="342900" marR="0" lvl="0" indent="-342900" algn="l" rtl="0">
              <a:lnSpc>
                <a:spcPct val="100000"/>
              </a:lnSpc>
              <a:spcBef>
                <a:spcPts val="280"/>
              </a:spcBef>
              <a:spcAft>
                <a:spcPts val="0"/>
              </a:spcAft>
              <a:buClr>
                <a:schemeClr val="lt2"/>
              </a:buClr>
              <a:buSzPts val="1050"/>
              <a:buFont typeface="Noto Sans Symbols"/>
              <a:buNone/>
            </a:pPr>
            <a:r>
              <a:rPr lang="en-US" sz="1400" b="0" i="0" u="none" strike="noStrike" cap="none">
                <a:solidFill>
                  <a:schemeClr val="dk1"/>
                </a:solidFill>
                <a:latin typeface="Arial"/>
                <a:ea typeface="Arial"/>
                <a:cs typeface="Arial"/>
                <a:sym typeface="Arial"/>
              </a:rPr>
              <a:t>…</a:t>
            </a:r>
            <a:endParaRPr/>
          </a:p>
          <a:p>
            <a:pPr marL="342900" marR="0" lvl="0" indent="-342900" algn="l" rtl="0">
              <a:lnSpc>
                <a:spcPct val="100000"/>
              </a:lnSpc>
              <a:spcBef>
                <a:spcPts val="280"/>
              </a:spcBef>
              <a:spcAft>
                <a:spcPts val="0"/>
              </a:spcAft>
              <a:buClr>
                <a:schemeClr val="lt2"/>
              </a:buClr>
              <a:buSzPts val="1050"/>
              <a:buFont typeface="Noto Sans Symbols"/>
              <a:buNone/>
            </a:pPr>
            <a:endParaRPr sz="1400" b="0" i="0" u="none" strike="noStrike" cap="none">
              <a:solidFill>
                <a:schemeClr val="dk1"/>
              </a:solidFill>
              <a:latin typeface="Arial"/>
              <a:ea typeface="Arial"/>
              <a:cs typeface="Arial"/>
              <a:sym typeface="Arial"/>
            </a:endParaRPr>
          </a:p>
          <a:p>
            <a:pPr marL="342900" marR="0" lvl="0" indent="-342900" algn="l" rtl="0">
              <a:lnSpc>
                <a:spcPct val="100000"/>
              </a:lnSpc>
              <a:spcBef>
                <a:spcPts val="280"/>
              </a:spcBef>
              <a:spcAft>
                <a:spcPts val="0"/>
              </a:spcAft>
              <a:buClr>
                <a:schemeClr val="lt2"/>
              </a:buClr>
              <a:buSzPts val="1050"/>
              <a:buFont typeface="Noto Sans Symbols"/>
              <a:buNone/>
            </a:pPr>
            <a:r>
              <a:rPr lang="en-US" sz="1400" b="0" i="0" u="none" strike="noStrike" cap="none">
                <a:solidFill>
                  <a:schemeClr val="dk1"/>
                </a:solidFill>
                <a:latin typeface="Arial"/>
                <a:ea typeface="Arial"/>
                <a:cs typeface="Arial"/>
                <a:sym typeface="Arial"/>
              </a:rPr>
              <a:t>[A, Clean], [A, Clean], [A, Dirty]		Suck</a:t>
            </a:r>
            <a:endParaRPr/>
          </a:p>
          <a:p>
            <a:pPr marL="342900" marR="0" lvl="0" indent="-276225" algn="l" rtl="0">
              <a:spcBef>
                <a:spcPts val="280"/>
              </a:spcBef>
              <a:spcAft>
                <a:spcPts val="0"/>
              </a:spcAft>
              <a:buClr>
                <a:schemeClr val="lt2"/>
              </a:buClr>
              <a:buSzPts val="1050"/>
              <a:buFont typeface="Noto Sans Symbols"/>
              <a:buNone/>
            </a:pPr>
            <a:endParaRPr sz="1400" b="0" i="0" u="none">
              <a:solidFill>
                <a:schemeClr val="dk1"/>
              </a:solidFill>
              <a:latin typeface="Arial"/>
              <a:ea typeface="Arial"/>
              <a:cs typeface="Arial"/>
              <a:sym typeface="Arial"/>
            </a:endParaRPr>
          </a:p>
        </p:txBody>
      </p:sp>
      <p:sp>
        <p:nvSpPr>
          <p:cNvPr id="402" name="Google Shape;402;p13"/>
          <p:cNvSpPr txBox="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ITC364 Computational Intelligence</a:t>
            </a:r>
            <a:endParaRPr/>
          </a:p>
        </p:txBody>
      </p:sp>
      <p:sp>
        <p:nvSpPr>
          <p:cNvPr id="403" name="Google Shape;403;p13"/>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pPr marL="0" marR="0" lvl="0" indent="0" algn="r" rtl="0">
                <a:lnSpc>
                  <a:spcPct val="100000"/>
                </a:lnSpc>
                <a:spcBef>
                  <a:spcPts val="0"/>
                </a:spcBef>
                <a:spcAft>
                  <a:spcPts val="0"/>
                </a:spcAft>
                <a:buClr>
                  <a:schemeClr val="dk1"/>
                </a:buClr>
                <a:buSzPts val="1200"/>
                <a:buFont typeface="Arial Black"/>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Simple reflex agents</a:t>
            </a:r>
            <a:endParaRPr/>
          </a:p>
        </p:txBody>
      </p:sp>
      <p:sp>
        <p:nvSpPr>
          <p:cNvPr id="409" name="Google Shape;409;p14"/>
          <p:cNvSpPr txBox="1">
            <a:spLocks noGrp="1"/>
          </p:cNvSpPr>
          <p:nvPr>
            <p:ph type="body" idx="1"/>
          </p:nvPr>
        </p:nvSpPr>
        <p:spPr>
          <a:xfrm>
            <a:off x="914400" y="1981200"/>
            <a:ext cx="78486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US" sz="2800" b="1" i="0" u="none">
                <a:solidFill>
                  <a:schemeClr val="dk1"/>
                </a:solidFill>
                <a:latin typeface="Arial"/>
                <a:ea typeface="Arial"/>
                <a:cs typeface="Arial"/>
                <a:sym typeface="Arial"/>
              </a:rPr>
              <a:t>Rule-based reasoning</a:t>
            </a:r>
            <a:r>
              <a:rPr lang="en-US" sz="2800" b="0" i="0" u="none">
                <a:solidFill>
                  <a:schemeClr val="dk1"/>
                </a:solidFill>
                <a:latin typeface="Arial"/>
                <a:ea typeface="Arial"/>
                <a:cs typeface="Arial"/>
                <a:sym typeface="Arial"/>
              </a:rPr>
              <a:t> to map from percepts to optimal action; each rule handles a collection of perceived states</a:t>
            </a:r>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1" i="0" u="none">
                <a:solidFill>
                  <a:schemeClr val="dk1"/>
                </a:solidFill>
                <a:latin typeface="Arial"/>
                <a:ea typeface="Arial"/>
                <a:cs typeface="Arial"/>
                <a:sym typeface="Arial"/>
              </a:rPr>
              <a:t>Problems </a:t>
            </a:r>
            <a:endParaRPr/>
          </a:p>
          <a:p>
            <a:pPr marL="742950" lvl="1" indent="-28575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Still usually too big to generate and to store</a:t>
            </a:r>
            <a:endParaRPr/>
          </a:p>
          <a:p>
            <a:pPr marL="742950" lvl="1" indent="-28575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Still no knowledge of non-perceptual parts of state </a:t>
            </a:r>
            <a:endParaRPr/>
          </a:p>
          <a:p>
            <a:pPr marL="742950" lvl="1" indent="-28575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Still not adaptive to changes in the environment; requires collection of rules to be updated if changes occur </a:t>
            </a:r>
            <a:endParaRPr/>
          </a:p>
          <a:p>
            <a:pPr marL="742950" lvl="1" indent="-28575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Still can’t make actions conditional on previous state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1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Architecture for a model-based agent</a:t>
            </a:r>
            <a:endParaRPr/>
          </a:p>
        </p:txBody>
      </p:sp>
      <p:pic>
        <p:nvPicPr>
          <p:cNvPr id="415" name="Google Shape;415;p15" descr="reflex+state-agent.eps"/>
          <p:cNvPicPr preferRelativeResize="0">
            <a:picLocks noGrp="1"/>
          </p:cNvPicPr>
          <p:nvPr>
            <p:ph type="body" idx="1"/>
          </p:nvPr>
        </p:nvPicPr>
        <p:blipFill rotWithShape="1">
          <a:blip r:embed="rId3">
            <a:alphaModFix/>
          </a:blip>
          <a:srcRect/>
          <a:stretch/>
        </p:blipFill>
        <p:spPr>
          <a:xfrm>
            <a:off x="1295400" y="1905000"/>
            <a:ext cx="6705600" cy="4324350"/>
          </a:xfrm>
          <a:prstGeom prst="rect">
            <a:avLst/>
          </a:prstGeom>
          <a:noFill/>
          <a:ln>
            <a:noFill/>
          </a:ln>
        </p:spPr>
      </p:pic>
      <p:sp>
        <p:nvSpPr>
          <p:cNvPr id="416" name="Google Shape;416;p15"/>
          <p:cNvSpPr txBox="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ITC364 Computational Intelligence</a:t>
            </a:r>
            <a:endParaRPr/>
          </a:p>
        </p:txBody>
      </p:sp>
      <p:sp>
        <p:nvSpPr>
          <p:cNvPr id="417" name="Google Shape;417;p15"/>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pPr marL="0" marR="0" lvl="0" indent="0" algn="r" rtl="0">
                <a:lnSpc>
                  <a:spcPct val="100000"/>
                </a:lnSpc>
                <a:spcBef>
                  <a:spcPts val="0"/>
                </a:spcBef>
                <a:spcAft>
                  <a:spcPts val="0"/>
                </a:spcAft>
                <a:buClr>
                  <a:schemeClr val="dk1"/>
                </a:buClr>
                <a:buSzPts val="1200"/>
                <a:buFont typeface="Arial Black"/>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1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Model-based Agents</a:t>
            </a:r>
            <a:endParaRPr/>
          </a:p>
        </p:txBody>
      </p:sp>
      <p:sp>
        <p:nvSpPr>
          <p:cNvPr id="423" name="Google Shape;423;p16"/>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Encode “internal state” of the world to remember the past as contained in earlier percepts.</a:t>
            </a:r>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Needed because sensors do not usually give the entire state of the world at each input, so perception of the environment is captured over time. “State” is used to encode different "world states" that generate the same immediate percept. </a:t>
            </a:r>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Requires ability to represent change in the world; one possibility is to represent just the latest state, but then can’t reason about hypothetical courses of action.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1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Architecture for goal-based agent </a:t>
            </a:r>
            <a:endParaRPr/>
          </a:p>
        </p:txBody>
      </p:sp>
      <p:pic>
        <p:nvPicPr>
          <p:cNvPr id="429" name="Google Shape;429;p17" descr="goal-based-agent.eps"/>
          <p:cNvPicPr preferRelativeResize="0">
            <a:picLocks noGrp="1"/>
          </p:cNvPicPr>
          <p:nvPr>
            <p:ph type="body" idx="1"/>
          </p:nvPr>
        </p:nvPicPr>
        <p:blipFill rotWithShape="1">
          <a:blip r:embed="rId3">
            <a:alphaModFix/>
          </a:blip>
          <a:srcRect/>
          <a:stretch/>
        </p:blipFill>
        <p:spPr>
          <a:xfrm>
            <a:off x="1295400" y="1981200"/>
            <a:ext cx="6729412" cy="4267200"/>
          </a:xfrm>
          <a:prstGeom prst="rect">
            <a:avLst/>
          </a:prstGeom>
          <a:noFill/>
          <a:ln>
            <a:noFill/>
          </a:ln>
        </p:spPr>
      </p:pic>
      <p:sp>
        <p:nvSpPr>
          <p:cNvPr id="430" name="Google Shape;430;p17"/>
          <p:cNvSpPr txBox="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ITC364 Computational Intelligence</a:t>
            </a:r>
            <a:endParaRPr/>
          </a:p>
        </p:txBody>
      </p:sp>
      <p:sp>
        <p:nvSpPr>
          <p:cNvPr id="431" name="Google Shape;431;p17"/>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pPr marL="0" marR="0" lvl="0" indent="0" algn="r" rtl="0">
                <a:lnSpc>
                  <a:spcPct val="100000"/>
                </a:lnSpc>
                <a:spcBef>
                  <a:spcPts val="0"/>
                </a:spcBef>
                <a:spcAft>
                  <a:spcPts val="0"/>
                </a:spcAft>
                <a:buClr>
                  <a:schemeClr val="dk1"/>
                </a:buClr>
                <a:buSzPts val="1200"/>
                <a:buFont typeface="Arial Black"/>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Goal-based agents</a:t>
            </a:r>
            <a:endParaRPr/>
          </a:p>
        </p:txBody>
      </p:sp>
      <p:sp>
        <p:nvSpPr>
          <p:cNvPr id="437" name="Google Shape;437;p18"/>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Choose actions so as to achieve a (given or computed) goal.</a:t>
            </a:r>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A goal is a description of a desirable situation.</a:t>
            </a:r>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Keeping track of the current state is often not enough − need to add goals to decide which situations are good </a:t>
            </a:r>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1" i="0" u="none">
                <a:solidFill>
                  <a:schemeClr val="accent2"/>
                </a:solidFill>
                <a:latin typeface="Arial"/>
                <a:ea typeface="Arial"/>
                <a:cs typeface="Arial"/>
                <a:sym typeface="Arial"/>
              </a:rPr>
              <a:t>Deliberative</a:t>
            </a:r>
            <a:r>
              <a:rPr lang="en-US" sz="2400" b="0" i="0" u="none">
                <a:solidFill>
                  <a:schemeClr val="dk1"/>
                </a:solidFill>
                <a:latin typeface="Arial"/>
                <a:ea typeface="Arial"/>
                <a:cs typeface="Arial"/>
                <a:sym typeface="Arial"/>
              </a:rPr>
              <a:t> instead of </a:t>
            </a:r>
            <a:r>
              <a:rPr lang="en-US" sz="2400" b="1" i="0" u="none">
                <a:solidFill>
                  <a:schemeClr val="accent2"/>
                </a:solidFill>
                <a:latin typeface="Arial"/>
                <a:ea typeface="Arial"/>
                <a:cs typeface="Arial"/>
                <a:sym typeface="Arial"/>
              </a:rPr>
              <a:t>reactive</a:t>
            </a:r>
            <a:r>
              <a:rPr lang="en-US" sz="2400" b="0" i="0" u="none">
                <a:solidFill>
                  <a:schemeClr val="dk1"/>
                </a:solidFill>
                <a:latin typeface="Arial"/>
                <a:ea typeface="Arial"/>
                <a:cs typeface="Arial"/>
                <a:sym typeface="Arial"/>
              </a:rPr>
              <a:t>.</a:t>
            </a:r>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May have to consider long sequences of possible actions before deciding if goal is achieved – involves consideration of the future, </a:t>
            </a:r>
            <a:r>
              <a:rPr lang="en-US" sz="2400" b="0" i="1" u="none">
                <a:solidFill>
                  <a:schemeClr val="dk1"/>
                </a:solidFill>
                <a:latin typeface="Arial"/>
                <a:ea typeface="Arial"/>
                <a:cs typeface="Arial"/>
                <a:sym typeface="Arial"/>
              </a:rPr>
              <a:t>“what will happen if I do...?”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19"/>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Architecture for a complete </a:t>
            </a:r>
            <a:br>
              <a:rPr lang="en-US" sz="4400" b="1" i="0" u="none">
                <a:solidFill>
                  <a:schemeClr val="dk1"/>
                </a:solidFill>
                <a:latin typeface="Arial"/>
                <a:ea typeface="Arial"/>
                <a:cs typeface="Arial"/>
                <a:sym typeface="Arial"/>
              </a:rPr>
            </a:br>
            <a:r>
              <a:rPr lang="en-US" sz="4400" b="1" i="0" u="none">
                <a:solidFill>
                  <a:schemeClr val="dk1"/>
                </a:solidFill>
                <a:latin typeface="Arial"/>
                <a:ea typeface="Arial"/>
                <a:cs typeface="Arial"/>
                <a:sym typeface="Arial"/>
              </a:rPr>
              <a:t>utility-based agent </a:t>
            </a:r>
            <a:endParaRPr/>
          </a:p>
        </p:txBody>
      </p:sp>
      <p:pic>
        <p:nvPicPr>
          <p:cNvPr id="444" name="Google Shape;444;p19" descr="utility-based-agent.eps"/>
          <p:cNvPicPr preferRelativeResize="0">
            <a:picLocks noGrp="1"/>
          </p:cNvPicPr>
          <p:nvPr>
            <p:ph type="body" idx="1"/>
          </p:nvPr>
        </p:nvPicPr>
        <p:blipFill rotWithShape="1">
          <a:blip r:embed="rId3">
            <a:alphaModFix/>
          </a:blip>
          <a:srcRect/>
          <a:stretch/>
        </p:blipFill>
        <p:spPr>
          <a:xfrm>
            <a:off x="990600" y="1981200"/>
            <a:ext cx="7178675" cy="4267200"/>
          </a:xfrm>
          <a:prstGeom prst="rect">
            <a:avLst/>
          </a:prstGeom>
          <a:noFill/>
          <a:ln>
            <a:noFill/>
          </a:ln>
        </p:spPr>
      </p:pic>
      <p:sp>
        <p:nvSpPr>
          <p:cNvPr id="445" name="Google Shape;445;p19"/>
          <p:cNvSpPr txBox="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ITC364 Computational Intelligence</a:t>
            </a:r>
            <a:endParaRPr/>
          </a:p>
        </p:txBody>
      </p:sp>
      <p:sp>
        <p:nvSpPr>
          <p:cNvPr id="446" name="Google Shape;446;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pPr marL="0" marR="0" lvl="0" indent="0" algn="r" rtl="0">
                <a:lnSpc>
                  <a:spcPct val="100000"/>
                </a:lnSpc>
                <a:spcBef>
                  <a:spcPts val="0"/>
                </a:spcBef>
                <a:spcAft>
                  <a:spcPts val="0"/>
                </a:spcAft>
                <a:buClr>
                  <a:schemeClr val="dk1"/>
                </a:buClr>
                <a:buSzPts val="1200"/>
                <a:buFont typeface="Arial Black"/>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Today’s class</a:t>
            </a:r>
            <a:endParaRPr/>
          </a:p>
        </p:txBody>
      </p:sp>
      <p:sp>
        <p:nvSpPr>
          <p:cNvPr id="329" name="Google Shape;329;p2"/>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400"/>
              <a:buFont typeface="Noto Sans Symbols"/>
              <a:buChar char="■"/>
            </a:pPr>
            <a:r>
              <a:rPr lang="en-US" sz="3200" b="0" i="0" u="none">
                <a:solidFill>
                  <a:schemeClr val="dk1"/>
                </a:solidFill>
                <a:latin typeface="Arial"/>
                <a:ea typeface="Arial"/>
                <a:cs typeface="Arial"/>
                <a:sym typeface="Arial"/>
              </a:rPr>
              <a:t>What’s an agent?</a:t>
            </a:r>
            <a:endParaRPr/>
          </a:p>
          <a:p>
            <a:pPr marL="742950" lvl="1" indent="-285750" algn="l" rtl="0">
              <a:lnSpc>
                <a:spcPct val="100000"/>
              </a:lnSpc>
              <a:spcBef>
                <a:spcPts val="560"/>
              </a:spcBef>
              <a:spcAft>
                <a:spcPts val="0"/>
              </a:spcAft>
              <a:buClr>
                <a:schemeClr val="accent2"/>
              </a:buClr>
              <a:buSzPts val="2240"/>
              <a:buFont typeface="Noto Sans Symbols"/>
              <a:buChar char="◻"/>
            </a:pPr>
            <a:r>
              <a:rPr lang="en-US" sz="2800" b="0" i="0" u="none">
                <a:solidFill>
                  <a:schemeClr val="dk1"/>
                </a:solidFill>
                <a:latin typeface="Arial"/>
                <a:ea typeface="Arial"/>
                <a:cs typeface="Arial"/>
                <a:sym typeface="Arial"/>
              </a:rPr>
              <a:t>Definition of an agent</a:t>
            </a:r>
            <a:endParaRPr/>
          </a:p>
          <a:p>
            <a:pPr marL="742950" lvl="1" indent="-285750" algn="l" rtl="0">
              <a:lnSpc>
                <a:spcPct val="100000"/>
              </a:lnSpc>
              <a:spcBef>
                <a:spcPts val="560"/>
              </a:spcBef>
              <a:spcAft>
                <a:spcPts val="0"/>
              </a:spcAft>
              <a:buClr>
                <a:schemeClr val="accent2"/>
              </a:buClr>
              <a:buSzPts val="2240"/>
              <a:buFont typeface="Noto Sans Symbols"/>
              <a:buChar char="◻"/>
            </a:pPr>
            <a:r>
              <a:rPr lang="en-US" sz="2800" b="0" i="0" u="none">
                <a:solidFill>
                  <a:schemeClr val="dk1"/>
                </a:solidFill>
                <a:latin typeface="Arial"/>
                <a:ea typeface="Arial"/>
                <a:cs typeface="Arial"/>
                <a:sym typeface="Arial"/>
              </a:rPr>
              <a:t>Rationality and autonomy</a:t>
            </a:r>
            <a:endParaRPr/>
          </a:p>
          <a:p>
            <a:pPr marL="742950" lvl="1" indent="-285750" algn="l" rtl="0">
              <a:lnSpc>
                <a:spcPct val="100000"/>
              </a:lnSpc>
              <a:spcBef>
                <a:spcPts val="560"/>
              </a:spcBef>
              <a:spcAft>
                <a:spcPts val="0"/>
              </a:spcAft>
              <a:buClr>
                <a:schemeClr val="accent2"/>
              </a:buClr>
              <a:buSzPts val="2240"/>
              <a:buFont typeface="Noto Sans Symbols"/>
              <a:buChar char="◻"/>
            </a:pPr>
            <a:r>
              <a:rPr lang="en-US" sz="2800" b="0" i="0" u="none">
                <a:solidFill>
                  <a:schemeClr val="dk1"/>
                </a:solidFill>
                <a:latin typeface="Arial"/>
                <a:ea typeface="Arial"/>
                <a:cs typeface="Arial"/>
                <a:sym typeface="Arial"/>
              </a:rPr>
              <a:t>Types of agents</a:t>
            </a:r>
            <a:endParaRPr/>
          </a:p>
          <a:p>
            <a:pPr marL="742950" lvl="1" indent="-285750" algn="l" rtl="0">
              <a:lnSpc>
                <a:spcPct val="100000"/>
              </a:lnSpc>
              <a:spcBef>
                <a:spcPts val="560"/>
              </a:spcBef>
              <a:spcAft>
                <a:spcPts val="0"/>
              </a:spcAft>
              <a:buClr>
                <a:schemeClr val="accent2"/>
              </a:buClr>
              <a:buSzPts val="2240"/>
              <a:buFont typeface="Noto Sans Symbols"/>
              <a:buChar char="◻"/>
            </a:pPr>
            <a:r>
              <a:rPr lang="en-US" sz="2800" b="0" i="0" u="none">
                <a:solidFill>
                  <a:schemeClr val="dk1"/>
                </a:solidFill>
                <a:latin typeface="Arial"/>
                <a:ea typeface="Arial"/>
                <a:cs typeface="Arial"/>
                <a:sym typeface="Arial"/>
              </a:rPr>
              <a:t>Properties of environments</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0"/>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Utility-based agents</a:t>
            </a:r>
            <a:endParaRPr/>
          </a:p>
        </p:txBody>
      </p:sp>
      <p:sp>
        <p:nvSpPr>
          <p:cNvPr id="452" name="Google Shape;452;p20"/>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When there are multiple possible alternatives, how to decide which one is best?  </a:t>
            </a:r>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A goal specifies a crude distinction between a happy and unhappy state, but often need a more general performance measure that describes “degree of happiness.”</a:t>
            </a:r>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Utility function </a:t>
            </a:r>
            <a:r>
              <a:rPr lang="en-US" sz="2400" b="1" i="0" u="none">
                <a:solidFill>
                  <a:schemeClr val="dk1"/>
                </a:solidFill>
                <a:latin typeface="Arial"/>
                <a:ea typeface="Arial"/>
                <a:cs typeface="Arial"/>
                <a:sym typeface="Arial"/>
              </a:rPr>
              <a:t>U: State → Reals</a:t>
            </a:r>
            <a:r>
              <a:rPr lang="en-US" sz="2400" b="0" i="0" u="none">
                <a:solidFill>
                  <a:schemeClr val="dk1"/>
                </a:solidFill>
                <a:latin typeface="Arial"/>
                <a:ea typeface="Arial"/>
                <a:cs typeface="Arial"/>
                <a:sym typeface="Arial"/>
              </a:rPr>
              <a:t>  indicating a measure of success or happiness when at a given state.</a:t>
            </a:r>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Allows decisions comparing choice between conflicting goals, and choice between likelihood of success and importance of goal (if achievement is uncertain).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1"/>
          <p:cNvSpPr txBox="1">
            <a:spLocks noGrp="1"/>
          </p:cNvSpPr>
          <p:nvPr>
            <p:ph type="title"/>
          </p:nvPr>
        </p:nvSpPr>
        <p:spPr>
          <a:xfrm>
            <a:off x="457200" y="228600"/>
            <a:ext cx="80772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Properties of Environments </a:t>
            </a:r>
            <a:endParaRPr/>
          </a:p>
        </p:txBody>
      </p:sp>
      <p:sp>
        <p:nvSpPr>
          <p:cNvPr id="458" name="Google Shape;458;p21"/>
          <p:cNvSpPr txBox="1">
            <a:spLocks noGrp="1"/>
          </p:cNvSpPr>
          <p:nvPr>
            <p:ph type="body" idx="1"/>
          </p:nvPr>
        </p:nvSpPr>
        <p:spPr>
          <a:xfrm>
            <a:off x="685800" y="1295400"/>
            <a:ext cx="80772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1800"/>
              <a:buFont typeface="Noto Sans Symbols"/>
              <a:buChar char="■"/>
            </a:pPr>
            <a:r>
              <a:rPr lang="en-US" sz="2400" b="1" i="0" u="none">
                <a:solidFill>
                  <a:schemeClr val="dk1"/>
                </a:solidFill>
                <a:latin typeface="Arial"/>
                <a:ea typeface="Arial"/>
                <a:cs typeface="Arial"/>
                <a:sym typeface="Arial"/>
              </a:rPr>
              <a:t>Fully observable/Partially observable.</a:t>
            </a:r>
            <a:r>
              <a:rPr lang="en-US" sz="2400" b="0" i="0" u="none">
                <a:solidFill>
                  <a:schemeClr val="dk1"/>
                </a:solidFill>
                <a:latin typeface="Arial"/>
                <a:ea typeface="Arial"/>
                <a:cs typeface="Arial"/>
                <a:sym typeface="Arial"/>
              </a:rPr>
              <a:t> </a:t>
            </a:r>
            <a:endParaRPr/>
          </a:p>
          <a:p>
            <a:pPr marL="742950" lvl="1" indent="-28575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If an agent’s sensors give it access to the complete state of the environment needed to choose an action, the environment is </a:t>
            </a:r>
            <a:r>
              <a:rPr lang="en-US" sz="2000" b="1" i="0" u="none">
                <a:solidFill>
                  <a:schemeClr val="accent2"/>
                </a:solidFill>
                <a:latin typeface="Arial"/>
                <a:ea typeface="Arial"/>
                <a:cs typeface="Arial"/>
                <a:sym typeface="Arial"/>
              </a:rPr>
              <a:t>fully observable</a:t>
            </a:r>
            <a:r>
              <a:rPr lang="en-US" sz="2000" b="0" i="0" u="none">
                <a:solidFill>
                  <a:schemeClr val="dk1"/>
                </a:solidFill>
                <a:latin typeface="Arial"/>
                <a:ea typeface="Arial"/>
                <a:cs typeface="Arial"/>
                <a:sym typeface="Arial"/>
              </a:rPr>
              <a:t>. </a:t>
            </a:r>
            <a:endParaRPr/>
          </a:p>
          <a:p>
            <a:pPr marL="742950" lvl="1" indent="-285750" algn="l" rtl="0">
              <a:lnSpc>
                <a:spcPct val="100000"/>
              </a:lnSpc>
              <a:spcBef>
                <a:spcPts val="56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Such environments are convenient, since the agent is freed from the task of keeping track of the changes in the environment.</a:t>
            </a:r>
            <a:r>
              <a:rPr lang="en-US" sz="2800" b="0" i="0" u="none">
                <a:solidFill>
                  <a:schemeClr val="dk1"/>
                </a:solidFill>
                <a:latin typeface="Arial"/>
                <a:ea typeface="Arial"/>
                <a:cs typeface="Arial"/>
                <a:sym typeface="Arial"/>
              </a:rPr>
              <a:t> </a:t>
            </a:r>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1" i="0" u="none">
                <a:solidFill>
                  <a:schemeClr val="dk1"/>
                </a:solidFill>
                <a:latin typeface="Arial"/>
                <a:ea typeface="Arial"/>
                <a:cs typeface="Arial"/>
                <a:sym typeface="Arial"/>
              </a:rPr>
              <a:t>Deterministic/Stochastic</a:t>
            </a:r>
            <a:r>
              <a:rPr lang="en-US" sz="2400" b="0" i="0" u="none">
                <a:solidFill>
                  <a:schemeClr val="dk1"/>
                </a:solidFill>
                <a:latin typeface="Arial"/>
                <a:ea typeface="Arial"/>
                <a:cs typeface="Arial"/>
                <a:sym typeface="Arial"/>
              </a:rPr>
              <a:t>. </a:t>
            </a:r>
            <a:endParaRPr/>
          </a:p>
          <a:p>
            <a:pPr marL="742950" lvl="1" indent="-28575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An environment is </a:t>
            </a:r>
            <a:r>
              <a:rPr lang="en-US" sz="2000" b="1" i="0" u="none">
                <a:solidFill>
                  <a:schemeClr val="accent2"/>
                </a:solidFill>
                <a:latin typeface="Arial"/>
                <a:ea typeface="Arial"/>
                <a:cs typeface="Arial"/>
                <a:sym typeface="Arial"/>
              </a:rPr>
              <a:t>deterministic</a:t>
            </a:r>
            <a:r>
              <a:rPr lang="en-US" sz="2000" b="0" i="0" u="none">
                <a:solidFill>
                  <a:schemeClr val="dk1"/>
                </a:solidFill>
                <a:latin typeface="Arial"/>
                <a:ea typeface="Arial"/>
                <a:cs typeface="Arial"/>
                <a:sym typeface="Arial"/>
              </a:rPr>
              <a:t> if the next state of the environment is completely determined by the current state of the environment and the action of the agent; in a </a:t>
            </a:r>
            <a:r>
              <a:rPr lang="en-US" sz="2000" b="1" i="0" u="none">
                <a:solidFill>
                  <a:schemeClr val="accent2"/>
                </a:solidFill>
                <a:latin typeface="Arial"/>
                <a:ea typeface="Arial"/>
                <a:cs typeface="Arial"/>
                <a:sym typeface="Arial"/>
              </a:rPr>
              <a:t>stochastic</a:t>
            </a:r>
            <a:r>
              <a:rPr lang="en-US" sz="2000" b="0" i="0" u="none">
                <a:solidFill>
                  <a:schemeClr val="dk1"/>
                </a:solidFill>
                <a:latin typeface="Arial"/>
                <a:ea typeface="Arial"/>
                <a:cs typeface="Arial"/>
                <a:sym typeface="Arial"/>
              </a:rPr>
              <a:t> environment, there are multiple, unpredictable outcomes</a:t>
            </a:r>
            <a:endParaRPr/>
          </a:p>
          <a:p>
            <a:pPr marL="742950" lvl="1" indent="-28575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In a fully observable, deterministic environment, the agent need not deal with uncertainty.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2"/>
          <p:cNvSpPr txBox="1">
            <a:spLocks noGrp="1"/>
          </p:cNvSpPr>
          <p:nvPr>
            <p:ph type="title"/>
          </p:nvPr>
        </p:nvSpPr>
        <p:spPr>
          <a:xfrm>
            <a:off x="381000" y="304800"/>
            <a:ext cx="80772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Properties of Environments II</a:t>
            </a:r>
            <a:endParaRPr/>
          </a:p>
        </p:txBody>
      </p:sp>
      <p:sp>
        <p:nvSpPr>
          <p:cNvPr id="464" name="Google Shape;464;p22"/>
          <p:cNvSpPr txBox="1">
            <a:spLocks noGrp="1"/>
          </p:cNvSpPr>
          <p:nvPr>
            <p:ph type="body" idx="1"/>
          </p:nvPr>
        </p:nvSpPr>
        <p:spPr>
          <a:xfrm>
            <a:off x="685800" y="1752600"/>
            <a:ext cx="8153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1800"/>
              <a:buFont typeface="Noto Sans Symbols"/>
              <a:buChar char="■"/>
            </a:pPr>
            <a:r>
              <a:rPr lang="en-US" sz="2400" b="1" i="0" u="none">
                <a:solidFill>
                  <a:schemeClr val="dk1"/>
                </a:solidFill>
                <a:latin typeface="Arial"/>
                <a:ea typeface="Arial"/>
                <a:cs typeface="Arial"/>
                <a:sym typeface="Arial"/>
              </a:rPr>
              <a:t>Episodic/Sequential</a:t>
            </a:r>
            <a:r>
              <a:rPr lang="en-US" sz="2400" b="0" i="0" u="none">
                <a:solidFill>
                  <a:schemeClr val="dk1"/>
                </a:solidFill>
                <a:latin typeface="Arial"/>
                <a:ea typeface="Arial"/>
                <a:cs typeface="Arial"/>
                <a:sym typeface="Arial"/>
              </a:rPr>
              <a:t>. </a:t>
            </a:r>
            <a:endParaRPr/>
          </a:p>
          <a:p>
            <a:pPr marL="742950" lvl="1" indent="-28575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An </a:t>
            </a:r>
            <a:r>
              <a:rPr lang="en-US" sz="2000" b="1" i="0" u="none">
                <a:solidFill>
                  <a:schemeClr val="accent2"/>
                </a:solidFill>
                <a:latin typeface="Arial"/>
                <a:ea typeface="Arial"/>
                <a:cs typeface="Arial"/>
                <a:sym typeface="Arial"/>
              </a:rPr>
              <a:t>episodic</a:t>
            </a:r>
            <a:r>
              <a:rPr lang="en-US" sz="2000" b="0" i="0" u="none">
                <a:solidFill>
                  <a:schemeClr val="dk1"/>
                </a:solidFill>
                <a:latin typeface="Arial"/>
                <a:ea typeface="Arial"/>
                <a:cs typeface="Arial"/>
                <a:sym typeface="Arial"/>
              </a:rPr>
              <a:t> environment means that subsequent episodes do not depend on what actions occurred in previous episodes. </a:t>
            </a:r>
            <a:endParaRPr/>
          </a:p>
          <a:p>
            <a:pPr marL="742950" lvl="1" indent="-28575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In a </a:t>
            </a:r>
            <a:r>
              <a:rPr lang="en-US" sz="2000" b="1" i="0" u="none">
                <a:solidFill>
                  <a:schemeClr val="accent2"/>
                </a:solidFill>
                <a:latin typeface="Arial"/>
                <a:ea typeface="Arial"/>
                <a:cs typeface="Arial"/>
                <a:sym typeface="Arial"/>
              </a:rPr>
              <a:t>sequential</a:t>
            </a:r>
            <a:r>
              <a:rPr lang="en-US" sz="2000" b="0" i="0" u="none">
                <a:solidFill>
                  <a:schemeClr val="dk1"/>
                </a:solidFill>
                <a:latin typeface="Arial"/>
                <a:ea typeface="Arial"/>
                <a:cs typeface="Arial"/>
                <a:sym typeface="Arial"/>
              </a:rPr>
              <a:t> environment, the agent engages in a series of connected episodes.</a:t>
            </a:r>
            <a:endParaRPr/>
          </a:p>
          <a:p>
            <a:pPr marL="742950" lvl="1" indent="-28575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Such environments do not require the agent to plan ahead.</a:t>
            </a:r>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1" i="0" u="none">
                <a:solidFill>
                  <a:schemeClr val="dk1"/>
                </a:solidFill>
                <a:latin typeface="Arial"/>
                <a:ea typeface="Arial"/>
                <a:cs typeface="Arial"/>
                <a:sym typeface="Arial"/>
              </a:rPr>
              <a:t>Static/Dynamic. </a:t>
            </a:r>
            <a:endParaRPr/>
          </a:p>
          <a:p>
            <a:pPr marL="742950" lvl="1" indent="-28575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A </a:t>
            </a:r>
            <a:r>
              <a:rPr lang="en-US" sz="2000" b="1" i="0" u="none">
                <a:solidFill>
                  <a:schemeClr val="accent2"/>
                </a:solidFill>
                <a:latin typeface="Arial"/>
                <a:ea typeface="Arial"/>
                <a:cs typeface="Arial"/>
                <a:sym typeface="Arial"/>
              </a:rPr>
              <a:t>static</a:t>
            </a:r>
            <a:r>
              <a:rPr lang="en-US" sz="2000" b="0" i="0" u="none">
                <a:solidFill>
                  <a:schemeClr val="dk1"/>
                </a:solidFill>
                <a:latin typeface="Arial"/>
                <a:ea typeface="Arial"/>
                <a:cs typeface="Arial"/>
                <a:sym typeface="Arial"/>
              </a:rPr>
              <a:t> environment does not change while the agent is thinking. </a:t>
            </a:r>
            <a:endParaRPr/>
          </a:p>
          <a:p>
            <a:pPr marL="742950" lvl="1" indent="-28575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The passage of time as an agent deliberates is irrelevant.</a:t>
            </a:r>
            <a:endParaRPr/>
          </a:p>
          <a:p>
            <a:pPr marL="742950" lvl="1" indent="-285750" algn="l" rtl="0">
              <a:lnSpc>
                <a:spcPct val="100000"/>
              </a:lnSpc>
              <a:spcBef>
                <a:spcPts val="56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The agent doesn’t need to observe the world during deliberation</a:t>
            </a:r>
            <a:r>
              <a:rPr lang="en-US" sz="2800" b="0" i="0" u="none">
                <a:solidFill>
                  <a:schemeClr val="dk1"/>
                </a:solidFill>
                <a:latin typeface="Arial"/>
                <a:ea typeface="Arial"/>
                <a:cs typeface="Arial"/>
                <a:sym typeface="Arial"/>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Properties of Environments III</a:t>
            </a:r>
            <a:endParaRPr/>
          </a:p>
        </p:txBody>
      </p:sp>
      <p:sp>
        <p:nvSpPr>
          <p:cNvPr id="470" name="Google Shape;470;p2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1800"/>
              <a:buFont typeface="Noto Sans Symbols"/>
              <a:buChar char="■"/>
            </a:pPr>
            <a:r>
              <a:rPr lang="en-US" sz="2400" b="1" i="0" u="none">
                <a:solidFill>
                  <a:schemeClr val="dk1"/>
                </a:solidFill>
                <a:latin typeface="Arial"/>
                <a:ea typeface="Arial"/>
                <a:cs typeface="Arial"/>
                <a:sym typeface="Arial"/>
              </a:rPr>
              <a:t>Discrete/Continuous.</a:t>
            </a:r>
            <a:r>
              <a:rPr lang="en-US" sz="2400" b="0" i="0" u="none">
                <a:solidFill>
                  <a:schemeClr val="dk1"/>
                </a:solidFill>
                <a:latin typeface="Arial"/>
                <a:ea typeface="Arial"/>
                <a:cs typeface="Arial"/>
                <a:sym typeface="Arial"/>
              </a:rPr>
              <a:t> </a:t>
            </a:r>
            <a:endParaRPr/>
          </a:p>
          <a:p>
            <a:pPr marL="742950" lvl="1" indent="-28575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If the number of distinct percepts and actions is limited, the environment is </a:t>
            </a:r>
            <a:r>
              <a:rPr lang="en-US" sz="2000" b="1" i="0" u="none">
                <a:solidFill>
                  <a:schemeClr val="accent2"/>
                </a:solidFill>
                <a:latin typeface="Arial"/>
                <a:ea typeface="Arial"/>
                <a:cs typeface="Arial"/>
                <a:sym typeface="Arial"/>
              </a:rPr>
              <a:t>discrete</a:t>
            </a:r>
            <a:r>
              <a:rPr lang="en-US" sz="2000" b="0" i="0" u="none">
                <a:solidFill>
                  <a:schemeClr val="dk1"/>
                </a:solidFill>
                <a:latin typeface="Arial"/>
                <a:ea typeface="Arial"/>
                <a:cs typeface="Arial"/>
                <a:sym typeface="Arial"/>
              </a:rPr>
              <a:t>, otherwise it is </a:t>
            </a:r>
            <a:r>
              <a:rPr lang="en-US" sz="2000" b="1" i="0" u="none">
                <a:solidFill>
                  <a:schemeClr val="accent2"/>
                </a:solidFill>
                <a:latin typeface="Arial"/>
                <a:ea typeface="Arial"/>
                <a:cs typeface="Arial"/>
                <a:sym typeface="Arial"/>
              </a:rPr>
              <a:t>continuous</a:t>
            </a:r>
            <a:r>
              <a:rPr lang="en-US" sz="2000" b="0" i="0" u="none">
                <a:solidFill>
                  <a:schemeClr val="dk1"/>
                </a:solidFill>
                <a:latin typeface="Arial"/>
                <a:ea typeface="Arial"/>
                <a:cs typeface="Arial"/>
                <a:sym typeface="Arial"/>
              </a:rPr>
              <a:t>. </a:t>
            </a:r>
            <a:endParaRPr/>
          </a:p>
          <a:p>
            <a:pPr marL="342900" lvl="0" indent="-342900" algn="l" rtl="0">
              <a:lnSpc>
                <a:spcPct val="100000"/>
              </a:lnSpc>
              <a:spcBef>
                <a:spcPts val="480"/>
              </a:spcBef>
              <a:spcAft>
                <a:spcPts val="0"/>
              </a:spcAft>
              <a:buClr>
                <a:schemeClr val="lt2"/>
              </a:buClr>
              <a:buSzPts val="1800"/>
              <a:buFont typeface="Noto Sans Symbols"/>
              <a:buChar char="■"/>
            </a:pPr>
            <a:r>
              <a:rPr lang="en-US" sz="2400" b="1" i="0" u="none">
                <a:solidFill>
                  <a:schemeClr val="dk1"/>
                </a:solidFill>
                <a:latin typeface="Arial"/>
                <a:ea typeface="Arial"/>
                <a:cs typeface="Arial"/>
                <a:sym typeface="Arial"/>
              </a:rPr>
              <a:t>Single agent/Multi-agent.</a:t>
            </a:r>
            <a:r>
              <a:rPr lang="en-US" sz="2400" b="0" i="0" u="none">
                <a:solidFill>
                  <a:schemeClr val="dk1"/>
                </a:solidFill>
                <a:latin typeface="Arial"/>
                <a:ea typeface="Arial"/>
                <a:cs typeface="Arial"/>
                <a:sym typeface="Arial"/>
              </a:rPr>
              <a:t> </a:t>
            </a:r>
            <a:endParaRPr/>
          </a:p>
          <a:p>
            <a:pPr marL="742950" lvl="1" indent="-28575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If the environment contains other intelligent agents, the agent needs to be concerned about strategic, game-theoretic aspects of the environment (for either cooperative </a:t>
            </a:r>
            <a:r>
              <a:rPr lang="en-US" sz="2000" b="0" i="1" u="none">
                <a:solidFill>
                  <a:schemeClr val="dk1"/>
                </a:solidFill>
                <a:latin typeface="Arial"/>
                <a:ea typeface="Arial"/>
                <a:cs typeface="Arial"/>
                <a:sym typeface="Arial"/>
              </a:rPr>
              <a:t>or</a:t>
            </a:r>
            <a:r>
              <a:rPr lang="en-US" sz="2000" b="0" i="0" u="none">
                <a:solidFill>
                  <a:schemeClr val="dk1"/>
                </a:solidFill>
                <a:latin typeface="Arial"/>
                <a:ea typeface="Arial"/>
                <a:cs typeface="Arial"/>
                <a:sym typeface="Arial"/>
              </a:rPr>
              <a:t> competitive agents)</a:t>
            </a:r>
            <a:endParaRPr/>
          </a:p>
          <a:p>
            <a:pPr marL="742950" lvl="1" indent="-28575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Most engineering environments don’t have multi-agent properties, whereas most social and economic systems get their complexity from the interactions of (more or less) rational agents.</a:t>
            </a:r>
            <a:endParaRPr/>
          </a:p>
          <a:p>
            <a:pPr marL="342900" lvl="0" indent="-247650" algn="l" rtl="0">
              <a:spcBef>
                <a:spcPts val="400"/>
              </a:spcBef>
              <a:spcAft>
                <a:spcPts val="0"/>
              </a:spcAft>
              <a:buSzPts val="1500"/>
              <a:buNone/>
            </a:pPr>
            <a:endParaRPr sz="2000" b="0" i="0" u="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4"/>
          <p:cNvSpPr txBox="1">
            <a:spLocks noGrp="1"/>
          </p:cNvSpPr>
          <p:nvPr>
            <p:ph type="title"/>
          </p:nvPr>
        </p:nvSpPr>
        <p:spPr>
          <a:xfrm>
            <a:off x="533400" y="609600"/>
            <a:ext cx="80772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Characteristics of environments</a:t>
            </a:r>
            <a:endParaRPr/>
          </a:p>
        </p:txBody>
      </p:sp>
      <p:graphicFrame>
        <p:nvGraphicFramePr>
          <p:cNvPr id="476" name="Google Shape;476;p24"/>
          <p:cNvGraphicFramePr/>
          <p:nvPr/>
        </p:nvGraphicFramePr>
        <p:xfrm>
          <a:off x="152400" y="1981200"/>
          <a:ext cx="3000000" cy="3000000"/>
        </p:xfrm>
        <a:graphic>
          <a:graphicData uri="http://schemas.openxmlformats.org/drawingml/2006/table">
            <a:tbl>
              <a:tblPr>
                <a:noFill/>
                <a:tableStyleId>{24FB0690-6B05-49F1-95D1-F5E744E1248E}</a:tableStyleId>
              </a:tblPr>
              <a:tblGrid>
                <a:gridCol w="1600200"/>
                <a:gridCol w="1295400"/>
                <a:gridCol w="1600200"/>
                <a:gridCol w="1143000"/>
                <a:gridCol w="838200"/>
                <a:gridCol w="1066800"/>
                <a:gridCol w="1295400"/>
              </a:tblGrid>
              <a:tr h="639750">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Fully observable?</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Deterministic?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Episodic?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Static?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Discrete?</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Single agent?</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57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Crossword</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8950">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Poker</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73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Taxi driving</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000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Image analysis</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016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Medical diagnosis</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5"/>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Characteristics of environments</a:t>
            </a:r>
            <a:endParaRPr/>
          </a:p>
        </p:txBody>
      </p:sp>
      <p:graphicFrame>
        <p:nvGraphicFramePr>
          <p:cNvPr id="482" name="Google Shape;482;p25"/>
          <p:cNvGraphicFramePr/>
          <p:nvPr/>
        </p:nvGraphicFramePr>
        <p:xfrm>
          <a:off x="152400" y="1981200"/>
          <a:ext cx="3000000" cy="3000000"/>
        </p:xfrm>
        <a:graphic>
          <a:graphicData uri="http://schemas.openxmlformats.org/drawingml/2006/table">
            <a:tbl>
              <a:tblPr>
                <a:noFill/>
                <a:tableStyleId>{24FB0690-6B05-49F1-95D1-F5E744E1248E}</a:tableStyleId>
              </a:tblPr>
              <a:tblGrid>
                <a:gridCol w="1600200"/>
                <a:gridCol w="1295400"/>
                <a:gridCol w="1600200"/>
                <a:gridCol w="1143000"/>
                <a:gridCol w="838200"/>
                <a:gridCol w="1066800"/>
                <a:gridCol w="1295400"/>
              </a:tblGrid>
              <a:tr h="639750">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Fully observable?</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Deterministic?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Episodic?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Static?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Discrete?</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Single agent?</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57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Crossword</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8950">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Poker</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73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Taxi driving</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000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Image Analysis</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016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Medical diagnosis</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26"/>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Characteristics of environments</a:t>
            </a:r>
            <a:endParaRPr/>
          </a:p>
        </p:txBody>
      </p:sp>
      <p:graphicFrame>
        <p:nvGraphicFramePr>
          <p:cNvPr id="488" name="Google Shape;488;p26"/>
          <p:cNvGraphicFramePr/>
          <p:nvPr/>
        </p:nvGraphicFramePr>
        <p:xfrm>
          <a:off x="152400" y="1981200"/>
          <a:ext cx="3000000" cy="3000000"/>
        </p:xfrm>
        <a:graphic>
          <a:graphicData uri="http://schemas.openxmlformats.org/drawingml/2006/table">
            <a:tbl>
              <a:tblPr>
                <a:noFill/>
                <a:tableStyleId>{24FB0690-6B05-49F1-95D1-F5E744E1248E}</a:tableStyleId>
              </a:tblPr>
              <a:tblGrid>
                <a:gridCol w="1600200"/>
                <a:gridCol w="1295400"/>
                <a:gridCol w="1600200"/>
                <a:gridCol w="1143000"/>
                <a:gridCol w="838200"/>
                <a:gridCol w="1066800"/>
                <a:gridCol w="1295400"/>
              </a:tblGrid>
              <a:tr h="639750">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Fully observable?</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Deterministic?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Episodic?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Static?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Discrete?</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Single agent?</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57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Crossword</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8950">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Poker</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73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Taxi driving</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000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Image Analysis</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016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Medical diagnosis</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Characteristics of environments</a:t>
            </a:r>
            <a:endParaRPr/>
          </a:p>
        </p:txBody>
      </p:sp>
      <p:graphicFrame>
        <p:nvGraphicFramePr>
          <p:cNvPr id="494" name="Google Shape;494;p27"/>
          <p:cNvGraphicFramePr/>
          <p:nvPr/>
        </p:nvGraphicFramePr>
        <p:xfrm>
          <a:off x="152400" y="1981200"/>
          <a:ext cx="3000000" cy="3000000"/>
        </p:xfrm>
        <a:graphic>
          <a:graphicData uri="http://schemas.openxmlformats.org/drawingml/2006/table">
            <a:tbl>
              <a:tblPr>
                <a:noFill/>
                <a:tableStyleId>{24FB0690-6B05-49F1-95D1-F5E744E1248E}</a:tableStyleId>
              </a:tblPr>
              <a:tblGrid>
                <a:gridCol w="1600200"/>
                <a:gridCol w="1295400"/>
                <a:gridCol w="1600200"/>
                <a:gridCol w="1143000"/>
                <a:gridCol w="838200"/>
                <a:gridCol w="1066800"/>
                <a:gridCol w="1219200"/>
              </a:tblGrid>
              <a:tr h="639750">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Fully observable?</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Deterministic?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Episodic?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Static?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Discrete?</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Single agent?</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57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Crossword</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8950">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Poker</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73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Taxi driving</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000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Image Analysis</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016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Medical diagnosis</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Characteristics of environments</a:t>
            </a:r>
            <a:endParaRPr/>
          </a:p>
        </p:txBody>
      </p:sp>
      <p:graphicFrame>
        <p:nvGraphicFramePr>
          <p:cNvPr id="500" name="Google Shape;500;p28"/>
          <p:cNvGraphicFramePr/>
          <p:nvPr/>
        </p:nvGraphicFramePr>
        <p:xfrm>
          <a:off x="152400" y="1981200"/>
          <a:ext cx="3000000" cy="3000000"/>
        </p:xfrm>
        <a:graphic>
          <a:graphicData uri="http://schemas.openxmlformats.org/drawingml/2006/table">
            <a:tbl>
              <a:tblPr>
                <a:noFill/>
                <a:tableStyleId>{24FB0690-6B05-49F1-95D1-F5E744E1248E}</a:tableStyleId>
              </a:tblPr>
              <a:tblGrid>
                <a:gridCol w="1600200"/>
                <a:gridCol w="1295400"/>
                <a:gridCol w="1600200"/>
                <a:gridCol w="1143000"/>
                <a:gridCol w="838200"/>
                <a:gridCol w="1066800"/>
                <a:gridCol w="1219200"/>
              </a:tblGrid>
              <a:tr h="639750">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Fully observable?</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Deterministic?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Episodic?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Static?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Discrete?</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Single agent?</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57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Crossword</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8950">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Poker</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73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Taxi driving</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000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Image Analysis</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Semi</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016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Medical diagnosis</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2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Characteristics of environments</a:t>
            </a:r>
            <a:endParaRPr/>
          </a:p>
        </p:txBody>
      </p:sp>
      <p:graphicFrame>
        <p:nvGraphicFramePr>
          <p:cNvPr id="506" name="Google Shape;506;p29"/>
          <p:cNvGraphicFramePr/>
          <p:nvPr/>
        </p:nvGraphicFramePr>
        <p:xfrm>
          <a:off x="152400" y="1981200"/>
          <a:ext cx="3000000" cy="3000000"/>
        </p:xfrm>
        <a:graphic>
          <a:graphicData uri="http://schemas.openxmlformats.org/drawingml/2006/table">
            <a:tbl>
              <a:tblPr>
                <a:noFill/>
                <a:tableStyleId>{24FB0690-6B05-49F1-95D1-F5E744E1248E}</a:tableStyleId>
              </a:tblPr>
              <a:tblGrid>
                <a:gridCol w="1600200"/>
                <a:gridCol w="1295400"/>
                <a:gridCol w="1600200"/>
                <a:gridCol w="1143000"/>
                <a:gridCol w="838200"/>
                <a:gridCol w="1143000"/>
                <a:gridCol w="1143000"/>
              </a:tblGrid>
              <a:tr h="639750">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Fully observable?</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Deterministic?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Episodic?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Static?</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Discrete?</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Single agent?</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57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Crossword</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8950">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Poker</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873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Taxi driving</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000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Image Analysis</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Semi</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701675">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Medical diagnosis</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No</a:t>
                      </a:r>
                      <a:endParaRPr/>
                    </a:p>
                  </a:txBody>
                  <a:tcPr marL="91450" marR="91450" marT="45700" marB="457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accent2"/>
                        </a:buClr>
                        <a:buSzPts val="2000"/>
                        <a:buFont typeface="Times New Roman"/>
                        <a:buNone/>
                      </a:pPr>
                      <a:r>
                        <a:rPr lang="en-US" sz="2000" b="1" i="0" u="none">
                          <a:solidFill>
                            <a:schemeClr val="accent2"/>
                          </a:solidFill>
                          <a:latin typeface="Times New Roman"/>
                          <a:ea typeface="Times New Roman"/>
                          <a:cs typeface="Times New Roman"/>
                          <a:sym typeface="Times New Roman"/>
                        </a:rPr>
                        <a:t>Yes</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
        <p:nvSpPr>
          <p:cNvPr id="507" name="Google Shape;507;p29"/>
          <p:cNvSpPr txBox="1"/>
          <p:nvPr/>
        </p:nvSpPr>
        <p:spPr>
          <a:xfrm>
            <a:off x="762000" y="6019800"/>
            <a:ext cx="76962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800"/>
              <a:buFont typeface="Arial"/>
              <a:buNone/>
            </a:pPr>
            <a:r>
              <a:rPr lang="en-US" sz="1800" b="0" i="0" u="none">
                <a:solidFill>
                  <a:schemeClr val="accent2"/>
                </a:solidFill>
                <a:latin typeface="Arial"/>
                <a:ea typeface="Arial"/>
                <a:cs typeface="Arial"/>
                <a:sym typeface="Arial"/>
              </a:rPr>
              <a:t>→ Lots of real-world domains fall into the hardest case!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7"/>
                                        </p:tgtEl>
                                        <p:attrNameLst>
                                          <p:attrName>style.visibility</p:attrName>
                                        </p:attrNameLst>
                                      </p:cBhvr>
                                      <p:to>
                                        <p:strVal val="visible"/>
                                      </p:to>
                                    </p:set>
                                    <p:animEffect transition="in" filter="fade">
                                      <p:cBhvr>
                                        <p:cTn id="7" dur="600"/>
                                        <p:tgtEl>
                                          <p:spTgt spid="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How do you design an intelligent agent?</a:t>
            </a:r>
            <a:endParaRPr/>
          </a:p>
        </p:txBody>
      </p:sp>
      <p:sp>
        <p:nvSpPr>
          <p:cNvPr id="335" name="Google Shape;335;p3"/>
          <p:cNvSpPr txBox="1">
            <a:spLocks noGrp="1"/>
          </p:cNvSpPr>
          <p:nvPr>
            <p:ph type="body" idx="1"/>
          </p:nvPr>
        </p:nvSpPr>
        <p:spPr>
          <a:xfrm>
            <a:off x="304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1500"/>
              <a:buFont typeface="Noto Sans Symbols"/>
              <a:buChar char="■"/>
            </a:pPr>
            <a:r>
              <a:rPr lang="en-US" sz="2000" b="0" i="0" u="none">
                <a:solidFill>
                  <a:schemeClr val="dk1"/>
                </a:solidFill>
                <a:latin typeface="Arial"/>
                <a:ea typeface="Arial"/>
                <a:cs typeface="Arial"/>
                <a:sym typeface="Arial"/>
              </a:rPr>
              <a:t>Definition: An </a:t>
            </a:r>
            <a:r>
              <a:rPr lang="en-US" sz="2000" b="1" i="0" u="none">
                <a:solidFill>
                  <a:schemeClr val="accent2"/>
                </a:solidFill>
                <a:latin typeface="Arial"/>
                <a:ea typeface="Arial"/>
                <a:cs typeface="Arial"/>
                <a:sym typeface="Arial"/>
              </a:rPr>
              <a:t>intelligent agent</a:t>
            </a:r>
            <a:r>
              <a:rPr lang="en-US" sz="2000" b="0" i="0" u="none">
                <a:solidFill>
                  <a:schemeClr val="dk1"/>
                </a:solidFill>
                <a:latin typeface="Arial"/>
                <a:ea typeface="Arial"/>
                <a:cs typeface="Arial"/>
                <a:sym typeface="Arial"/>
              </a:rPr>
              <a:t> perceives its environment via </a:t>
            </a:r>
            <a:r>
              <a:rPr lang="en-US" sz="2000" b="1" i="0" u="none">
                <a:solidFill>
                  <a:schemeClr val="accent2"/>
                </a:solidFill>
                <a:latin typeface="Arial"/>
                <a:ea typeface="Arial"/>
                <a:cs typeface="Arial"/>
                <a:sym typeface="Arial"/>
              </a:rPr>
              <a:t>sensors</a:t>
            </a:r>
            <a:r>
              <a:rPr lang="en-US" sz="2000" b="0" i="0" u="none">
                <a:solidFill>
                  <a:schemeClr val="dk1"/>
                </a:solidFill>
                <a:latin typeface="Arial"/>
                <a:ea typeface="Arial"/>
                <a:cs typeface="Arial"/>
                <a:sym typeface="Arial"/>
              </a:rPr>
              <a:t> and acts rationally upon that environment with its </a:t>
            </a:r>
            <a:r>
              <a:rPr lang="en-US" sz="2000" b="1" i="0" u="none">
                <a:solidFill>
                  <a:schemeClr val="accent2"/>
                </a:solidFill>
                <a:latin typeface="Arial"/>
                <a:ea typeface="Arial"/>
                <a:cs typeface="Arial"/>
                <a:sym typeface="Arial"/>
              </a:rPr>
              <a:t>actuators</a:t>
            </a:r>
            <a:r>
              <a:rPr lang="en-US" sz="2000" b="0" i="0" u="none">
                <a:solidFill>
                  <a:schemeClr val="dk1"/>
                </a:solidFill>
                <a:latin typeface="Arial"/>
                <a:ea typeface="Arial"/>
                <a:cs typeface="Arial"/>
                <a:sym typeface="Arial"/>
              </a:rPr>
              <a:t>. </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0" i="0" u="none">
                <a:solidFill>
                  <a:schemeClr val="dk1"/>
                </a:solidFill>
                <a:latin typeface="Arial"/>
                <a:ea typeface="Arial"/>
                <a:cs typeface="Arial"/>
                <a:sym typeface="Arial"/>
              </a:rPr>
              <a:t>A discrete agent receives </a:t>
            </a:r>
            <a:r>
              <a:rPr lang="en-US" sz="2000" b="1" i="0" u="none">
                <a:solidFill>
                  <a:schemeClr val="accent2"/>
                </a:solidFill>
                <a:latin typeface="Arial"/>
                <a:ea typeface="Arial"/>
                <a:cs typeface="Arial"/>
                <a:sym typeface="Arial"/>
              </a:rPr>
              <a:t>percepts</a:t>
            </a:r>
            <a:r>
              <a:rPr lang="en-US" sz="2000" b="0" i="0" u="none">
                <a:solidFill>
                  <a:schemeClr val="dk1"/>
                </a:solidFill>
                <a:latin typeface="Arial"/>
                <a:ea typeface="Arial"/>
                <a:cs typeface="Arial"/>
                <a:sym typeface="Arial"/>
              </a:rPr>
              <a:t> one at a time, and maps this percept sequence to a sequence of discrete </a:t>
            </a:r>
            <a:r>
              <a:rPr lang="en-US" sz="2000" b="1" i="0" u="none">
                <a:solidFill>
                  <a:schemeClr val="accent2"/>
                </a:solidFill>
                <a:latin typeface="Arial"/>
                <a:ea typeface="Arial"/>
                <a:cs typeface="Arial"/>
                <a:sym typeface="Arial"/>
              </a:rPr>
              <a:t>actions</a:t>
            </a:r>
            <a:r>
              <a:rPr lang="en-US" sz="2000" b="0" i="0" u="none">
                <a:solidFill>
                  <a:schemeClr val="dk1"/>
                </a:solidFill>
                <a:latin typeface="Arial"/>
                <a:ea typeface="Arial"/>
                <a:cs typeface="Arial"/>
                <a:sym typeface="Arial"/>
              </a:rPr>
              <a:t>. </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0" i="0" u="none">
                <a:solidFill>
                  <a:schemeClr val="dk1"/>
                </a:solidFill>
                <a:latin typeface="Arial"/>
                <a:ea typeface="Arial"/>
                <a:cs typeface="Arial"/>
                <a:sym typeface="Arial"/>
              </a:rPr>
              <a:t>Properties </a:t>
            </a:r>
            <a:endParaRPr/>
          </a:p>
          <a:p>
            <a:pPr marL="403225" lvl="1" indent="-10160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Autonomous </a:t>
            </a:r>
            <a:endParaRPr/>
          </a:p>
          <a:p>
            <a:pPr marL="403225" lvl="1" indent="-10160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Reactive to the environment </a:t>
            </a:r>
            <a:endParaRPr/>
          </a:p>
          <a:p>
            <a:pPr marL="403225" lvl="1" indent="-10160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Pro-active (goal-directed) </a:t>
            </a:r>
            <a:endParaRPr/>
          </a:p>
          <a:p>
            <a:pPr marL="403225" lvl="1" indent="-101600" algn="l" rtl="0">
              <a:lnSpc>
                <a:spcPct val="10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Interacts with other agents via the environment </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0"/>
          <p:cNvSpPr txBox="1">
            <a:spLocks noGrp="1"/>
          </p:cNvSpPr>
          <p:nvPr>
            <p:ph type="title"/>
          </p:nvPr>
        </p:nvSpPr>
        <p:spPr>
          <a:xfrm>
            <a:off x="762000" y="1524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Summary</a:t>
            </a:r>
            <a:endParaRPr/>
          </a:p>
        </p:txBody>
      </p:sp>
      <p:sp>
        <p:nvSpPr>
          <p:cNvPr id="513" name="Google Shape;513;p30"/>
          <p:cNvSpPr txBox="1">
            <a:spLocks noGrp="1"/>
          </p:cNvSpPr>
          <p:nvPr>
            <p:ph type="body" idx="1"/>
          </p:nvPr>
        </p:nvSpPr>
        <p:spPr>
          <a:xfrm>
            <a:off x="304800" y="1066800"/>
            <a:ext cx="8610600" cy="5791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1500"/>
              <a:buFont typeface="Noto Sans Symbols"/>
              <a:buChar char="■"/>
            </a:pPr>
            <a:r>
              <a:rPr lang="en-US" sz="2000" b="0" i="0" u="none">
                <a:solidFill>
                  <a:schemeClr val="dk1"/>
                </a:solidFill>
                <a:latin typeface="Arial"/>
                <a:ea typeface="Arial"/>
                <a:cs typeface="Arial"/>
                <a:sym typeface="Arial"/>
              </a:rPr>
              <a:t>An </a:t>
            </a:r>
            <a:r>
              <a:rPr lang="en-US" sz="2000" b="1" i="0" u="none">
                <a:solidFill>
                  <a:schemeClr val="accent2"/>
                </a:solidFill>
                <a:latin typeface="Arial"/>
                <a:ea typeface="Arial"/>
                <a:cs typeface="Arial"/>
                <a:sym typeface="Arial"/>
              </a:rPr>
              <a:t>agent</a:t>
            </a:r>
            <a:r>
              <a:rPr lang="en-US" sz="2000" b="0" i="0" u="none">
                <a:solidFill>
                  <a:schemeClr val="dk1"/>
                </a:solidFill>
                <a:latin typeface="Arial"/>
                <a:ea typeface="Arial"/>
                <a:cs typeface="Arial"/>
                <a:sym typeface="Arial"/>
              </a:rPr>
              <a:t> perceives and acts in an environment, has an architecture, and is implemented by an agent program. </a:t>
            </a:r>
            <a:endParaRPr/>
          </a:p>
          <a:p>
            <a:pPr marL="342900" lvl="0" indent="-342900" algn="l" rtl="0">
              <a:lnSpc>
                <a:spcPct val="90000"/>
              </a:lnSpc>
              <a:spcBef>
                <a:spcPts val="400"/>
              </a:spcBef>
              <a:spcAft>
                <a:spcPts val="0"/>
              </a:spcAft>
              <a:buClr>
                <a:schemeClr val="lt2"/>
              </a:buClr>
              <a:buSzPts val="1500"/>
              <a:buFont typeface="Noto Sans Symbols"/>
              <a:buChar char="■"/>
            </a:pPr>
            <a:r>
              <a:rPr lang="en-US" sz="2000" b="0" i="0" u="none">
                <a:solidFill>
                  <a:schemeClr val="dk1"/>
                </a:solidFill>
                <a:latin typeface="Arial"/>
                <a:ea typeface="Arial"/>
                <a:cs typeface="Arial"/>
                <a:sym typeface="Arial"/>
              </a:rPr>
              <a:t>An </a:t>
            </a:r>
            <a:r>
              <a:rPr lang="en-US" sz="2000" b="1" i="0" u="none">
                <a:solidFill>
                  <a:schemeClr val="accent2"/>
                </a:solidFill>
                <a:latin typeface="Arial"/>
                <a:ea typeface="Arial"/>
                <a:cs typeface="Arial"/>
                <a:sym typeface="Arial"/>
              </a:rPr>
              <a:t>ideal agent</a:t>
            </a:r>
            <a:r>
              <a:rPr lang="en-US" sz="2000" b="0" i="0" u="none">
                <a:solidFill>
                  <a:schemeClr val="dk1"/>
                </a:solidFill>
                <a:latin typeface="Arial"/>
                <a:ea typeface="Arial"/>
                <a:cs typeface="Arial"/>
                <a:sym typeface="Arial"/>
              </a:rPr>
              <a:t> always chooses the action which maximizes its expected performance, given its percept sequence so far.</a:t>
            </a:r>
            <a:endParaRPr/>
          </a:p>
          <a:p>
            <a:pPr marL="342900" lvl="0" indent="-342900" algn="l" rtl="0">
              <a:lnSpc>
                <a:spcPct val="90000"/>
              </a:lnSpc>
              <a:spcBef>
                <a:spcPts val="400"/>
              </a:spcBef>
              <a:spcAft>
                <a:spcPts val="0"/>
              </a:spcAft>
              <a:buClr>
                <a:schemeClr val="lt2"/>
              </a:buClr>
              <a:buSzPts val="1500"/>
              <a:buFont typeface="Noto Sans Symbols"/>
              <a:buChar char="■"/>
            </a:pPr>
            <a:r>
              <a:rPr lang="en-US" sz="2000" b="0" i="0" u="none">
                <a:solidFill>
                  <a:schemeClr val="dk1"/>
                </a:solidFill>
                <a:latin typeface="Arial"/>
                <a:ea typeface="Arial"/>
                <a:cs typeface="Arial"/>
                <a:sym typeface="Arial"/>
              </a:rPr>
              <a:t>An </a:t>
            </a:r>
            <a:r>
              <a:rPr lang="en-US" sz="2000" b="1" i="0" u="none">
                <a:solidFill>
                  <a:schemeClr val="accent2"/>
                </a:solidFill>
                <a:latin typeface="Arial"/>
                <a:ea typeface="Arial"/>
                <a:cs typeface="Arial"/>
                <a:sym typeface="Arial"/>
              </a:rPr>
              <a:t>autonomous agent</a:t>
            </a:r>
            <a:r>
              <a:rPr lang="en-US" sz="2000" b="0" i="0" u="none">
                <a:solidFill>
                  <a:schemeClr val="dk1"/>
                </a:solidFill>
                <a:latin typeface="Arial"/>
                <a:ea typeface="Arial"/>
                <a:cs typeface="Arial"/>
                <a:sym typeface="Arial"/>
              </a:rPr>
              <a:t> uses its own experience rather than built-in knowledge of the environment by the designer. </a:t>
            </a:r>
            <a:endParaRPr/>
          </a:p>
          <a:p>
            <a:pPr marL="342900" lvl="0" indent="-342900" algn="l" rtl="0">
              <a:lnSpc>
                <a:spcPct val="90000"/>
              </a:lnSpc>
              <a:spcBef>
                <a:spcPts val="400"/>
              </a:spcBef>
              <a:spcAft>
                <a:spcPts val="0"/>
              </a:spcAft>
              <a:buClr>
                <a:schemeClr val="lt2"/>
              </a:buClr>
              <a:buSzPts val="1500"/>
              <a:buFont typeface="Noto Sans Symbols"/>
              <a:buChar char="■"/>
            </a:pPr>
            <a:r>
              <a:rPr lang="en-US" sz="2000" b="0" i="0" u="none">
                <a:solidFill>
                  <a:schemeClr val="dk1"/>
                </a:solidFill>
                <a:latin typeface="Arial"/>
                <a:ea typeface="Arial"/>
                <a:cs typeface="Arial"/>
                <a:sym typeface="Arial"/>
              </a:rPr>
              <a:t>An </a:t>
            </a:r>
            <a:r>
              <a:rPr lang="en-US" sz="2000" b="1" i="0" u="none">
                <a:solidFill>
                  <a:schemeClr val="accent2"/>
                </a:solidFill>
                <a:latin typeface="Arial"/>
                <a:ea typeface="Arial"/>
                <a:cs typeface="Arial"/>
                <a:sym typeface="Arial"/>
              </a:rPr>
              <a:t>agent program</a:t>
            </a:r>
            <a:r>
              <a:rPr lang="en-US" sz="2000" b="0" i="0" u="none">
                <a:solidFill>
                  <a:schemeClr val="dk1"/>
                </a:solidFill>
                <a:latin typeface="Arial"/>
                <a:ea typeface="Arial"/>
                <a:cs typeface="Arial"/>
                <a:sym typeface="Arial"/>
              </a:rPr>
              <a:t> maps from percept to action and updates its internal state. </a:t>
            </a:r>
            <a:endParaRPr/>
          </a:p>
          <a:p>
            <a:pPr marL="742950" lvl="1" indent="-285750" algn="l" rtl="0">
              <a:lnSpc>
                <a:spcPct val="90000"/>
              </a:lnSpc>
              <a:spcBef>
                <a:spcPts val="400"/>
              </a:spcBef>
              <a:spcAft>
                <a:spcPts val="0"/>
              </a:spcAft>
              <a:buClr>
                <a:schemeClr val="accent2"/>
              </a:buClr>
              <a:buSzPts val="1600"/>
              <a:buFont typeface="Noto Sans Symbols"/>
              <a:buChar char="◻"/>
            </a:pPr>
            <a:r>
              <a:rPr lang="en-US" sz="2000" b="1" i="0" u="none">
                <a:solidFill>
                  <a:schemeClr val="accent2"/>
                </a:solidFill>
                <a:latin typeface="Arial"/>
                <a:ea typeface="Arial"/>
                <a:cs typeface="Arial"/>
                <a:sym typeface="Arial"/>
              </a:rPr>
              <a:t>Reflex agents</a:t>
            </a:r>
            <a:r>
              <a:rPr lang="en-US" sz="2000" b="0" i="0" u="none">
                <a:solidFill>
                  <a:schemeClr val="dk1"/>
                </a:solidFill>
                <a:latin typeface="Arial"/>
                <a:ea typeface="Arial"/>
                <a:cs typeface="Arial"/>
                <a:sym typeface="Arial"/>
              </a:rPr>
              <a:t> respond immediately to percepts. </a:t>
            </a:r>
            <a:endParaRPr/>
          </a:p>
          <a:p>
            <a:pPr marL="742950" lvl="1" indent="-285750" algn="l" rtl="0">
              <a:lnSpc>
                <a:spcPct val="90000"/>
              </a:lnSpc>
              <a:spcBef>
                <a:spcPts val="400"/>
              </a:spcBef>
              <a:spcAft>
                <a:spcPts val="0"/>
              </a:spcAft>
              <a:buClr>
                <a:schemeClr val="accent2"/>
              </a:buClr>
              <a:buSzPts val="1600"/>
              <a:buFont typeface="Noto Sans Symbols"/>
              <a:buChar char="◻"/>
            </a:pPr>
            <a:r>
              <a:rPr lang="en-US" sz="2000" b="1" i="0" u="none">
                <a:solidFill>
                  <a:schemeClr val="accent2"/>
                </a:solidFill>
                <a:latin typeface="Arial"/>
                <a:ea typeface="Arial"/>
                <a:cs typeface="Arial"/>
                <a:sym typeface="Arial"/>
              </a:rPr>
              <a:t>Goal-based agents</a:t>
            </a:r>
            <a:r>
              <a:rPr lang="en-US" sz="2000" b="0" i="0" u="none">
                <a:solidFill>
                  <a:schemeClr val="dk1"/>
                </a:solidFill>
                <a:latin typeface="Arial"/>
                <a:ea typeface="Arial"/>
                <a:cs typeface="Arial"/>
                <a:sym typeface="Arial"/>
              </a:rPr>
              <a:t> act in order to achieve their goal(s). </a:t>
            </a:r>
            <a:endParaRPr/>
          </a:p>
          <a:p>
            <a:pPr marL="742950" lvl="1" indent="-285750" algn="l" rtl="0">
              <a:lnSpc>
                <a:spcPct val="90000"/>
              </a:lnSpc>
              <a:spcBef>
                <a:spcPts val="400"/>
              </a:spcBef>
              <a:spcAft>
                <a:spcPts val="0"/>
              </a:spcAft>
              <a:buClr>
                <a:schemeClr val="accent2"/>
              </a:buClr>
              <a:buSzPts val="1600"/>
              <a:buFont typeface="Noto Sans Symbols"/>
              <a:buChar char="◻"/>
            </a:pPr>
            <a:r>
              <a:rPr lang="en-US" sz="2000" b="1" i="0" u="none">
                <a:solidFill>
                  <a:schemeClr val="accent2"/>
                </a:solidFill>
                <a:latin typeface="Arial"/>
                <a:ea typeface="Arial"/>
                <a:cs typeface="Arial"/>
                <a:sym typeface="Arial"/>
              </a:rPr>
              <a:t>Utility-based agents</a:t>
            </a:r>
            <a:r>
              <a:rPr lang="en-US" sz="2000" b="0" i="0" u="none">
                <a:solidFill>
                  <a:schemeClr val="dk1"/>
                </a:solidFill>
                <a:latin typeface="Arial"/>
                <a:ea typeface="Arial"/>
                <a:cs typeface="Arial"/>
                <a:sym typeface="Arial"/>
              </a:rPr>
              <a:t> maximize their own utility function. </a:t>
            </a:r>
            <a:endParaRPr/>
          </a:p>
          <a:p>
            <a:pPr marL="342900" lvl="0" indent="-342900" algn="l" rtl="0">
              <a:lnSpc>
                <a:spcPct val="90000"/>
              </a:lnSpc>
              <a:spcBef>
                <a:spcPts val="400"/>
              </a:spcBef>
              <a:spcAft>
                <a:spcPts val="0"/>
              </a:spcAft>
              <a:buClr>
                <a:schemeClr val="lt2"/>
              </a:buClr>
              <a:buSzPts val="1500"/>
              <a:buFont typeface="Noto Sans Symbols"/>
              <a:buChar char="■"/>
            </a:pPr>
            <a:r>
              <a:rPr lang="en-US" sz="2000" b="1" i="0" u="none">
                <a:solidFill>
                  <a:schemeClr val="accent2"/>
                </a:solidFill>
                <a:latin typeface="Arial"/>
                <a:ea typeface="Arial"/>
                <a:cs typeface="Arial"/>
                <a:sym typeface="Arial"/>
              </a:rPr>
              <a:t>Representing knowledge</a:t>
            </a:r>
            <a:r>
              <a:rPr lang="en-US" sz="2000" b="0" i="0" u="none">
                <a:solidFill>
                  <a:schemeClr val="dk1"/>
                </a:solidFill>
                <a:latin typeface="Arial"/>
                <a:ea typeface="Arial"/>
                <a:cs typeface="Arial"/>
                <a:sym typeface="Arial"/>
              </a:rPr>
              <a:t> is important for successful agent design. </a:t>
            </a:r>
            <a:endParaRPr/>
          </a:p>
          <a:p>
            <a:pPr marL="342900" lvl="0" indent="-342900" algn="l" rtl="0">
              <a:lnSpc>
                <a:spcPct val="90000"/>
              </a:lnSpc>
              <a:spcBef>
                <a:spcPts val="400"/>
              </a:spcBef>
              <a:spcAft>
                <a:spcPts val="0"/>
              </a:spcAft>
              <a:buClr>
                <a:schemeClr val="lt2"/>
              </a:buClr>
              <a:buSzPts val="1500"/>
              <a:buFont typeface="Noto Sans Symbols"/>
              <a:buChar char="■"/>
            </a:pPr>
            <a:r>
              <a:rPr lang="en-US" sz="2000" b="0" i="0" u="none">
                <a:solidFill>
                  <a:schemeClr val="dk1"/>
                </a:solidFill>
                <a:latin typeface="Arial"/>
                <a:ea typeface="Arial"/>
                <a:cs typeface="Arial"/>
                <a:sym typeface="Arial"/>
              </a:rPr>
              <a:t>The most challenging environments are </a:t>
            </a:r>
            <a:r>
              <a:rPr lang="en-US" sz="2000" b="0" i="0" u="none">
                <a:solidFill>
                  <a:schemeClr val="accent2"/>
                </a:solidFill>
                <a:latin typeface="Arial"/>
                <a:ea typeface="Arial"/>
                <a:cs typeface="Arial"/>
                <a:sym typeface="Arial"/>
              </a:rPr>
              <a:t>partially observable, stochastic, sequential, dynamic, </a:t>
            </a:r>
            <a:r>
              <a:rPr lang="en-US" sz="2000" b="0" i="0" u="none">
                <a:solidFill>
                  <a:schemeClr val="dk1"/>
                </a:solidFill>
                <a:latin typeface="Arial"/>
                <a:ea typeface="Arial"/>
                <a:cs typeface="Arial"/>
                <a:sym typeface="Arial"/>
              </a:rPr>
              <a:t>and</a:t>
            </a:r>
            <a:r>
              <a:rPr lang="en-US" sz="2000" b="0" i="0" u="none">
                <a:solidFill>
                  <a:schemeClr val="accent2"/>
                </a:solidFill>
                <a:latin typeface="Arial"/>
                <a:ea typeface="Arial"/>
                <a:cs typeface="Arial"/>
                <a:sym typeface="Arial"/>
              </a:rPr>
              <a:t> continuous, </a:t>
            </a:r>
            <a:r>
              <a:rPr lang="en-US" sz="2000" b="0" i="0" u="none">
                <a:solidFill>
                  <a:schemeClr val="dk1"/>
                </a:solidFill>
                <a:latin typeface="Arial"/>
                <a:ea typeface="Arial"/>
                <a:cs typeface="Arial"/>
                <a:sym typeface="Arial"/>
              </a:rPr>
              <a:t>and contain</a:t>
            </a:r>
            <a:r>
              <a:rPr lang="en-US" sz="2000" b="0" i="0" u="none">
                <a:solidFill>
                  <a:schemeClr val="accent2"/>
                </a:solidFill>
                <a:latin typeface="Arial"/>
                <a:ea typeface="Arial"/>
                <a:cs typeface="Arial"/>
                <a:sym typeface="Arial"/>
              </a:rPr>
              <a:t> multiple intelligent agents.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Agents</a:t>
            </a:r>
            <a:endParaRPr/>
          </a:p>
        </p:txBody>
      </p:sp>
      <p:pic>
        <p:nvPicPr>
          <p:cNvPr id="341" name="Google Shape;341;p4" descr="agent-environment.eps"/>
          <p:cNvPicPr preferRelativeResize="0">
            <a:picLocks noGrp="1"/>
          </p:cNvPicPr>
          <p:nvPr>
            <p:ph type="body" idx="1"/>
          </p:nvPr>
        </p:nvPicPr>
        <p:blipFill rotWithShape="1">
          <a:blip r:embed="rId3">
            <a:alphaModFix/>
          </a:blip>
          <a:srcRect/>
          <a:stretch/>
        </p:blipFill>
        <p:spPr>
          <a:xfrm>
            <a:off x="1397000" y="1905000"/>
            <a:ext cx="6829425" cy="4343400"/>
          </a:xfrm>
          <a:prstGeom prst="rect">
            <a:avLst/>
          </a:prstGeom>
          <a:noFill/>
          <a:ln>
            <a:noFill/>
          </a:ln>
        </p:spPr>
      </p:pic>
      <p:sp>
        <p:nvSpPr>
          <p:cNvPr id="342" name="Google Shape;342;p4"/>
          <p:cNvSpPr txBox="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Arial"/>
              <a:buNone/>
            </a:pPr>
            <a:r>
              <a:rPr lang="en-US" sz="1200" b="0" i="0" u="none">
                <a:solidFill>
                  <a:srgbClr val="898989"/>
                </a:solidFill>
                <a:latin typeface="Arial"/>
                <a:ea typeface="Arial"/>
                <a:cs typeface="Arial"/>
                <a:sym typeface="Arial"/>
              </a:rPr>
              <a:t>ITC364 Computational Intelligence</a:t>
            </a:r>
            <a:endParaRPr/>
          </a:p>
        </p:txBody>
      </p:sp>
      <p:sp>
        <p:nvSpPr>
          <p:cNvPr id="343" name="Google Shape;343;p4"/>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pPr marL="0" marR="0" lvl="0" indent="0" algn="r" rtl="0">
                <a:lnSpc>
                  <a:spcPct val="100000"/>
                </a:lnSpc>
                <a:spcBef>
                  <a:spcPts val="0"/>
                </a:spcBef>
                <a:spcAft>
                  <a:spcPts val="0"/>
                </a:spcAft>
                <a:buClr>
                  <a:schemeClr val="dk1"/>
                </a:buClr>
                <a:buSzPts val="1200"/>
                <a:buFont typeface="Arial Black"/>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What do you mean, </a:t>
            </a: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sensors/percepts and actuators/actions?</a:t>
            </a:r>
            <a:endParaRPr/>
          </a:p>
        </p:txBody>
      </p:sp>
      <p:sp>
        <p:nvSpPr>
          <p:cNvPr id="349" name="Google Shape;349;p5"/>
          <p:cNvSpPr txBox="1">
            <a:spLocks noGrp="1"/>
          </p:cNvSpPr>
          <p:nvPr>
            <p:ph type="body" idx="1"/>
          </p:nvPr>
        </p:nvSpPr>
        <p:spPr>
          <a:xfrm>
            <a:off x="685800" y="1981200"/>
            <a:ext cx="7391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Humans</a:t>
            </a:r>
            <a:endParaRPr/>
          </a:p>
          <a:p>
            <a:pPr marL="742950" lvl="1" indent="-285750" algn="l" rtl="0">
              <a:lnSpc>
                <a:spcPct val="9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Sensors: Eyes (vision), ears (hearing), skin (touch), tongue (gustation), nose (olfaction), neuromuscular system (proprioception)</a:t>
            </a:r>
            <a:endParaRPr/>
          </a:p>
          <a:p>
            <a:pPr marL="742950" lvl="1" indent="-285750" algn="l" rtl="0">
              <a:lnSpc>
                <a:spcPct val="9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Percepts: </a:t>
            </a:r>
            <a:endParaRPr/>
          </a:p>
          <a:p>
            <a:pPr marL="1143000" lvl="2" indent="-228600" algn="l" rtl="0">
              <a:lnSpc>
                <a:spcPct val="90000"/>
              </a:lnSpc>
              <a:spcBef>
                <a:spcPts val="360"/>
              </a:spcBef>
              <a:spcAft>
                <a:spcPts val="0"/>
              </a:spcAft>
              <a:buClr>
                <a:schemeClr val="lt2"/>
              </a:buClr>
              <a:buSzPts val="1170"/>
              <a:buFont typeface="Noto Sans Symbols"/>
              <a:buChar char="■"/>
            </a:pPr>
            <a:r>
              <a:rPr lang="en-US" sz="1800" b="0" i="0" u="none">
                <a:solidFill>
                  <a:schemeClr val="dk1"/>
                </a:solidFill>
                <a:latin typeface="Arial"/>
                <a:ea typeface="Arial"/>
                <a:cs typeface="Arial"/>
                <a:sym typeface="Arial"/>
              </a:rPr>
              <a:t>At the lowest level – electrical signals from these sensors</a:t>
            </a:r>
            <a:endParaRPr/>
          </a:p>
          <a:p>
            <a:pPr marL="1143000" lvl="2" indent="-228600" algn="l" rtl="0">
              <a:lnSpc>
                <a:spcPct val="90000"/>
              </a:lnSpc>
              <a:spcBef>
                <a:spcPts val="360"/>
              </a:spcBef>
              <a:spcAft>
                <a:spcPts val="0"/>
              </a:spcAft>
              <a:buClr>
                <a:schemeClr val="lt2"/>
              </a:buClr>
              <a:buSzPts val="1170"/>
              <a:buFont typeface="Noto Sans Symbols"/>
              <a:buChar char="■"/>
            </a:pPr>
            <a:r>
              <a:rPr lang="en-US" sz="1800" b="0" i="0" u="none">
                <a:solidFill>
                  <a:schemeClr val="dk1"/>
                </a:solidFill>
                <a:latin typeface="Arial"/>
                <a:ea typeface="Arial"/>
                <a:cs typeface="Arial"/>
                <a:sym typeface="Arial"/>
              </a:rPr>
              <a:t>After preprocessing – objects in the visual field (location, textures, colors, …), auditory streams (pitch, loudness, direction), …</a:t>
            </a:r>
            <a:endParaRPr/>
          </a:p>
          <a:p>
            <a:pPr marL="742950" lvl="1" indent="-285750" algn="l" rtl="0">
              <a:lnSpc>
                <a:spcPct val="9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Actuators: limbs, digits, eyes, tongue, …</a:t>
            </a:r>
            <a:endParaRPr/>
          </a:p>
          <a:p>
            <a:pPr marL="742950" lvl="1" indent="-285750" algn="l" rtl="0">
              <a:lnSpc>
                <a:spcPct val="90000"/>
              </a:lnSpc>
              <a:spcBef>
                <a:spcPts val="400"/>
              </a:spcBef>
              <a:spcAft>
                <a:spcPts val="0"/>
              </a:spcAft>
              <a:buClr>
                <a:schemeClr val="accent2"/>
              </a:buClr>
              <a:buSzPts val="1600"/>
              <a:buFont typeface="Noto Sans Symbols"/>
              <a:buChar char="◻"/>
            </a:pPr>
            <a:r>
              <a:rPr lang="en-US" sz="2000" b="0" i="0" u="none">
                <a:solidFill>
                  <a:schemeClr val="dk1"/>
                </a:solidFill>
                <a:latin typeface="Arial"/>
                <a:ea typeface="Arial"/>
                <a:cs typeface="Arial"/>
                <a:sym typeface="Arial"/>
              </a:rPr>
              <a:t>Actions: lift a finger, turn left, walk, run, carry an object, …</a:t>
            </a:r>
            <a:endParaRPr/>
          </a:p>
          <a:p>
            <a:pPr marL="342900" lvl="0" indent="-342900" algn="l" rtl="0">
              <a:lnSpc>
                <a:spcPct val="90000"/>
              </a:lnSpc>
              <a:spcBef>
                <a:spcPts val="48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The Point: percepts and actions need to be carefully defined, possibly at different levels of abstraction</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6"/>
          <p:cNvSpPr txBox="1">
            <a:spLocks noGrp="1"/>
          </p:cNvSpPr>
          <p:nvPr>
            <p:ph type="title"/>
          </p:nvPr>
        </p:nvSpPr>
        <p:spPr>
          <a:xfrm>
            <a:off x="685800" y="1066800"/>
            <a:ext cx="77724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600"/>
              <a:buFont typeface="Arial"/>
              <a:buNone/>
            </a:pPr>
            <a:r>
              <a:rPr lang="en-US" sz="3600" b="1" i="0" u="none">
                <a:solidFill>
                  <a:schemeClr val="dk1"/>
                </a:solidFill>
                <a:latin typeface="Arial"/>
                <a:ea typeface="Arial"/>
                <a:cs typeface="Arial"/>
                <a:sym typeface="Arial"/>
              </a:rPr>
              <a:t>A more specific example: </a:t>
            </a:r>
            <a:br>
              <a:rPr lang="en-US" sz="3600" b="1" i="0" u="none">
                <a:solidFill>
                  <a:schemeClr val="dk1"/>
                </a:solidFill>
                <a:latin typeface="Arial"/>
                <a:ea typeface="Arial"/>
                <a:cs typeface="Arial"/>
                <a:sym typeface="Arial"/>
              </a:rPr>
            </a:br>
            <a:r>
              <a:rPr lang="en-US" sz="3600" b="1" i="0" u="none">
                <a:solidFill>
                  <a:schemeClr val="dk1"/>
                </a:solidFill>
                <a:latin typeface="Arial"/>
                <a:ea typeface="Arial"/>
                <a:cs typeface="Arial"/>
                <a:sym typeface="Arial"/>
              </a:rPr>
              <a:t>Automated taxi driving system</a:t>
            </a:r>
            <a:br>
              <a:rPr lang="en-US" sz="3600" b="1" i="0" u="none">
                <a:solidFill>
                  <a:schemeClr val="dk1"/>
                </a:solidFill>
                <a:latin typeface="Arial"/>
                <a:ea typeface="Arial"/>
                <a:cs typeface="Arial"/>
                <a:sym typeface="Arial"/>
              </a:rPr>
            </a:br>
            <a:endParaRPr/>
          </a:p>
        </p:txBody>
      </p:sp>
      <p:sp>
        <p:nvSpPr>
          <p:cNvPr id="355" name="Google Shape;355;p6"/>
          <p:cNvSpPr txBox="1">
            <a:spLocks noGrp="1"/>
          </p:cNvSpPr>
          <p:nvPr>
            <p:ph type="body" idx="1"/>
          </p:nvPr>
        </p:nvSpPr>
        <p:spPr>
          <a:xfrm>
            <a:off x="685800" y="21336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1500"/>
              <a:buFont typeface="Noto Sans Symbols"/>
              <a:buChar char="■"/>
            </a:pPr>
            <a:r>
              <a:rPr lang="en-US" sz="2000" b="1" i="0" u="none">
                <a:solidFill>
                  <a:schemeClr val="dk1"/>
                </a:solidFill>
                <a:latin typeface="Arial"/>
                <a:ea typeface="Arial"/>
                <a:cs typeface="Arial"/>
                <a:sym typeface="Arial"/>
              </a:rPr>
              <a:t>Percepts</a:t>
            </a:r>
            <a:r>
              <a:rPr lang="en-US" sz="2000" b="0" i="0" u="none">
                <a:solidFill>
                  <a:schemeClr val="dk1"/>
                </a:solidFill>
                <a:latin typeface="Arial"/>
                <a:ea typeface="Arial"/>
                <a:cs typeface="Arial"/>
                <a:sym typeface="Arial"/>
              </a:rPr>
              <a:t>: Video, sonar, speedometer, odometer, engine sensors, keyboard input, microphone, GPS, …</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1" i="0" u="none">
                <a:solidFill>
                  <a:schemeClr val="dk1"/>
                </a:solidFill>
                <a:latin typeface="Arial"/>
                <a:ea typeface="Arial"/>
                <a:cs typeface="Arial"/>
                <a:sym typeface="Arial"/>
              </a:rPr>
              <a:t>Actions</a:t>
            </a:r>
            <a:r>
              <a:rPr lang="en-US" sz="2000" b="0" i="0" u="none">
                <a:solidFill>
                  <a:schemeClr val="dk1"/>
                </a:solidFill>
                <a:latin typeface="Arial"/>
                <a:ea typeface="Arial"/>
                <a:cs typeface="Arial"/>
                <a:sym typeface="Arial"/>
              </a:rPr>
              <a:t>: Steer, accelerate, brake, horn, speak/display, …</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1" i="0" u="none">
                <a:solidFill>
                  <a:schemeClr val="dk1"/>
                </a:solidFill>
                <a:latin typeface="Arial"/>
                <a:ea typeface="Arial"/>
                <a:cs typeface="Arial"/>
                <a:sym typeface="Arial"/>
              </a:rPr>
              <a:t>Goals</a:t>
            </a:r>
            <a:r>
              <a:rPr lang="en-US" sz="2000" b="0" i="0" u="none">
                <a:solidFill>
                  <a:schemeClr val="dk1"/>
                </a:solidFill>
                <a:latin typeface="Arial"/>
                <a:ea typeface="Arial"/>
                <a:cs typeface="Arial"/>
                <a:sym typeface="Arial"/>
              </a:rPr>
              <a:t>: Maintain safety, reach destination, maximize profits (fuel, tire wear), obey laws, provide passenger comfort, …</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1" i="0" u="none">
                <a:solidFill>
                  <a:schemeClr val="dk1"/>
                </a:solidFill>
                <a:latin typeface="Arial"/>
                <a:ea typeface="Arial"/>
                <a:cs typeface="Arial"/>
                <a:sym typeface="Arial"/>
              </a:rPr>
              <a:t>Environment</a:t>
            </a:r>
            <a:r>
              <a:rPr lang="en-US" sz="2000" b="0" i="0" u="none">
                <a:solidFill>
                  <a:schemeClr val="dk1"/>
                </a:solidFill>
                <a:latin typeface="Arial"/>
                <a:ea typeface="Arial"/>
                <a:cs typeface="Arial"/>
                <a:sym typeface="Arial"/>
              </a:rPr>
              <a:t>: Urban streets, freeways, traffic, pedestrians, weather, customers, …</a:t>
            </a:r>
            <a:endParaRPr/>
          </a:p>
          <a:p>
            <a:pPr marL="342900" lvl="0" indent="-342900" algn="l" rtl="0">
              <a:lnSpc>
                <a:spcPct val="100000"/>
              </a:lnSpc>
              <a:spcBef>
                <a:spcPts val="640"/>
              </a:spcBef>
              <a:spcAft>
                <a:spcPts val="0"/>
              </a:spcAft>
              <a:buClr>
                <a:schemeClr val="lt2"/>
              </a:buClr>
              <a:buSzPts val="2400"/>
              <a:buFont typeface="Noto Sans Symbols"/>
              <a:buChar char="■"/>
            </a:pPr>
            <a:r>
              <a:rPr lang="en-US" sz="3200" b="1" i="0" u="none">
                <a:solidFill>
                  <a:schemeClr val="accent2"/>
                </a:solidFill>
                <a:latin typeface="Arial"/>
                <a:ea typeface="Arial"/>
                <a:cs typeface="Arial"/>
                <a:sym typeface="Arial"/>
              </a:rPr>
              <a:t>Different aspects of driving may require different types of agent programs!</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Rationality</a:t>
            </a:r>
            <a:endParaRPr/>
          </a:p>
        </p:txBody>
      </p:sp>
      <p:sp>
        <p:nvSpPr>
          <p:cNvPr id="361" name="Google Shape;361;p7"/>
          <p:cNvSpPr txBox="1">
            <a:spLocks noGrp="1"/>
          </p:cNvSpPr>
          <p:nvPr>
            <p:ph type="body" idx="1"/>
          </p:nvPr>
        </p:nvSpPr>
        <p:spPr>
          <a:xfrm>
            <a:off x="762000" y="1676400"/>
            <a:ext cx="80010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1500"/>
              <a:buFont typeface="Noto Sans Symbols"/>
              <a:buChar char="■"/>
            </a:pPr>
            <a:r>
              <a:rPr lang="en-US" sz="2000" b="0" i="0" u="none">
                <a:solidFill>
                  <a:schemeClr val="dk1"/>
                </a:solidFill>
                <a:latin typeface="Arial"/>
                <a:ea typeface="Arial"/>
                <a:cs typeface="Arial"/>
                <a:sym typeface="Arial"/>
              </a:rPr>
              <a:t>An ideal </a:t>
            </a:r>
            <a:r>
              <a:rPr lang="en-US" sz="2000" b="1" i="0" u="none">
                <a:solidFill>
                  <a:schemeClr val="accent2"/>
                </a:solidFill>
                <a:latin typeface="Arial"/>
                <a:ea typeface="Arial"/>
                <a:cs typeface="Arial"/>
                <a:sym typeface="Arial"/>
              </a:rPr>
              <a:t>rational agent</a:t>
            </a:r>
            <a:r>
              <a:rPr lang="en-US" sz="2000" b="0" i="0" u="none">
                <a:solidFill>
                  <a:schemeClr val="dk1"/>
                </a:solidFill>
                <a:latin typeface="Arial"/>
                <a:ea typeface="Arial"/>
                <a:cs typeface="Arial"/>
                <a:sym typeface="Arial"/>
              </a:rPr>
              <a:t> should, for each possible percept sequence, do whatever actions will maximize its expected performance measure based on </a:t>
            </a:r>
            <a:endParaRPr/>
          </a:p>
          <a:p>
            <a:pPr marL="1143000" lvl="2" indent="-228600" algn="l" rtl="0">
              <a:lnSpc>
                <a:spcPct val="100000"/>
              </a:lnSpc>
              <a:spcBef>
                <a:spcPts val="480"/>
              </a:spcBef>
              <a:spcAft>
                <a:spcPts val="0"/>
              </a:spcAft>
              <a:buSzPts val="1560"/>
              <a:buNone/>
            </a:pPr>
            <a:r>
              <a:rPr lang="en-US" sz="2400" b="0" i="0" u="none">
                <a:solidFill>
                  <a:schemeClr val="dk1"/>
                </a:solidFill>
                <a:latin typeface="Arial"/>
                <a:ea typeface="Arial"/>
                <a:cs typeface="Arial"/>
                <a:sym typeface="Arial"/>
              </a:rPr>
              <a:t>(1) </a:t>
            </a:r>
            <a:r>
              <a:rPr lang="en-US" sz="2000" b="0" i="0" u="none">
                <a:solidFill>
                  <a:schemeClr val="dk1"/>
                </a:solidFill>
                <a:latin typeface="Arial"/>
                <a:ea typeface="Arial"/>
                <a:cs typeface="Arial"/>
                <a:sym typeface="Arial"/>
              </a:rPr>
              <a:t>the percept sequence, and </a:t>
            </a:r>
            <a:endParaRPr/>
          </a:p>
          <a:p>
            <a:pPr marL="1143000" lvl="2" indent="-228600" algn="l" rtl="0">
              <a:lnSpc>
                <a:spcPct val="100000"/>
              </a:lnSpc>
              <a:spcBef>
                <a:spcPts val="400"/>
              </a:spcBef>
              <a:spcAft>
                <a:spcPts val="0"/>
              </a:spcAft>
              <a:buSzPts val="1300"/>
              <a:buNone/>
            </a:pPr>
            <a:r>
              <a:rPr lang="en-US" sz="2000" b="0" i="0" u="none">
                <a:solidFill>
                  <a:schemeClr val="dk1"/>
                </a:solidFill>
                <a:latin typeface="Arial"/>
                <a:ea typeface="Arial"/>
                <a:cs typeface="Arial"/>
                <a:sym typeface="Arial"/>
              </a:rPr>
              <a:t>(2) its built-in and acquired knowledge. </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0" i="0" u="none">
                <a:solidFill>
                  <a:schemeClr val="dk1"/>
                </a:solidFill>
                <a:latin typeface="Arial"/>
                <a:ea typeface="Arial"/>
                <a:cs typeface="Arial"/>
                <a:sym typeface="Arial"/>
              </a:rPr>
              <a:t>Rationality includes information gathering, not “rational ignorance.” (If you don’t know something, find out!)</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0" i="0" u="none">
                <a:solidFill>
                  <a:schemeClr val="dk1"/>
                </a:solidFill>
                <a:latin typeface="Arial"/>
                <a:ea typeface="Arial"/>
                <a:cs typeface="Arial"/>
                <a:sym typeface="Arial"/>
              </a:rPr>
              <a:t>Rationality → Need a performance measure to say how well a task has been achieved.</a:t>
            </a:r>
            <a:endParaRPr/>
          </a:p>
          <a:p>
            <a:pPr marL="342900" lvl="0" indent="-342900" algn="l" rtl="0">
              <a:lnSpc>
                <a:spcPct val="100000"/>
              </a:lnSpc>
              <a:spcBef>
                <a:spcPts val="400"/>
              </a:spcBef>
              <a:spcAft>
                <a:spcPts val="0"/>
              </a:spcAft>
              <a:buClr>
                <a:schemeClr val="lt2"/>
              </a:buClr>
              <a:buSzPts val="1500"/>
              <a:buFont typeface="Noto Sans Symbols"/>
              <a:buChar char="■"/>
            </a:pPr>
            <a:r>
              <a:rPr lang="en-US" sz="2000" b="0" i="0" u="none">
                <a:solidFill>
                  <a:schemeClr val="dk1"/>
                </a:solidFill>
                <a:latin typeface="Arial"/>
                <a:ea typeface="Arial"/>
                <a:cs typeface="Arial"/>
                <a:sym typeface="Arial"/>
              </a:rPr>
              <a:t>Types of performance measures: false alarm (false positive) and false dismissal (false negative) rates, speed, resources required, effect on environment, etc. </a:t>
            </a:r>
            <a:endParaRPr/>
          </a:p>
          <a:p>
            <a:pPr marL="342900" lvl="0" indent="-247650" algn="l" rtl="0">
              <a:spcBef>
                <a:spcPts val="400"/>
              </a:spcBef>
              <a:spcAft>
                <a:spcPts val="0"/>
              </a:spcAft>
              <a:buSzPts val="1500"/>
              <a:buNone/>
            </a:pPr>
            <a:endParaRPr sz="20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Autonomy</a:t>
            </a:r>
            <a:endParaRPr/>
          </a:p>
        </p:txBody>
      </p:sp>
      <p:sp>
        <p:nvSpPr>
          <p:cNvPr id="367" name="Google Shape;367;p8"/>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2100"/>
              <a:buFont typeface="Noto Sans Symbols"/>
              <a:buChar char="■"/>
            </a:pPr>
            <a:r>
              <a:rPr lang="en-US" sz="2800" b="0" i="0" u="none">
                <a:solidFill>
                  <a:schemeClr val="dk1"/>
                </a:solidFill>
                <a:latin typeface="Arial"/>
                <a:ea typeface="Arial"/>
                <a:cs typeface="Arial"/>
                <a:sym typeface="Arial"/>
              </a:rPr>
              <a:t>A system is autonomous to the extent that its own behavior is determined by its own experience.</a:t>
            </a:r>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dk1"/>
                </a:solidFill>
                <a:latin typeface="Arial"/>
                <a:ea typeface="Arial"/>
                <a:cs typeface="Arial"/>
                <a:sym typeface="Arial"/>
              </a:rPr>
              <a:t>Therefore, a system is not autonomous if it is guided by its designer according to a priori decisions.</a:t>
            </a:r>
            <a:endParaRPr/>
          </a:p>
          <a:p>
            <a:pPr marL="342900" lvl="0" indent="-342900" algn="l" rtl="0">
              <a:lnSpc>
                <a:spcPct val="100000"/>
              </a:lnSpc>
              <a:spcBef>
                <a:spcPts val="560"/>
              </a:spcBef>
              <a:spcAft>
                <a:spcPts val="0"/>
              </a:spcAft>
              <a:buClr>
                <a:schemeClr val="lt2"/>
              </a:buClr>
              <a:buSzPts val="2100"/>
              <a:buFont typeface="Noto Sans Symbols"/>
              <a:buChar char="■"/>
            </a:pPr>
            <a:r>
              <a:rPr lang="en-US" sz="2800" b="0" i="0" u="none">
                <a:solidFill>
                  <a:schemeClr val="dk1"/>
                </a:solidFill>
                <a:latin typeface="Arial"/>
                <a:ea typeface="Arial"/>
                <a:cs typeface="Arial"/>
                <a:sym typeface="Arial"/>
              </a:rPr>
              <a:t>To survive, agents must have: </a:t>
            </a:r>
            <a:endParaRPr/>
          </a:p>
          <a:p>
            <a:pPr marL="742950" lvl="1" indent="-285750" algn="l" rtl="0">
              <a:lnSpc>
                <a:spcPct val="100000"/>
              </a:lnSpc>
              <a:spcBef>
                <a:spcPts val="560"/>
              </a:spcBef>
              <a:spcAft>
                <a:spcPts val="0"/>
              </a:spcAft>
              <a:buClr>
                <a:schemeClr val="accent2"/>
              </a:buClr>
              <a:buSzPts val="2240"/>
              <a:buFont typeface="Noto Sans Symbols"/>
              <a:buChar char="◻"/>
            </a:pPr>
            <a:r>
              <a:rPr lang="en-US" sz="2800" b="0" i="0" u="none">
                <a:solidFill>
                  <a:schemeClr val="dk1"/>
                </a:solidFill>
                <a:latin typeface="Arial"/>
                <a:ea typeface="Arial"/>
                <a:cs typeface="Arial"/>
                <a:sym typeface="Arial"/>
              </a:rPr>
              <a:t>Enough built-in knowledge to survive. </a:t>
            </a:r>
            <a:endParaRPr/>
          </a:p>
          <a:p>
            <a:pPr marL="742950" lvl="1" indent="-285750" algn="l" rtl="0">
              <a:lnSpc>
                <a:spcPct val="100000"/>
              </a:lnSpc>
              <a:spcBef>
                <a:spcPts val="560"/>
              </a:spcBef>
              <a:spcAft>
                <a:spcPts val="0"/>
              </a:spcAft>
              <a:buClr>
                <a:schemeClr val="accent2"/>
              </a:buClr>
              <a:buSzPts val="2240"/>
              <a:buFont typeface="Noto Sans Symbols"/>
              <a:buChar char="◻"/>
            </a:pPr>
            <a:r>
              <a:rPr lang="en-US" sz="2800" b="0" i="0" u="none">
                <a:solidFill>
                  <a:schemeClr val="dk1"/>
                </a:solidFill>
                <a:latin typeface="Arial"/>
                <a:ea typeface="Arial"/>
                <a:cs typeface="Arial"/>
                <a:sym typeface="Arial"/>
              </a:rPr>
              <a:t>The ability to learn.</a:t>
            </a:r>
            <a:r>
              <a:rPr lang="en-US" sz="2400" b="0" i="0" u="none">
                <a:solidFill>
                  <a:schemeClr val="dk1"/>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9"/>
          <p:cNvSpPr txBox="1">
            <a:spLocks noGrp="1"/>
          </p:cNvSpPr>
          <p:nvPr>
            <p:ph type="title"/>
          </p:nvPr>
        </p:nvSpPr>
        <p:spPr>
          <a:xfrm>
            <a:off x="685800" y="3048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Arial"/>
              <a:buNone/>
            </a:pPr>
            <a:r>
              <a:rPr lang="en-US" sz="4400" b="1" i="0" u="none">
                <a:solidFill>
                  <a:schemeClr val="dk1"/>
                </a:solidFill>
                <a:latin typeface="Arial"/>
                <a:ea typeface="Arial"/>
                <a:cs typeface="Arial"/>
                <a:sym typeface="Arial"/>
              </a:rPr>
              <a:t>Some agent types</a:t>
            </a:r>
            <a:endParaRPr/>
          </a:p>
        </p:txBody>
      </p:sp>
      <p:sp>
        <p:nvSpPr>
          <p:cNvPr id="373" name="Google Shape;373;p9"/>
          <p:cNvSpPr txBox="1">
            <a:spLocks noGrp="1"/>
          </p:cNvSpPr>
          <p:nvPr>
            <p:ph type="body" idx="1"/>
          </p:nvPr>
        </p:nvSpPr>
        <p:spPr>
          <a:xfrm>
            <a:off x="685800" y="1447800"/>
            <a:ext cx="7772400" cy="4724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lt2"/>
              </a:buClr>
              <a:buSzPts val="1350"/>
              <a:buFont typeface="Noto Sans Symbols"/>
              <a:buChar char="■"/>
            </a:pPr>
            <a:r>
              <a:rPr lang="en-US" sz="1800" b="1" i="0" u="none">
                <a:solidFill>
                  <a:schemeClr val="dk1"/>
                </a:solidFill>
                <a:latin typeface="Arial"/>
                <a:ea typeface="Arial"/>
                <a:cs typeface="Arial"/>
                <a:sym typeface="Arial"/>
              </a:rPr>
              <a:t>Table-driven agents</a:t>
            </a:r>
            <a:r>
              <a:rPr lang="en-US" sz="1800" b="0" i="0" u="none">
                <a:solidFill>
                  <a:schemeClr val="dk1"/>
                </a:solidFill>
                <a:latin typeface="Arial"/>
                <a:ea typeface="Arial"/>
                <a:cs typeface="Arial"/>
                <a:sym typeface="Arial"/>
              </a:rPr>
              <a:t> </a:t>
            </a:r>
            <a:endParaRPr/>
          </a:p>
          <a:p>
            <a:pPr marL="742950" lvl="1" indent="-285750" algn="l" rtl="0">
              <a:lnSpc>
                <a:spcPct val="100000"/>
              </a:lnSpc>
              <a:spcBef>
                <a:spcPts val="320"/>
              </a:spcBef>
              <a:spcAft>
                <a:spcPts val="0"/>
              </a:spcAft>
              <a:buClr>
                <a:schemeClr val="accent2"/>
              </a:buClr>
              <a:buSzPts val="1280"/>
              <a:buFont typeface="Noto Sans Symbols"/>
              <a:buChar char="◻"/>
            </a:pPr>
            <a:r>
              <a:rPr lang="en-US" sz="1600" b="0" i="0" u="none">
                <a:solidFill>
                  <a:schemeClr val="dk1"/>
                </a:solidFill>
                <a:latin typeface="Arial"/>
                <a:ea typeface="Arial"/>
                <a:cs typeface="Arial"/>
                <a:sym typeface="Arial"/>
              </a:rPr>
              <a:t>use a percept sequence/action table in memory to find the next action. They are implemented by a (large) </a:t>
            </a:r>
            <a:r>
              <a:rPr lang="en-US" sz="1600" b="1" i="0" u="none">
                <a:solidFill>
                  <a:schemeClr val="dk1"/>
                </a:solidFill>
                <a:latin typeface="Arial"/>
                <a:ea typeface="Arial"/>
                <a:cs typeface="Arial"/>
                <a:sym typeface="Arial"/>
              </a:rPr>
              <a:t>lookup table</a:t>
            </a:r>
            <a:r>
              <a:rPr lang="en-US" sz="1600" b="0" i="0" u="none">
                <a:solidFill>
                  <a:schemeClr val="dk1"/>
                </a:solidFill>
                <a:latin typeface="Arial"/>
                <a:ea typeface="Arial"/>
                <a:cs typeface="Arial"/>
                <a:sym typeface="Arial"/>
              </a:rPr>
              <a:t>. </a:t>
            </a:r>
            <a:endParaRPr/>
          </a:p>
          <a:p>
            <a:pPr marL="342900" lvl="0" indent="-342900" algn="l" rtl="0">
              <a:lnSpc>
                <a:spcPct val="100000"/>
              </a:lnSpc>
              <a:spcBef>
                <a:spcPts val="360"/>
              </a:spcBef>
              <a:spcAft>
                <a:spcPts val="0"/>
              </a:spcAft>
              <a:buClr>
                <a:schemeClr val="lt2"/>
              </a:buClr>
              <a:buSzPts val="1350"/>
              <a:buFont typeface="Noto Sans Symbols"/>
              <a:buChar char="■"/>
            </a:pPr>
            <a:r>
              <a:rPr lang="en-US" sz="1800" b="1" i="0" u="none">
                <a:solidFill>
                  <a:schemeClr val="dk1"/>
                </a:solidFill>
                <a:latin typeface="Arial"/>
                <a:ea typeface="Arial"/>
                <a:cs typeface="Arial"/>
                <a:sym typeface="Arial"/>
              </a:rPr>
              <a:t>Simple reflex agents</a:t>
            </a:r>
            <a:r>
              <a:rPr lang="en-US" sz="1800" b="0" i="0" u="none">
                <a:solidFill>
                  <a:schemeClr val="dk1"/>
                </a:solidFill>
                <a:latin typeface="Arial"/>
                <a:ea typeface="Arial"/>
                <a:cs typeface="Arial"/>
                <a:sym typeface="Arial"/>
              </a:rPr>
              <a:t> </a:t>
            </a:r>
            <a:endParaRPr/>
          </a:p>
          <a:p>
            <a:pPr marL="742950" lvl="1" indent="-285750" algn="l" rtl="0">
              <a:lnSpc>
                <a:spcPct val="100000"/>
              </a:lnSpc>
              <a:spcBef>
                <a:spcPts val="320"/>
              </a:spcBef>
              <a:spcAft>
                <a:spcPts val="0"/>
              </a:spcAft>
              <a:buClr>
                <a:schemeClr val="accent2"/>
              </a:buClr>
              <a:buSzPts val="1280"/>
              <a:buFont typeface="Noto Sans Symbols"/>
              <a:buChar char="◻"/>
            </a:pPr>
            <a:r>
              <a:rPr lang="en-US" sz="1600" b="0" i="0" u="none">
                <a:solidFill>
                  <a:schemeClr val="dk1"/>
                </a:solidFill>
                <a:latin typeface="Arial"/>
                <a:ea typeface="Arial"/>
                <a:cs typeface="Arial"/>
                <a:sym typeface="Arial"/>
              </a:rPr>
              <a:t>are based on </a:t>
            </a:r>
            <a:r>
              <a:rPr lang="en-US" sz="1600" b="1" i="0" u="none">
                <a:solidFill>
                  <a:schemeClr val="dk1"/>
                </a:solidFill>
                <a:latin typeface="Arial"/>
                <a:ea typeface="Arial"/>
                <a:cs typeface="Arial"/>
                <a:sym typeface="Arial"/>
              </a:rPr>
              <a:t>condition-action rules</a:t>
            </a:r>
            <a:r>
              <a:rPr lang="en-US" sz="1600" b="0" i="0" u="none">
                <a:solidFill>
                  <a:schemeClr val="dk1"/>
                </a:solidFill>
                <a:latin typeface="Arial"/>
                <a:ea typeface="Arial"/>
                <a:cs typeface="Arial"/>
                <a:sym typeface="Arial"/>
              </a:rPr>
              <a:t>, implemented with an appropriate production system. They are stateless devices which do not have memory of past world states. </a:t>
            </a:r>
            <a:endParaRPr/>
          </a:p>
          <a:p>
            <a:pPr marL="342900" lvl="0" indent="-342900" algn="l" rtl="0">
              <a:lnSpc>
                <a:spcPct val="100000"/>
              </a:lnSpc>
              <a:spcBef>
                <a:spcPts val="360"/>
              </a:spcBef>
              <a:spcAft>
                <a:spcPts val="0"/>
              </a:spcAft>
              <a:buClr>
                <a:schemeClr val="lt2"/>
              </a:buClr>
              <a:buSzPts val="1350"/>
              <a:buFont typeface="Noto Sans Symbols"/>
              <a:buChar char="■"/>
            </a:pPr>
            <a:r>
              <a:rPr lang="en-US" sz="1800" b="1" i="0" u="none">
                <a:solidFill>
                  <a:schemeClr val="dk1"/>
                </a:solidFill>
                <a:latin typeface="Arial"/>
                <a:ea typeface="Arial"/>
                <a:cs typeface="Arial"/>
                <a:sym typeface="Arial"/>
              </a:rPr>
              <a:t>Agents with memory</a:t>
            </a:r>
            <a:r>
              <a:rPr lang="en-US" sz="1800" b="0" i="0" u="none">
                <a:solidFill>
                  <a:schemeClr val="dk1"/>
                </a:solidFill>
                <a:latin typeface="Arial"/>
                <a:ea typeface="Arial"/>
                <a:cs typeface="Arial"/>
                <a:sym typeface="Arial"/>
              </a:rPr>
              <a:t> </a:t>
            </a:r>
            <a:endParaRPr/>
          </a:p>
          <a:p>
            <a:pPr marL="742950" lvl="1" indent="-285750" algn="l" rtl="0">
              <a:lnSpc>
                <a:spcPct val="100000"/>
              </a:lnSpc>
              <a:spcBef>
                <a:spcPts val="320"/>
              </a:spcBef>
              <a:spcAft>
                <a:spcPts val="0"/>
              </a:spcAft>
              <a:buClr>
                <a:schemeClr val="accent2"/>
              </a:buClr>
              <a:buSzPts val="1280"/>
              <a:buFont typeface="Noto Sans Symbols"/>
              <a:buChar char="◻"/>
            </a:pPr>
            <a:r>
              <a:rPr lang="en-US" sz="1600" b="0" i="0" u="none">
                <a:solidFill>
                  <a:schemeClr val="dk1"/>
                </a:solidFill>
                <a:latin typeface="Arial"/>
                <a:ea typeface="Arial"/>
                <a:cs typeface="Arial"/>
                <a:sym typeface="Arial"/>
              </a:rPr>
              <a:t>have </a:t>
            </a:r>
            <a:r>
              <a:rPr lang="en-US" sz="1600" b="1" i="0" u="none">
                <a:solidFill>
                  <a:schemeClr val="dk1"/>
                </a:solidFill>
                <a:latin typeface="Arial"/>
                <a:ea typeface="Arial"/>
                <a:cs typeface="Arial"/>
                <a:sym typeface="Arial"/>
              </a:rPr>
              <a:t>internal state</a:t>
            </a:r>
            <a:r>
              <a:rPr lang="en-US" sz="1600" b="0" i="0" u="none">
                <a:solidFill>
                  <a:schemeClr val="dk1"/>
                </a:solidFill>
                <a:latin typeface="Arial"/>
                <a:ea typeface="Arial"/>
                <a:cs typeface="Arial"/>
                <a:sym typeface="Arial"/>
              </a:rPr>
              <a:t>, which is used to keep track of past states of the world. </a:t>
            </a:r>
            <a:endParaRPr/>
          </a:p>
          <a:p>
            <a:pPr marL="342900" lvl="0" indent="-342900" algn="l" rtl="0">
              <a:lnSpc>
                <a:spcPct val="100000"/>
              </a:lnSpc>
              <a:spcBef>
                <a:spcPts val="360"/>
              </a:spcBef>
              <a:spcAft>
                <a:spcPts val="0"/>
              </a:spcAft>
              <a:buClr>
                <a:schemeClr val="lt2"/>
              </a:buClr>
              <a:buSzPts val="1350"/>
              <a:buFont typeface="Noto Sans Symbols"/>
              <a:buChar char="■"/>
            </a:pPr>
            <a:r>
              <a:rPr lang="en-US" sz="1800" b="1" i="0" u="none">
                <a:solidFill>
                  <a:schemeClr val="dk1"/>
                </a:solidFill>
                <a:latin typeface="Arial"/>
                <a:ea typeface="Arial"/>
                <a:cs typeface="Arial"/>
                <a:sym typeface="Arial"/>
              </a:rPr>
              <a:t>Agents with goals</a:t>
            </a:r>
            <a:r>
              <a:rPr lang="en-US" sz="1800" b="0" i="0" u="none">
                <a:solidFill>
                  <a:schemeClr val="dk1"/>
                </a:solidFill>
                <a:latin typeface="Arial"/>
                <a:ea typeface="Arial"/>
                <a:cs typeface="Arial"/>
                <a:sym typeface="Arial"/>
              </a:rPr>
              <a:t> </a:t>
            </a:r>
            <a:endParaRPr/>
          </a:p>
          <a:p>
            <a:pPr marL="742950" lvl="1" indent="-285750" algn="l" rtl="0">
              <a:lnSpc>
                <a:spcPct val="100000"/>
              </a:lnSpc>
              <a:spcBef>
                <a:spcPts val="320"/>
              </a:spcBef>
              <a:spcAft>
                <a:spcPts val="0"/>
              </a:spcAft>
              <a:buClr>
                <a:schemeClr val="accent2"/>
              </a:buClr>
              <a:buSzPts val="1280"/>
              <a:buFont typeface="Noto Sans Symbols"/>
              <a:buChar char="◻"/>
            </a:pPr>
            <a:r>
              <a:rPr lang="en-US" sz="1600" b="0" i="0" u="none">
                <a:solidFill>
                  <a:schemeClr val="dk1"/>
                </a:solidFill>
                <a:latin typeface="Arial"/>
                <a:ea typeface="Arial"/>
                <a:cs typeface="Arial"/>
                <a:sym typeface="Arial"/>
              </a:rPr>
              <a:t>are agents that, in addition to state information, have </a:t>
            </a:r>
            <a:r>
              <a:rPr lang="en-US" sz="1600" b="1" i="0" u="none">
                <a:solidFill>
                  <a:schemeClr val="dk1"/>
                </a:solidFill>
                <a:latin typeface="Arial"/>
                <a:ea typeface="Arial"/>
                <a:cs typeface="Arial"/>
                <a:sym typeface="Arial"/>
              </a:rPr>
              <a:t>goal information</a:t>
            </a:r>
            <a:r>
              <a:rPr lang="en-US" sz="1600" b="0" i="0" u="none">
                <a:solidFill>
                  <a:schemeClr val="dk1"/>
                </a:solidFill>
                <a:latin typeface="Arial"/>
                <a:ea typeface="Arial"/>
                <a:cs typeface="Arial"/>
                <a:sym typeface="Arial"/>
              </a:rPr>
              <a:t> that describes desirable situations. Agents of this kind take future events into consideration. </a:t>
            </a:r>
            <a:endParaRPr/>
          </a:p>
          <a:p>
            <a:pPr marL="342900" lvl="0" indent="-342900" algn="l" rtl="0">
              <a:lnSpc>
                <a:spcPct val="100000"/>
              </a:lnSpc>
              <a:spcBef>
                <a:spcPts val="360"/>
              </a:spcBef>
              <a:spcAft>
                <a:spcPts val="0"/>
              </a:spcAft>
              <a:buClr>
                <a:schemeClr val="lt2"/>
              </a:buClr>
              <a:buSzPts val="1350"/>
              <a:buFont typeface="Noto Sans Symbols"/>
              <a:buChar char="■"/>
            </a:pPr>
            <a:r>
              <a:rPr lang="en-US" sz="1800" b="1" i="0" u="none">
                <a:solidFill>
                  <a:schemeClr val="dk1"/>
                </a:solidFill>
                <a:latin typeface="Arial"/>
                <a:ea typeface="Arial"/>
                <a:cs typeface="Arial"/>
                <a:sym typeface="Arial"/>
              </a:rPr>
              <a:t>Utility-based agents</a:t>
            </a:r>
            <a:r>
              <a:rPr lang="en-US" sz="1800" b="0" i="0" u="none">
                <a:solidFill>
                  <a:schemeClr val="dk1"/>
                </a:solidFill>
                <a:latin typeface="Arial"/>
                <a:ea typeface="Arial"/>
                <a:cs typeface="Arial"/>
                <a:sym typeface="Arial"/>
              </a:rPr>
              <a:t> </a:t>
            </a:r>
            <a:endParaRPr/>
          </a:p>
          <a:p>
            <a:pPr marL="742950" lvl="1" indent="-285750" algn="l" rtl="0">
              <a:lnSpc>
                <a:spcPct val="100000"/>
              </a:lnSpc>
              <a:spcBef>
                <a:spcPts val="320"/>
              </a:spcBef>
              <a:spcAft>
                <a:spcPts val="0"/>
              </a:spcAft>
              <a:buClr>
                <a:schemeClr val="accent2"/>
              </a:buClr>
              <a:buSzPts val="1280"/>
              <a:buFont typeface="Noto Sans Symbols"/>
              <a:buChar char="◻"/>
            </a:pPr>
            <a:r>
              <a:rPr lang="en-US" sz="1600" b="0" i="0" u="none">
                <a:solidFill>
                  <a:schemeClr val="dk1"/>
                </a:solidFill>
                <a:latin typeface="Arial"/>
                <a:ea typeface="Arial"/>
                <a:cs typeface="Arial"/>
                <a:sym typeface="Arial"/>
              </a:rPr>
              <a:t>base their decisions on </a:t>
            </a:r>
            <a:r>
              <a:rPr lang="en-US" sz="1600" b="1" i="0" u="none">
                <a:solidFill>
                  <a:schemeClr val="dk1"/>
                </a:solidFill>
                <a:latin typeface="Arial"/>
                <a:ea typeface="Arial"/>
                <a:cs typeface="Arial"/>
                <a:sym typeface="Arial"/>
              </a:rPr>
              <a:t>classic axiomatic utility theory</a:t>
            </a:r>
            <a:r>
              <a:rPr lang="en-US" sz="1600" b="0" i="0" u="none">
                <a:solidFill>
                  <a:schemeClr val="dk1"/>
                </a:solidFill>
                <a:latin typeface="Arial"/>
                <a:ea typeface="Arial"/>
                <a:cs typeface="Arial"/>
                <a:sym typeface="Arial"/>
              </a:rPr>
              <a:t> in order to act rationally. </a:t>
            </a:r>
            <a:endParaRPr/>
          </a:p>
        </p:txBody>
      </p:sp>
    </p:spTree>
  </p:cSld>
  <p:clrMapOvr>
    <a:masterClrMapping/>
  </p:clrMapOvr>
</p:sld>
</file>

<file path=ppt/theme/theme1.xml><?xml version="1.0" encoding="utf-8"?>
<a:theme xmlns:a="http://schemas.openxmlformats.org/drawingml/2006/main"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8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9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0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1719</Words>
  <PresentationFormat>On-screen Show (4:3)</PresentationFormat>
  <Paragraphs>311</Paragraphs>
  <Slides>30</Slides>
  <Notes>30</Notes>
  <HiddenSlides>0</HiddenSlides>
  <MMClips>0</MMClips>
  <ScaleCrop>false</ScaleCrop>
  <HeadingPairs>
    <vt:vector size="6" baseType="variant">
      <vt:variant>
        <vt:lpstr>Fonts Used</vt:lpstr>
      </vt:variant>
      <vt:variant>
        <vt:i4>5</vt:i4>
      </vt:variant>
      <vt:variant>
        <vt:lpstr>Theme</vt:lpstr>
      </vt:variant>
      <vt:variant>
        <vt:i4>14</vt:i4>
      </vt:variant>
      <vt:variant>
        <vt:lpstr>Slide Titles</vt:lpstr>
      </vt:variant>
      <vt:variant>
        <vt:i4>30</vt:i4>
      </vt:variant>
    </vt:vector>
  </HeadingPairs>
  <TitlesOfParts>
    <vt:vector size="49" baseType="lpstr">
      <vt:lpstr>Arial</vt:lpstr>
      <vt:lpstr>Noto Sans Symbols</vt:lpstr>
      <vt:lpstr>Arial Black</vt:lpstr>
      <vt:lpstr>Times New Roman</vt:lpstr>
      <vt:lpstr>Times</vt:lpstr>
      <vt:lpstr>2_Pixel</vt:lpstr>
      <vt:lpstr>13_Pixel</vt:lpstr>
      <vt:lpstr>Pixel</vt:lpstr>
      <vt:lpstr>1_Pixel</vt:lpstr>
      <vt:lpstr>3_Pixel</vt:lpstr>
      <vt:lpstr>4_Pixel</vt:lpstr>
      <vt:lpstr>5_Pixel</vt:lpstr>
      <vt:lpstr>6_Pixel</vt:lpstr>
      <vt:lpstr>7_Pixel</vt:lpstr>
      <vt:lpstr>8_Pixel</vt:lpstr>
      <vt:lpstr>9_Pixel</vt:lpstr>
      <vt:lpstr>10_Pixel</vt:lpstr>
      <vt:lpstr>11_Pixel</vt:lpstr>
      <vt:lpstr>12_Pixel</vt:lpstr>
      <vt:lpstr>Slide 1</vt:lpstr>
      <vt:lpstr>Today’s class</vt:lpstr>
      <vt:lpstr>How do you design an intelligent agent?</vt:lpstr>
      <vt:lpstr>Agents</vt:lpstr>
      <vt:lpstr>What do you mean,  sensors/percepts and actuators/actions?</vt:lpstr>
      <vt:lpstr>A more specific example:  Automated taxi driving system </vt:lpstr>
      <vt:lpstr>Rationality</vt:lpstr>
      <vt:lpstr>Autonomy</vt:lpstr>
      <vt:lpstr>Some agent types</vt:lpstr>
      <vt:lpstr>Table-driven/reflex agent architecture</vt:lpstr>
      <vt:lpstr>Table-driven agents</vt:lpstr>
      <vt:lpstr>Example: Vacuum Cleaner</vt:lpstr>
      <vt:lpstr>Table/Simple Function</vt:lpstr>
      <vt:lpstr>Simple reflex agents</vt:lpstr>
      <vt:lpstr>Architecture for a model-based agent</vt:lpstr>
      <vt:lpstr>Model-based Agents</vt:lpstr>
      <vt:lpstr>Architecture for goal-based agent </vt:lpstr>
      <vt:lpstr>Goal-based agents</vt:lpstr>
      <vt:lpstr>Architecture for a complete  utility-based agent </vt:lpstr>
      <vt:lpstr>Utility-based agents</vt:lpstr>
      <vt:lpstr>Properties of Environments </vt:lpstr>
      <vt:lpstr>Properties of Environments II</vt:lpstr>
      <vt:lpstr>Properties of Environments III</vt:lpstr>
      <vt:lpstr>Characteristics of environments</vt:lpstr>
      <vt:lpstr>Characteristics of environments</vt:lpstr>
      <vt:lpstr>Characteristics of environments</vt:lpstr>
      <vt:lpstr>Characteristics of environments</vt:lpstr>
      <vt:lpstr>Characteristics of environments</vt:lpstr>
      <vt:lpstr>Characteristics of environments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Copyright Pearson Addison-Wesley</dc:creator>
  <cp:lastModifiedBy>IICT</cp:lastModifiedBy>
  <cp:revision>1</cp:revision>
  <dcterms:created xsi:type="dcterms:W3CDTF">2004-06-20T19:52:17Z</dcterms:created>
  <dcterms:modified xsi:type="dcterms:W3CDTF">2024-02-01T06:05:19Z</dcterms:modified>
</cp:coreProperties>
</file>