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17"/>
  </p:notesMasterIdLst>
  <p:handoutMasterIdLst>
    <p:handoutMasterId r:id="rId118"/>
  </p:handoutMasterIdLst>
  <p:sldIdLst>
    <p:sldId id="311" r:id="rId2"/>
    <p:sldId id="332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41" r:id="rId11"/>
    <p:sldId id="342" r:id="rId12"/>
    <p:sldId id="343" r:id="rId13"/>
    <p:sldId id="344" r:id="rId14"/>
    <p:sldId id="345" r:id="rId15"/>
    <p:sldId id="346" r:id="rId16"/>
    <p:sldId id="347" r:id="rId17"/>
    <p:sldId id="348" r:id="rId18"/>
    <p:sldId id="349" r:id="rId19"/>
    <p:sldId id="350" r:id="rId20"/>
    <p:sldId id="351" r:id="rId21"/>
    <p:sldId id="352" r:id="rId22"/>
    <p:sldId id="353" r:id="rId23"/>
    <p:sldId id="354" r:id="rId24"/>
    <p:sldId id="355" r:id="rId25"/>
    <p:sldId id="356" r:id="rId26"/>
    <p:sldId id="357" r:id="rId27"/>
    <p:sldId id="358" r:id="rId28"/>
    <p:sldId id="359" r:id="rId29"/>
    <p:sldId id="360" r:id="rId30"/>
    <p:sldId id="361" r:id="rId31"/>
    <p:sldId id="362" r:id="rId32"/>
    <p:sldId id="363" r:id="rId33"/>
    <p:sldId id="364" r:id="rId34"/>
    <p:sldId id="365" r:id="rId35"/>
    <p:sldId id="366" r:id="rId36"/>
    <p:sldId id="367" r:id="rId37"/>
    <p:sldId id="368" r:id="rId38"/>
    <p:sldId id="369" r:id="rId39"/>
    <p:sldId id="370" r:id="rId40"/>
    <p:sldId id="371" r:id="rId41"/>
    <p:sldId id="372" r:id="rId42"/>
    <p:sldId id="373" r:id="rId43"/>
    <p:sldId id="374" r:id="rId44"/>
    <p:sldId id="375" r:id="rId45"/>
    <p:sldId id="376" r:id="rId46"/>
    <p:sldId id="377" r:id="rId47"/>
    <p:sldId id="378" r:id="rId48"/>
    <p:sldId id="379" r:id="rId49"/>
    <p:sldId id="380" r:id="rId50"/>
    <p:sldId id="381" r:id="rId51"/>
    <p:sldId id="382" r:id="rId52"/>
    <p:sldId id="383" r:id="rId53"/>
    <p:sldId id="384" r:id="rId54"/>
    <p:sldId id="385" r:id="rId55"/>
    <p:sldId id="386" r:id="rId56"/>
    <p:sldId id="387" r:id="rId57"/>
    <p:sldId id="388" r:id="rId58"/>
    <p:sldId id="389" r:id="rId59"/>
    <p:sldId id="390" r:id="rId60"/>
    <p:sldId id="391" r:id="rId61"/>
    <p:sldId id="392" r:id="rId62"/>
    <p:sldId id="393" r:id="rId63"/>
    <p:sldId id="394" r:id="rId64"/>
    <p:sldId id="395" r:id="rId65"/>
    <p:sldId id="396" r:id="rId66"/>
    <p:sldId id="397" r:id="rId67"/>
    <p:sldId id="398" r:id="rId68"/>
    <p:sldId id="399" r:id="rId69"/>
    <p:sldId id="400" r:id="rId70"/>
    <p:sldId id="401" r:id="rId71"/>
    <p:sldId id="402" r:id="rId72"/>
    <p:sldId id="403" r:id="rId73"/>
    <p:sldId id="404" r:id="rId74"/>
    <p:sldId id="405" r:id="rId75"/>
    <p:sldId id="406" r:id="rId76"/>
    <p:sldId id="407" r:id="rId77"/>
    <p:sldId id="408" r:id="rId78"/>
    <p:sldId id="409" r:id="rId79"/>
    <p:sldId id="410" r:id="rId80"/>
    <p:sldId id="411" r:id="rId81"/>
    <p:sldId id="412" r:id="rId82"/>
    <p:sldId id="413" r:id="rId83"/>
    <p:sldId id="414" r:id="rId84"/>
    <p:sldId id="415" r:id="rId85"/>
    <p:sldId id="416" r:id="rId86"/>
    <p:sldId id="417" r:id="rId87"/>
    <p:sldId id="418" r:id="rId88"/>
    <p:sldId id="419" r:id="rId89"/>
    <p:sldId id="420" r:id="rId90"/>
    <p:sldId id="421" r:id="rId91"/>
    <p:sldId id="422" r:id="rId92"/>
    <p:sldId id="423" r:id="rId93"/>
    <p:sldId id="424" r:id="rId94"/>
    <p:sldId id="451" r:id="rId95"/>
    <p:sldId id="443" r:id="rId96"/>
    <p:sldId id="444" r:id="rId97"/>
    <p:sldId id="445" r:id="rId98"/>
    <p:sldId id="446" r:id="rId99"/>
    <p:sldId id="447" r:id="rId100"/>
    <p:sldId id="448" r:id="rId101"/>
    <p:sldId id="449" r:id="rId102"/>
    <p:sldId id="432" r:id="rId103"/>
    <p:sldId id="433" r:id="rId104"/>
    <p:sldId id="434" r:id="rId105"/>
    <p:sldId id="435" r:id="rId106"/>
    <p:sldId id="436" r:id="rId107"/>
    <p:sldId id="439" r:id="rId108"/>
    <p:sldId id="425" r:id="rId109"/>
    <p:sldId id="426" r:id="rId110"/>
    <p:sldId id="431" r:id="rId111"/>
    <p:sldId id="437" r:id="rId112"/>
    <p:sldId id="438" r:id="rId113"/>
    <p:sldId id="441" r:id="rId114"/>
    <p:sldId id="440" r:id="rId115"/>
    <p:sldId id="442" r:id="rId116"/>
  </p:sldIdLst>
  <p:sldSz cx="9144000" cy="6858000" type="screen4x3"/>
  <p:notesSz cx="6991350" cy="92821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-1" charset="0"/>
        <a:ea typeface="ＭＳ Ｐゴシック" pitchFamily="-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13" Type="http://schemas.openxmlformats.org/officeDocument/2006/relationships/slide" Target="slides/slide112.xml"/><Relationship Id="rId11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11" Type="http://schemas.openxmlformats.org/officeDocument/2006/relationships/slide" Target="slides/slide11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slide" Target="slides/slide113.xml"/><Relationship Id="rId119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18563"/>
            <a:ext cx="3028950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85" tIns="46493" rIns="92985" bIns="46493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FCE83BBF-C8D1-4513-B4EA-BB1D376C9A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247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8950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60813" y="0"/>
            <a:ext cx="3028950" cy="46355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1pPr>
          </a:lstStyle>
          <a:p>
            <a:pPr>
              <a:defRPr/>
            </a:pPr>
            <a:fld id="{548AC110-7E6A-4DFB-A735-5E5ABC7DC4B6}" type="datetime1">
              <a:rPr lang="en-US"/>
              <a:pPr>
                <a:defRPr/>
              </a:pPr>
              <a:t>10/24/2024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6338" y="696913"/>
            <a:ext cx="4638675" cy="34798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8488"/>
            <a:ext cx="5594350" cy="4176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6975"/>
            <a:ext cx="3028950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imes New Roman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60813" y="8816975"/>
            <a:ext cx="3028950" cy="46355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8EEA576-B317-4D55-80E2-42030B74BF7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62796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ＭＳ Ｐゴシック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74750" y="706438"/>
            <a:ext cx="4641850" cy="3481387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147" name="Text Box 2"/>
          <p:cNvSpPr>
            <a:spLocks noGrp="1" noChangeArrowheads="1"/>
          </p:cNvSpPr>
          <p:nvPr>
            <p:ph type="body" idx="1"/>
          </p:nvPr>
        </p:nvSpPr>
        <p:spPr bwMode="auto">
          <a:noFill/>
        </p:spPr>
        <p:txBody>
          <a:bodyPr wrap="none" numCol="1" anchor="ctr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-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596979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8313DCC-0D67-4DCA-AC51-2BCC102DBB77}" type="slidenum">
              <a:rPr lang="en-US"/>
              <a:pPr/>
              <a:t>102</a:t>
            </a:fld>
            <a:endParaRPr lang="en-US"/>
          </a:p>
        </p:txBody>
      </p:sp>
      <p:sp>
        <p:nvSpPr>
          <p:cNvPr id="141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08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A9A2C21-AB67-45F4-B2BC-92B378552F61}" type="slidenum">
              <a:rPr lang="en-US"/>
              <a:pPr/>
              <a:t>107</a:t>
            </a:fld>
            <a:endParaRPr lang="en-US"/>
          </a:p>
        </p:txBody>
      </p:sp>
      <p:sp>
        <p:nvSpPr>
          <p:cNvPr id="176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3263"/>
            <a:ext cx="4622800" cy="3467100"/>
          </a:xfrm>
          <a:ln/>
        </p:spPr>
      </p:sp>
      <p:sp>
        <p:nvSpPr>
          <p:cNvPr id="1761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180" y="4409004"/>
            <a:ext cx="5126990" cy="417695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03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57DD64-E4E5-4C1C-A40D-536ECFEDC5A7}" type="slidenum">
              <a:rPr lang="en-US"/>
              <a:pPr/>
              <a:t>110</a:t>
            </a:fld>
            <a:endParaRPr lang="en-US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2257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A081128-58F2-4352-94E4-619C3A007690}" type="slidenum">
              <a:rPr lang="en-US"/>
              <a:pPr/>
              <a:t>111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3285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F021A8D-7B5C-49F0-81EE-951A0524FA89}" type="slidenum">
              <a:rPr lang="en-US"/>
              <a:pPr/>
              <a:t>112</a:t>
            </a:fld>
            <a:endParaRPr lang="en-US"/>
          </a:p>
        </p:txBody>
      </p:sp>
      <p:sp>
        <p:nvSpPr>
          <p:cNvPr id="162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9714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0C4C1C-400F-4F8D-8E4D-4FFCF5434A07}" type="slidenum">
              <a:rPr lang="en-US"/>
              <a:pPr/>
              <a:t>113</a:t>
            </a:fld>
            <a:endParaRPr lang="en-US"/>
          </a:p>
        </p:txBody>
      </p:sp>
      <p:sp>
        <p:nvSpPr>
          <p:cNvPr id="187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73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671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80B3D2-1A5C-4883-BFE4-88263E86F813}" type="slidenum">
              <a:rPr lang="en-US"/>
              <a:pPr/>
              <a:t>114</a:t>
            </a:fld>
            <a:endParaRPr lang="en-US"/>
          </a:p>
        </p:txBody>
      </p:sp>
      <p:sp>
        <p:nvSpPr>
          <p:cNvPr id="178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84275" y="703263"/>
            <a:ext cx="4622800" cy="3467100"/>
          </a:xfrm>
          <a:ln/>
        </p:spPr>
      </p:sp>
      <p:sp>
        <p:nvSpPr>
          <p:cNvPr id="1781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2180" y="4409004"/>
            <a:ext cx="5126990" cy="4176951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7540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11AEDD8-094E-45A0-B2F5-7732E5CC2780}" type="slidenum">
              <a:rPr lang="en-US"/>
              <a:pPr/>
              <a:t>115</a:t>
            </a:fld>
            <a:endParaRPr lang="en-US"/>
          </a:p>
        </p:txBody>
      </p:sp>
      <p:sp>
        <p:nvSpPr>
          <p:cNvPr id="163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55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6A2AEE5-E4FF-4A9E-AB9A-696E0649E8E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569616-70EB-452E-A6F6-27D842F423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574E12-482D-4229-A9A3-7CC8C8A6AF4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5781F3-D705-4F1A-AB4A-3C358F3CBD5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0813" cy="114141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C672FFD-76A6-4C13-B847-8F40627DD8F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7239000" y="63246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C53457A5-AAE6-4B5B-9649-979EB1CA338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C54BF1-9F75-405C-9CD0-F8113FF0B90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1AF0F9-A341-4157-BE3B-53AA3BBDCF9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7B561B1-2EEF-490A-82F4-1C78DCB4FED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F32CF39-9509-420B-B517-0FBA7994696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ECEE5BF-703F-4167-95C6-C9E6F722ED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05EBC88-4B98-4ECF-927B-712FD1467F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782DB90-D70F-4708-9B9B-FC542BD6C4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2390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E72D55D9-6808-4E6C-916D-DC45BE8E47E0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0" r:id="rId1"/>
    <p:sldLayoutId id="2147483812" r:id="rId2"/>
    <p:sldLayoutId id="2147483801" r:id="rId3"/>
    <p:sldLayoutId id="2147483802" r:id="rId4"/>
    <p:sldLayoutId id="2147483803" r:id="rId5"/>
    <p:sldLayoutId id="2147483804" r:id="rId6"/>
    <p:sldLayoutId id="2147483805" r:id="rId7"/>
    <p:sldLayoutId id="2147483806" r:id="rId8"/>
    <p:sldLayoutId id="2147483807" r:id="rId9"/>
    <p:sldLayoutId id="2147483808" r:id="rId10"/>
    <p:sldLayoutId id="2147483809" r:id="rId11"/>
    <p:sldLayoutId id="2147483810" r:id="rId12"/>
    <p:sldLayoutId id="214748381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ＭＳ Ｐゴシック" charset="-128"/>
          <a:cs typeface="ＭＳ Ｐゴシック" charset="-128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</a:defRPr>
      </a:lvl9pPr>
    </p:titleStyle>
    <p:bodyStyle>
      <a:lvl1pPr marL="225425" indent="-225425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566738" indent="-227013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2pPr>
      <a:lvl3pPr marL="914400" indent="-233363" algn="l" rtl="0" eaLnBrk="0" fontAlgn="base" hangingPunct="0">
        <a:spcBef>
          <a:spcPct val="20000"/>
        </a:spcBef>
        <a:spcAft>
          <a:spcPct val="0"/>
        </a:spcAft>
        <a:buChar char="•"/>
        <a:defRPr>
          <a:solidFill>
            <a:schemeClr val="tx1"/>
          </a:solidFill>
          <a:latin typeface="+mn-lt"/>
          <a:ea typeface="ＭＳ Ｐゴシック" charset="-128"/>
        </a:defRPr>
      </a:lvl3pPr>
      <a:lvl4pPr marL="1254125" indent="-225425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  <a:ea typeface="ＭＳ Ｐゴシック" charset="-128"/>
        </a:defRPr>
      </a:lvl4pPr>
      <a:lvl5pPr marL="1601788" indent="-233363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charset="-128"/>
        </a:defRPr>
      </a:lvl5pPr>
      <a:lvl6pPr marL="2058988" indent="-233363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516188" indent="-233363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2973388" indent="-233363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430588" indent="-233363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Rectangle 1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4292600"/>
          </a:xfrm>
        </p:spPr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/>
            </a:pPr>
            <a:r>
              <a:rPr lang="en-US" sz="44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CSC 422</a:t>
            </a:r>
            <a:br>
              <a:rPr lang="en-US" sz="44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</a:b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Class #3</a:t>
            </a:r>
            <a:b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</a:br>
            <a:b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</a:br>
            <a:r>
              <a:rPr lang="en-US" sz="3200" dirty="0">
                <a:effectLst>
                  <a:outerShdw blurRad="38100" dist="38100" dir="2700000" algn="tl">
                    <a:srgbClr val="C0C0C0"/>
                  </a:outerShdw>
                </a:effectLst>
                <a:ea typeface="ＭＳ Ｐゴシック" panose="020B0600070205080204" pitchFamily="34" charset="-128"/>
              </a:rPr>
              <a:t>Problem Solving as Search</a:t>
            </a:r>
            <a:endParaRPr lang="en-US" sz="4400" dirty="0">
              <a:effectLst>
                <a:outerShdw blurRad="38100" dist="38100" dir="2700000" algn="tl">
                  <a:srgbClr val="C0C0C0"/>
                </a:outerShdw>
              </a:effectLst>
              <a:ea typeface="ＭＳ Ｐゴシック" panose="020B0600070205080204" pitchFamily="34" charset="-128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8DA045B-FDB7-4286-8C33-2F859BAA3AC9}" type="slidenum">
              <a:rPr lang="ar-SA" smtClean="0">
                <a:cs typeface="Arial" pitchFamily="34" charset="0"/>
              </a:rPr>
              <a:pPr/>
              <a:t>10</a:t>
            </a:fld>
            <a:endParaRPr lang="en-GB">
              <a:cs typeface="Arial" pitchFamily="34" charset="0"/>
            </a:endParaRPr>
          </a:p>
        </p:txBody>
      </p:sp>
      <p:sp>
        <p:nvSpPr>
          <p:cNvPr id="6349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Breadth First Search</a:t>
            </a:r>
          </a:p>
        </p:txBody>
      </p:sp>
      <p:sp>
        <p:nvSpPr>
          <p:cNvPr id="63492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B,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1752600"/>
            <a:chOff x="1344" y="1824"/>
            <a:chExt cx="3408" cy="110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63519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20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63517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18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63515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16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63513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14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63511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12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63509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10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63507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508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sp>
          <p:nvSpPr>
            <p:cNvPr id="63501" name="Line 26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02" name="Line 27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03" name="Line 28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04" name="Line 29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05" name="Line 30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3506" name="Line 31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A6B314D-4511-4995-82A2-6170A07C3356}" type="slidenum">
              <a:rPr lang="ar-SA" smtClean="0">
                <a:cs typeface="Arial" pitchFamily="34" charset="0"/>
              </a:rPr>
              <a:pPr/>
              <a:t>100</a:t>
            </a:fld>
            <a:endParaRPr lang="en-GB">
              <a:cs typeface="Arial" pitchFamily="34" charset="0"/>
            </a:endParaRP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Uniform Cost Search (UCS)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533400" y="2209800"/>
            <a:ext cx="7010400" cy="3776663"/>
            <a:chOff x="336" y="1392"/>
            <a:chExt cx="4416" cy="2379"/>
          </a:xfrm>
        </p:grpSpPr>
        <p:sp>
          <p:nvSpPr>
            <p:cNvPr id="35845" name="Oval 4"/>
            <p:cNvSpPr>
              <a:spLocks noChangeArrowheads="1"/>
            </p:cNvSpPr>
            <p:nvPr/>
          </p:nvSpPr>
          <p:spPr bwMode="auto">
            <a:xfrm>
              <a:off x="2571" y="1392"/>
              <a:ext cx="271" cy="280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6" name="Text Box 5"/>
            <p:cNvSpPr txBox="1">
              <a:spLocks noChangeArrowheads="1"/>
            </p:cNvSpPr>
            <p:nvPr/>
          </p:nvSpPr>
          <p:spPr bwMode="auto">
            <a:xfrm>
              <a:off x="2636" y="1463"/>
              <a:ext cx="116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847" name="Oval 6"/>
            <p:cNvSpPr>
              <a:spLocks noChangeArrowheads="1"/>
            </p:cNvSpPr>
            <p:nvPr/>
          </p:nvSpPr>
          <p:spPr bwMode="auto">
            <a:xfrm>
              <a:off x="1820" y="1922"/>
              <a:ext cx="269" cy="280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48" name="Text Box 7"/>
            <p:cNvSpPr txBox="1">
              <a:spLocks noChangeArrowheads="1"/>
            </p:cNvSpPr>
            <p:nvPr/>
          </p:nvSpPr>
          <p:spPr bwMode="auto">
            <a:xfrm>
              <a:off x="1884" y="1993"/>
              <a:ext cx="116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849" name="Oval 8"/>
            <p:cNvSpPr>
              <a:spLocks noChangeArrowheads="1"/>
            </p:cNvSpPr>
            <p:nvPr/>
          </p:nvSpPr>
          <p:spPr bwMode="auto">
            <a:xfrm>
              <a:off x="3595" y="1922"/>
              <a:ext cx="271" cy="280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Text Box 9"/>
            <p:cNvSpPr txBox="1">
              <a:spLocks noChangeArrowheads="1"/>
            </p:cNvSpPr>
            <p:nvPr/>
          </p:nvSpPr>
          <p:spPr bwMode="auto">
            <a:xfrm>
              <a:off x="3661" y="1993"/>
              <a:ext cx="116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851" name="Oval 10"/>
            <p:cNvSpPr>
              <a:spLocks noChangeArrowheads="1"/>
            </p:cNvSpPr>
            <p:nvPr/>
          </p:nvSpPr>
          <p:spPr bwMode="auto">
            <a:xfrm>
              <a:off x="4047" y="2640"/>
              <a:ext cx="269" cy="280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2" name="Text Box 11"/>
            <p:cNvSpPr txBox="1">
              <a:spLocks noChangeArrowheads="1"/>
            </p:cNvSpPr>
            <p:nvPr/>
          </p:nvSpPr>
          <p:spPr bwMode="auto">
            <a:xfrm>
              <a:off x="4112" y="2712"/>
              <a:ext cx="116" cy="28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853" name="Oval 12"/>
            <p:cNvSpPr>
              <a:spLocks noChangeArrowheads="1"/>
            </p:cNvSpPr>
            <p:nvPr/>
          </p:nvSpPr>
          <p:spPr bwMode="auto">
            <a:xfrm>
              <a:off x="3143" y="2640"/>
              <a:ext cx="271" cy="280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4" name="Text Box 13"/>
            <p:cNvSpPr txBox="1">
              <a:spLocks noChangeArrowheads="1"/>
            </p:cNvSpPr>
            <p:nvPr/>
          </p:nvSpPr>
          <p:spPr bwMode="auto">
            <a:xfrm>
              <a:off x="3209" y="2712"/>
              <a:ext cx="116" cy="28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855" name="Line 14"/>
            <p:cNvSpPr>
              <a:spLocks noChangeShapeType="1"/>
            </p:cNvSpPr>
            <p:nvPr/>
          </p:nvSpPr>
          <p:spPr bwMode="auto">
            <a:xfrm flipH="1">
              <a:off x="2062" y="1611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6" name="Line 15"/>
            <p:cNvSpPr>
              <a:spLocks noChangeShapeType="1"/>
            </p:cNvSpPr>
            <p:nvPr/>
          </p:nvSpPr>
          <p:spPr bwMode="auto">
            <a:xfrm flipH="1">
              <a:off x="3364" y="2185"/>
              <a:ext cx="296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7" name="Line 16"/>
            <p:cNvSpPr>
              <a:spLocks noChangeShapeType="1"/>
            </p:cNvSpPr>
            <p:nvPr/>
          </p:nvSpPr>
          <p:spPr bwMode="auto">
            <a:xfrm>
              <a:off x="3791" y="219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8" name="Line 17"/>
            <p:cNvSpPr>
              <a:spLocks noChangeShapeType="1"/>
            </p:cNvSpPr>
            <p:nvPr/>
          </p:nvSpPr>
          <p:spPr bwMode="auto">
            <a:xfrm>
              <a:off x="2806" y="1622"/>
              <a:ext cx="787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3580" y="3412"/>
              <a:ext cx="270" cy="359"/>
              <a:chOff x="2400" y="864"/>
              <a:chExt cx="432" cy="554"/>
            </a:xfrm>
          </p:grpSpPr>
          <p:sp>
            <p:nvSpPr>
              <p:cNvPr id="35886" name="Oval 19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195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7" name="Text Box 20"/>
              <p:cNvSpPr txBox="1">
                <a:spLocks noChangeArrowheads="1"/>
              </p:cNvSpPr>
              <p:nvPr/>
            </p:nvSpPr>
            <p:spPr bwMode="auto">
              <a:xfrm>
                <a:off x="2502" y="973"/>
                <a:ext cx="186" cy="445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2679" y="3412"/>
              <a:ext cx="270" cy="359"/>
              <a:chOff x="2400" y="864"/>
              <a:chExt cx="432" cy="554"/>
            </a:xfrm>
          </p:grpSpPr>
          <p:sp>
            <p:nvSpPr>
              <p:cNvPr id="35884" name="Oval 22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195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5" name="Text Box 23"/>
              <p:cNvSpPr txBox="1">
                <a:spLocks noChangeArrowheads="1"/>
              </p:cNvSpPr>
              <p:nvPr/>
            </p:nvSpPr>
            <p:spPr bwMode="auto">
              <a:xfrm>
                <a:off x="2504" y="973"/>
                <a:ext cx="186" cy="445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2878" y="2957"/>
              <a:ext cx="725" cy="505"/>
              <a:chOff x="896" y="1363"/>
              <a:chExt cx="1156" cy="778"/>
            </a:xfrm>
          </p:grpSpPr>
          <p:sp>
            <p:nvSpPr>
              <p:cNvPr id="35882" name="Line 25"/>
              <p:cNvSpPr>
                <a:spLocks noChangeShapeType="1"/>
              </p:cNvSpPr>
              <p:nvPr/>
            </p:nvSpPr>
            <p:spPr bwMode="auto">
              <a:xfrm flipH="1">
                <a:off x="896" y="1363"/>
                <a:ext cx="534" cy="7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83" name="Line 26"/>
              <p:cNvSpPr>
                <a:spLocks noChangeShapeType="1"/>
              </p:cNvSpPr>
              <p:nvPr/>
            </p:nvSpPr>
            <p:spPr bwMode="auto">
              <a:xfrm>
                <a:off x="1674" y="1378"/>
                <a:ext cx="378" cy="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62" name="Text Box 27"/>
            <p:cNvSpPr txBox="1">
              <a:spLocks noChangeArrowheads="1"/>
            </p:cNvSpPr>
            <p:nvPr/>
          </p:nvSpPr>
          <p:spPr bwMode="auto">
            <a:xfrm>
              <a:off x="3116" y="1584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863" name="Text Box 28"/>
            <p:cNvSpPr txBox="1">
              <a:spLocks noChangeArrowheads="1"/>
            </p:cNvSpPr>
            <p:nvPr/>
          </p:nvSpPr>
          <p:spPr bwMode="auto">
            <a:xfrm>
              <a:off x="2136" y="158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864" name="Text Box 29"/>
            <p:cNvSpPr txBox="1">
              <a:spLocks noChangeArrowheads="1"/>
            </p:cNvSpPr>
            <p:nvPr/>
          </p:nvSpPr>
          <p:spPr bwMode="auto">
            <a:xfrm>
              <a:off x="3336" y="22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865" name="Text Box 30"/>
            <p:cNvSpPr txBox="1">
              <a:spLocks noChangeArrowheads="1"/>
            </p:cNvSpPr>
            <p:nvPr/>
          </p:nvSpPr>
          <p:spPr bwMode="auto">
            <a:xfrm>
              <a:off x="3932" y="2304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7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866" name="Text Box 31"/>
            <p:cNvSpPr txBox="1">
              <a:spLocks noChangeArrowheads="1"/>
            </p:cNvSpPr>
            <p:nvPr/>
          </p:nvSpPr>
          <p:spPr bwMode="auto">
            <a:xfrm>
              <a:off x="2855" y="2976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4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867" name="Text Box 32"/>
            <p:cNvSpPr txBox="1">
              <a:spLocks noChangeArrowheads="1"/>
            </p:cNvSpPr>
            <p:nvPr/>
          </p:nvSpPr>
          <p:spPr bwMode="auto">
            <a:xfrm>
              <a:off x="3452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868" name="Text Box 33"/>
            <p:cNvSpPr txBox="1">
              <a:spLocks noChangeArrowheads="1"/>
            </p:cNvSpPr>
            <p:nvPr/>
          </p:nvSpPr>
          <p:spPr bwMode="auto">
            <a:xfrm>
              <a:off x="1484" y="1920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[5]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869" name="Text Box 34"/>
            <p:cNvSpPr txBox="1">
              <a:spLocks noChangeArrowheads="1"/>
            </p:cNvSpPr>
            <p:nvPr/>
          </p:nvSpPr>
          <p:spPr bwMode="auto">
            <a:xfrm>
              <a:off x="3980" y="1872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[2]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870" name="Text Box 35"/>
            <p:cNvSpPr txBox="1">
              <a:spLocks noChangeArrowheads="1"/>
            </p:cNvSpPr>
            <p:nvPr/>
          </p:nvSpPr>
          <p:spPr bwMode="auto">
            <a:xfrm>
              <a:off x="4412" y="2640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[9]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871" name="Text Box 36"/>
            <p:cNvSpPr txBox="1">
              <a:spLocks noChangeArrowheads="1"/>
            </p:cNvSpPr>
            <p:nvPr/>
          </p:nvSpPr>
          <p:spPr bwMode="auto">
            <a:xfrm>
              <a:off x="2732" y="2640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[3]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872" name="Text Box 37"/>
            <p:cNvSpPr txBox="1">
              <a:spLocks noChangeArrowheads="1"/>
            </p:cNvSpPr>
            <p:nvPr/>
          </p:nvSpPr>
          <p:spPr bwMode="auto">
            <a:xfrm>
              <a:off x="2252" y="3408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[7]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873" name="Text Box 38"/>
            <p:cNvSpPr txBox="1">
              <a:spLocks noChangeArrowheads="1"/>
            </p:cNvSpPr>
            <p:nvPr/>
          </p:nvSpPr>
          <p:spPr bwMode="auto">
            <a:xfrm>
              <a:off x="3932" y="3408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[8]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874" name="Line 39"/>
            <p:cNvSpPr>
              <a:spLocks noChangeShapeType="1"/>
            </p:cNvSpPr>
            <p:nvPr/>
          </p:nvSpPr>
          <p:spPr bwMode="auto">
            <a:xfrm flipH="1">
              <a:off x="1340" y="2160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5" name="Line 40"/>
            <p:cNvSpPr>
              <a:spLocks noChangeShapeType="1"/>
            </p:cNvSpPr>
            <p:nvPr/>
          </p:nvSpPr>
          <p:spPr bwMode="auto">
            <a:xfrm>
              <a:off x="2012" y="220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6" name="Oval 41"/>
            <p:cNvSpPr>
              <a:spLocks noChangeArrowheads="1"/>
            </p:cNvSpPr>
            <p:nvPr/>
          </p:nvSpPr>
          <p:spPr bwMode="auto">
            <a:xfrm>
              <a:off x="1148" y="2544"/>
              <a:ext cx="271" cy="280"/>
            </a:xfrm>
            <a:prstGeom prst="ellipse">
              <a:avLst/>
            </a:prstGeom>
            <a:solidFill>
              <a:schemeClr val="hlink">
                <a:alpha val="50195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7" name="Text Box 42"/>
            <p:cNvSpPr txBox="1">
              <a:spLocks noChangeArrowheads="1"/>
            </p:cNvSpPr>
            <p:nvPr/>
          </p:nvSpPr>
          <p:spPr bwMode="auto">
            <a:xfrm>
              <a:off x="1340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878" name="Text Box 43"/>
            <p:cNvSpPr txBox="1">
              <a:spLocks noChangeArrowheads="1"/>
            </p:cNvSpPr>
            <p:nvPr/>
          </p:nvSpPr>
          <p:spPr bwMode="auto">
            <a:xfrm>
              <a:off x="2108" y="22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4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879" name="Oval 44"/>
            <p:cNvSpPr>
              <a:spLocks noChangeArrowheads="1"/>
            </p:cNvSpPr>
            <p:nvPr/>
          </p:nvSpPr>
          <p:spPr bwMode="auto">
            <a:xfrm>
              <a:off x="2204" y="2736"/>
              <a:ext cx="271" cy="280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C0C0C0"/>
                </a:solidFill>
              </a:endParaRPr>
            </a:p>
          </p:txBody>
        </p:sp>
        <p:sp>
          <p:nvSpPr>
            <p:cNvPr id="35880" name="Text Box 45"/>
            <p:cNvSpPr txBox="1">
              <a:spLocks noChangeArrowheads="1"/>
            </p:cNvSpPr>
            <p:nvPr/>
          </p:nvSpPr>
          <p:spPr bwMode="auto">
            <a:xfrm>
              <a:off x="1820" y="2736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[9]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5881" name="Text Box 46"/>
            <p:cNvSpPr txBox="1">
              <a:spLocks noChangeArrowheads="1"/>
            </p:cNvSpPr>
            <p:nvPr/>
          </p:nvSpPr>
          <p:spPr bwMode="auto">
            <a:xfrm>
              <a:off x="336" y="2084"/>
              <a:ext cx="960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hlink"/>
                  </a:solidFill>
                  <a:latin typeface="Times New Roman" pitchFamily="18" charset="0"/>
                </a:rPr>
                <a:t>Goal state path cost g(n)=[6]</a:t>
              </a:r>
              <a:endParaRPr lang="en-US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BA3A997-48D3-47AC-8F26-5EED05FEB0C5}" type="slidenum">
              <a:rPr lang="ar-SA" smtClean="0">
                <a:cs typeface="Arial" pitchFamily="34" charset="0"/>
              </a:rPr>
              <a:pPr/>
              <a:t>101</a:t>
            </a:fld>
            <a:endParaRPr lang="en-GB">
              <a:cs typeface="Arial" pitchFamily="34" charset="0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Uniform Cost Search (UCS)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89050" y="2209800"/>
            <a:ext cx="6254750" cy="3776663"/>
            <a:chOff x="576" y="1392"/>
            <a:chExt cx="3940" cy="2379"/>
          </a:xfrm>
        </p:grpSpPr>
        <p:sp>
          <p:nvSpPr>
            <p:cNvPr id="36869" name="Oval 4"/>
            <p:cNvSpPr>
              <a:spLocks noChangeArrowheads="1"/>
            </p:cNvSpPr>
            <p:nvPr/>
          </p:nvSpPr>
          <p:spPr bwMode="auto">
            <a:xfrm>
              <a:off x="2335" y="1392"/>
              <a:ext cx="271" cy="280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0" name="Text Box 5"/>
            <p:cNvSpPr txBox="1">
              <a:spLocks noChangeArrowheads="1"/>
            </p:cNvSpPr>
            <p:nvPr/>
          </p:nvSpPr>
          <p:spPr bwMode="auto">
            <a:xfrm>
              <a:off x="2400" y="1463"/>
              <a:ext cx="116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6871" name="Oval 6"/>
            <p:cNvSpPr>
              <a:spLocks noChangeArrowheads="1"/>
            </p:cNvSpPr>
            <p:nvPr/>
          </p:nvSpPr>
          <p:spPr bwMode="auto">
            <a:xfrm>
              <a:off x="1584" y="1922"/>
              <a:ext cx="269" cy="280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2" name="Text Box 7"/>
            <p:cNvSpPr txBox="1">
              <a:spLocks noChangeArrowheads="1"/>
            </p:cNvSpPr>
            <p:nvPr/>
          </p:nvSpPr>
          <p:spPr bwMode="auto">
            <a:xfrm>
              <a:off x="1648" y="1993"/>
              <a:ext cx="116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6873" name="Oval 8"/>
            <p:cNvSpPr>
              <a:spLocks noChangeArrowheads="1"/>
            </p:cNvSpPr>
            <p:nvPr/>
          </p:nvSpPr>
          <p:spPr bwMode="auto">
            <a:xfrm>
              <a:off x="3359" y="1922"/>
              <a:ext cx="271" cy="280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4" name="Text Box 9"/>
            <p:cNvSpPr txBox="1">
              <a:spLocks noChangeArrowheads="1"/>
            </p:cNvSpPr>
            <p:nvPr/>
          </p:nvSpPr>
          <p:spPr bwMode="auto">
            <a:xfrm>
              <a:off x="3425" y="1993"/>
              <a:ext cx="116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6875" name="Oval 10"/>
            <p:cNvSpPr>
              <a:spLocks noChangeArrowheads="1"/>
            </p:cNvSpPr>
            <p:nvPr/>
          </p:nvSpPr>
          <p:spPr bwMode="auto">
            <a:xfrm>
              <a:off x="3811" y="2640"/>
              <a:ext cx="269" cy="280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6" name="Text Box 11"/>
            <p:cNvSpPr txBox="1">
              <a:spLocks noChangeArrowheads="1"/>
            </p:cNvSpPr>
            <p:nvPr/>
          </p:nvSpPr>
          <p:spPr bwMode="auto">
            <a:xfrm>
              <a:off x="3876" y="2712"/>
              <a:ext cx="116" cy="28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6877" name="Oval 12"/>
            <p:cNvSpPr>
              <a:spLocks noChangeArrowheads="1"/>
            </p:cNvSpPr>
            <p:nvPr/>
          </p:nvSpPr>
          <p:spPr bwMode="auto">
            <a:xfrm>
              <a:off x="2907" y="2640"/>
              <a:ext cx="271" cy="280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78" name="Text Box 13"/>
            <p:cNvSpPr txBox="1">
              <a:spLocks noChangeArrowheads="1"/>
            </p:cNvSpPr>
            <p:nvPr/>
          </p:nvSpPr>
          <p:spPr bwMode="auto">
            <a:xfrm>
              <a:off x="2973" y="2712"/>
              <a:ext cx="116" cy="28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6879" name="Line 14"/>
            <p:cNvSpPr>
              <a:spLocks noChangeShapeType="1"/>
            </p:cNvSpPr>
            <p:nvPr/>
          </p:nvSpPr>
          <p:spPr bwMode="auto">
            <a:xfrm flipH="1">
              <a:off x="1826" y="1611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0" name="Line 15"/>
            <p:cNvSpPr>
              <a:spLocks noChangeShapeType="1"/>
            </p:cNvSpPr>
            <p:nvPr/>
          </p:nvSpPr>
          <p:spPr bwMode="auto">
            <a:xfrm flipH="1">
              <a:off x="3128" y="2185"/>
              <a:ext cx="296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1" name="Line 16"/>
            <p:cNvSpPr>
              <a:spLocks noChangeShapeType="1"/>
            </p:cNvSpPr>
            <p:nvPr/>
          </p:nvSpPr>
          <p:spPr bwMode="auto">
            <a:xfrm>
              <a:off x="3555" y="219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82" name="Line 17"/>
            <p:cNvSpPr>
              <a:spLocks noChangeShapeType="1"/>
            </p:cNvSpPr>
            <p:nvPr/>
          </p:nvSpPr>
          <p:spPr bwMode="auto">
            <a:xfrm>
              <a:off x="2570" y="1622"/>
              <a:ext cx="787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3344" y="3412"/>
              <a:ext cx="270" cy="359"/>
              <a:chOff x="2400" y="864"/>
              <a:chExt cx="432" cy="554"/>
            </a:xfrm>
          </p:grpSpPr>
          <p:sp>
            <p:nvSpPr>
              <p:cNvPr id="36911" name="Oval 19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195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2" name="Text Box 20"/>
              <p:cNvSpPr txBox="1">
                <a:spLocks noChangeArrowheads="1"/>
              </p:cNvSpPr>
              <p:nvPr/>
            </p:nvSpPr>
            <p:spPr bwMode="auto">
              <a:xfrm>
                <a:off x="2502" y="973"/>
                <a:ext cx="186" cy="445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2443" y="3412"/>
              <a:ext cx="270" cy="359"/>
              <a:chOff x="2400" y="864"/>
              <a:chExt cx="432" cy="554"/>
            </a:xfrm>
          </p:grpSpPr>
          <p:sp>
            <p:nvSpPr>
              <p:cNvPr id="36909" name="Oval 22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195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10" name="Text Box 23"/>
              <p:cNvSpPr txBox="1">
                <a:spLocks noChangeArrowheads="1"/>
              </p:cNvSpPr>
              <p:nvPr/>
            </p:nvSpPr>
            <p:spPr bwMode="auto">
              <a:xfrm>
                <a:off x="2504" y="973"/>
                <a:ext cx="186" cy="445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2642" y="2957"/>
              <a:ext cx="725" cy="505"/>
              <a:chOff x="896" y="1363"/>
              <a:chExt cx="1156" cy="778"/>
            </a:xfrm>
          </p:grpSpPr>
          <p:sp>
            <p:nvSpPr>
              <p:cNvPr id="36907" name="Line 25"/>
              <p:cNvSpPr>
                <a:spLocks noChangeShapeType="1"/>
              </p:cNvSpPr>
              <p:nvPr/>
            </p:nvSpPr>
            <p:spPr bwMode="auto">
              <a:xfrm flipH="1">
                <a:off x="896" y="1363"/>
                <a:ext cx="534" cy="7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908" name="Line 26"/>
              <p:cNvSpPr>
                <a:spLocks noChangeShapeType="1"/>
              </p:cNvSpPr>
              <p:nvPr/>
            </p:nvSpPr>
            <p:spPr bwMode="auto">
              <a:xfrm>
                <a:off x="1674" y="1378"/>
                <a:ext cx="378" cy="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886" name="Text Box 27"/>
            <p:cNvSpPr txBox="1">
              <a:spLocks noChangeArrowheads="1"/>
            </p:cNvSpPr>
            <p:nvPr/>
          </p:nvSpPr>
          <p:spPr bwMode="auto">
            <a:xfrm>
              <a:off x="2880" y="1584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6887" name="Text Box 28"/>
            <p:cNvSpPr txBox="1">
              <a:spLocks noChangeArrowheads="1"/>
            </p:cNvSpPr>
            <p:nvPr/>
          </p:nvSpPr>
          <p:spPr bwMode="auto">
            <a:xfrm>
              <a:off x="1900" y="158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6888" name="Text Box 29"/>
            <p:cNvSpPr txBox="1">
              <a:spLocks noChangeArrowheads="1"/>
            </p:cNvSpPr>
            <p:nvPr/>
          </p:nvSpPr>
          <p:spPr bwMode="auto">
            <a:xfrm>
              <a:off x="3100" y="22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6889" name="Text Box 30"/>
            <p:cNvSpPr txBox="1">
              <a:spLocks noChangeArrowheads="1"/>
            </p:cNvSpPr>
            <p:nvPr/>
          </p:nvSpPr>
          <p:spPr bwMode="auto">
            <a:xfrm>
              <a:off x="3696" y="2304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7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6890" name="Text Box 31"/>
            <p:cNvSpPr txBox="1">
              <a:spLocks noChangeArrowheads="1"/>
            </p:cNvSpPr>
            <p:nvPr/>
          </p:nvSpPr>
          <p:spPr bwMode="auto">
            <a:xfrm>
              <a:off x="2619" y="2976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4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6891" name="Text Box 32"/>
            <p:cNvSpPr txBox="1">
              <a:spLocks noChangeArrowheads="1"/>
            </p:cNvSpPr>
            <p:nvPr/>
          </p:nvSpPr>
          <p:spPr bwMode="auto">
            <a:xfrm>
              <a:off x="3216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6892" name="Text Box 33"/>
            <p:cNvSpPr txBox="1">
              <a:spLocks noChangeArrowheads="1"/>
            </p:cNvSpPr>
            <p:nvPr/>
          </p:nvSpPr>
          <p:spPr bwMode="auto">
            <a:xfrm>
              <a:off x="1248" y="1920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</a:rPr>
                <a:t>[5]</a:t>
              </a:r>
              <a:endParaRPr lang="en-US" sz="2400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  <p:sp>
          <p:nvSpPr>
            <p:cNvPr id="36893" name="Text Box 34"/>
            <p:cNvSpPr txBox="1">
              <a:spLocks noChangeArrowheads="1"/>
            </p:cNvSpPr>
            <p:nvPr/>
          </p:nvSpPr>
          <p:spPr bwMode="auto">
            <a:xfrm>
              <a:off x="3744" y="1872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</a:rPr>
                <a:t>[2]</a:t>
              </a:r>
              <a:endParaRPr lang="en-US" sz="2400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  <p:sp>
          <p:nvSpPr>
            <p:cNvPr id="36894" name="Text Box 35"/>
            <p:cNvSpPr txBox="1">
              <a:spLocks noChangeArrowheads="1"/>
            </p:cNvSpPr>
            <p:nvPr/>
          </p:nvSpPr>
          <p:spPr bwMode="auto">
            <a:xfrm>
              <a:off x="4176" y="2640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[9]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6895" name="Text Box 36"/>
            <p:cNvSpPr txBox="1">
              <a:spLocks noChangeArrowheads="1"/>
            </p:cNvSpPr>
            <p:nvPr/>
          </p:nvSpPr>
          <p:spPr bwMode="auto">
            <a:xfrm>
              <a:off x="2496" y="2640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</a:rPr>
                <a:t>[3]</a:t>
              </a:r>
              <a:endParaRPr lang="en-US" sz="2400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  <p:sp>
          <p:nvSpPr>
            <p:cNvPr id="36896" name="Text Box 37"/>
            <p:cNvSpPr txBox="1">
              <a:spLocks noChangeArrowheads="1"/>
            </p:cNvSpPr>
            <p:nvPr/>
          </p:nvSpPr>
          <p:spPr bwMode="auto">
            <a:xfrm>
              <a:off x="2016" y="3408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[7]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6897" name="Text Box 38"/>
            <p:cNvSpPr txBox="1">
              <a:spLocks noChangeArrowheads="1"/>
            </p:cNvSpPr>
            <p:nvPr/>
          </p:nvSpPr>
          <p:spPr bwMode="auto">
            <a:xfrm>
              <a:off x="3696" y="3408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[8]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6898" name="Line 39"/>
            <p:cNvSpPr>
              <a:spLocks noChangeShapeType="1"/>
            </p:cNvSpPr>
            <p:nvPr/>
          </p:nvSpPr>
          <p:spPr bwMode="auto">
            <a:xfrm flipH="1">
              <a:off x="1104" y="2160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899" name="Line 40"/>
            <p:cNvSpPr>
              <a:spLocks noChangeShapeType="1"/>
            </p:cNvSpPr>
            <p:nvPr/>
          </p:nvSpPr>
          <p:spPr bwMode="auto">
            <a:xfrm>
              <a:off x="1776" y="220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0" name="Oval 41"/>
            <p:cNvSpPr>
              <a:spLocks noChangeArrowheads="1"/>
            </p:cNvSpPr>
            <p:nvPr/>
          </p:nvSpPr>
          <p:spPr bwMode="auto">
            <a:xfrm>
              <a:off x="912" y="2544"/>
              <a:ext cx="271" cy="280"/>
            </a:xfrm>
            <a:prstGeom prst="ellipse">
              <a:avLst/>
            </a:prstGeom>
            <a:solidFill>
              <a:schemeClr val="hlink">
                <a:alpha val="50195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1" name="Text Box 42"/>
            <p:cNvSpPr txBox="1">
              <a:spLocks noChangeArrowheads="1"/>
            </p:cNvSpPr>
            <p:nvPr/>
          </p:nvSpPr>
          <p:spPr bwMode="auto">
            <a:xfrm>
              <a:off x="1104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6902" name="Text Box 43"/>
            <p:cNvSpPr txBox="1">
              <a:spLocks noChangeArrowheads="1"/>
            </p:cNvSpPr>
            <p:nvPr/>
          </p:nvSpPr>
          <p:spPr bwMode="auto">
            <a:xfrm>
              <a:off x="1872" y="22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4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6903" name="Oval 44"/>
            <p:cNvSpPr>
              <a:spLocks noChangeArrowheads="1"/>
            </p:cNvSpPr>
            <p:nvPr/>
          </p:nvSpPr>
          <p:spPr bwMode="auto">
            <a:xfrm>
              <a:off x="1968" y="2736"/>
              <a:ext cx="271" cy="280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C0C0C0"/>
                </a:solidFill>
              </a:endParaRPr>
            </a:p>
          </p:txBody>
        </p:sp>
        <p:sp>
          <p:nvSpPr>
            <p:cNvPr id="36904" name="Text Box 45"/>
            <p:cNvSpPr txBox="1">
              <a:spLocks noChangeArrowheads="1"/>
            </p:cNvSpPr>
            <p:nvPr/>
          </p:nvSpPr>
          <p:spPr bwMode="auto">
            <a:xfrm>
              <a:off x="1584" y="2736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[9]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6905" name="Text Box 46"/>
            <p:cNvSpPr txBox="1">
              <a:spLocks noChangeArrowheads="1"/>
            </p:cNvSpPr>
            <p:nvPr/>
          </p:nvSpPr>
          <p:spPr bwMode="auto">
            <a:xfrm>
              <a:off x="576" y="2640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hlink"/>
                  </a:solidFill>
                  <a:latin typeface="Times New Roman" pitchFamily="18" charset="0"/>
                </a:rPr>
                <a:t>[6]</a:t>
              </a:r>
              <a:endParaRPr lang="en-US" sz="2400">
                <a:solidFill>
                  <a:schemeClr val="hlink"/>
                </a:solidFill>
                <a:latin typeface="Times New Roman" pitchFamily="18" charset="0"/>
              </a:endParaRPr>
            </a:p>
          </p:txBody>
        </p:sp>
        <p:sp>
          <p:nvSpPr>
            <p:cNvPr id="36906" name="Freeform 47"/>
            <p:cNvSpPr>
              <a:spLocks/>
            </p:cNvSpPr>
            <p:nvPr/>
          </p:nvSpPr>
          <p:spPr bwMode="auto">
            <a:xfrm>
              <a:off x="1248" y="1768"/>
              <a:ext cx="1952" cy="920"/>
            </a:xfrm>
            <a:custGeom>
              <a:avLst/>
              <a:gdLst>
                <a:gd name="T0" fmla="*/ 1408 w 1952"/>
                <a:gd name="T1" fmla="*/ 0 h 920"/>
                <a:gd name="T2" fmla="*/ 1936 w 1952"/>
                <a:gd name="T3" fmla="*/ 432 h 920"/>
                <a:gd name="T4" fmla="*/ 1504 w 1952"/>
                <a:gd name="T5" fmla="*/ 864 h 920"/>
                <a:gd name="T6" fmla="*/ 496 w 1952"/>
                <a:gd name="T7" fmla="*/ 480 h 920"/>
                <a:gd name="T8" fmla="*/ 64 w 1952"/>
                <a:gd name="T9" fmla="*/ 816 h 920"/>
                <a:gd name="T10" fmla="*/ 112 w 1952"/>
                <a:gd name="T11" fmla="*/ 912 h 920"/>
                <a:gd name="T12" fmla="*/ 64 w 1952"/>
                <a:gd name="T13" fmla="*/ 864 h 920"/>
                <a:gd name="T14" fmla="*/ 112 w 1952"/>
                <a:gd name="T15" fmla="*/ 912 h 92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1952"/>
                <a:gd name="T25" fmla="*/ 0 h 920"/>
                <a:gd name="T26" fmla="*/ 1952 w 1952"/>
                <a:gd name="T27" fmla="*/ 920 h 920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1952" h="920">
                  <a:moveTo>
                    <a:pt x="1408" y="0"/>
                  </a:moveTo>
                  <a:cubicBezTo>
                    <a:pt x="1664" y="144"/>
                    <a:pt x="1920" y="288"/>
                    <a:pt x="1936" y="432"/>
                  </a:cubicBezTo>
                  <a:cubicBezTo>
                    <a:pt x="1952" y="576"/>
                    <a:pt x="1744" y="856"/>
                    <a:pt x="1504" y="864"/>
                  </a:cubicBezTo>
                  <a:cubicBezTo>
                    <a:pt x="1264" y="872"/>
                    <a:pt x="736" y="488"/>
                    <a:pt x="496" y="480"/>
                  </a:cubicBezTo>
                  <a:cubicBezTo>
                    <a:pt x="256" y="472"/>
                    <a:pt x="128" y="744"/>
                    <a:pt x="64" y="816"/>
                  </a:cubicBezTo>
                  <a:cubicBezTo>
                    <a:pt x="0" y="888"/>
                    <a:pt x="112" y="904"/>
                    <a:pt x="112" y="912"/>
                  </a:cubicBezTo>
                  <a:cubicBezTo>
                    <a:pt x="112" y="920"/>
                    <a:pt x="64" y="864"/>
                    <a:pt x="64" y="864"/>
                  </a:cubicBezTo>
                  <a:cubicBezTo>
                    <a:pt x="64" y="864"/>
                    <a:pt x="104" y="904"/>
                    <a:pt x="112" y="912"/>
                  </a:cubicBezTo>
                </a:path>
              </a:pathLst>
            </a:custGeom>
            <a:noFill/>
            <a:ln w="57150" cmpd="sng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/>
          <a:p>
            <a:fld id="{3DD23895-0D4C-4116-BBD3-31D55F4DDD4B}" type="slidenum">
              <a:rPr lang="en-US"/>
              <a:pPr/>
              <a:t>102</a:t>
            </a:fld>
            <a:endParaRPr lang="en-US"/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143000" y="0"/>
            <a:ext cx="7793038" cy="852488"/>
          </a:xfrm>
        </p:spPr>
        <p:txBody>
          <a:bodyPr/>
          <a:lstStyle/>
          <a:p>
            <a:r>
              <a:rPr lang="en-US"/>
              <a:t>Uniform-cost search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371600"/>
            <a:ext cx="8839200" cy="5218113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 dirty="0">
                <a:solidFill>
                  <a:schemeClr val="tx2"/>
                </a:solidFill>
              </a:rPr>
              <a:t>Breadth-first is only optimal if step costs is increasing with depth (e.g. constant). Can we guarantee optimality for any step cost?</a:t>
            </a: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170238"/>
            <a:ext cx="5181600" cy="3687762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1143000"/>
          </a:xfrm>
        </p:spPr>
        <p:txBody>
          <a:bodyPr/>
          <a:lstStyle/>
          <a:p>
            <a:r>
              <a:rPr lang="en-US" sz="2400">
                <a:ea typeface="ＭＳ Ｐゴシック" pitchFamily="-1" charset="-128"/>
              </a:rPr>
              <a:t>Example for Illustrating Search Strategies</a:t>
            </a:r>
          </a:p>
        </p:txBody>
      </p:sp>
      <p:grpSp>
        <p:nvGrpSpPr>
          <p:cNvPr id="2" name="Group 44"/>
          <p:cNvGrpSpPr>
            <a:grpSpLocks/>
          </p:cNvGrpSpPr>
          <p:nvPr/>
        </p:nvGrpSpPr>
        <p:grpSpPr bwMode="auto">
          <a:xfrm>
            <a:off x="1295400" y="2057400"/>
            <a:ext cx="5334000" cy="3429000"/>
            <a:chOff x="816" y="1296"/>
            <a:chExt cx="3360" cy="2160"/>
          </a:xfrm>
        </p:grpSpPr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544" y="1296"/>
              <a:ext cx="384" cy="384"/>
              <a:chOff x="4752" y="1056"/>
              <a:chExt cx="384" cy="384"/>
            </a:xfrm>
          </p:grpSpPr>
          <p:sp>
            <p:nvSpPr>
              <p:cNvPr id="34855" name="Oval 4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6" name="Text Box 5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S</a:t>
                </a:r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3792" y="2160"/>
              <a:ext cx="384" cy="384"/>
              <a:chOff x="4752" y="1056"/>
              <a:chExt cx="384" cy="384"/>
            </a:xfrm>
          </p:grpSpPr>
          <p:sp>
            <p:nvSpPr>
              <p:cNvPr id="34853" name="Oval 8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4" name="Text Box 9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7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C</a:t>
                </a:r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2688" y="2160"/>
              <a:ext cx="384" cy="384"/>
              <a:chOff x="4752" y="1056"/>
              <a:chExt cx="384" cy="384"/>
            </a:xfrm>
          </p:grpSpPr>
          <p:sp>
            <p:nvSpPr>
              <p:cNvPr id="34851" name="Oval 11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2" name="Text Box 12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6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B</a:t>
                </a:r>
              </a:p>
            </p:txBody>
          </p: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1680" y="2160"/>
              <a:ext cx="384" cy="384"/>
              <a:chOff x="4752" y="1056"/>
              <a:chExt cx="384" cy="384"/>
            </a:xfrm>
          </p:grpSpPr>
          <p:sp>
            <p:nvSpPr>
              <p:cNvPr id="34849" name="Oval 14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0" name="Text Box 15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7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A</a:t>
                </a:r>
              </a:p>
            </p:txBody>
          </p:sp>
        </p:grp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816" y="3024"/>
              <a:ext cx="384" cy="384"/>
              <a:chOff x="4752" y="1056"/>
              <a:chExt cx="384" cy="384"/>
            </a:xfrm>
          </p:grpSpPr>
          <p:sp>
            <p:nvSpPr>
              <p:cNvPr id="34847" name="Oval 17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8" name="Text Box 18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7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D</a:t>
                </a:r>
              </a:p>
            </p:txBody>
          </p:sp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2688" y="3072"/>
              <a:ext cx="384" cy="384"/>
              <a:chOff x="4752" y="1056"/>
              <a:chExt cx="384" cy="384"/>
            </a:xfrm>
          </p:grpSpPr>
          <p:sp>
            <p:nvSpPr>
              <p:cNvPr id="34845" name="Oval 20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6" name="Text Box 21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9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G</a:t>
                </a:r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1728" y="3024"/>
              <a:ext cx="384" cy="384"/>
              <a:chOff x="4752" y="1056"/>
              <a:chExt cx="384" cy="384"/>
            </a:xfrm>
          </p:grpSpPr>
          <p:sp>
            <p:nvSpPr>
              <p:cNvPr id="34843" name="Oval 23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44" name="Text Box 24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6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E</a:t>
                </a:r>
              </a:p>
            </p:txBody>
          </p:sp>
        </p:grpSp>
        <p:sp>
          <p:nvSpPr>
            <p:cNvPr id="34827" name="Line 25"/>
            <p:cNvSpPr>
              <a:spLocks noChangeShapeType="1"/>
            </p:cNvSpPr>
            <p:nvPr/>
          </p:nvSpPr>
          <p:spPr bwMode="auto">
            <a:xfrm flipH="1">
              <a:off x="2016" y="1632"/>
              <a:ext cx="528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8" name="Line 26"/>
            <p:cNvSpPr>
              <a:spLocks noChangeShapeType="1"/>
            </p:cNvSpPr>
            <p:nvPr/>
          </p:nvSpPr>
          <p:spPr bwMode="auto">
            <a:xfrm flipH="1">
              <a:off x="1872" y="2592"/>
              <a:ext cx="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9" name="Line 27"/>
            <p:cNvSpPr>
              <a:spLocks noChangeShapeType="1"/>
            </p:cNvSpPr>
            <p:nvPr/>
          </p:nvSpPr>
          <p:spPr bwMode="auto">
            <a:xfrm>
              <a:off x="2112" y="2544"/>
              <a:ext cx="624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0" name="Line 28"/>
            <p:cNvSpPr>
              <a:spLocks noChangeShapeType="1"/>
            </p:cNvSpPr>
            <p:nvPr/>
          </p:nvSpPr>
          <p:spPr bwMode="auto">
            <a:xfrm>
              <a:off x="2736" y="1728"/>
              <a:ext cx="9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1" name="Line 29"/>
            <p:cNvSpPr>
              <a:spLocks noChangeShapeType="1"/>
            </p:cNvSpPr>
            <p:nvPr/>
          </p:nvSpPr>
          <p:spPr bwMode="auto">
            <a:xfrm>
              <a:off x="2880" y="1584"/>
              <a:ext cx="912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2" name="Line 31"/>
            <p:cNvSpPr>
              <a:spLocks noChangeShapeType="1"/>
            </p:cNvSpPr>
            <p:nvPr/>
          </p:nvSpPr>
          <p:spPr bwMode="auto">
            <a:xfrm flipH="1">
              <a:off x="2880" y="2640"/>
              <a:ext cx="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3" name="Line 32"/>
            <p:cNvSpPr>
              <a:spLocks noChangeShapeType="1"/>
            </p:cNvSpPr>
            <p:nvPr/>
          </p:nvSpPr>
          <p:spPr bwMode="auto">
            <a:xfrm flipH="1">
              <a:off x="3120" y="2544"/>
              <a:ext cx="672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4" name="Line 33"/>
            <p:cNvSpPr>
              <a:spLocks noChangeShapeType="1"/>
            </p:cNvSpPr>
            <p:nvPr/>
          </p:nvSpPr>
          <p:spPr bwMode="auto">
            <a:xfrm flipH="1">
              <a:off x="1152" y="2496"/>
              <a:ext cx="528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5" name="Text Box 34"/>
            <p:cNvSpPr txBox="1">
              <a:spLocks noChangeArrowheads="1"/>
            </p:cNvSpPr>
            <p:nvPr/>
          </p:nvSpPr>
          <p:spPr bwMode="auto">
            <a:xfrm>
              <a:off x="2112" y="164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34836" name="Text Box 35"/>
            <p:cNvSpPr txBox="1">
              <a:spLocks noChangeArrowheads="1"/>
            </p:cNvSpPr>
            <p:nvPr/>
          </p:nvSpPr>
          <p:spPr bwMode="auto">
            <a:xfrm>
              <a:off x="2784" y="169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34837" name="Text Box 36"/>
            <p:cNvSpPr txBox="1">
              <a:spLocks noChangeArrowheads="1"/>
            </p:cNvSpPr>
            <p:nvPr/>
          </p:nvSpPr>
          <p:spPr bwMode="auto">
            <a:xfrm>
              <a:off x="3312" y="160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34838" name="Text Box 37"/>
            <p:cNvSpPr txBox="1">
              <a:spLocks noChangeArrowheads="1"/>
            </p:cNvSpPr>
            <p:nvPr/>
          </p:nvSpPr>
          <p:spPr bwMode="auto">
            <a:xfrm>
              <a:off x="2304" y="2464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34839" name="Text Box 38"/>
            <p:cNvSpPr txBox="1">
              <a:spLocks noChangeArrowheads="1"/>
            </p:cNvSpPr>
            <p:nvPr/>
          </p:nvSpPr>
          <p:spPr bwMode="auto">
            <a:xfrm>
              <a:off x="2928" y="2608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20</a:t>
              </a:r>
            </a:p>
          </p:txBody>
        </p:sp>
        <p:sp>
          <p:nvSpPr>
            <p:cNvPr id="34840" name="Text Box 39"/>
            <p:cNvSpPr txBox="1">
              <a:spLocks noChangeArrowheads="1"/>
            </p:cNvSpPr>
            <p:nvPr/>
          </p:nvSpPr>
          <p:spPr bwMode="auto">
            <a:xfrm>
              <a:off x="3504" y="270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34841" name="Text Box 40"/>
            <p:cNvSpPr txBox="1">
              <a:spLocks noChangeArrowheads="1"/>
            </p:cNvSpPr>
            <p:nvPr/>
          </p:nvSpPr>
          <p:spPr bwMode="auto">
            <a:xfrm>
              <a:off x="1296" y="240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34842" name="Text Box 41"/>
            <p:cNvSpPr txBox="1">
              <a:spLocks noChangeArrowheads="1"/>
            </p:cNvSpPr>
            <p:nvPr/>
          </p:nvSpPr>
          <p:spPr bwMode="auto">
            <a:xfrm>
              <a:off x="1584" y="260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7</a:t>
              </a:r>
            </a:p>
          </p:txBody>
        </p:sp>
      </p:grpSp>
    </p:spTree>
  </p:cSld>
  <p:clrMapOvr>
    <a:masterClrMapping/>
  </p:clrMapOvr>
  <p:transition/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>
                <a:ea typeface="ＭＳ Ｐゴシック" pitchFamily="-1" charset="-128"/>
              </a:rPr>
              <a:t>Depth-First Search 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8229600" cy="4648200"/>
          </a:xfrm>
        </p:spPr>
        <p:txBody>
          <a:bodyPr/>
          <a:lstStyle/>
          <a:p>
            <a:pPr marL="522288" indent="-522288"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 b="1" dirty="0">
                <a:ea typeface="ＭＳ Ｐゴシック" pitchFamily="-1" charset="-128"/>
              </a:rPr>
              <a:t>		Expanded node  	Nodes list</a:t>
            </a:r>
            <a:endParaRPr lang="en-US" dirty="0">
              <a:ea typeface="ＭＳ Ｐゴシック" pitchFamily="-1" charset="-128"/>
            </a:endParaRPr>
          </a:p>
          <a:p>
            <a:pPr marL="522288" indent="-522288"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 dirty="0">
                <a:ea typeface="ＭＳ Ｐゴシック" pitchFamily="-1" charset="-128"/>
              </a:rPr>
              <a:t>				{ S</a:t>
            </a:r>
            <a:r>
              <a:rPr lang="en-US" baseline="30000" dirty="0">
                <a:ea typeface="ＭＳ Ｐゴシック" pitchFamily="-1" charset="-128"/>
              </a:rPr>
              <a:t>0</a:t>
            </a:r>
            <a:r>
              <a:rPr lang="en-US" dirty="0">
                <a:ea typeface="ＭＳ Ｐゴシック" pitchFamily="-1" charset="-128"/>
              </a:rPr>
              <a:t> }</a:t>
            </a:r>
          </a:p>
          <a:p>
            <a:pPr marL="522288" indent="-522288"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 dirty="0">
                <a:ea typeface="ＭＳ Ｐゴシック" pitchFamily="-1" charset="-128"/>
              </a:rPr>
              <a:t>			S</a:t>
            </a:r>
            <a:r>
              <a:rPr lang="en-US" baseline="30000" dirty="0">
                <a:ea typeface="ＭＳ Ｐゴシック" pitchFamily="-1" charset="-128"/>
              </a:rPr>
              <a:t>0</a:t>
            </a:r>
            <a:r>
              <a:rPr lang="en-US" dirty="0">
                <a:ea typeface="ＭＳ Ｐゴシック" pitchFamily="-1" charset="-128"/>
              </a:rPr>
              <a:t>	{ A</a:t>
            </a:r>
            <a:r>
              <a:rPr lang="en-US" baseline="30000" dirty="0">
                <a:ea typeface="ＭＳ Ｐゴシック" pitchFamily="-1" charset="-128"/>
              </a:rPr>
              <a:t>3</a:t>
            </a:r>
            <a:r>
              <a:rPr lang="en-US" dirty="0">
                <a:ea typeface="ＭＳ Ｐゴシック" pitchFamily="-1" charset="-128"/>
              </a:rPr>
              <a:t> B</a:t>
            </a:r>
            <a:r>
              <a:rPr lang="en-US" baseline="30000" dirty="0">
                <a:ea typeface="ＭＳ Ｐゴシック" pitchFamily="-1" charset="-128"/>
              </a:rPr>
              <a:t>1</a:t>
            </a:r>
            <a:r>
              <a:rPr lang="en-US" dirty="0">
                <a:ea typeface="ＭＳ Ｐゴシック" pitchFamily="-1" charset="-128"/>
              </a:rPr>
              <a:t> C</a:t>
            </a:r>
            <a:r>
              <a:rPr lang="en-US" baseline="30000" dirty="0">
                <a:ea typeface="ＭＳ Ｐゴシック" pitchFamily="-1" charset="-128"/>
              </a:rPr>
              <a:t>8</a:t>
            </a:r>
            <a:r>
              <a:rPr lang="en-US" dirty="0">
                <a:ea typeface="ＭＳ Ｐゴシック" pitchFamily="-1" charset="-128"/>
              </a:rPr>
              <a:t> }</a:t>
            </a:r>
          </a:p>
          <a:p>
            <a:pPr marL="522288" indent="-522288"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 dirty="0">
                <a:ea typeface="ＭＳ Ｐゴシック" pitchFamily="-1" charset="-128"/>
              </a:rPr>
              <a:t>			A</a:t>
            </a:r>
            <a:r>
              <a:rPr lang="en-US" baseline="30000" dirty="0">
                <a:ea typeface="ＭＳ Ｐゴシック" pitchFamily="-1" charset="-128"/>
              </a:rPr>
              <a:t>3</a:t>
            </a:r>
            <a:r>
              <a:rPr lang="en-US" dirty="0">
                <a:ea typeface="ＭＳ Ｐゴシック" pitchFamily="-1" charset="-128"/>
              </a:rPr>
              <a:t>	{ D</a:t>
            </a:r>
            <a:r>
              <a:rPr lang="en-US" baseline="30000" dirty="0">
                <a:ea typeface="ＭＳ Ｐゴシック" pitchFamily="-1" charset="-128"/>
              </a:rPr>
              <a:t>6</a:t>
            </a:r>
            <a:r>
              <a:rPr lang="en-US" dirty="0">
                <a:ea typeface="ＭＳ Ｐゴシック" pitchFamily="-1" charset="-128"/>
              </a:rPr>
              <a:t> E</a:t>
            </a:r>
            <a:r>
              <a:rPr lang="en-US" baseline="30000" dirty="0">
                <a:ea typeface="ＭＳ Ｐゴシック" pitchFamily="-1" charset="-128"/>
              </a:rPr>
              <a:t>10</a:t>
            </a:r>
            <a:r>
              <a:rPr lang="en-US" dirty="0">
                <a:ea typeface="ＭＳ Ｐゴシック" pitchFamily="-1" charset="-128"/>
              </a:rPr>
              <a:t> G</a:t>
            </a:r>
            <a:r>
              <a:rPr lang="en-US" baseline="30000" dirty="0">
                <a:ea typeface="ＭＳ Ｐゴシック" pitchFamily="-1" charset="-128"/>
              </a:rPr>
              <a:t>18</a:t>
            </a:r>
            <a:r>
              <a:rPr lang="en-US" dirty="0">
                <a:ea typeface="ＭＳ Ｐゴシック" pitchFamily="-1" charset="-128"/>
              </a:rPr>
              <a:t> B</a:t>
            </a:r>
            <a:r>
              <a:rPr lang="en-US" baseline="30000" dirty="0">
                <a:ea typeface="ＭＳ Ｐゴシック" pitchFamily="-1" charset="-128"/>
              </a:rPr>
              <a:t>1</a:t>
            </a:r>
            <a:r>
              <a:rPr lang="en-US" dirty="0">
                <a:ea typeface="ＭＳ Ｐゴシック" pitchFamily="-1" charset="-128"/>
              </a:rPr>
              <a:t> C</a:t>
            </a:r>
            <a:r>
              <a:rPr lang="en-US" baseline="30000" dirty="0">
                <a:ea typeface="ＭＳ Ｐゴシック" pitchFamily="-1" charset="-128"/>
              </a:rPr>
              <a:t>8 </a:t>
            </a:r>
            <a:r>
              <a:rPr lang="en-US" dirty="0">
                <a:ea typeface="ＭＳ Ｐゴシック" pitchFamily="-1" charset="-128"/>
              </a:rPr>
              <a:t>}    </a:t>
            </a:r>
          </a:p>
          <a:p>
            <a:pPr marL="522288" indent="-522288"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 dirty="0">
                <a:ea typeface="ＭＳ Ｐゴシック" pitchFamily="-1" charset="-128"/>
              </a:rPr>
              <a:t>			D</a:t>
            </a:r>
            <a:r>
              <a:rPr lang="en-US" baseline="30000" dirty="0">
                <a:ea typeface="ＭＳ Ｐゴシック" pitchFamily="-1" charset="-128"/>
              </a:rPr>
              <a:t>6</a:t>
            </a:r>
            <a:r>
              <a:rPr lang="en-US" dirty="0">
                <a:ea typeface="ＭＳ Ｐゴシック" pitchFamily="-1" charset="-128"/>
              </a:rPr>
              <a:t>	{ E</a:t>
            </a:r>
            <a:r>
              <a:rPr lang="en-US" baseline="30000" dirty="0">
                <a:ea typeface="ＭＳ Ｐゴシック" pitchFamily="-1" charset="-128"/>
              </a:rPr>
              <a:t>10</a:t>
            </a:r>
            <a:r>
              <a:rPr lang="en-US" dirty="0">
                <a:ea typeface="ＭＳ Ｐゴシック" pitchFamily="-1" charset="-128"/>
              </a:rPr>
              <a:t> G</a:t>
            </a:r>
            <a:r>
              <a:rPr lang="en-US" baseline="30000" dirty="0">
                <a:ea typeface="ＭＳ Ｐゴシック" pitchFamily="-1" charset="-128"/>
              </a:rPr>
              <a:t>18</a:t>
            </a:r>
            <a:r>
              <a:rPr lang="en-US" dirty="0">
                <a:ea typeface="ＭＳ Ｐゴシック" pitchFamily="-1" charset="-128"/>
              </a:rPr>
              <a:t> B</a:t>
            </a:r>
            <a:r>
              <a:rPr lang="en-US" baseline="30000" dirty="0">
                <a:ea typeface="ＭＳ Ｐゴシック" pitchFamily="-1" charset="-128"/>
              </a:rPr>
              <a:t>1</a:t>
            </a:r>
            <a:r>
              <a:rPr lang="en-US" dirty="0">
                <a:ea typeface="ＭＳ Ｐゴシック" pitchFamily="-1" charset="-128"/>
              </a:rPr>
              <a:t> C</a:t>
            </a:r>
            <a:r>
              <a:rPr lang="en-US" baseline="30000" dirty="0">
                <a:ea typeface="ＭＳ Ｐゴシック" pitchFamily="-1" charset="-128"/>
              </a:rPr>
              <a:t>8</a:t>
            </a:r>
            <a:r>
              <a:rPr lang="en-US" dirty="0">
                <a:ea typeface="ＭＳ Ｐゴシック" pitchFamily="-1" charset="-128"/>
              </a:rPr>
              <a:t> }</a:t>
            </a:r>
          </a:p>
          <a:p>
            <a:pPr marL="522288" indent="-522288"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 dirty="0">
                <a:ea typeface="ＭＳ Ｐゴシック" pitchFamily="-1" charset="-128"/>
              </a:rPr>
              <a:t>			E</a:t>
            </a:r>
            <a:r>
              <a:rPr lang="en-US" baseline="30000" dirty="0">
                <a:ea typeface="ＭＳ Ｐゴシック" pitchFamily="-1" charset="-128"/>
              </a:rPr>
              <a:t>10</a:t>
            </a:r>
            <a:r>
              <a:rPr lang="en-US" dirty="0">
                <a:ea typeface="ＭＳ Ｐゴシック" pitchFamily="-1" charset="-128"/>
              </a:rPr>
              <a:t>	{ G</a:t>
            </a:r>
            <a:r>
              <a:rPr lang="en-US" baseline="30000" dirty="0">
                <a:ea typeface="ＭＳ Ｐゴシック" pitchFamily="-1" charset="-128"/>
              </a:rPr>
              <a:t>18</a:t>
            </a:r>
            <a:r>
              <a:rPr lang="en-US" dirty="0">
                <a:ea typeface="ＭＳ Ｐゴシック" pitchFamily="-1" charset="-128"/>
              </a:rPr>
              <a:t> B</a:t>
            </a:r>
            <a:r>
              <a:rPr lang="en-US" baseline="30000" dirty="0">
                <a:ea typeface="ＭＳ Ｐゴシック" pitchFamily="-1" charset="-128"/>
              </a:rPr>
              <a:t>1</a:t>
            </a:r>
            <a:r>
              <a:rPr lang="en-US" dirty="0">
                <a:ea typeface="ＭＳ Ｐゴシック" pitchFamily="-1" charset="-128"/>
              </a:rPr>
              <a:t> C</a:t>
            </a:r>
            <a:r>
              <a:rPr lang="en-US" baseline="30000" dirty="0">
                <a:ea typeface="ＭＳ Ｐゴシック" pitchFamily="-1" charset="-128"/>
              </a:rPr>
              <a:t>8</a:t>
            </a:r>
            <a:r>
              <a:rPr lang="en-US" dirty="0">
                <a:ea typeface="ＭＳ Ｐゴシック" pitchFamily="-1" charset="-128"/>
              </a:rPr>
              <a:t> }               </a:t>
            </a:r>
          </a:p>
          <a:p>
            <a:pPr marL="522288" indent="-522288"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 dirty="0">
                <a:ea typeface="ＭＳ Ｐゴシック" pitchFamily="-1" charset="-128"/>
              </a:rPr>
              <a:t>			G</a:t>
            </a:r>
            <a:r>
              <a:rPr lang="en-US" baseline="30000" dirty="0">
                <a:ea typeface="ＭＳ Ｐゴシック" pitchFamily="-1" charset="-128"/>
              </a:rPr>
              <a:t>18</a:t>
            </a:r>
            <a:r>
              <a:rPr lang="en-US" dirty="0">
                <a:ea typeface="ＭＳ Ｐゴシック" pitchFamily="-1" charset="-128"/>
              </a:rPr>
              <a:t>	{ B</a:t>
            </a:r>
            <a:r>
              <a:rPr lang="en-US" baseline="30000" dirty="0">
                <a:ea typeface="ＭＳ Ｐゴシック" pitchFamily="-1" charset="-128"/>
              </a:rPr>
              <a:t>1</a:t>
            </a:r>
            <a:r>
              <a:rPr lang="en-US" dirty="0">
                <a:ea typeface="ＭＳ Ｐゴシック" pitchFamily="-1" charset="-128"/>
              </a:rPr>
              <a:t> C</a:t>
            </a:r>
            <a:r>
              <a:rPr lang="en-US" baseline="30000" dirty="0">
                <a:ea typeface="ＭＳ Ｐゴシック" pitchFamily="-1" charset="-128"/>
              </a:rPr>
              <a:t>8</a:t>
            </a:r>
            <a:r>
              <a:rPr lang="en-US" dirty="0">
                <a:ea typeface="ＭＳ Ｐゴシック" pitchFamily="-1" charset="-128"/>
              </a:rPr>
              <a:t> } </a:t>
            </a:r>
          </a:p>
          <a:p>
            <a:pPr marL="522288" indent="-522288"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endParaRPr lang="en-US" dirty="0">
              <a:ea typeface="ＭＳ Ｐゴシック" pitchFamily="-1" charset="-128"/>
            </a:endParaRPr>
          </a:p>
          <a:p>
            <a:pPr marL="522288" indent="-522288"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 dirty="0">
                <a:ea typeface="ＭＳ Ｐゴシック" pitchFamily="-1" charset="-128"/>
              </a:rPr>
              <a:t>    Solution path found is S A G, cost 18</a:t>
            </a:r>
          </a:p>
          <a:p>
            <a:pPr marL="522288" indent="-522288"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 dirty="0">
                <a:ea typeface="ＭＳ Ｐゴシック" pitchFamily="-1" charset="-128"/>
              </a:rPr>
              <a:t>    Number of nodes expanded (including goal node) = 5</a:t>
            </a:r>
          </a:p>
        </p:txBody>
      </p: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6096000" y="190500"/>
            <a:ext cx="2819400" cy="2819400"/>
            <a:chOff x="816" y="1296"/>
            <a:chExt cx="3360" cy="2160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2544" y="1296"/>
              <a:ext cx="384" cy="384"/>
              <a:chOff x="4752" y="1056"/>
              <a:chExt cx="384" cy="384"/>
            </a:xfrm>
          </p:grpSpPr>
          <p:sp>
            <p:nvSpPr>
              <p:cNvPr id="40" name="Oval 4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5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S</a:t>
                </a:r>
              </a:p>
            </p:txBody>
          </p:sp>
        </p:grp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3792" y="2160"/>
              <a:ext cx="384" cy="384"/>
              <a:chOff x="4752" y="1056"/>
              <a:chExt cx="384" cy="384"/>
            </a:xfrm>
          </p:grpSpPr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9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7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C</a:t>
                </a:r>
              </a:p>
            </p:txBody>
          </p:sp>
        </p:grpSp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2688" y="2160"/>
              <a:ext cx="384" cy="384"/>
              <a:chOff x="4752" y="1056"/>
              <a:chExt cx="384" cy="384"/>
            </a:xfrm>
          </p:grpSpPr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6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B</a:t>
                </a:r>
              </a:p>
            </p:txBody>
          </p:sp>
        </p:grpSp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1680" y="2160"/>
              <a:ext cx="384" cy="384"/>
              <a:chOff x="4752" y="1056"/>
              <a:chExt cx="384" cy="384"/>
            </a:xfrm>
          </p:grpSpPr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15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7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A</a:t>
                </a:r>
              </a:p>
            </p:txBody>
          </p:sp>
        </p:grpSp>
        <p:grpSp>
          <p:nvGrpSpPr>
            <p:cNvPr id="9" name="Group 16"/>
            <p:cNvGrpSpPr>
              <a:grpSpLocks/>
            </p:cNvGrpSpPr>
            <p:nvPr/>
          </p:nvGrpSpPr>
          <p:grpSpPr bwMode="auto">
            <a:xfrm>
              <a:off x="816" y="3024"/>
              <a:ext cx="384" cy="384"/>
              <a:chOff x="4752" y="1056"/>
              <a:chExt cx="384" cy="384"/>
            </a:xfrm>
          </p:grpSpPr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7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D</a:t>
                </a:r>
              </a:p>
            </p:txBody>
          </p:sp>
        </p:grp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2688" y="3072"/>
              <a:ext cx="384" cy="384"/>
              <a:chOff x="4752" y="1056"/>
              <a:chExt cx="384" cy="384"/>
            </a:xfrm>
          </p:grpSpPr>
          <p:sp>
            <p:nvSpPr>
              <p:cNvPr id="30" name="Oval 20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1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9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G</a:t>
                </a:r>
              </a:p>
            </p:txBody>
          </p:sp>
        </p:grpSp>
        <p:grpSp>
          <p:nvGrpSpPr>
            <p:cNvPr id="11" name="Group 22"/>
            <p:cNvGrpSpPr>
              <a:grpSpLocks/>
            </p:cNvGrpSpPr>
            <p:nvPr/>
          </p:nvGrpSpPr>
          <p:grpSpPr bwMode="auto">
            <a:xfrm>
              <a:off x="1728" y="3024"/>
              <a:ext cx="384" cy="384"/>
              <a:chOff x="4752" y="1056"/>
              <a:chExt cx="384" cy="384"/>
            </a:xfrm>
          </p:grpSpPr>
          <p:sp>
            <p:nvSpPr>
              <p:cNvPr id="28" name="Oval 23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24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6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E</a:t>
                </a:r>
              </a:p>
            </p:txBody>
          </p:sp>
        </p:grp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 flipH="1">
              <a:off x="2016" y="1632"/>
              <a:ext cx="528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 flipH="1">
              <a:off x="1872" y="2592"/>
              <a:ext cx="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2112" y="2544"/>
              <a:ext cx="624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>
              <a:off x="2736" y="1728"/>
              <a:ext cx="9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>
              <a:off x="2880" y="1584"/>
              <a:ext cx="912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31"/>
            <p:cNvSpPr>
              <a:spLocks noChangeShapeType="1"/>
            </p:cNvSpPr>
            <p:nvPr/>
          </p:nvSpPr>
          <p:spPr bwMode="auto">
            <a:xfrm flipH="1">
              <a:off x="2880" y="2640"/>
              <a:ext cx="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3120" y="2544"/>
              <a:ext cx="672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3"/>
            <p:cNvSpPr>
              <a:spLocks noChangeShapeType="1"/>
            </p:cNvSpPr>
            <p:nvPr/>
          </p:nvSpPr>
          <p:spPr bwMode="auto">
            <a:xfrm flipH="1">
              <a:off x="1152" y="2496"/>
              <a:ext cx="528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34"/>
            <p:cNvSpPr txBox="1">
              <a:spLocks noChangeArrowheads="1"/>
            </p:cNvSpPr>
            <p:nvPr/>
          </p:nvSpPr>
          <p:spPr bwMode="auto">
            <a:xfrm>
              <a:off x="2112" y="164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1" name="Text Box 35"/>
            <p:cNvSpPr txBox="1">
              <a:spLocks noChangeArrowheads="1"/>
            </p:cNvSpPr>
            <p:nvPr/>
          </p:nvSpPr>
          <p:spPr bwMode="auto">
            <a:xfrm>
              <a:off x="2784" y="169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2" name="Text Box 36"/>
            <p:cNvSpPr txBox="1">
              <a:spLocks noChangeArrowheads="1"/>
            </p:cNvSpPr>
            <p:nvPr/>
          </p:nvSpPr>
          <p:spPr bwMode="auto">
            <a:xfrm>
              <a:off x="3312" y="160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23" name="Text Box 37"/>
            <p:cNvSpPr txBox="1">
              <a:spLocks noChangeArrowheads="1"/>
            </p:cNvSpPr>
            <p:nvPr/>
          </p:nvSpPr>
          <p:spPr bwMode="auto">
            <a:xfrm>
              <a:off x="2304" y="2464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24" name="Text Box 38"/>
            <p:cNvSpPr txBox="1">
              <a:spLocks noChangeArrowheads="1"/>
            </p:cNvSpPr>
            <p:nvPr/>
          </p:nvSpPr>
          <p:spPr bwMode="auto">
            <a:xfrm>
              <a:off x="2928" y="2608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20</a:t>
              </a:r>
            </a:p>
          </p:txBody>
        </p:sp>
        <p:sp>
          <p:nvSpPr>
            <p:cNvPr id="25" name="Text Box 39"/>
            <p:cNvSpPr txBox="1">
              <a:spLocks noChangeArrowheads="1"/>
            </p:cNvSpPr>
            <p:nvPr/>
          </p:nvSpPr>
          <p:spPr bwMode="auto">
            <a:xfrm>
              <a:off x="3504" y="270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26" name="Text Box 40"/>
            <p:cNvSpPr txBox="1">
              <a:spLocks noChangeArrowheads="1"/>
            </p:cNvSpPr>
            <p:nvPr/>
          </p:nvSpPr>
          <p:spPr bwMode="auto">
            <a:xfrm>
              <a:off x="1296" y="240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7" name="Text Box 41"/>
            <p:cNvSpPr txBox="1">
              <a:spLocks noChangeArrowheads="1"/>
            </p:cNvSpPr>
            <p:nvPr/>
          </p:nvSpPr>
          <p:spPr bwMode="auto">
            <a:xfrm>
              <a:off x="1584" y="260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7</a:t>
              </a:r>
            </a:p>
          </p:txBody>
        </p:sp>
      </p:grpSp>
    </p:spTree>
  </p:cSld>
  <p:clrMapOvr>
    <a:masterClrMapping/>
  </p:clrMapOvr>
  <p:transition/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z="3600">
                <a:ea typeface="ＭＳ Ｐゴシック" pitchFamily="-1" charset="-128"/>
              </a:rPr>
              <a:t>Breadth-First Search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772400" cy="4953000"/>
          </a:xfrm>
        </p:spPr>
        <p:txBody>
          <a:bodyPr/>
          <a:lstStyle/>
          <a:p>
            <a:pPr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 b="1">
                <a:ea typeface="ＭＳ Ｐゴシック" pitchFamily="-1" charset="-128"/>
              </a:rPr>
              <a:t>		Expanded node  	Nodes list</a:t>
            </a:r>
            <a:endParaRPr lang="en-US">
              <a:ea typeface="ＭＳ Ｐゴシック" pitchFamily="-1" charset="-128"/>
            </a:endParaRPr>
          </a:p>
          <a:p>
            <a:pPr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>
                <a:ea typeface="ＭＳ Ｐゴシック" pitchFamily="-1" charset="-128"/>
              </a:rPr>
              <a:t>				{ S</a:t>
            </a:r>
            <a:r>
              <a:rPr lang="en-US" baseline="30000">
                <a:ea typeface="ＭＳ Ｐゴシック" pitchFamily="-1" charset="-128"/>
              </a:rPr>
              <a:t>0</a:t>
            </a:r>
            <a:r>
              <a:rPr lang="en-US">
                <a:ea typeface="ＭＳ Ｐゴシック" pitchFamily="-1" charset="-128"/>
              </a:rPr>
              <a:t> }</a:t>
            </a:r>
          </a:p>
          <a:p>
            <a:pPr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>
                <a:ea typeface="ＭＳ Ｐゴシック" pitchFamily="-1" charset="-128"/>
              </a:rPr>
              <a:t>			S</a:t>
            </a:r>
            <a:r>
              <a:rPr lang="en-US" baseline="30000">
                <a:ea typeface="ＭＳ Ｐゴシック" pitchFamily="-1" charset="-128"/>
              </a:rPr>
              <a:t>0</a:t>
            </a:r>
            <a:r>
              <a:rPr lang="en-US">
                <a:ea typeface="ＭＳ Ｐゴシック" pitchFamily="-1" charset="-128"/>
              </a:rPr>
              <a:t>	{ A</a:t>
            </a:r>
            <a:r>
              <a:rPr lang="en-US" baseline="30000">
                <a:ea typeface="ＭＳ Ｐゴシック" pitchFamily="-1" charset="-128"/>
              </a:rPr>
              <a:t>3</a:t>
            </a:r>
            <a:r>
              <a:rPr lang="en-US">
                <a:ea typeface="ＭＳ Ｐゴシック" pitchFamily="-1" charset="-128"/>
              </a:rPr>
              <a:t> B</a:t>
            </a:r>
            <a:r>
              <a:rPr lang="en-US" baseline="30000">
                <a:ea typeface="ＭＳ Ｐゴシック" pitchFamily="-1" charset="-128"/>
              </a:rPr>
              <a:t>1</a:t>
            </a:r>
            <a:r>
              <a:rPr lang="en-US">
                <a:ea typeface="ＭＳ Ｐゴシック" pitchFamily="-1" charset="-128"/>
              </a:rPr>
              <a:t> C</a:t>
            </a:r>
            <a:r>
              <a:rPr lang="en-US" baseline="30000">
                <a:ea typeface="ＭＳ Ｐゴシック" pitchFamily="-1" charset="-128"/>
              </a:rPr>
              <a:t>8</a:t>
            </a:r>
            <a:r>
              <a:rPr lang="en-US">
                <a:ea typeface="ＭＳ Ｐゴシック" pitchFamily="-1" charset="-128"/>
              </a:rPr>
              <a:t> }</a:t>
            </a:r>
          </a:p>
          <a:p>
            <a:pPr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>
                <a:ea typeface="ＭＳ Ｐゴシック" pitchFamily="-1" charset="-128"/>
              </a:rPr>
              <a:t>			A</a:t>
            </a:r>
            <a:r>
              <a:rPr lang="en-US" baseline="30000">
                <a:ea typeface="ＭＳ Ｐゴシック" pitchFamily="-1" charset="-128"/>
              </a:rPr>
              <a:t>3</a:t>
            </a:r>
            <a:r>
              <a:rPr lang="en-US">
                <a:ea typeface="ＭＳ Ｐゴシック" pitchFamily="-1" charset="-128"/>
              </a:rPr>
              <a:t>	{ B</a:t>
            </a:r>
            <a:r>
              <a:rPr lang="en-US" baseline="30000">
                <a:ea typeface="ＭＳ Ｐゴシック" pitchFamily="-1" charset="-128"/>
              </a:rPr>
              <a:t>1</a:t>
            </a:r>
            <a:r>
              <a:rPr lang="en-US">
                <a:ea typeface="ＭＳ Ｐゴシック" pitchFamily="-1" charset="-128"/>
              </a:rPr>
              <a:t> C</a:t>
            </a:r>
            <a:r>
              <a:rPr lang="en-US" baseline="30000">
                <a:ea typeface="ＭＳ Ｐゴシック" pitchFamily="-1" charset="-128"/>
              </a:rPr>
              <a:t>8</a:t>
            </a:r>
            <a:r>
              <a:rPr lang="en-US">
                <a:ea typeface="ＭＳ Ｐゴシック" pitchFamily="-1" charset="-128"/>
              </a:rPr>
              <a:t> D</a:t>
            </a:r>
            <a:r>
              <a:rPr lang="en-US" baseline="30000">
                <a:ea typeface="ＭＳ Ｐゴシック" pitchFamily="-1" charset="-128"/>
              </a:rPr>
              <a:t>6</a:t>
            </a:r>
            <a:r>
              <a:rPr lang="en-US">
                <a:ea typeface="ＭＳ Ｐゴシック" pitchFamily="-1" charset="-128"/>
              </a:rPr>
              <a:t> E</a:t>
            </a:r>
            <a:r>
              <a:rPr lang="en-US" baseline="30000">
                <a:ea typeface="ＭＳ Ｐゴシック" pitchFamily="-1" charset="-128"/>
              </a:rPr>
              <a:t>10</a:t>
            </a:r>
            <a:r>
              <a:rPr lang="en-US">
                <a:ea typeface="ＭＳ Ｐゴシック" pitchFamily="-1" charset="-128"/>
              </a:rPr>
              <a:t> G</a:t>
            </a:r>
            <a:r>
              <a:rPr lang="en-US" baseline="30000">
                <a:ea typeface="ＭＳ Ｐゴシック" pitchFamily="-1" charset="-128"/>
              </a:rPr>
              <a:t>18</a:t>
            </a:r>
            <a:r>
              <a:rPr lang="en-US">
                <a:ea typeface="ＭＳ Ｐゴシック" pitchFamily="-1" charset="-128"/>
              </a:rPr>
              <a:t> }   </a:t>
            </a:r>
          </a:p>
          <a:p>
            <a:pPr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>
                <a:ea typeface="ＭＳ Ｐゴシック" pitchFamily="-1" charset="-128"/>
              </a:rPr>
              <a:t>			B</a:t>
            </a:r>
            <a:r>
              <a:rPr lang="en-US" baseline="30000">
                <a:ea typeface="ＭＳ Ｐゴシック" pitchFamily="-1" charset="-128"/>
              </a:rPr>
              <a:t>1</a:t>
            </a:r>
            <a:r>
              <a:rPr lang="en-US">
                <a:ea typeface="ＭＳ Ｐゴシック" pitchFamily="-1" charset="-128"/>
              </a:rPr>
              <a:t>	{ C</a:t>
            </a:r>
            <a:r>
              <a:rPr lang="en-US" baseline="30000">
                <a:ea typeface="ＭＳ Ｐゴシック" pitchFamily="-1" charset="-128"/>
              </a:rPr>
              <a:t>8</a:t>
            </a:r>
            <a:r>
              <a:rPr lang="en-US">
                <a:ea typeface="ＭＳ Ｐゴシック" pitchFamily="-1" charset="-128"/>
              </a:rPr>
              <a:t> D</a:t>
            </a:r>
            <a:r>
              <a:rPr lang="en-US" baseline="30000">
                <a:ea typeface="ＭＳ Ｐゴシック" pitchFamily="-1" charset="-128"/>
              </a:rPr>
              <a:t>6</a:t>
            </a:r>
            <a:r>
              <a:rPr lang="en-US">
                <a:ea typeface="ＭＳ Ｐゴシック" pitchFamily="-1" charset="-128"/>
              </a:rPr>
              <a:t> E</a:t>
            </a:r>
            <a:r>
              <a:rPr lang="en-US" baseline="30000">
                <a:ea typeface="ＭＳ Ｐゴシック" pitchFamily="-1" charset="-128"/>
              </a:rPr>
              <a:t>10</a:t>
            </a:r>
            <a:r>
              <a:rPr lang="en-US">
                <a:ea typeface="ＭＳ Ｐゴシック" pitchFamily="-1" charset="-128"/>
              </a:rPr>
              <a:t> G</a:t>
            </a:r>
            <a:r>
              <a:rPr lang="en-US" baseline="30000">
                <a:ea typeface="ＭＳ Ｐゴシック" pitchFamily="-1" charset="-128"/>
              </a:rPr>
              <a:t>18</a:t>
            </a:r>
            <a:r>
              <a:rPr lang="en-US">
                <a:ea typeface="ＭＳ Ｐゴシック" pitchFamily="-1" charset="-128"/>
              </a:rPr>
              <a:t> G</a:t>
            </a:r>
            <a:r>
              <a:rPr lang="en-US" baseline="30000">
                <a:ea typeface="ＭＳ Ｐゴシック" pitchFamily="-1" charset="-128"/>
              </a:rPr>
              <a:t>21</a:t>
            </a:r>
            <a:r>
              <a:rPr lang="en-US">
                <a:ea typeface="ＭＳ Ｐゴシック" pitchFamily="-1" charset="-128"/>
              </a:rPr>
              <a:t> }</a:t>
            </a:r>
          </a:p>
          <a:p>
            <a:pPr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>
                <a:ea typeface="ＭＳ Ｐゴシック" pitchFamily="-1" charset="-128"/>
              </a:rPr>
              <a:t>			C</a:t>
            </a:r>
            <a:r>
              <a:rPr lang="en-US" baseline="30000">
                <a:ea typeface="ＭＳ Ｐゴシック" pitchFamily="-1" charset="-128"/>
              </a:rPr>
              <a:t>8</a:t>
            </a:r>
            <a:r>
              <a:rPr lang="en-US">
                <a:ea typeface="ＭＳ Ｐゴシック" pitchFamily="-1" charset="-128"/>
              </a:rPr>
              <a:t>	{ D</a:t>
            </a:r>
            <a:r>
              <a:rPr lang="en-US" baseline="30000">
                <a:ea typeface="ＭＳ Ｐゴシック" pitchFamily="-1" charset="-128"/>
              </a:rPr>
              <a:t>6</a:t>
            </a:r>
            <a:r>
              <a:rPr lang="en-US">
                <a:ea typeface="ＭＳ Ｐゴシック" pitchFamily="-1" charset="-128"/>
              </a:rPr>
              <a:t> E</a:t>
            </a:r>
            <a:r>
              <a:rPr lang="en-US" baseline="30000">
                <a:ea typeface="ＭＳ Ｐゴシック" pitchFamily="-1" charset="-128"/>
              </a:rPr>
              <a:t>10</a:t>
            </a:r>
            <a:r>
              <a:rPr lang="en-US">
                <a:ea typeface="ＭＳ Ｐゴシック" pitchFamily="-1" charset="-128"/>
              </a:rPr>
              <a:t> G</a:t>
            </a:r>
            <a:r>
              <a:rPr lang="en-US" baseline="30000">
                <a:ea typeface="ＭＳ Ｐゴシック" pitchFamily="-1" charset="-128"/>
              </a:rPr>
              <a:t>18</a:t>
            </a:r>
            <a:r>
              <a:rPr lang="en-US">
                <a:ea typeface="ＭＳ Ｐゴシック" pitchFamily="-1" charset="-128"/>
              </a:rPr>
              <a:t> G</a:t>
            </a:r>
            <a:r>
              <a:rPr lang="en-US" baseline="30000">
                <a:ea typeface="ＭＳ Ｐゴシック" pitchFamily="-1" charset="-128"/>
              </a:rPr>
              <a:t>21</a:t>
            </a:r>
            <a:r>
              <a:rPr lang="en-US">
                <a:ea typeface="ＭＳ Ｐゴシック" pitchFamily="-1" charset="-128"/>
              </a:rPr>
              <a:t> G</a:t>
            </a:r>
            <a:r>
              <a:rPr lang="en-US" baseline="30000">
                <a:ea typeface="ＭＳ Ｐゴシック" pitchFamily="-1" charset="-128"/>
              </a:rPr>
              <a:t>13</a:t>
            </a:r>
            <a:r>
              <a:rPr lang="en-US">
                <a:ea typeface="ＭＳ Ｐゴシック" pitchFamily="-1" charset="-128"/>
              </a:rPr>
              <a:t> }         </a:t>
            </a:r>
          </a:p>
          <a:p>
            <a:pPr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>
                <a:ea typeface="ＭＳ Ｐゴシック" pitchFamily="-1" charset="-128"/>
              </a:rPr>
              <a:t>			D</a:t>
            </a:r>
            <a:r>
              <a:rPr lang="en-US" baseline="30000">
                <a:ea typeface="ＭＳ Ｐゴシック" pitchFamily="-1" charset="-128"/>
              </a:rPr>
              <a:t>6</a:t>
            </a:r>
            <a:r>
              <a:rPr lang="en-US">
                <a:ea typeface="ＭＳ Ｐゴシック" pitchFamily="-1" charset="-128"/>
              </a:rPr>
              <a:t>	{ E</a:t>
            </a:r>
            <a:r>
              <a:rPr lang="en-US" baseline="30000">
                <a:ea typeface="ＭＳ Ｐゴシック" pitchFamily="-1" charset="-128"/>
              </a:rPr>
              <a:t>10</a:t>
            </a:r>
            <a:r>
              <a:rPr lang="en-US">
                <a:ea typeface="ＭＳ Ｐゴシック" pitchFamily="-1" charset="-128"/>
              </a:rPr>
              <a:t> G</a:t>
            </a:r>
            <a:r>
              <a:rPr lang="en-US" baseline="30000">
                <a:ea typeface="ＭＳ Ｐゴシック" pitchFamily="-1" charset="-128"/>
              </a:rPr>
              <a:t>18</a:t>
            </a:r>
            <a:r>
              <a:rPr lang="en-US">
                <a:ea typeface="ＭＳ Ｐゴシック" pitchFamily="-1" charset="-128"/>
              </a:rPr>
              <a:t> G</a:t>
            </a:r>
            <a:r>
              <a:rPr lang="en-US" baseline="30000">
                <a:ea typeface="ＭＳ Ｐゴシック" pitchFamily="-1" charset="-128"/>
              </a:rPr>
              <a:t>21</a:t>
            </a:r>
            <a:r>
              <a:rPr lang="en-US">
                <a:ea typeface="ＭＳ Ｐゴシック" pitchFamily="-1" charset="-128"/>
              </a:rPr>
              <a:t> G</a:t>
            </a:r>
            <a:r>
              <a:rPr lang="en-US" baseline="30000">
                <a:ea typeface="ＭＳ Ｐゴシック" pitchFamily="-1" charset="-128"/>
              </a:rPr>
              <a:t>13</a:t>
            </a:r>
            <a:r>
              <a:rPr lang="en-US">
                <a:ea typeface="ＭＳ Ｐゴシック" pitchFamily="-1" charset="-128"/>
              </a:rPr>
              <a:t> }   </a:t>
            </a:r>
          </a:p>
          <a:p>
            <a:pPr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>
                <a:ea typeface="ＭＳ Ｐゴシック" pitchFamily="-1" charset="-128"/>
              </a:rPr>
              <a:t>			E</a:t>
            </a:r>
            <a:r>
              <a:rPr lang="en-US" baseline="30000">
                <a:ea typeface="ＭＳ Ｐゴシック" pitchFamily="-1" charset="-128"/>
              </a:rPr>
              <a:t>10</a:t>
            </a:r>
            <a:r>
              <a:rPr lang="en-US">
                <a:ea typeface="ＭＳ Ｐゴシック" pitchFamily="-1" charset="-128"/>
              </a:rPr>
              <a:t>	{ G</a:t>
            </a:r>
            <a:r>
              <a:rPr lang="en-US" baseline="30000">
                <a:ea typeface="ＭＳ Ｐゴシック" pitchFamily="-1" charset="-128"/>
              </a:rPr>
              <a:t>18</a:t>
            </a:r>
            <a:r>
              <a:rPr lang="en-US">
                <a:ea typeface="ＭＳ Ｐゴシック" pitchFamily="-1" charset="-128"/>
              </a:rPr>
              <a:t> G</a:t>
            </a:r>
            <a:r>
              <a:rPr lang="en-US" baseline="30000">
                <a:ea typeface="ＭＳ Ｐゴシック" pitchFamily="-1" charset="-128"/>
              </a:rPr>
              <a:t>21</a:t>
            </a:r>
            <a:r>
              <a:rPr lang="en-US">
                <a:ea typeface="ＭＳ Ｐゴシック" pitchFamily="-1" charset="-128"/>
              </a:rPr>
              <a:t> G</a:t>
            </a:r>
            <a:r>
              <a:rPr lang="en-US" baseline="30000">
                <a:ea typeface="ＭＳ Ｐゴシック" pitchFamily="-1" charset="-128"/>
              </a:rPr>
              <a:t>13</a:t>
            </a:r>
            <a:r>
              <a:rPr lang="en-US">
                <a:ea typeface="ＭＳ Ｐゴシック" pitchFamily="-1" charset="-128"/>
              </a:rPr>
              <a:t> }     </a:t>
            </a:r>
          </a:p>
          <a:p>
            <a:pPr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>
                <a:ea typeface="ＭＳ Ｐゴシック" pitchFamily="-1" charset="-128"/>
              </a:rPr>
              <a:t>			G</a:t>
            </a:r>
            <a:r>
              <a:rPr lang="en-US" baseline="30000">
                <a:ea typeface="ＭＳ Ｐゴシック" pitchFamily="-1" charset="-128"/>
              </a:rPr>
              <a:t>18</a:t>
            </a:r>
            <a:r>
              <a:rPr lang="en-US">
                <a:ea typeface="ＭＳ Ｐゴシック" pitchFamily="-1" charset="-128"/>
              </a:rPr>
              <a:t>	{ G</a:t>
            </a:r>
            <a:r>
              <a:rPr lang="en-US" baseline="30000">
                <a:ea typeface="ＭＳ Ｐゴシック" pitchFamily="-1" charset="-128"/>
              </a:rPr>
              <a:t>21</a:t>
            </a:r>
            <a:r>
              <a:rPr lang="en-US">
                <a:ea typeface="ＭＳ Ｐゴシック" pitchFamily="-1" charset="-128"/>
              </a:rPr>
              <a:t> G</a:t>
            </a:r>
            <a:r>
              <a:rPr lang="en-US" baseline="30000">
                <a:ea typeface="ＭＳ Ｐゴシック" pitchFamily="-1" charset="-128"/>
              </a:rPr>
              <a:t>13</a:t>
            </a:r>
            <a:r>
              <a:rPr lang="en-US">
                <a:ea typeface="ＭＳ Ｐゴシック" pitchFamily="-1" charset="-128"/>
              </a:rPr>
              <a:t> }</a:t>
            </a:r>
          </a:p>
          <a:p>
            <a:pPr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>
                <a:ea typeface="ＭＳ Ｐゴシック" pitchFamily="-1" charset="-128"/>
              </a:rPr>
              <a:t>    Solution path found is S A G </a:t>
            </a:r>
            <a:r>
              <a:rPr lang="en-US">
                <a:ea typeface="ＭＳ Ｐゴシック" pitchFamily="-1" charset="-128"/>
                <a:cs typeface="Times New Roman" pitchFamily="-1" charset="0"/>
              </a:rPr>
              <a:t>, cost 18</a:t>
            </a:r>
            <a:endParaRPr lang="en-US">
              <a:ea typeface="ＭＳ Ｐゴシック" pitchFamily="-1" charset="-128"/>
            </a:endParaRPr>
          </a:p>
          <a:p>
            <a:pPr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>
                <a:ea typeface="ＭＳ Ｐゴシック" pitchFamily="-1" charset="-128"/>
              </a:rPr>
              <a:t>    Number of nodes expanded (including goal node) = 7</a:t>
            </a:r>
          </a:p>
        </p:txBody>
      </p: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6553200" y="223596"/>
            <a:ext cx="2362200" cy="2519604"/>
            <a:chOff x="816" y="1296"/>
            <a:chExt cx="3360" cy="2160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2544" y="1296"/>
              <a:ext cx="384" cy="384"/>
              <a:chOff x="4752" y="1056"/>
              <a:chExt cx="384" cy="384"/>
            </a:xfrm>
          </p:grpSpPr>
          <p:sp>
            <p:nvSpPr>
              <p:cNvPr id="40" name="Oval 4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5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 dirty="0"/>
                  <a:t>S</a:t>
                </a:r>
              </a:p>
            </p:txBody>
          </p:sp>
        </p:grp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3792" y="2160"/>
              <a:ext cx="384" cy="384"/>
              <a:chOff x="4752" y="1056"/>
              <a:chExt cx="384" cy="384"/>
            </a:xfrm>
          </p:grpSpPr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9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7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C</a:t>
                </a:r>
              </a:p>
            </p:txBody>
          </p:sp>
        </p:grpSp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2688" y="2160"/>
              <a:ext cx="384" cy="384"/>
              <a:chOff x="4752" y="1056"/>
              <a:chExt cx="384" cy="384"/>
            </a:xfrm>
          </p:grpSpPr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6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 dirty="0"/>
                  <a:t>B</a:t>
                </a:r>
              </a:p>
            </p:txBody>
          </p:sp>
        </p:grpSp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1680" y="2160"/>
              <a:ext cx="384" cy="384"/>
              <a:chOff x="4752" y="1056"/>
              <a:chExt cx="384" cy="384"/>
            </a:xfrm>
          </p:grpSpPr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15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7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A</a:t>
                </a:r>
              </a:p>
            </p:txBody>
          </p:sp>
        </p:grpSp>
        <p:grpSp>
          <p:nvGrpSpPr>
            <p:cNvPr id="9" name="Group 16"/>
            <p:cNvGrpSpPr>
              <a:grpSpLocks/>
            </p:cNvGrpSpPr>
            <p:nvPr/>
          </p:nvGrpSpPr>
          <p:grpSpPr bwMode="auto">
            <a:xfrm>
              <a:off x="816" y="3024"/>
              <a:ext cx="384" cy="384"/>
              <a:chOff x="4752" y="1056"/>
              <a:chExt cx="384" cy="384"/>
            </a:xfrm>
          </p:grpSpPr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7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D</a:t>
                </a:r>
              </a:p>
            </p:txBody>
          </p:sp>
        </p:grp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2688" y="3072"/>
              <a:ext cx="384" cy="384"/>
              <a:chOff x="4752" y="1056"/>
              <a:chExt cx="384" cy="384"/>
            </a:xfrm>
          </p:grpSpPr>
          <p:sp>
            <p:nvSpPr>
              <p:cNvPr id="30" name="Oval 20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1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9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G</a:t>
                </a:r>
              </a:p>
            </p:txBody>
          </p:sp>
        </p:grpSp>
        <p:grpSp>
          <p:nvGrpSpPr>
            <p:cNvPr id="11" name="Group 22"/>
            <p:cNvGrpSpPr>
              <a:grpSpLocks/>
            </p:cNvGrpSpPr>
            <p:nvPr/>
          </p:nvGrpSpPr>
          <p:grpSpPr bwMode="auto">
            <a:xfrm>
              <a:off x="1728" y="3024"/>
              <a:ext cx="384" cy="384"/>
              <a:chOff x="4752" y="1056"/>
              <a:chExt cx="384" cy="384"/>
            </a:xfrm>
          </p:grpSpPr>
          <p:sp>
            <p:nvSpPr>
              <p:cNvPr id="28" name="Oval 23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24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6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E</a:t>
                </a:r>
              </a:p>
            </p:txBody>
          </p:sp>
        </p:grp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 flipH="1">
              <a:off x="2016" y="1632"/>
              <a:ext cx="528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 flipH="1">
              <a:off x="1872" y="2592"/>
              <a:ext cx="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2112" y="2544"/>
              <a:ext cx="624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>
              <a:off x="2736" y="1728"/>
              <a:ext cx="9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>
              <a:off x="2880" y="1584"/>
              <a:ext cx="912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31"/>
            <p:cNvSpPr>
              <a:spLocks noChangeShapeType="1"/>
            </p:cNvSpPr>
            <p:nvPr/>
          </p:nvSpPr>
          <p:spPr bwMode="auto">
            <a:xfrm flipH="1">
              <a:off x="2880" y="2640"/>
              <a:ext cx="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3120" y="2544"/>
              <a:ext cx="672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3"/>
            <p:cNvSpPr>
              <a:spLocks noChangeShapeType="1"/>
            </p:cNvSpPr>
            <p:nvPr/>
          </p:nvSpPr>
          <p:spPr bwMode="auto">
            <a:xfrm flipH="1">
              <a:off x="1152" y="2496"/>
              <a:ext cx="528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34"/>
            <p:cNvSpPr txBox="1">
              <a:spLocks noChangeArrowheads="1"/>
            </p:cNvSpPr>
            <p:nvPr/>
          </p:nvSpPr>
          <p:spPr bwMode="auto">
            <a:xfrm>
              <a:off x="2112" y="164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1" name="Text Box 35"/>
            <p:cNvSpPr txBox="1">
              <a:spLocks noChangeArrowheads="1"/>
            </p:cNvSpPr>
            <p:nvPr/>
          </p:nvSpPr>
          <p:spPr bwMode="auto">
            <a:xfrm>
              <a:off x="2784" y="169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2" name="Text Box 36"/>
            <p:cNvSpPr txBox="1">
              <a:spLocks noChangeArrowheads="1"/>
            </p:cNvSpPr>
            <p:nvPr/>
          </p:nvSpPr>
          <p:spPr bwMode="auto">
            <a:xfrm>
              <a:off x="3312" y="160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23" name="Text Box 37"/>
            <p:cNvSpPr txBox="1">
              <a:spLocks noChangeArrowheads="1"/>
            </p:cNvSpPr>
            <p:nvPr/>
          </p:nvSpPr>
          <p:spPr bwMode="auto">
            <a:xfrm>
              <a:off x="2304" y="2464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24" name="Text Box 38"/>
            <p:cNvSpPr txBox="1">
              <a:spLocks noChangeArrowheads="1"/>
            </p:cNvSpPr>
            <p:nvPr/>
          </p:nvSpPr>
          <p:spPr bwMode="auto">
            <a:xfrm>
              <a:off x="2928" y="2608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20</a:t>
              </a:r>
            </a:p>
          </p:txBody>
        </p:sp>
        <p:sp>
          <p:nvSpPr>
            <p:cNvPr id="25" name="Text Box 39"/>
            <p:cNvSpPr txBox="1">
              <a:spLocks noChangeArrowheads="1"/>
            </p:cNvSpPr>
            <p:nvPr/>
          </p:nvSpPr>
          <p:spPr bwMode="auto">
            <a:xfrm>
              <a:off x="3504" y="270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26" name="Text Box 40"/>
            <p:cNvSpPr txBox="1">
              <a:spLocks noChangeArrowheads="1"/>
            </p:cNvSpPr>
            <p:nvPr/>
          </p:nvSpPr>
          <p:spPr bwMode="auto">
            <a:xfrm>
              <a:off x="1296" y="240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7" name="Text Box 41"/>
            <p:cNvSpPr txBox="1">
              <a:spLocks noChangeArrowheads="1"/>
            </p:cNvSpPr>
            <p:nvPr/>
          </p:nvSpPr>
          <p:spPr bwMode="auto">
            <a:xfrm>
              <a:off x="1584" y="260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7</a:t>
              </a:r>
            </a:p>
          </p:txBody>
        </p:sp>
      </p:grpSp>
    </p:spTree>
  </p:cSld>
  <p:clrMapOvr>
    <a:masterClrMapping/>
  </p:clrMapOvr>
  <p:transition/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>
                <a:ea typeface="ＭＳ Ｐゴシック" pitchFamily="-1" charset="-128"/>
              </a:rPr>
              <a:t>Uniform-Cost Search 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458200" cy="5334000"/>
          </a:xfrm>
        </p:spPr>
        <p:txBody>
          <a:bodyPr/>
          <a:lstStyle/>
          <a:p>
            <a:pPr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 b="1">
                <a:ea typeface="ＭＳ Ｐゴシック" pitchFamily="-1" charset="-128"/>
              </a:rPr>
              <a:t>		Expanded node  	Nodes list</a:t>
            </a:r>
            <a:endParaRPr lang="en-US">
              <a:ea typeface="ＭＳ Ｐゴシック" pitchFamily="-1" charset="-128"/>
            </a:endParaRPr>
          </a:p>
          <a:p>
            <a:pPr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>
                <a:ea typeface="ＭＳ Ｐゴシック" pitchFamily="-1" charset="-128"/>
              </a:rPr>
              <a:t>				{ S</a:t>
            </a:r>
            <a:r>
              <a:rPr lang="en-US" baseline="30000">
                <a:ea typeface="ＭＳ Ｐゴシック" pitchFamily="-1" charset="-128"/>
              </a:rPr>
              <a:t>0</a:t>
            </a:r>
            <a:r>
              <a:rPr lang="en-US">
                <a:ea typeface="ＭＳ Ｐゴシック" pitchFamily="-1" charset="-128"/>
              </a:rPr>
              <a:t> }</a:t>
            </a:r>
          </a:p>
          <a:p>
            <a:pPr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>
                <a:ea typeface="ＭＳ Ｐゴシック" pitchFamily="-1" charset="-128"/>
              </a:rPr>
              <a:t>			S</a:t>
            </a:r>
            <a:r>
              <a:rPr lang="en-US" baseline="30000">
                <a:ea typeface="ＭＳ Ｐゴシック" pitchFamily="-1" charset="-128"/>
              </a:rPr>
              <a:t>0</a:t>
            </a:r>
            <a:r>
              <a:rPr lang="en-US">
                <a:ea typeface="ＭＳ Ｐゴシック" pitchFamily="-1" charset="-128"/>
              </a:rPr>
              <a:t>	{ B</a:t>
            </a:r>
            <a:r>
              <a:rPr lang="en-US" baseline="30000">
                <a:ea typeface="ＭＳ Ｐゴシック" pitchFamily="-1" charset="-128"/>
              </a:rPr>
              <a:t>1</a:t>
            </a:r>
            <a:r>
              <a:rPr lang="en-US">
                <a:ea typeface="ＭＳ Ｐゴシック" pitchFamily="-1" charset="-128"/>
              </a:rPr>
              <a:t> A</a:t>
            </a:r>
            <a:r>
              <a:rPr lang="en-US" baseline="30000">
                <a:ea typeface="ＭＳ Ｐゴシック" pitchFamily="-1" charset="-128"/>
              </a:rPr>
              <a:t>3</a:t>
            </a:r>
            <a:r>
              <a:rPr lang="en-US">
                <a:ea typeface="ＭＳ Ｐゴシック" pitchFamily="-1" charset="-128"/>
              </a:rPr>
              <a:t> C</a:t>
            </a:r>
            <a:r>
              <a:rPr lang="en-US" baseline="30000">
                <a:ea typeface="ＭＳ Ｐゴシック" pitchFamily="-1" charset="-128"/>
              </a:rPr>
              <a:t>8</a:t>
            </a:r>
            <a:r>
              <a:rPr lang="en-US">
                <a:ea typeface="ＭＳ Ｐゴシック" pitchFamily="-1" charset="-128"/>
              </a:rPr>
              <a:t> }</a:t>
            </a:r>
          </a:p>
          <a:p>
            <a:pPr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>
                <a:ea typeface="ＭＳ Ｐゴシック" pitchFamily="-1" charset="-128"/>
              </a:rPr>
              <a:t>			B</a:t>
            </a:r>
            <a:r>
              <a:rPr lang="en-US" baseline="30000">
                <a:ea typeface="ＭＳ Ｐゴシック" pitchFamily="-1" charset="-128"/>
              </a:rPr>
              <a:t>1</a:t>
            </a:r>
            <a:r>
              <a:rPr lang="en-US">
                <a:ea typeface="ＭＳ Ｐゴシック" pitchFamily="-1" charset="-128"/>
              </a:rPr>
              <a:t>	{ A</a:t>
            </a:r>
            <a:r>
              <a:rPr lang="en-US" baseline="30000">
                <a:ea typeface="ＭＳ Ｐゴシック" pitchFamily="-1" charset="-128"/>
              </a:rPr>
              <a:t>3</a:t>
            </a:r>
            <a:r>
              <a:rPr lang="en-US">
                <a:ea typeface="ＭＳ Ｐゴシック" pitchFamily="-1" charset="-128"/>
              </a:rPr>
              <a:t> C</a:t>
            </a:r>
            <a:r>
              <a:rPr lang="en-US" baseline="30000">
                <a:ea typeface="ＭＳ Ｐゴシック" pitchFamily="-1" charset="-128"/>
              </a:rPr>
              <a:t>8</a:t>
            </a:r>
            <a:r>
              <a:rPr lang="en-US">
                <a:ea typeface="ＭＳ Ｐゴシック" pitchFamily="-1" charset="-128"/>
              </a:rPr>
              <a:t> G</a:t>
            </a:r>
            <a:r>
              <a:rPr lang="en-US" baseline="30000">
                <a:ea typeface="ＭＳ Ｐゴシック" pitchFamily="-1" charset="-128"/>
              </a:rPr>
              <a:t>21</a:t>
            </a:r>
            <a:r>
              <a:rPr lang="en-US">
                <a:ea typeface="ＭＳ Ｐゴシック" pitchFamily="-1" charset="-128"/>
              </a:rPr>
              <a:t> }</a:t>
            </a:r>
          </a:p>
          <a:p>
            <a:pPr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>
                <a:ea typeface="ＭＳ Ｐゴシック" pitchFamily="-1" charset="-128"/>
              </a:rPr>
              <a:t>			A</a:t>
            </a:r>
            <a:r>
              <a:rPr lang="en-US" baseline="30000">
                <a:ea typeface="ＭＳ Ｐゴシック" pitchFamily="-1" charset="-128"/>
              </a:rPr>
              <a:t>3</a:t>
            </a:r>
            <a:r>
              <a:rPr lang="en-US">
                <a:ea typeface="ＭＳ Ｐゴシック" pitchFamily="-1" charset="-128"/>
              </a:rPr>
              <a:t>	{ D</a:t>
            </a:r>
            <a:r>
              <a:rPr lang="en-US" baseline="30000">
                <a:ea typeface="ＭＳ Ｐゴシック" pitchFamily="-1" charset="-128"/>
              </a:rPr>
              <a:t>6</a:t>
            </a:r>
            <a:r>
              <a:rPr lang="en-US">
                <a:ea typeface="ＭＳ Ｐゴシック" pitchFamily="-1" charset="-128"/>
              </a:rPr>
              <a:t> C</a:t>
            </a:r>
            <a:r>
              <a:rPr lang="en-US" baseline="30000">
                <a:ea typeface="ＭＳ Ｐゴシック" pitchFamily="-1" charset="-128"/>
              </a:rPr>
              <a:t>8</a:t>
            </a:r>
            <a:r>
              <a:rPr lang="en-US">
                <a:ea typeface="ＭＳ Ｐゴシック" pitchFamily="-1" charset="-128"/>
              </a:rPr>
              <a:t> E</a:t>
            </a:r>
            <a:r>
              <a:rPr lang="en-US" baseline="30000">
                <a:ea typeface="ＭＳ Ｐゴシック" pitchFamily="-1" charset="-128"/>
              </a:rPr>
              <a:t>10</a:t>
            </a:r>
            <a:r>
              <a:rPr lang="en-US">
                <a:ea typeface="ＭＳ Ｐゴシック" pitchFamily="-1" charset="-128"/>
              </a:rPr>
              <a:t> G</a:t>
            </a:r>
            <a:r>
              <a:rPr lang="en-US" baseline="30000">
                <a:ea typeface="ＭＳ Ｐゴシック" pitchFamily="-1" charset="-128"/>
              </a:rPr>
              <a:t>18</a:t>
            </a:r>
            <a:r>
              <a:rPr lang="en-US">
                <a:ea typeface="ＭＳ Ｐゴシック" pitchFamily="-1" charset="-128"/>
              </a:rPr>
              <a:t> }	</a:t>
            </a:r>
          </a:p>
          <a:p>
            <a:pPr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>
                <a:ea typeface="ＭＳ Ｐゴシック" pitchFamily="-1" charset="-128"/>
              </a:rPr>
              <a:t>			D</a:t>
            </a:r>
            <a:r>
              <a:rPr lang="en-US" baseline="30000">
                <a:ea typeface="ＭＳ Ｐゴシック" pitchFamily="-1" charset="-128"/>
              </a:rPr>
              <a:t>6</a:t>
            </a:r>
            <a:r>
              <a:rPr lang="en-US">
                <a:ea typeface="ＭＳ Ｐゴシック" pitchFamily="-1" charset="-128"/>
              </a:rPr>
              <a:t>	{ C</a:t>
            </a:r>
            <a:r>
              <a:rPr lang="en-US" baseline="30000">
                <a:ea typeface="ＭＳ Ｐゴシック" pitchFamily="-1" charset="-128"/>
              </a:rPr>
              <a:t>8</a:t>
            </a:r>
            <a:r>
              <a:rPr lang="en-US">
                <a:ea typeface="ＭＳ Ｐゴシック" pitchFamily="-1" charset="-128"/>
              </a:rPr>
              <a:t> E</a:t>
            </a:r>
            <a:r>
              <a:rPr lang="en-US" baseline="30000">
                <a:ea typeface="ＭＳ Ｐゴシック" pitchFamily="-1" charset="-128"/>
              </a:rPr>
              <a:t>10</a:t>
            </a:r>
            <a:r>
              <a:rPr lang="en-US">
                <a:ea typeface="ＭＳ Ｐゴシック" pitchFamily="-1" charset="-128"/>
              </a:rPr>
              <a:t> G</a:t>
            </a:r>
            <a:r>
              <a:rPr lang="en-US" baseline="30000">
                <a:ea typeface="ＭＳ Ｐゴシック" pitchFamily="-1" charset="-128"/>
              </a:rPr>
              <a:t>18</a:t>
            </a:r>
            <a:r>
              <a:rPr lang="en-US">
                <a:ea typeface="ＭＳ Ｐゴシック" pitchFamily="-1" charset="-128"/>
              </a:rPr>
              <a:t> }</a:t>
            </a:r>
          </a:p>
          <a:p>
            <a:pPr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>
                <a:ea typeface="ＭＳ Ｐゴシック" pitchFamily="-1" charset="-128"/>
              </a:rPr>
              <a:t>			C</a:t>
            </a:r>
            <a:r>
              <a:rPr lang="en-US" baseline="30000">
                <a:ea typeface="ＭＳ Ｐゴシック" pitchFamily="-1" charset="-128"/>
              </a:rPr>
              <a:t>8</a:t>
            </a:r>
            <a:r>
              <a:rPr lang="en-US">
                <a:ea typeface="ＭＳ Ｐゴシック" pitchFamily="-1" charset="-128"/>
              </a:rPr>
              <a:t>	{ E</a:t>
            </a:r>
            <a:r>
              <a:rPr lang="en-US" baseline="30000">
                <a:ea typeface="ＭＳ Ｐゴシック" pitchFamily="-1" charset="-128"/>
              </a:rPr>
              <a:t>10</a:t>
            </a:r>
            <a:r>
              <a:rPr lang="en-US">
                <a:ea typeface="ＭＳ Ｐゴシック" pitchFamily="-1" charset="-128"/>
              </a:rPr>
              <a:t> G</a:t>
            </a:r>
            <a:r>
              <a:rPr lang="en-US" baseline="30000">
                <a:ea typeface="ＭＳ Ｐゴシック" pitchFamily="-1" charset="-128"/>
              </a:rPr>
              <a:t>13</a:t>
            </a:r>
            <a:r>
              <a:rPr lang="en-US">
                <a:ea typeface="ＭＳ Ｐゴシック" pitchFamily="-1" charset="-128"/>
              </a:rPr>
              <a:t>}       </a:t>
            </a:r>
          </a:p>
          <a:p>
            <a:pPr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>
                <a:ea typeface="ＭＳ Ｐゴシック" pitchFamily="-1" charset="-128"/>
              </a:rPr>
              <a:t>			E</a:t>
            </a:r>
            <a:r>
              <a:rPr lang="en-US" baseline="30000">
                <a:ea typeface="ＭＳ Ｐゴシック" pitchFamily="-1" charset="-128"/>
              </a:rPr>
              <a:t>10</a:t>
            </a:r>
            <a:r>
              <a:rPr lang="en-US">
                <a:ea typeface="ＭＳ Ｐゴシック" pitchFamily="-1" charset="-128"/>
              </a:rPr>
              <a:t>	{ G</a:t>
            </a:r>
            <a:r>
              <a:rPr lang="en-US" baseline="30000">
                <a:ea typeface="ＭＳ Ｐゴシック" pitchFamily="-1" charset="-128"/>
              </a:rPr>
              <a:t>13</a:t>
            </a:r>
            <a:r>
              <a:rPr lang="en-US">
                <a:ea typeface="ＭＳ Ｐゴシック" pitchFamily="-1" charset="-128"/>
              </a:rPr>
              <a:t>}</a:t>
            </a:r>
          </a:p>
          <a:p>
            <a:pPr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>
                <a:ea typeface="ＭＳ Ｐゴシック" pitchFamily="-1" charset="-128"/>
              </a:rPr>
              <a:t>			G</a:t>
            </a:r>
            <a:r>
              <a:rPr lang="en-US" baseline="30000">
                <a:ea typeface="ＭＳ Ｐゴシック" pitchFamily="-1" charset="-128"/>
              </a:rPr>
              <a:t>13</a:t>
            </a:r>
            <a:r>
              <a:rPr lang="en-US">
                <a:ea typeface="ＭＳ Ｐゴシック" pitchFamily="-1" charset="-128"/>
              </a:rPr>
              <a:t>	{}                             </a:t>
            </a:r>
          </a:p>
          <a:p>
            <a:pPr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>
                <a:ea typeface="ＭＳ Ｐゴシック" pitchFamily="-1" charset="-128"/>
              </a:rPr>
              <a:t>    Solution path found is S C G, cost 13</a:t>
            </a:r>
          </a:p>
          <a:p>
            <a:pPr>
              <a:buFontTx/>
              <a:buNone/>
              <a:tabLst>
                <a:tab pos="914400" algn="l"/>
                <a:tab pos="1828800" algn="l"/>
                <a:tab pos="3657600" algn="l"/>
              </a:tabLst>
            </a:pPr>
            <a:r>
              <a:rPr lang="en-US">
                <a:ea typeface="ＭＳ Ｐゴシック" pitchFamily="-1" charset="-128"/>
              </a:rPr>
              <a:t>    Number of nodes expanded (including goal node) = 7</a:t>
            </a:r>
          </a:p>
        </p:txBody>
      </p:sp>
      <p:grpSp>
        <p:nvGrpSpPr>
          <p:cNvPr id="4" name="Group 44"/>
          <p:cNvGrpSpPr>
            <a:grpSpLocks/>
          </p:cNvGrpSpPr>
          <p:nvPr/>
        </p:nvGrpSpPr>
        <p:grpSpPr bwMode="auto">
          <a:xfrm>
            <a:off x="6553200" y="223596"/>
            <a:ext cx="2362200" cy="2519604"/>
            <a:chOff x="816" y="1296"/>
            <a:chExt cx="3360" cy="2160"/>
          </a:xfrm>
        </p:grpSpPr>
        <p:grpSp>
          <p:nvGrpSpPr>
            <p:cNvPr id="5" name="Group 6"/>
            <p:cNvGrpSpPr>
              <a:grpSpLocks/>
            </p:cNvGrpSpPr>
            <p:nvPr/>
          </p:nvGrpSpPr>
          <p:grpSpPr bwMode="auto">
            <a:xfrm>
              <a:off x="2544" y="1296"/>
              <a:ext cx="384" cy="384"/>
              <a:chOff x="4752" y="1056"/>
              <a:chExt cx="384" cy="384"/>
            </a:xfrm>
          </p:grpSpPr>
          <p:sp>
            <p:nvSpPr>
              <p:cNvPr id="40" name="Oval 4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Text Box 5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41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 dirty="0"/>
                  <a:t>S</a:t>
                </a:r>
              </a:p>
            </p:txBody>
          </p:sp>
        </p:grpSp>
        <p:grpSp>
          <p:nvGrpSpPr>
            <p:cNvPr id="6" name="Group 7"/>
            <p:cNvGrpSpPr>
              <a:grpSpLocks/>
            </p:cNvGrpSpPr>
            <p:nvPr/>
          </p:nvGrpSpPr>
          <p:grpSpPr bwMode="auto">
            <a:xfrm>
              <a:off x="3792" y="2160"/>
              <a:ext cx="384" cy="384"/>
              <a:chOff x="4752" y="1056"/>
              <a:chExt cx="384" cy="384"/>
            </a:xfrm>
          </p:grpSpPr>
          <p:sp>
            <p:nvSpPr>
              <p:cNvPr id="38" name="Oval 8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Text Box 9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7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C</a:t>
                </a:r>
              </a:p>
            </p:txBody>
          </p:sp>
        </p:grpSp>
        <p:grpSp>
          <p:nvGrpSpPr>
            <p:cNvPr id="7" name="Group 10"/>
            <p:cNvGrpSpPr>
              <a:grpSpLocks/>
            </p:cNvGrpSpPr>
            <p:nvPr/>
          </p:nvGrpSpPr>
          <p:grpSpPr bwMode="auto">
            <a:xfrm>
              <a:off x="2688" y="2160"/>
              <a:ext cx="384" cy="384"/>
              <a:chOff x="4752" y="1056"/>
              <a:chExt cx="384" cy="384"/>
            </a:xfrm>
          </p:grpSpPr>
          <p:sp>
            <p:nvSpPr>
              <p:cNvPr id="36" name="Oval 11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Text Box 12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6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 dirty="0"/>
                  <a:t>B</a:t>
                </a:r>
              </a:p>
            </p:txBody>
          </p:sp>
        </p:grpSp>
        <p:grpSp>
          <p:nvGrpSpPr>
            <p:cNvPr id="8" name="Group 13"/>
            <p:cNvGrpSpPr>
              <a:grpSpLocks/>
            </p:cNvGrpSpPr>
            <p:nvPr/>
          </p:nvGrpSpPr>
          <p:grpSpPr bwMode="auto">
            <a:xfrm>
              <a:off x="1680" y="2160"/>
              <a:ext cx="384" cy="384"/>
              <a:chOff x="4752" y="1056"/>
              <a:chExt cx="384" cy="384"/>
            </a:xfrm>
          </p:grpSpPr>
          <p:sp>
            <p:nvSpPr>
              <p:cNvPr id="34" name="Oval 14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Text Box 15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7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A</a:t>
                </a:r>
              </a:p>
            </p:txBody>
          </p:sp>
        </p:grpSp>
        <p:grpSp>
          <p:nvGrpSpPr>
            <p:cNvPr id="9" name="Group 16"/>
            <p:cNvGrpSpPr>
              <a:grpSpLocks/>
            </p:cNvGrpSpPr>
            <p:nvPr/>
          </p:nvGrpSpPr>
          <p:grpSpPr bwMode="auto">
            <a:xfrm>
              <a:off x="816" y="3024"/>
              <a:ext cx="384" cy="384"/>
              <a:chOff x="4752" y="1056"/>
              <a:chExt cx="384" cy="384"/>
            </a:xfrm>
          </p:grpSpPr>
          <p:sp>
            <p:nvSpPr>
              <p:cNvPr id="32" name="Oval 17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Text Box 18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78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D</a:t>
                </a:r>
              </a:p>
            </p:txBody>
          </p:sp>
        </p:grpSp>
        <p:grpSp>
          <p:nvGrpSpPr>
            <p:cNvPr id="10" name="Group 19"/>
            <p:cNvGrpSpPr>
              <a:grpSpLocks/>
            </p:cNvGrpSpPr>
            <p:nvPr/>
          </p:nvGrpSpPr>
          <p:grpSpPr bwMode="auto">
            <a:xfrm>
              <a:off x="2688" y="3072"/>
              <a:ext cx="384" cy="384"/>
              <a:chOff x="4752" y="1056"/>
              <a:chExt cx="384" cy="384"/>
            </a:xfrm>
          </p:grpSpPr>
          <p:sp>
            <p:nvSpPr>
              <p:cNvPr id="30" name="Oval 20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Text Box 21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90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G</a:t>
                </a:r>
              </a:p>
            </p:txBody>
          </p:sp>
        </p:grpSp>
        <p:grpSp>
          <p:nvGrpSpPr>
            <p:cNvPr id="11" name="Group 22"/>
            <p:cNvGrpSpPr>
              <a:grpSpLocks/>
            </p:cNvGrpSpPr>
            <p:nvPr/>
          </p:nvGrpSpPr>
          <p:grpSpPr bwMode="auto">
            <a:xfrm>
              <a:off x="1728" y="3024"/>
              <a:ext cx="384" cy="384"/>
              <a:chOff x="4752" y="1056"/>
              <a:chExt cx="384" cy="384"/>
            </a:xfrm>
          </p:grpSpPr>
          <p:sp>
            <p:nvSpPr>
              <p:cNvPr id="28" name="Oval 23"/>
              <p:cNvSpPr>
                <a:spLocks noChangeArrowheads="1"/>
              </p:cNvSpPr>
              <p:nvPr/>
            </p:nvSpPr>
            <p:spPr bwMode="auto">
              <a:xfrm>
                <a:off x="4752" y="1056"/>
                <a:ext cx="384" cy="384"/>
              </a:xfrm>
              <a:prstGeom prst="ellipse">
                <a:avLst/>
              </a:prstGeom>
              <a:noFill/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Text Box 24"/>
              <p:cNvSpPr txBox="1">
                <a:spLocks noChangeArrowheads="1"/>
              </p:cNvSpPr>
              <p:nvPr/>
            </p:nvSpPr>
            <p:spPr bwMode="auto">
              <a:xfrm>
                <a:off x="4800" y="1056"/>
                <a:ext cx="265" cy="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2800" b="1"/>
                  <a:t>E</a:t>
                </a:r>
              </a:p>
            </p:txBody>
          </p:sp>
        </p:grpSp>
        <p:sp>
          <p:nvSpPr>
            <p:cNvPr id="12" name="Line 25"/>
            <p:cNvSpPr>
              <a:spLocks noChangeShapeType="1"/>
            </p:cNvSpPr>
            <p:nvPr/>
          </p:nvSpPr>
          <p:spPr bwMode="auto">
            <a:xfrm flipH="1">
              <a:off x="2016" y="1632"/>
              <a:ext cx="528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26"/>
            <p:cNvSpPr>
              <a:spLocks noChangeShapeType="1"/>
            </p:cNvSpPr>
            <p:nvPr/>
          </p:nvSpPr>
          <p:spPr bwMode="auto">
            <a:xfrm flipH="1">
              <a:off x="1872" y="2592"/>
              <a:ext cx="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Line 27"/>
            <p:cNvSpPr>
              <a:spLocks noChangeShapeType="1"/>
            </p:cNvSpPr>
            <p:nvPr/>
          </p:nvSpPr>
          <p:spPr bwMode="auto">
            <a:xfrm>
              <a:off x="2112" y="2544"/>
              <a:ext cx="624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Line 28"/>
            <p:cNvSpPr>
              <a:spLocks noChangeShapeType="1"/>
            </p:cNvSpPr>
            <p:nvPr/>
          </p:nvSpPr>
          <p:spPr bwMode="auto">
            <a:xfrm>
              <a:off x="2736" y="1728"/>
              <a:ext cx="96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Line 29"/>
            <p:cNvSpPr>
              <a:spLocks noChangeShapeType="1"/>
            </p:cNvSpPr>
            <p:nvPr/>
          </p:nvSpPr>
          <p:spPr bwMode="auto">
            <a:xfrm>
              <a:off x="2880" y="1584"/>
              <a:ext cx="912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31"/>
            <p:cNvSpPr>
              <a:spLocks noChangeShapeType="1"/>
            </p:cNvSpPr>
            <p:nvPr/>
          </p:nvSpPr>
          <p:spPr bwMode="auto">
            <a:xfrm flipH="1">
              <a:off x="2880" y="2640"/>
              <a:ext cx="0" cy="43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Line 32"/>
            <p:cNvSpPr>
              <a:spLocks noChangeShapeType="1"/>
            </p:cNvSpPr>
            <p:nvPr/>
          </p:nvSpPr>
          <p:spPr bwMode="auto">
            <a:xfrm flipH="1">
              <a:off x="3120" y="2544"/>
              <a:ext cx="672" cy="57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Line 33"/>
            <p:cNvSpPr>
              <a:spLocks noChangeShapeType="1"/>
            </p:cNvSpPr>
            <p:nvPr/>
          </p:nvSpPr>
          <p:spPr bwMode="auto">
            <a:xfrm flipH="1">
              <a:off x="1152" y="2496"/>
              <a:ext cx="528" cy="52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Text Box 34"/>
            <p:cNvSpPr txBox="1">
              <a:spLocks noChangeArrowheads="1"/>
            </p:cNvSpPr>
            <p:nvPr/>
          </p:nvSpPr>
          <p:spPr bwMode="auto">
            <a:xfrm>
              <a:off x="2112" y="164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1" name="Text Box 35"/>
            <p:cNvSpPr txBox="1">
              <a:spLocks noChangeArrowheads="1"/>
            </p:cNvSpPr>
            <p:nvPr/>
          </p:nvSpPr>
          <p:spPr bwMode="auto">
            <a:xfrm>
              <a:off x="2784" y="1696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22" name="Text Box 36"/>
            <p:cNvSpPr txBox="1">
              <a:spLocks noChangeArrowheads="1"/>
            </p:cNvSpPr>
            <p:nvPr/>
          </p:nvSpPr>
          <p:spPr bwMode="auto">
            <a:xfrm>
              <a:off x="3312" y="160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8</a:t>
              </a:r>
            </a:p>
          </p:txBody>
        </p:sp>
        <p:sp>
          <p:nvSpPr>
            <p:cNvPr id="23" name="Text Box 37"/>
            <p:cNvSpPr txBox="1">
              <a:spLocks noChangeArrowheads="1"/>
            </p:cNvSpPr>
            <p:nvPr/>
          </p:nvSpPr>
          <p:spPr bwMode="auto">
            <a:xfrm>
              <a:off x="2304" y="2464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 dirty="0">
                  <a:solidFill>
                    <a:srgbClr val="FF0000"/>
                  </a:solidFill>
                </a:rPr>
                <a:t>15</a:t>
              </a:r>
            </a:p>
          </p:txBody>
        </p:sp>
        <p:sp>
          <p:nvSpPr>
            <p:cNvPr id="24" name="Text Box 38"/>
            <p:cNvSpPr txBox="1">
              <a:spLocks noChangeArrowheads="1"/>
            </p:cNvSpPr>
            <p:nvPr/>
          </p:nvSpPr>
          <p:spPr bwMode="auto">
            <a:xfrm>
              <a:off x="2928" y="2608"/>
              <a:ext cx="340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20</a:t>
              </a:r>
            </a:p>
          </p:txBody>
        </p:sp>
        <p:sp>
          <p:nvSpPr>
            <p:cNvPr id="25" name="Text Box 39"/>
            <p:cNvSpPr txBox="1">
              <a:spLocks noChangeArrowheads="1"/>
            </p:cNvSpPr>
            <p:nvPr/>
          </p:nvSpPr>
          <p:spPr bwMode="auto">
            <a:xfrm>
              <a:off x="3504" y="2704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5</a:t>
              </a:r>
            </a:p>
          </p:txBody>
        </p:sp>
        <p:sp>
          <p:nvSpPr>
            <p:cNvPr id="26" name="Text Box 40"/>
            <p:cNvSpPr txBox="1">
              <a:spLocks noChangeArrowheads="1"/>
            </p:cNvSpPr>
            <p:nvPr/>
          </p:nvSpPr>
          <p:spPr bwMode="auto">
            <a:xfrm>
              <a:off x="1296" y="2400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3</a:t>
              </a:r>
            </a:p>
          </p:txBody>
        </p:sp>
        <p:sp>
          <p:nvSpPr>
            <p:cNvPr id="27" name="Text Box 41"/>
            <p:cNvSpPr txBox="1">
              <a:spLocks noChangeArrowheads="1"/>
            </p:cNvSpPr>
            <p:nvPr/>
          </p:nvSpPr>
          <p:spPr bwMode="auto">
            <a:xfrm>
              <a:off x="1584" y="2608"/>
              <a:ext cx="228" cy="32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800" b="1">
                  <a:solidFill>
                    <a:srgbClr val="FF0000"/>
                  </a:solidFill>
                </a:rPr>
                <a:t>7</a:t>
              </a:r>
            </a:p>
          </p:txBody>
        </p:sp>
      </p:grpSp>
    </p:spTree>
  </p:cSld>
  <p:clrMapOvr>
    <a:masterClrMapping/>
  </p:clrMapOvr>
  <p:transition/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/>
          <a:p>
            <a:fld id="{E609EA45-2AAF-4140-8334-7AD311554DB1}" type="slidenum">
              <a:rPr lang="en-US"/>
              <a:pPr/>
              <a:t>107</a:t>
            </a:fld>
            <a:endParaRPr lang="en-US"/>
          </a:p>
        </p:txBody>
      </p:sp>
      <p:sp>
        <p:nvSpPr>
          <p:cNvPr id="175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  <a:noFill/>
          <a:ln/>
        </p:spPr>
        <p:txBody>
          <a:bodyPr lIns="90488" tIns="44450" rIns="90488" bIns="44450" anchor="ctr"/>
          <a:lstStyle/>
          <a:p>
            <a:r>
              <a:rPr lang="en-US" dirty="0"/>
              <a:t>Bidirectional Search</a:t>
            </a:r>
          </a:p>
        </p:txBody>
      </p:sp>
      <p:sp>
        <p:nvSpPr>
          <p:cNvPr id="175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772400" cy="4114800"/>
          </a:xfrm>
          <a:noFill/>
          <a:ln/>
        </p:spPr>
        <p:txBody>
          <a:bodyPr lIns="90488" tIns="44450" rIns="90488" bIns="44450"/>
          <a:lstStyle/>
          <a:p>
            <a:r>
              <a:rPr lang="en-US" sz="2800" dirty="0"/>
              <a:t>Idea</a:t>
            </a:r>
          </a:p>
          <a:p>
            <a:pPr lvl="1"/>
            <a:r>
              <a:rPr lang="en-US" sz="2400" dirty="0"/>
              <a:t>simultaneously search forward from S and backwards from G</a:t>
            </a:r>
          </a:p>
          <a:p>
            <a:pPr lvl="1"/>
            <a:r>
              <a:rPr lang="en-US" sz="2400" dirty="0"/>
              <a:t>stop when both “meet in the middle”</a:t>
            </a:r>
          </a:p>
          <a:p>
            <a:pPr lvl="1"/>
            <a:r>
              <a:rPr lang="en-US" sz="2400" dirty="0"/>
              <a:t>need to keep track of the intersection of 2 open sets of nodes</a:t>
            </a:r>
          </a:p>
          <a:p>
            <a:r>
              <a:rPr lang="en-US" sz="2800" dirty="0"/>
              <a:t>What does searching backwards from G mean</a:t>
            </a:r>
          </a:p>
          <a:p>
            <a:pPr lvl="1"/>
            <a:r>
              <a:rPr lang="en-US" sz="2400" dirty="0"/>
              <a:t>need a way to specify the predecessors of G</a:t>
            </a:r>
          </a:p>
          <a:p>
            <a:pPr lvl="2"/>
            <a:r>
              <a:rPr lang="en-US" sz="2000" dirty="0"/>
              <a:t>this can be difficult, </a:t>
            </a:r>
          </a:p>
          <a:p>
            <a:pPr lvl="2"/>
            <a:r>
              <a:rPr lang="en-US" sz="2000" dirty="0"/>
              <a:t>e.g., predecessors of checkmate in chess?</a:t>
            </a:r>
          </a:p>
          <a:p>
            <a:pPr lvl="1"/>
            <a:r>
              <a:rPr lang="en-US" sz="2400" dirty="0"/>
              <a:t>what if there are multiple goal states?</a:t>
            </a:r>
          </a:p>
          <a:p>
            <a:pPr lvl="1"/>
            <a:r>
              <a:rPr lang="en-US" sz="2400" dirty="0"/>
              <a:t>what if there is only a goal test, no explicit list?</a:t>
            </a:r>
          </a:p>
        </p:txBody>
      </p:sp>
    </p:spTree>
  </p:cSld>
  <p:clrMapOvr>
    <a:masterClrMapping/>
  </p:clrMapOvr>
  <p:transition/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6288B6AA-E2A2-4F84-8C48-4D96A1175345}" type="slidenum">
              <a:rPr lang="ar-SA" smtClean="0">
                <a:cs typeface="Arial" pitchFamily="34" charset="0"/>
              </a:rPr>
              <a:pPr/>
              <a:t>108</a:t>
            </a:fld>
            <a:endParaRPr lang="en-GB">
              <a:cs typeface="Arial" pitchFamily="34" charset="0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/>
              <a:t>What Criteria are used to Compare different search techniques ?</a:t>
            </a:r>
            <a:endParaRPr lang="en-GB" sz="3600"/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7772400" cy="4611688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	As we are going to consider different techniques to search the problem space, we need to consider what criteria we will use to compare them.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000" b="1"/>
              <a:t>Completeness</a:t>
            </a:r>
            <a:r>
              <a:rPr lang="en-US" sz="2000"/>
              <a:t>: Is the technique guaranteed to find an answer (if there is one). 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CA" sz="2000" b="1"/>
              <a:t>Optimality/Admissibility</a:t>
            </a:r>
            <a:r>
              <a:rPr lang="en-US" sz="2000" b="1"/>
              <a:t> </a:t>
            </a:r>
            <a:r>
              <a:rPr lang="en-US" sz="2000"/>
              <a:t>: </a:t>
            </a:r>
            <a:r>
              <a:rPr lang="en-CA" sz="2000"/>
              <a:t>does it always find a least-cost solution?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CA" sz="2000"/>
              <a:t>	- an admissible algorithm will find a solution with minimum cost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000"/>
              <a:t> </a:t>
            </a:r>
            <a:r>
              <a:rPr lang="en-US" sz="2000" b="1"/>
              <a:t>Time Complexity</a:t>
            </a:r>
            <a:r>
              <a:rPr lang="en-US" sz="2000"/>
              <a:t>: How long does it take to find a solution.</a:t>
            </a:r>
          </a:p>
          <a:p>
            <a:pPr eaLnBrk="1" hangingPunct="1">
              <a:lnSpc>
                <a:spcPct val="80000"/>
              </a:lnSpc>
            </a:pPr>
            <a:endParaRPr lang="en-US" sz="2000"/>
          </a:p>
          <a:p>
            <a:pPr eaLnBrk="1" hangingPunct="1">
              <a:lnSpc>
                <a:spcPct val="80000"/>
              </a:lnSpc>
            </a:pPr>
            <a:r>
              <a:rPr lang="en-US" sz="2000"/>
              <a:t> </a:t>
            </a:r>
            <a:r>
              <a:rPr lang="en-US" sz="2000" b="1"/>
              <a:t>Space Complexity</a:t>
            </a:r>
            <a:r>
              <a:rPr lang="en-US" sz="2000"/>
              <a:t>: How much memory does it take to find a solution. </a:t>
            </a:r>
            <a:endParaRPr lang="en-GB" sz="2000"/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FD2A9E45-7ABC-4623-A259-E70412CB41C9}" type="slidenum">
              <a:rPr lang="ar-SA" smtClean="0">
                <a:cs typeface="Arial" pitchFamily="34" charset="0"/>
              </a:rPr>
              <a:pPr/>
              <a:t>109</a:t>
            </a:fld>
            <a:endParaRPr lang="en-GB">
              <a:cs typeface="Arial" pitchFamily="34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Time and Space Complexity ?</a:t>
            </a:r>
            <a:endParaRPr lang="en-GB"/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381000" indent="-381000" eaLnBrk="1" hangingPunct="1">
              <a:lnSpc>
                <a:spcPct val="80000"/>
              </a:lnSpc>
              <a:buFont typeface="Wingdings" pitchFamily="2" charset="2"/>
              <a:buNone/>
            </a:pPr>
            <a:endParaRPr lang="fr-FR" sz="2000"/>
          </a:p>
          <a:p>
            <a:pPr marL="381000" indent="-381000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fr-FR" sz="2000"/>
              <a:t>Time and space complexity are measured in terms of:</a:t>
            </a:r>
          </a:p>
          <a:p>
            <a:pPr marL="381000" indent="-381000" eaLnBrk="1" hangingPunct="1">
              <a:lnSpc>
                <a:spcPct val="800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sz="2000"/>
          </a:p>
          <a:p>
            <a:pPr marL="381000" indent="-381000" eaLnBrk="1" hangingPunct="1">
              <a:lnSpc>
                <a:spcPct val="80000"/>
              </a:lnSpc>
            </a:pPr>
            <a:r>
              <a:rPr lang="en-US" sz="2000"/>
              <a:t>The average number of new nodes we create when expanding a new node is the (effective) branching factor </a:t>
            </a:r>
            <a:r>
              <a:rPr lang="en-US" sz="2000" b="1"/>
              <a:t>b</a:t>
            </a:r>
            <a:r>
              <a:rPr lang="en-US" sz="2000"/>
              <a:t>.</a:t>
            </a:r>
          </a:p>
          <a:p>
            <a:pPr marL="381000" indent="-381000" eaLnBrk="1" hangingPunct="1">
              <a:lnSpc>
                <a:spcPct val="80000"/>
              </a:lnSpc>
            </a:pPr>
            <a:endParaRPr lang="en-US" sz="2000"/>
          </a:p>
          <a:p>
            <a:pPr marL="381000" indent="-381000" eaLnBrk="1" hangingPunct="1">
              <a:lnSpc>
                <a:spcPct val="80000"/>
              </a:lnSpc>
            </a:pPr>
            <a:r>
              <a:rPr lang="en-US" sz="2000"/>
              <a:t>The (maximum) branching factor </a:t>
            </a:r>
            <a:r>
              <a:rPr lang="en-US" sz="2000" b="1"/>
              <a:t>b</a:t>
            </a:r>
            <a:r>
              <a:rPr lang="en-US" sz="2000"/>
              <a:t> is defined as the maximum nodes created when a new node is expanded.</a:t>
            </a:r>
          </a:p>
          <a:p>
            <a:pPr marL="381000" indent="-381000" eaLnBrk="1" hangingPunct="1">
              <a:lnSpc>
                <a:spcPct val="80000"/>
              </a:lnSpc>
            </a:pPr>
            <a:endParaRPr lang="en-US" sz="2000"/>
          </a:p>
          <a:p>
            <a:pPr marL="381000" indent="-381000" eaLnBrk="1" hangingPunct="1">
              <a:lnSpc>
                <a:spcPct val="80000"/>
              </a:lnSpc>
            </a:pPr>
            <a:r>
              <a:rPr lang="en-US" sz="2000"/>
              <a:t>The length of a path to a goal is the depth </a:t>
            </a:r>
            <a:r>
              <a:rPr lang="en-US" sz="2000" b="1"/>
              <a:t>d</a:t>
            </a:r>
            <a:r>
              <a:rPr lang="en-US" sz="2000"/>
              <a:t>.</a:t>
            </a:r>
          </a:p>
          <a:p>
            <a:pPr marL="381000" indent="-381000" eaLnBrk="1" hangingPunct="1">
              <a:lnSpc>
                <a:spcPct val="80000"/>
              </a:lnSpc>
            </a:pPr>
            <a:endParaRPr lang="fr-FR" sz="2000"/>
          </a:p>
          <a:p>
            <a:pPr marL="381000" indent="-381000" eaLnBrk="1" hangingPunct="1">
              <a:lnSpc>
                <a:spcPct val="80000"/>
              </a:lnSpc>
            </a:pPr>
            <a:r>
              <a:rPr lang="fr-FR" sz="2000"/>
              <a:t>The maximum length of any path in the state space </a:t>
            </a:r>
            <a:r>
              <a:rPr lang="fr-FR" sz="2000" b="1"/>
              <a:t>m</a:t>
            </a:r>
            <a:r>
              <a:rPr lang="fr-FR" sz="2000"/>
              <a:t>.</a:t>
            </a:r>
            <a:r>
              <a:rPr lang="fr-FR" sz="2000" b="1" i="1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381000" indent="-381000" eaLnBrk="1" hangingPunct="1">
              <a:lnSpc>
                <a:spcPct val="80000"/>
              </a:lnSpc>
            </a:pPr>
            <a:endParaRPr lang="en-GB"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3EED0286-0A4F-4740-9EE1-9CC18B1A30DC}" type="slidenum">
              <a:rPr lang="ar-SA" smtClean="0">
                <a:cs typeface="Arial" pitchFamily="34" charset="0"/>
              </a:rPr>
              <a:pPr/>
              <a:t>11</a:t>
            </a:fld>
            <a:endParaRPr lang="en-GB">
              <a:cs typeface="Arial" pitchFamily="34" charset="0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Breadth First Search</a:t>
            </a:r>
          </a:p>
        </p:txBody>
      </p:sp>
      <p:sp>
        <p:nvSpPr>
          <p:cNvPr id="64516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B,C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1752600"/>
            <a:chOff x="1344" y="1824"/>
            <a:chExt cx="3408" cy="110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64547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48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64545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46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64543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44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64541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42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64539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40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64537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38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64535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36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832" y="2688"/>
              <a:ext cx="336" cy="240"/>
              <a:chOff x="2640" y="1776"/>
              <a:chExt cx="336" cy="240"/>
            </a:xfrm>
          </p:grpSpPr>
          <p:sp>
            <p:nvSpPr>
              <p:cNvPr id="64533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534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sp>
          <p:nvSpPr>
            <p:cNvPr id="64526" name="Line 29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27" name="Line 30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28" name="Line 31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29" name="Line 32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30" name="Line 33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31" name="Line 34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4532" name="Line 35"/>
            <p:cNvSpPr>
              <a:spLocks noChangeShapeType="1"/>
            </p:cNvSpPr>
            <p:nvPr/>
          </p:nvSpPr>
          <p:spPr bwMode="auto">
            <a:xfrm>
              <a:off x="2832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/>
          <a:p>
            <a:fld id="{973B5EE4-FEB3-4737-A768-4424CE0DD8E5}" type="slidenum">
              <a:rPr lang="en-US"/>
              <a:pPr/>
              <a:t>110</a:t>
            </a:fld>
            <a:endParaRPr lang="en-US"/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Properties of breadth-first search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 u="sng">
                <a:solidFill>
                  <a:srgbClr val="CC0099"/>
                </a:solidFill>
              </a:rPr>
              <a:t>Complete?</a:t>
            </a:r>
            <a:r>
              <a:rPr lang="en-US" sz="2800">
                <a:solidFill>
                  <a:srgbClr val="CC0099"/>
                </a:solidFill>
              </a:rPr>
              <a:t> </a:t>
            </a:r>
            <a:r>
              <a:rPr lang="en-US" sz="2800"/>
              <a:t>Yes it always reaches goal (if </a:t>
            </a:r>
            <a:r>
              <a:rPr lang="en-US" sz="2800" i="1"/>
              <a:t>b</a:t>
            </a:r>
            <a:r>
              <a:rPr lang="en-US" sz="2800"/>
              <a:t> is finite)</a:t>
            </a:r>
          </a:p>
          <a:p>
            <a:pPr>
              <a:lnSpc>
                <a:spcPct val="90000"/>
              </a:lnSpc>
            </a:pPr>
            <a:r>
              <a:rPr lang="en-US" sz="2800" u="sng">
                <a:solidFill>
                  <a:srgbClr val="CC0099"/>
                </a:solidFill>
              </a:rPr>
              <a:t>Time?</a:t>
            </a:r>
            <a:r>
              <a:rPr lang="en-US" sz="2800"/>
              <a:t> </a:t>
            </a:r>
            <a:r>
              <a:rPr lang="en-US" sz="2800" i="1"/>
              <a:t>1+b+b</a:t>
            </a:r>
            <a:r>
              <a:rPr lang="en-US" sz="2800" i="1" baseline="30000"/>
              <a:t>2</a:t>
            </a:r>
            <a:r>
              <a:rPr lang="en-US" sz="2800" i="1"/>
              <a:t>+b</a:t>
            </a:r>
            <a:r>
              <a:rPr lang="en-US" sz="2800" i="1" baseline="30000"/>
              <a:t>3</a:t>
            </a:r>
            <a:r>
              <a:rPr lang="en-US" sz="2800"/>
              <a:t>+… +</a:t>
            </a:r>
            <a:r>
              <a:rPr lang="en-US" sz="2800" i="1"/>
              <a:t>b</a:t>
            </a:r>
            <a:r>
              <a:rPr lang="en-US" sz="2800" i="1" baseline="30000"/>
              <a:t>d</a:t>
            </a:r>
            <a:r>
              <a:rPr lang="en-US" sz="2800"/>
              <a:t> + (</a:t>
            </a:r>
            <a:r>
              <a:rPr lang="en-US" sz="2800" i="1"/>
              <a:t>b</a:t>
            </a:r>
            <a:r>
              <a:rPr lang="en-US" sz="2800" i="1" baseline="30000"/>
              <a:t>d+1</a:t>
            </a:r>
            <a:r>
              <a:rPr lang="en-US" sz="2800" i="1"/>
              <a:t>-b)</a:t>
            </a:r>
            <a:r>
              <a:rPr lang="en-US" sz="2800"/>
              <a:t>) = O(b</a:t>
            </a:r>
            <a:r>
              <a:rPr lang="en-US" sz="2800" baseline="30000"/>
              <a:t>d+1</a:t>
            </a:r>
            <a:r>
              <a:rPr lang="en-US" sz="2800"/>
              <a:t>)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             (this is the number of nodes we generate)</a:t>
            </a:r>
          </a:p>
          <a:p>
            <a:pPr>
              <a:lnSpc>
                <a:spcPct val="90000"/>
              </a:lnSpc>
            </a:pPr>
            <a:r>
              <a:rPr lang="en-US" sz="2800" u="sng">
                <a:solidFill>
                  <a:srgbClr val="CC0099"/>
                </a:solidFill>
              </a:rPr>
              <a:t>Space?</a:t>
            </a:r>
            <a:r>
              <a:rPr lang="en-US" sz="2800"/>
              <a:t> </a:t>
            </a:r>
            <a:r>
              <a:rPr lang="en-US" sz="2800" i="1"/>
              <a:t>O(b</a:t>
            </a:r>
            <a:r>
              <a:rPr lang="en-US" sz="2800" i="1" baseline="30000"/>
              <a:t>d+1</a:t>
            </a:r>
            <a:r>
              <a:rPr lang="en-US" sz="2800" i="1"/>
              <a:t>)</a:t>
            </a:r>
            <a:r>
              <a:rPr lang="en-US" sz="2800"/>
              <a:t> (keeps every node in memory,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800"/>
              <a:t>               either in fringe or on a path to fringe).</a:t>
            </a:r>
          </a:p>
          <a:p>
            <a:pPr>
              <a:lnSpc>
                <a:spcPct val="90000"/>
              </a:lnSpc>
            </a:pPr>
            <a:r>
              <a:rPr lang="en-US" sz="2800" u="sng">
                <a:solidFill>
                  <a:srgbClr val="CC0099"/>
                </a:solidFill>
              </a:rPr>
              <a:t>Optimal?</a:t>
            </a:r>
            <a:r>
              <a:rPr lang="en-US" sz="2800"/>
              <a:t> Yes (if we guarantee that deeper solutions are less optimal, e.g. step-cost=1).</a:t>
            </a:r>
          </a:p>
          <a:p>
            <a:pPr>
              <a:lnSpc>
                <a:spcPct val="90000"/>
              </a:lnSpc>
            </a:pPr>
            <a:endParaRPr lang="en-US" sz="280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</a:pPr>
            <a:r>
              <a:rPr lang="en-US" sz="2800">
                <a:solidFill>
                  <a:srgbClr val="FF0000"/>
                </a:solidFill>
              </a:rPr>
              <a:t>Space</a:t>
            </a:r>
            <a:r>
              <a:rPr lang="en-US" sz="2800"/>
              <a:t> is the bigger problem (more than time)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/>
          <a:p>
            <a:fld id="{2E65E9F5-9E61-4E6B-A466-EFC53082A89C}" type="slidenum">
              <a:rPr lang="en-US"/>
              <a:pPr/>
              <a:t>111</a:t>
            </a:fld>
            <a:endParaRPr lang="en-US"/>
          </a:p>
        </p:txBody>
      </p:sp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/>
              <a:t>Properties of depth-first search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800" u="sng">
                <a:solidFill>
                  <a:srgbClr val="CC0099"/>
                </a:solidFill>
              </a:rPr>
              <a:t>Complete?</a:t>
            </a:r>
            <a:r>
              <a:rPr lang="en-US" sz="2800"/>
              <a:t> No: fails in infinite-depth spaces</a:t>
            </a:r>
          </a:p>
          <a:p>
            <a:pPr>
              <a:buFont typeface="Wingdings" pitchFamily="2" charset="2"/>
              <a:buNone/>
            </a:pPr>
            <a:r>
              <a:rPr lang="en-US" sz="2800"/>
              <a:t>   </a:t>
            </a:r>
            <a:r>
              <a:rPr lang="en-US" sz="2400"/>
              <a:t>Can modify to avoid repeated states along path</a:t>
            </a:r>
          </a:p>
          <a:p>
            <a:r>
              <a:rPr lang="en-US" sz="2800" u="sng">
                <a:solidFill>
                  <a:srgbClr val="CC0099"/>
                </a:solidFill>
              </a:rPr>
              <a:t>Time?</a:t>
            </a:r>
            <a:r>
              <a:rPr lang="en-US" sz="2800"/>
              <a:t> </a:t>
            </a:r>
            <a:r>
              <a:rPr lang="en-US" sz="2800" i="1"/>
              <a:t>O(b</a:t>
            </a:r>
            <a:r>
              <a:rPr lang="en-US" sz="2800" i="1" baseline="30000"/>
              <a:t>m</a:t>
            </a:r>
            <a:r>
              <a:rPr lang="en-US" sz="2800" i="1"/>
              <a:t>)</a:t>
            </a:r>
            <a:r>
              <a:rPr lang="en-US" sz="2800"/>
              <a:t> with m=maximum depth</a:t>
            </a:r>
          </a:p>
          <a:p>
            <a:r>
              <a:rPr lang="en-US" sz="2800"/>
              <a:t>terrible if </a:t>
            </a:r>
            <a:r>
              <a:rPr lang="en-US" sz="2800" i="1"/>
              <a:t>m</a:t>
            </a:r>
            <a:r>
              <a:rPr lang="en-US" sz="2800"/>
              <a:t> is much larger than </a:t>
            </a:r>
            <a:r>
              <a:rPr lang="en-US" sz="2800" i="1"/>
              <a:t>d</a:t>
            </a:r>
          </a:p>
          <a:p>
            <a:pPr lvl="1"/>
            <a:r>
              <a:rPr lang="en-US" sz="2400"/>
              <a:t> but if solutions are dense, may be much faster than      </a:t>
            </a:r>
          </a:p>
          <a:p>
            <a:pPr lvl="1">
              <a:buFont typeface="Wingdings" pitchFamily="2" charset="2"/>
              <a:buNone/>
            </a:pPr>
            <a:r>
              <a:rPr lang="en-US" sz="2400"/>
              <a:t>    breadth-first</a:t>
            </a:r>
          </a:p>
          <a:p>
            <a:r>
              <a:rPr lang="en-US" sz="2800" u="sng">
                <a:solidFill>
                  <a:srgbClr val="CC0099"/>
                </a:solidFill>
              </a:rPr>
              <a:t>Space?</a:t>
            </a:r>
            <a:r>
              <a:rPr lang="en-US" sz="2800"/>
              <a:t> </a:t>
            </a:r>
            <a:r>
              <a:rPr lang="en-US" sz="2800" i="1"/>
              <a:t>O(bm), </a:t>
            </a:r>
            <a:r>
              <a:rPr lang="en-US" sz="2800"/>
              <a:t>i.e., linear space! </a:t>
            </a:r>
            <a:r>
              <a:rPr lang="en-US" sz="2400"/>
              <a:t>(we only need to </a:t>
            </a:r>
          </a:p>
          <a:p>
            <a:pPr>
              <a:buFont typeface="Wingdings" pitchFamily="2" charset="2"/>
              <a:buNone/>
            </a:pPr>
            <a:r>
              <a:rPr lang="en-US" sz="2400"/>
              <a:t>   remember a single path + expanded unexplored nodes)</a:t>
            </a:r>
          </a:p>
          <a:p>
            <a:r>
              <a:rPr lang="en-US" sz="2800" u="sng">
                <a:solidFill>
                  <a:srgbClr val="CC0099"/>
                </a:solidFill>
              </a:rPr>
              <a:t>Optimal?</a:t>
            </a:r>
            <a:r>
              <a:rPr lang="en-US" sz="2800"/>
              <a:t> No </a:t>
            </a:r>
            <a:r>
              <a:rPr lang="en-US" sz="2400"/>
              <a:t>(It may find a non-optimal goal first)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/>
          <a:p>
            <a:fld id="{F1063CDB-3FBB-494A-8D26-4017F09A9D8A}" type="slidenum">
              <a:rPr lang="en-US"/>
              <a:pPr/>
              <a:t>112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1350963" y="152400"/>
            <a:ext cx="7793037" cy="852488"/>
          </a:xfrm>
        </p:spPr>
        <p:txBody>
          <a:bodyPr/>
          <a:lstStyle/>
          <a:p>
            <a:r>
              <a:rPr lang="en-US" sz="3200"/>
              <a:t>Properties of iterative deepening search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905000"/>
            <a:ext cx="8650288" cy="4608513"/>
          </a:xfrm>
        </p:spPr>
        <p:txBody>
          <a:bodyPr/>
          <a:lstStyle/>
          <a:p>
            <a:r>
              <a:rPr lang="en-US" u="sng">
                <a:solidFill>
                  <a:srgbClr val="CC0099"/>
                </a:solidFill>
              </a:rPr>
              <a:t>Complete?</a:t>
            </a:r>
            <a:r>
              <a:rPr lang="en-US"/>
              <a:t> Yes</a:t>
            </a:r>
          </a:p>
          <a:p>
            <a:r>
              <a:rPr lang="en-US" u="sng">
                <a:solidFill>
                  <a:srgbClr val="CC0099"/>
                </a:solidFill>
              </a:rPr>
              <a:t>Time?</a:t>
            </a:r>
            <a:r>
              <a:rPr lang="en-US">
                <a:solidFill>
                  <a:srgbClr val="CC0099"/>
                </a:solidFill>
              </a:rPr>
              <a:t> </a:t>
            </a:r>
            <a:r>
              <a:rPr lang="en-US" i="1"/>
              <a:t>(d+1)b</a:t>
            </a:r>
            <a:r>
              <a:rPr lang="en-US" i="1" baseline="30000"/>
              <a:t>0</a:t>
            </a:r>
            <a:r>
              <a:rPr lang="en-US" i="1"/>
              <a:t> + d b</a:t>
            </a:r>
            <a:r>
              <a:rPr lang="en-US" i="1" baseline="30000"/>
              <a:t>1</a:t>
            </a:r>
            <a:r>
              <a:rPr lang="en-US" i="1"/>
              <a:t> + (d-1)b</a:t>
            </a:r>
            <a:r>
              <a:rPr lang="en-US" i="1" baseline="30000"/>
              <a:t>2</a:t>
            </a:r>
            <a:r>
              <a:rPr lang="en-US" i="1"/>
              <a:t> + … + b</a:t>
            </a:r>
            <a:r>
              <a:rPr lang="en-US" i="1" baseline="30000"/>
              <a:t>d</a:t>
            </a:r>
            <a:r>
              <a:rPr lang="en-US" i="1"/>
              <a:t> = O(b</a:t>
            </a:r>
            <a:r>
              <a:rPr lang="en-US" i="1" baseline="30000"/>
              <a:t>d</a:t>
            </a:r>
            <a:r>
              <a:rPr lang="en-US" i="1"/>
              <a:t>)</a:t>
            </a:r>
            <a:endParaRPr lang="en-US"/>
          </a:p>
          <a:p>
            <a:r>
              <a:rPr lang="en-US" u="sng">
                <a:solidFill>
                  <a:srgbClr val="CC0099"/>
                </a:solidFill>
              </a:rPr>
              <a:t>Space?</a:t>
            </a:r>
            <a:r>
              <a:rPr lang="en-US"/>
              <a:t> </a:t>
            </a:r>
            <a:r>
              <a:rPr lang="en-US" i="1"/>
              <a:t>O(bd)</a:t>
            </a:r>
            <a:endParaRPr lang="en-US"/>
          </a:p>
          <a:p>
            <a:r>
              <a:rPr lang="en-US" u="sng">
                <a:solidFill>
                  <a:srgbClr val="CC0099"/>
                </a:solidFill>
              </a:rPr>
              <a:t>Optimal?</a:t>
            </a:r>
            <a:r>
              <a:rPr lang="en-US"/>
              <a:t> Yes, if step cost = 1 or increasing function of depth.</a:t>
            </a:r>
            <a:endParaRPr lang="en-US" sz="2800"/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/>
          <a:p>
            <a:fld id="{D6868B3D-E93B-46DA-B813-7A0AAD30DA9C}" type="slidenum">
              <a:rPr lang="en-US"/>
              <a:pPr/>
              <a:t>113</a:t>
            </a:fld>
            <a:endParaRPr lang="en-US"/>
          </a:p>
        </p:txBody>
      </p:sp>
      <p:sp>
        <p:nvSpPr>
          <p:cNvPr id="18125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Uniform-cost search </a:t>
            </a:r>
          </a:p>
        </p:txBody>
      </p:sp>
      <p:sp>
        <p:nvSpPr>
          <p:cNvPr id="181253" name="Rectangle 5"/>
          <p:cNvSpPr>
            <a:spLocks noChangeArrowheads="1"/>
          </p:cNvSpPr>
          <p:nvPr/>
        </p:nvSpPr>
        <p:spPr bwMode="auto">
          <a:xfrm>
            <a:off x="0" y="1905000"/>
            <a:ext cx="8991600" cy="447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400">
                <a:solidFill>
                  <a:schemeClr val="accent2"/>
                </a:solidFill>
              </a:rPr>
              <a:t>Implementation</a:t>
            </a:r>
            <a:r>
              <a:rPr lang="en-US" sz="2400"/>
              <a:t>: </a:t>
            </a:r>
            <a:r>
              <a:rPr lang="en-US" sz="2400" i="1"/>
              <a:t>fringe</a:t>
            </a:r>
            <a:r>
              <a:rPr lang="en-US" sz="2400"/>
              <a:t> = queue ordered by path cost</a:t>
            </a:r>
          </a:p>
          <a:p>
            <a:r>
              <a:rPr lang="en-US" sz="2400"/>
              <a:t>Equivalent to breadth-first if all step costs all equal.</a:t>
            </a:r>
          </a:p>
          <a:p>
            <a:endParaRPr lang="en-US" sz="2400"/>
          </a:p>
          <a:p>
            <a:r>
              <a:rPr lang="en-US" sz="2400" u="sng">
                <a:solidFill>
                  <a:srgbClr val="CC0099"/>
                </a:solidFill>
              </a:rPr>
              <a:t>Complete?</a:t>
            </a:r>
            <a:r>
              <a:rPr lang="en-US" sz="2400"/>
              <a:t> Yes, if step cost ≥ </a:t>
            </a:r>
            <a:r>
              <a:rPr lang="el-GR" sz="2400"/>
              <a:t>ε</a:t>
            </a:r>
            <a:r>
              <a:rPr lang="en-US" sz="2400"/>
              <a:t> </a:t>
            </a:r>
          </a:p>
          <a:p>
            <a:r>
              <a:rPr lang="en-US" sz="2400"/>
              <a:t>                    (otherwise it can get stuck in infinite loops)</a:t>
            </a:r>
          </a:p>
          <a:p>
            <a:endParaRPr lang="en-US" sz="2400"/>
          </a:p>
          <a:p>
            <a:r>
              <a:rPr lang="en-US" sz="2400" u="sng">
                <a:solidFill>
                  <a:srgbClr val="CC0099"/>
                </a:solidFill>
              </a:rPr>
              <a:t>Time?</a:t>
            </a:r>
            <a:r>
              <a:rPr lang="en-US" sz="2400"/>
              <a:t> # of nodes with </a:t>
            </a:r>
            <a:r>
              <a:rPr lang="en-US" sz="2400" i="1"/>
              <a:t>path cost </a:t>
            </a:r>
            <a:r>
              <a:rPr lang="en-US" sz="2400"/>
              <a:t>≤ cost of optimal solution. </a:t>
            </a:r>
          </a:p>
          <a:p>
            <a:endParaRPr lang="en-US" sz="2400"/>
          </a:p>
          <a:p>
            <a:r>
              <a:rPr lang="en-US" sz="2400" u="sng">
                <a:solidFill>
                  <a:srgbClr val="CC0099"/>
                </a:solidFill>
              </a:rPr>
              <a:t>Space?</a:t>
            </a:r>
            <a:r>
              <a:rPr lang="en-US" sz="2400"/>
              <a:t> # of nodes on paths with path cost ≤ cost of optimal </a:t>
            </a:r>
          </a:p>
          <a:p>
            <a:r>
              <a:rPr lang="en-US" sz="2400"/>
              <a:t>                                                                              solution.   </a:t>
            </a:r>
          </a:p>
          <a:p>
            <a:endParaRPr lang="en-US" sz="2400"/>
          </a:p>
          <a:p>
            <a:r>
              <a:rPr lang="en-US" sz="2400" u="sng">
                <a:solidFill>
                  <a:srgbClr val="CC0099"/>
                </a:solidFill>
              </a:rPr>
              <a:t>Optimal?</a:t>
            </a:r>
            <a:r>
              <a:rPr lang="en-US" sz="2400"/>
              <a:t> Yes, for any step cost.</a:t>
            </a:r>
            <a:endParaRPr lang="en-US" sz="2400" i="1"/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/>
          <a:p>
            <a:fld id="{53497F32-0858-41E6-90AF-2F0E0651951B}" type="slidenum">
              <a:rPr lang="en-US"/>
              <a:pPr/>
              <a:t>114</a:t>
            </a:fld>
            <a:endParaRPr lang="en-US"/>
          </a:p>
        </p:txBody>
      </p:sp>
      <p:sp>
        <p:nvSpPr>
          <p:cNvPr id="177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Bi-Directional Search</a:t>
            </a:r>
          </a:p>
        </p:txBody>
      </p:sp>
      <p:pic>
        <p:nvPicPr>
          <p:cNvPr id="17715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2438400"/>
            <a:ext cx="5186363" cy="412432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</p:pic>
      <p:sp>
        <p:nvSpPr>
          <p:cNvPr id="177156" name="Rectangle 4"/>
          <p:cNvSpPr>
            <a:spLocks noChangeArrowheads="1"/>
          </p:cNvSpPr>
          <p:nvPr/>
        </p:nvSpPr>
        <p:spPr bwMode="auto">
          <a:xfrm>
            <a:off x="1143000" y="1600200"/>
            <a:ext cx="67818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2000"/>
              <a:t>Complexity: time and space complexity are: </a:t>
            </a:r>
          </a:p>
        </p:txBody>
      </p:sp>
      <p:graphicFrame>
        <p:nvGraphicFramePr>
          <p:cNvPr id="177157" name="Object 5"/>
          <p:cNvGraphicFramePr>
            <a:graphicFrameLocks noChangeAspect="1"/>
          </p:cNvGraphicFramePr>
          <p:nvPr/>
        </p:nvGraphicFramePr>
        <p:xfrm>
          <a:off x="6324600" y="1600200"/>
          <a:ext cx="11430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96880" imgH="228600" progId="Equation.DSMT4">
                  <p:embed/>
                </p:oleObj>
              </mc:Choice>
              <mc:Fallback>
                <p:oleObj name="Equation" r:id="rId4" imgW="59688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1600200"/>
                        <a:ext cx="1143000" cy="438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</p:spPr>
        <p:txBody>
          <a:bodyPr/>
          <a:lstStyle/>
          <a:p>
            <a:fld id="{89BD029D-62BF-4320-A870-3594B18CB15A}" type="slidenum">
              <a:rPr lang="en-US"/>
              <a:pPr/>
              <a:t>115</a:t>
            </a:fld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 of algorithms</a:t>
            </a:r>
          </a:p>
        </p:txBody>
      </p:sp>
      <p:pic>
        <p:nvPicPr>
          <p:cNvPr id="54276" name="Picture 4"/>
          <p:cNvPicPr>
            <a:picLocks noChangeAspect="1" noChangeArrowheads="1"/>
          </p:cNvPicPr>
          <p:nvPr/>
        </p:nvPicPr>
        <p:blipFill>
          <a:blip r:embed="rId3"/>
          <a:srcRect l="14063" t="22917" r="17969" b="51042"/>
          <a:stretch>
            <a:fillRect/>
          </a:stretch>
        </p:blipFill>
        <p:spPr bwMode="auto">
          <a:xfrm>
            <a:off x="1143000" y="2438400"/>
            <a:ext cx="66294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A8EAC223-4B9D-46A8-9866-A150F4B1AB9F}" type="slidenum">
              <a:rPr lang="ar-SA" smtClean="0">
                <a:cs typeface="Arial" pitchFamily="34" charset="0"/>
              </a:rPr>
              <a:pPr/>
              <a:t>12</a:t>
            </a:fld>
            <a:endParaRPr lang="en-GB">
              <a:cs typeface="Arial" pitchFamily="34" charset="0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Breadth First Search</a:t>
            </a:r>
          </a:p>
        </p:txBody>
      </p:sp>
      <p:sp>
        <p:nvSpPr>
          <p:cNvPr id="65540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B,C,D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1752600"/>
            <a:chOff x="1344" y="1824"/>
            <a:chExt cx="3408" cy="110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65579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80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65577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78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65575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76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65573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74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65571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72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65569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70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65567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68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832" y="2688"/>
              <a:ext cx="336" cy="240"/>
              <a:chOff x="2640" y="1776"/>
              <a:chExt cx="336" cy="240"/>
            </a:xfrm>
          </p:grpSpPr>
          <p:sp>
            <p:nvSpPr>
              <p:cNvPr id="65565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66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3312" y="2688"/>
              <a:ext cx="336" cy="240"/>
              <a:chOff x="2640" y="1776"/>
              <a:chExt cx="336" cy="240"/>
            </a:xfrm>
          </p:grpSpPr>
          <p:sp>
            <p:nvSpPr>
              <p:cNvPr id="65563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64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12" name="Group 32"/>
            <p:cNvGrpSpPr>
              <a:grpSpLocks/>
            </p:cNvGrpSpPr>
            <p:nvPr/>
          </p:nvGrpSpPr>
          <p:grpSpPr bwMode="auto">
            <a:xfrm>
              <a:off x="3936" y="2688"/>
              <a:ext cx="336" cy="240"/>
              <a:chOff x="2640" y="1776"/>
              <a:chExt cx="336" cy="240"/>
            </a:xfrm>
          </p:grpSpPr>
          <p:sp>
            <p:nvSpPr>
              <p:cNvPr id="65561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562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sp>
          <p:nvSpPr>
            <p:cNvPr id="65552" name="Line 35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53" name="Line 36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54" name="Line 37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55" name="Line 38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56" name="Line 39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57" name="Line 40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58" name="Line 41"/>
            <p:cNvSpPr>
              <a:spLocks noChangeShapeType="1"/>
            </p:cNvSpPr>
            <p:nvPr/>
          </p:nvSpPr>
          <p:spPr bwMode="auto">
            <a:xfrm>
              <a:off x="2832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59" name="Line 42"/>
            <p:cNvSpPr>
              <a:spLocks noChangeShapeType="1"/>
            </p:cNvSpPr>
            <p:nvPr/>
          </p:nvSpPr>
          <p:spPr bwMode="auto">
            <a:xfrm flipH="1">
              <a:off x="3456" y="249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5560" name="Line 43"/>
            <p:cNvSpPr>
              <a:spLocks noChangeShapeType="1"/>
            </p:cNvSpPr>
            <p:nvPr/>
          </p:nvSpPr>
          <p:spPr bwMode="auto">
            <a:xfrm>
              <a:off x="3600" y="249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B816A56C-DD9B-4903-909D-131EC522A95C}" type="slidenum">
              <a:rPr lang="ar-SA" smtClean="0">
                <a:cs typeface="Arial" pitchFamily="34" charset="0"/>
              </a:rPr>
              <a:pPr/>
              <a:t>13</a:t>
            </a:fld>
            <a:endParaRPr lang="en-GB">
              <a:cs typeface="Arial" pitchFamily="34" charset="0"/>
            </a:endParaRPr>
          </a:p>
        </p:txBody>
      </p:sp>
      <p:sp>
        <p:nvSpPr>
          <p:cNvPr id="6656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Breadth First Search</a:t>
            </a:r>
          </a:p>
        </p:txBody>
      </p:sp>
      <p:sp>
        <p:nvSpPr>
          <p:cNvPr id="66564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B,C,D,E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1752600"/>
            <a:chOff x="1344" y="1824"/>
            <a:chExt cx="3408" cy="110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66603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04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66601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02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66599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600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66597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98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66595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96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66593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94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66591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92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832" y="2688"/>
              <a:ext cx="336" cy="240"/>
              <a:chOff x="2640" y="1776"/>
              <a:chExt cx="336" cy="240"/>
            </a:xfrm>
          </p:grpSpPr>
          <p:sp>
            <p:nvSpPr>
              <p:cNvPr id="66589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90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3312" y="2688"/>
              <a:ext cx="336" cy="240"/>
              <a:chOff x="2640" y="1776"/>
              <a:chExt cx="336" cy="240"/>
            </a:xfrm>
          </p:grpSpPr>
          <p:sp>
            <p:nvSpPr>
              <p:cNvPr id="66587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8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12" name="Group 32"/>
            <p:cNvGrpSpPr>
              <a:grpSpLocks/>
            </p:cNvGrpSpPr>
            <p:nvPr/>
          </p:nvGrpSpPr>
          <p:grpSpPr bwMode="auto">
            <a:xfrm>
              <a:off x="3936" y="2688"/>
              <a:ext cx="336" cy="240"/>
              <a:chOff x="2640" y="1776"/>
              <a:chExt cx="336" cy="240"/>
            </a:xfrm>
          </p:grpSpPr>
          <p:sp>
            <p:nvSpPr>
              <p:cNvPr id="66585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586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sp>
          <p:nvSpPr>
            <p:cNvPr id="66576" name="Line 35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77" name="Line 36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78" name="Line 37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79" name="Line 38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80" name="Line 39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81" name="Line 40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82" name="Line 41"/>
            <p:cNvSpPr>
              <a:spLocks noChangeShapeType="1"/>
            </p:cNvSpPr>
            <p:nvPr/>
          </p:nvSpPr>
          <p:spPr bwMode="auto">
            <a:xfrm>
              <a:off x="2832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83" name="Line 42"/>
            <p:cNvSpPr>
              <a:spLocks noChangeShapeType="1"/>
            </p:cNvSpPr>
            <p:nvPr/>
          </p:nvSpPr>
          <p:spPr bwMode="auto">
            <a:xfrm flipH="1">
              <a:off x="3456" y="249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6584" name="Line 43"/>
            <p:cNvSpPr>
              <a:spLocks noChangeShapeType="1"/>
            </p:cNvSpPr>
            <p:nvPr/>
          </p:nvSpPr>
          <p:spPr bwMode="auto">
            <a:xfrm>
              <a:off x="3600" y="249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885AA189-97E4-4E3F-B032-E9B4117A84A3}" type="slidenum">
              <a:rPr lang="ar-SA" smtClean="0">
                <a:cs typeface="Arial" pitchFamily="34" charset="0"/>
              </a:rPr>
              <a:pPr/>
              <a:t>14</a:t>
            </a:fld>
            <a:endParaRPr lang="en-GB">
              <a:cs typeface="Arial" pitchFamily="34" charset="0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Breadth First Search</a:t>
            </a:r>
          </a:p>
        </p:txBody>
      </p:sp>
      <p:sp>
        <p:nvSpPr>
          <p:cNvPr id="67588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B,C,D,E,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1752600"/>
            <a:chOff x="1344" y="1824"/>
            <a:chExt cx="3408" cy="110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67627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28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67625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26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67623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24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67621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22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67619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20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67617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18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67615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16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832" y="2688"/>
              <a:ext cx="336" cy="240"/>
              <a:chOff x="2640" y="1776"/>
              <a:chExt cx="336" cy="240"/>
            </a:xfrm>
          </p:grpSpPr>
          <p:sp>
            <p:nvSpPr>
              <p:cNvPr id="67613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14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3312" y="2688"/>
              <a:ext cx="336" cy="240"/>
              <a:chOff x="2640" y="1776"/>
              <a:chExt cx="336" cy="240"/>
            </a:xfrm>
          </p:grpSpPr>
          <p:sp>
            <p:nvSpPr>
              <p:cNvPr id="67611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12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12" name="Group 32"/>
            <p:cNvGrpSpPr>
              <a:grpSpLocks/>
            </p:cNvGrpSpPr>
            <p:nvPr/>
          </p:nvGrpSpPr>
          <p:grpSpPr bwMode="auto">
            <a:xfrm>
              <a:off x="3936" y="2688"/>
              <a:ext cx="336" cy="240"/>
              <a:chOff x="2640" y="1776"/>
              <a:chExt cx="336" cy="240"/>
            </a:xfrm>
          </p:grpSpPr>
          <p:sp>
            <p:nvSpPr>
              <p:cNvPr id="67609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610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sp>
          <p:nvSpPr>
            <p:cNvPr id="67600" name="Line 35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01" name="Line 36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02" name="Line 37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03" name="Line 38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04" name="Line 39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05" name="Line 40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06" name="Line 41"/>
            <p:cNvSpPr>
              <a:spLocks noChangeShapeType="1"/>
            </p:cNvSpPr>
            <p:nvPr/>
          </p:nvSpPr>
          <p:spPr bwMode="auto">
            <a:xfrm>
              <a:off x="2832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07" name="Line 42"/>
            <p:cNvSpPr>
              <a:spLocks noChangeShapeType="1"/>
            </p:cNvSpPr>
            <p:nvPr/>
          </p:nvSpPr>
          <p:spPr bwMode="auto">
            <a:xfrm flipH="1">
              <a:off x="3456" y="249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7608" name="Line 43"/>
            <p:cNvSpPr>
              <a:spLocks noChangeShapeType="1"/>
            </p:cNvSpPr>
            <p:nvPr/>
          </p:nvSpPr>
          <p:spPr bwMode="auto">
            <a:xfrm>
              <a:off x="3600" y="249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738F652F-65A7-4CF9-A62E-2AB9DDA88DD6}" type="slidenum">
              <a:rPr lang="ar-SA" smtClean="0">
                <a:cs typeface="Arial" pitchFamily="34" charset="0"/>
              </a:rPr>
              <a:pPr/>
              <a:t>15</a:t>
            </a:fld>
            <a:endParaRPr lang="en-GB">
              <a:cs typeface="Arial" pitchFamily="34" charset="0"/>
            </a:endParaRPr>
          </a:p>
        </p:txBody>
      </p:sp>
      <p:sp>
        <p:nvSpPr>
          <p:cNvPr id="6861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Breadth First Search</a:t>
            </a:r>
          </a:p>
        </p:txBody>
      </p:sp>
      <p:sp>
        <p:nvSpPr>
          <p:cNvPr id="68612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B,C,D,E,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F,G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2590800"/>
            <a:chOff x="1344" y="1824"/>
            <a:chExt cx="3408" cy="163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68659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60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68657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58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68655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56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68653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54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68651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52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68649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50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68647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48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832" y="2688"/>
              <a:ext cx="336" cy="240"/>
              <a:chOff x="2640" y="1776"/>
              <a:chExt cx="336" cy="240"/>
            </a:xfrm>
          </p:grpSpPr>
          <p:sp>
            <p:nvSpPr>
              <p:cNvPr id="68645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46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3312" y="2688"/>
              <a:ext cx="336" cy="240"/>
              <a:chOff x="2640" y="1776"/>
              <a:chExt cx="336" cy="240"/>
            </a:xfrm>
          </p:grpSpPr>
          <p:sp>
            <p:nvSpPr>
              <p:cNvPr id="68643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44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12" name="Group 32"/>
            <p:cNvGrpSpPr>
              <a:grpSpLocks/>
            </p:cNvGrpSpPr>
            <p:nvPr/>
          </p:nvGrpSpPr>
          <p:grpSpPr bwMode="auto">
            <a:xfrm>
              <a:off x="3936" y="2688"/>
              <a:ext cx="336" cy="240"/>
              <a:chOff x="2640" y="1776"/>
              <a:chExt cx="336" cy="240"/>
            </a:xfrm>
          </p:grpSpPr>
          <p:sp>
            <p:nvSpPr>
              <p:cNvPr id="68641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42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1776" y="3216"/>
              <a:ext cx="336" cy="240"/>
              <a:chOff x="2640" y="1776"/>
              <a:chExt cx="336" cy="240"/>
            </a:xfrm>
          </p:grpSpPr>
          <p:sp>
            <p:nvSpPr>
              <p:cNvPr id="68639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40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14" name="Group 38"/>
            <p:cNvGrpSpPr>
              <a:grpSpLocks/>
            </p:cNvGrpSpPr>
            <p:nvPr/>
          </p:nvGrpSpPr>
          <p:grpSpPr bwMode="auto">
            <a:xfrm>
              <a:off x="2400" y="3216"/>
              <a:ext cx="336" cy="240"/>
              <a:chOff x="2640" y="1776"/>
              <a:chExt cx="336" cy="240"/>
            </a:xfrm>
          </p:grpSpPr>
          <p:sp>
            <p:nvSpPr>
              <p:cNvPr id="68637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638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68626" name="Line 41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27" name="Line 42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28" name="Line 43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29" name="Line 44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30" name="Line 45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31" name="Line 46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32" name="Line 47"/>
            <p:cNvSpPr>
              <a:spLocks noChangeShapeType="1"/>
            </p:cNvSpPr>
            <p:nvPr/>
          </p:nvSpPr>
          <p:spPr bwMode="auto">
            <a:xfrm>
              <a:off x="2832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33" name="Line 48"/>
            <p:cNvSpPr>
              <a:spLocks noChangeShapeType="1"/>
            </p:cNvSpPr>
            <p:nvPr/>
          </p:nvSpPr>
          <p:spPr bwMode="auto">
            <a:xfrm flipH="1">
              <a:off x="3456" y="249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34" name="Line 49"/>
            <p:cNvSpPr>
              <a:spLocks noChangeShapeType="1"/>
            </p:cNvSpPr>
            <p:nvPr/>
          </p:nvSpPr>
          <p:spPr bwMode="auto">
            <a:xfrm>
              <a:off x="3600" y="249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35" name="Line 50"/>
            <p:cNvSpPr>
              <a:spLocks noChangeShapeType="1"/>
            </p:cNvSpPr>
            <p:nvPr/>
          </p:nvSpPr>
          <p:spPr bwMode="auto">
            <a:xfrm flipH="1">
              <a:off x="1968" y="292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8636" name="Line 51"/>
            <p:cNvSpPr>
              <a:spLocks noChangeShapeType="1"/>
            </p:cNvSpPr>
            <p:nvPr/>
          </p:nvSpPr>
          <p:spPr bwMode="auto">
            <a:xfrm>
              <a:off x="2304" y="292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6C73A6A3-B92F-478F-8388-F919E8E636FE}" type="slidenum">
              <a:rPr lang="ar-SA" smtClean="0">
                <a:cs typeface="Arial" pitchFamily="34" charset="0"/>
              </a:rPr>
              <a:pPr/>
              <a:t>16</a:t>
            </a:fld>
            <a:endParaRPr lang="en-GB">
              <a:cs typeface="Arial" pitchFamily="34" charset="0"/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Breadth First Search</a:t>
            </a:r>
          </a:p>
        </p:txBody>
      </p:sp>
      <p:sp>
        <p:nvSpPr>
          <p:cNvPr id="69636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B,C,D,E,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F,G,H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2590800"/>
            <a:chOff x="1344" y="1824"/>
            <a:chExt cx="3408" cy="163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69683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84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69681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82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69679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80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69677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78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69675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76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69673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74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69671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72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832" y="2688"/>
              <a:ext cx="336" cy="240"/>
              <a:chOff x="2640" y="1776"/>
              <a:chExt cx="336" cy="240"/>
            </a:xfrm>
          </p:grpSpPr>
          <p:sp>
            <p:nvSpPr>
              <p:cNvPr id="69669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70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3312" y="2688"/>
              <a:ext cx="336" cy="240"/>
              <a:chOff x="2640" y="1776"/>
              <a:chExt cx="336" cy="240"/>
            </a:xfrm>
          </p:grpSpPr>
          <p:sp>
            <p:nvSpPr>
              <p:cNvPr id="69667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68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12" name="Group 32"/>
            <p:cNvGrpSpPr>
              <a:grpSpLocks/>
            </p:cNvGrpSpPr>
            <p:nvPr/>
          </p:nvGrpSpPr>
          <p:grpSpPr bwMode="auto">
            <a:xfrm>
              <a:off x="3936" y="2688"/>
              <a:ext cx="336" cy="240"/>
              <a:chOff x="2640" y="1776"/>
              <a:chExt cx="336" cy="240"/>
            </a:xfrm>
          </p:grpSpPr>
          <p:sp>
            <p:nvSpPr>
              <p:cNvPr id="69665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66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1776" y="3216"/>
              <a:ext cx="336" cy="240"/>
              <a:chOff x="2640" y="1776"/>
              <a:chExt cx="336" cy="240"/>
            </a:xfrm>
          </p:grpSpPr>
          <p:sp>
            <p:nvSpPr>
              <p:cNvPr id="69663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64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14" name="Group 38"/>
            <p:cNvGrpSpPr>
              <a:grpSpLocks/>
            </p:cNvGrpSpPr>
            <p:nvPr/>
          </p:nvGrpSpPr>
          <p:grpSpPr bwMode="auto">
            <a:xfrm>
              <a:off x="2400" y="3216"/>
              <a:ext cx="336" cy="240"/>
              <a:chOff x="2640" y="1776"/>
              <a:chExt cx="336" cy="240"/>
            </a:xfrm>
          </p:grpSpPr>
          <p:sp>
            <p:nvSpPr>
              <p:cNvPr id="69661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662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69650" name="Line 41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1" name="Line 42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2" name="Line 43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3" name="Line 44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4" name="Line 45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5" name="Line 46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6" name="Line 47"/>
            <p:cNvSpPr>
              <a:spLocks noChangeShapeType="1"/>
            </p:cNvSpPr>
            <p:nvPr/>
          </p:nvSpPr>
          <p:spPr bwMode="auto">
            <a:xfrm>
              <a:off x="2832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7" name="Line 48"/>
            <p:cNvSpPr>
              <a:spLocks noChangeShapeType="1"/>
            </p:cNvSpPr>
            <p:nvPr/>
          </p:nvSpPr>
          <p:spPr bwMode="auto">
            <a:xfrm flipH="1">
              <a:off x="3456" y="249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8" name="Line 49"/>
            <p:cNvSpPr>
              <a:spLocks noChangeShapeType="1"/>
            </p:cNvSpPr>
            <p:nvPr/>
          </p:nvSpPr>
          <p:spPr bwMode="auto">
            <a:xfrm>
              <a:off x="3600" y="249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59" name="Line 50"/>
            <p:cNvSpPr>
              <a:spLocks noChangeShapeType="1"/>
            </p:cNvSpPr>
            <p:nvPr/>
          </p:nvSpPr>
          <p:spPr bwMode="auto">
            <a:xfrm flipH="1">
              <a:off x="1968" y="292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9660" name="Line 51"/>
            <p:cNvSpPr>
              <a:spLocks noChangeShapeType="1"/>
            </p:cNvSpPr>
            <p:nvPr/>
          </p:nvSpPr>
          <p:spPr bwMode="auto">
            <a:xfrm>
              <a:off x="2304" y="292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9865CE83-410A-468A-B9A9-41266ADD0041}" type="slidenum">
              <a:rPr lang="ar-SA" smtClean="0">
                <a:cs typeface="Arial" pitchFamily="34" charset="0"/>
              </a:rPr>
              <a:pPr/>
              <a:t>17</a:t>
            </a:fld>
            <a:endParaRPr lang="en-GB">
              <a:cs typeface="Arial" pitchFamily="34" charset="0"/>
            </a:endParaRPr>
          </a:p>
        </p:txBody>
      </p:sp>
      <p:sp>
        <p:nvSpPr>
          <p:cNvPr id="7065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Breadth First Search</a:t>
            </a:r>
          </a:p>
        </p:txBody>
      </p:sp>
      <p:sp>
        <p:nvSpPr>
          <p:cNvPr id="70660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B,C,D,E,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F,G,H,I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2590800"/>
            <a:chOff x="1344" y="1824"/>
            <a:chExt cx="3408" cy="163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70711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12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70709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10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70707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08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70705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06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70703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04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70701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02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70699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700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832" y="2688"/>
              <a:ext cx="336" cy="240"/>
              <a:chOff x="2640" y="1776"/>
              <a:chExt cx="336" cy="240"/>
            </a:xfrm>
          </p:grpSpPr>
          <p:sp>
            <p:nvSpPr>
              <p:cNvPr id="70697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98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3312" y="2688"/>
              <a:ext cx="336" cy="240"/>
              <a:chOff x="2640" y="1776"/>
              <a:chExt cx="336" cy="240"/>
            </a:xfrm>
          </p:grpSpPr>
          <p:sp>
            <p:nvSpPr>
              <p:cNvPr id="70695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96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12" name="Group 32"/>
            <p:cNvGrpSpPr>
              <a:grpSpLocks/>
            </p:cNvGrpSpPr>
            <p:nvPr/>
          </p:nvGrpSpPr>
          <p:grpSpPr bwMode="auto">
            <a:xfrm>
              <a:off x="3936" y="2688"/>
              <a:ext cx="336" cy="240"/>
              <a:chOff x="2640" y="1776"/>
              <a:chExt cx="336" cy="240"/>
            </a:xfrm>
          </p:grpSpPr>
          <p:sp>
            <p:nvSpPr>
              <p:cNvPr id="70693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94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1776" y="3216"/>
              <a:ext cx="336" cy="240"/>
              <a:chOff x="2640" y="1776"/>
              <a:chExt cx="336" cy="240"/>
            </a:xfrm>
          </p:grpSpPr>
          <p:sp>
            <p:nvSpPr>
              <p:cNvPr id="70691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92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14" name="Group 38"/>
            <p:cNvGrpSpPr>
              <a:grpSpLocks/>
            </p:cNvGrpSpPr>
            <p:nvPr/>
          </p:nvGrpSpPr>
          <p:grpSpPr bwMode="auto">
            <a:xfrm>
              <a:off x="2400" y="3216"/>
              <a:ext cx="336" cy="240"/>
              <a:chOff x="2640" y="1776"/>
              <a:chExt cx="336" cy="240"/>
            </a:xfrm>
          </p:grpSpPr>
          <p:sp>
            <p:nvSpPr>
              <p:cNvPr id="70689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90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70674" name="Line 41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75" name="Line 42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76" name="Line 43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77" name="Line 44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78" name="Line 45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79" name="Line 46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80" name="Line 47"/>
            <p:cNvSpPr>
              <a:spLocks noChangeShapeType="1"/>
            </p:cNvSpPr>
            <p:nvPr/>
          </p:nvSpPr>
          <p:spPr bwMode="auto">
            <a:xfrm>
              <a:off x="2832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81" name="Line 48"/>
            <p:cNvSpPr>
              <a:spLocks noChangeShapeType="1"/>
            </p:cNvSpPr>
            <p:nvPr/>
          </p:nvSpPr>
          <p:spPr bwMode="auto">
            <a:xfrm flipH="1">
              <a:off x="3456" y="249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82" name="Line 49"/>
            <p:cNvSpPr>
              <a:spLocks noChangeShapeType="1"/>
            </p:cNvSpPr>
            <p:nvPr/>
          </p:nvSpPr>
          <p:spPr bwMode="auto">
            <a:xfrm>
              <a:off x="3600" y="249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83" name="Line 50"/>
            <p:cNvSpPr>
              <a:spLocks noChangeShapeType="1"/>
            </p:cNvSpPr>
            <p:nvPr/>
          </p:nvSpPr>
          <p:spPr bwMode="auto">
            <a:xfrm flipH="1">
              <a:off x="1968" y="292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0684" name="Line 51"/>
            <p:cNvSpPr>
              <a:spLocks noChangeShapeType="1"/>
            </p:cNvSpPr>
            <p:nvPr/>
          </p:nvSpPr>
          <p:spPr bwMode="auto">
            <a:xfrm>
              <a:off x="2304" y="292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52"/>
            <p:cNvGrpSpPr>
              <a:grpSpLocks/>
            </p:cNvGrpSpPr>
            <p:nvPr/>
          </p:nvGrpSpPr>
          <p:grpSpPr bwMode="auto">
            <a:xfrm>
              <a:off x="3360" y="3216"/>
              <a:ext cx="336" cy="240"/>
              <a:chOff x="2640" y="1776"/>
              <a:chExt cx="336" cy="240"/>
            </a:xfrm>
          </p:grpSpPr>
          <p:sp>
            <p:nvSpPr>
              <p:cNvPr id="70687" name="Oval 5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688" name="Text Box 5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M</a:t>
                </a:r>
                <a:endParaRPr lang="en-GB"/>
              </a:p>
            </p:txBody>
          </p:sp>
        </p:grpSp>
        <p:sp>
          <p:nvSpPr>
            <p:cNvPr id="70686" name="Line 55"/>
            <p:cNvSpPr>
              <a:spLocks noChangeShapeType="1"/>
            </p:cNvSpPr>
            <p:nvPr/>
          </p:nvSpPr>
          <p:spPr bwMode="auto">
            <a:xfrm>
              <a:off x="3504" y="292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8635EE15-C936-474D-8811-90C6A2E34787}" type="slidenum">
              <a:rPr lang="ar-SA" smtClean="0">
                <a:cs typeface="Arial" pitchFamily="34" charset="0"/>
              </a:rPr>
              <a:pPr/>
              <a:t>18</a:t>
            </a:fld>
            <a:endParaRPr lang="en-GB">
              <a:cs typeface="Arial" pitchFamily="34" charset="0"/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Breadth First Search</a:t>
            </a:r>
          </a:p>
        </p:txBody>
      </p:sp>
      <p:sp>
        <p:nvSpPr>
          <p:cNvPr id="71684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B,C,D,E,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F,G,H,I,J,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2590800"/>
            <a:chOff x="1344" y="1824"/>
            <a:chExt cx="3408" cy="163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71739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40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71737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38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71735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36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71733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34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71731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32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71729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30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71727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28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832" y="2688"/>
              <a:ext cx="336" cy="240"/>
              <a:chOff x="2640" y="1776"/>
              <a:chExt cx="336" cy="240"/>
            </a:xfrm>
          </p:grpSpPr>
          <p:sp>
            <p:nvSpPr>
              <p:cNvPr id="71725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26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3312" y="2688"/>
              <a:ext cx="336" cy="240"/>
              <a:chOff x="2640" y="1776"/>
              <a:chExt cx="336" cy="240"/>
            </a:xfrm>
          </p:grpSpPr>
          <p:sp>
            <p:nvSpPr>
              <p:cNvPr id="71723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24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12" name="Group 32"/>
            <p:cNvGrpSpPr>
              <a:grpSpLocks/>
            </p:cNvGrpSpPr>
            <p:nvPr/>
          </p:nvGrpSpPr>
          <p:grpSpPr bwMode="auto">
            <a:xfrm>
              <a:off x="3936" y="2688"/>
              <a:ext cx="336" cy="240"/>
              <a:chOff x="2640" y="1776"/>
              <a:chExt cx="336" cy="240"/>
            </a:xfrm>
          </p:grpSpPr>
          <p:sp>
            <p:nvSpPr>
              <p:cNvPr id="71721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22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1776" y="3216"/>
              <a:ext cx="336" cy="240"/>
              <a:chOff x="2640" y="1776"/>
              <a:chExt cx="336" cy="240"/>
            </a:xfrm>
          </p:grpSpPr>
          <p:sp>
            <p:nvSpPr>
              <p:cNvPr id="71719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20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14" name="Group 38"/>
            <p:cNvGrpSpPr>
              <a:grpSpLocks/>
            </p:cNvGrpSpPr>
            <p:nvPr/>
          </p:nvGrpSpPr>
          <p:grpSpPr bwMode="auto">
            <a:xfrm>
              <a:off x="2400" y="3216"/>
              <a:ext cx="336" cy="240"/>
              <a:chOff x="2640" y="1776"/>
              <a:chExt cx="336" cy="240"/>
            </a:xfrm>
          </p:grpSpPr>
          <p:sp>
            <p:nvSpPr>
              <p:cNvPr id="71717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18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71698" name="Line 41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699" name="Line 42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00" name="Line 43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01" name="Line 44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02" name="Line 45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03" name="Line 46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04" name="Line 47"/>
            <p:cNvSpPr>
              <a:spLocks noChangeShapeType="1"/>
            </p:cNvSpPr>
            <p:nvPr/>
          </p:nvSpPr>
          <p:spPr bwMode="auto">
            <a:xfrm>
              <a:off x="2832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05" name="Line 48"/>
            <p:cNvSpPr>
              <a:spLocks noChangeShapeType="1"/>
            </p:cNvSpPr>
            <p:nvPr/>
          </p:nvSpPr>
          <p:spPr bwMode="auto">
            <a:xfrm flipH="1">
              <a:off x="3456" y="249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06" name="Line 49"/>
            <p:cNvSpPr>
              <a:spLocks noChangeShapeType="1"/>
            </p:cNvSpPr>
            <p:nvPr/>
          </p:nvSpPr>
          <p:spPr bwMode="auto">
            <a:xfrm>
              <a:off x="3600" y="249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07" name="Line 50"/>
            <p:cNvSpPr>
              <a:spLocks noChangeShapeType="1"/>
            </p:cNvSpPr>
            <p:nvPr/>
          </p:nvSpPr>
          <p:spPr bwMode="auto">
            <a:xfrm flipH="1">
              <a:off x="1968" y="292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08" name="Line 51"/>
            <p:cNvSpPr>
              <a:spLocks noChangeShapeType="1"/>
            </p:cNvSpPr>
            <p:nvPr/>
          </p:nvSpPr>
          <p:spPr bwMode="auto">
            <a:xfrm>
              <a:off x="2304" y="292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52"/>
            <p:cNvGrpSpPr>
              <a:grpSpLocks/>
            </p:cNvGrpSpPr>
            <p:nvPr/>
          </p:nvGrpSpPr>
          <p:grpSpPr bwMode="auto">
            <a:xfrm>
              <a:off x="3360" y="3216"/>
              <a:ext cx="336" cy="240"/>
              <a:chOff x="2640" y="1776"/>
              <a:chExt cx="336" cy="240"/>
            </a:xfrm>
          </p:grpSpPr>
          <p:sp>
            <p:nvSpPr>
              <p:cNvPr id="71715" name="Oval 5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16" name="Text Box 5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M</a:t>
                </a:r>
                <a:endParaRPr lang="en-GB"/>
              </a:p>
            </p:txBody>
          </p:sp>
        </p:grpSp>
        <p:grpSp>
          <p:nvGrpSpPr>
            <p:cNvPr id="16" name="Group 55"/>
            <p:cNvGrpSpPr>
              <a:grpSpLocks/>
            </p:cNvGrpSpPr>
            <p:nvPr/>
          </p:nvGrpSpPr>
          <p:grpSpPr bwMode="auto">
            <a:xfrm>
              <a:off x="4080" y="3168"/>
              <a:ext cx="336" cy="240"/>
              <a:chOff x="2640" y="1776"/>
              <a:chExt cx="336" cy="240"/>
            </a:xfrm>
          </p:grpSpPr>
          <p:sp>
            <p:nvSpPr>
              <p:cNvPr id="71713" name="Oval 5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714" name="Text Box 5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N</a:t>
                </a:r>
                <a:endParaRPr lang="en-GB"/>
              </a:p>
            </p:txBody>
          </p:sp>
        </p:grpSp>
        <p:sp>
          <p:nvSpPr>
            <p:cNvPr id="71711" name="Line 58"/>
            <p:cNvSpPr>
              <a:spLocks noChangeShapeType="1"/>
            </p:cNvSpPr>
            <p:nvPr/>
          </p:nvSpPr>
          <p:spPr bwMode="auto">
            <a:xfrm>
              <a:off x="3504" y="292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1712" name="Line 59"/>
            <p:cNvSpPr>
              <a:spLocks noChangeShapeType="1"/>
            </p:cNvSpPr>
            <p:nvPr/>
          </p:nvSpPr>
          <p:spPr bwMode="auto">
            <a:xfrm>
              <a:off x="4176" y="2928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B66B9F7-147E-424C-AF46-339F1C98A0D2}" type="slidenum">
              <a:rPr lang="ar-SA" smtClean="0">
                <a:cs typeface="Arial" pitchFamily="34" charset="0"/>
              </a:rPr>
              <a:pPr/>
              <a:t>19</a:t>
            </a:fld>
            <a:endParaRPr lang="en-GB">
              <a:cs typeface="Arial" pitchFamily="34" charset="0"/>
            </a:endParaRPr>
          </a:p>
        </p:txBody>
      </p:sp>
      <p:sp>
        <p:nvSpPr>
          <p:cNvPr id="7270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Breadth First Search</a:t>
            </a:r>
          </a:p>
        </p:txBody>
      </p:sp>
      <p:sp>
        <p:nvSpPr>
          <p:cNvPr id="72708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B,C,D,E,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F,G,H,I,J,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K,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2590800"/>
            <a:chOff x="1344" y="1824"/>
            <a:chExt cx="3408" cy="163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72763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64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72761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62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72759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60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72757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58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72755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56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72753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54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72751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52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832" y="2688"/>
              <a:ext cx="336" cy="240"/>
              <a:chOff x="2640" y="1776"/>
              <a:chExt cx="336" cy="240"/>
            </a:xfrm>
          </p:grpSpPr>
          <p:sp>
            <p:nvSpPr>
              <p:cNvPr id="72749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50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3312" y="2688"/>
              <a:ext cx="336" cy="240"/>
              <a:chOff x="2640" y="1776"/>
              <a:chExt cx="336" cy="240"/>
            </a:xfrm>
          </p:grpSpPr>
          <p:sp>
            <p:nvSpPr>
              <p:cNvPr id="72747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48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12" name="Group 32"/>
            <p:cNvGrpSpPr>
              <a:grpSpLocks/>
            </p:cNvGrpSpPr>
            <p:nvPr/>
          </p:nvGrpSpPr>
          <p:grpSpPr bwMode="auto">
            <a:xfrm>
              <a:off x="3936" y="2688"/>
              <a:ext cx="336" cy="240"/>
              <a:chOff x="2640" y="1776"/>
              <a:chExt cx="336" cy="240"/>
            </a:xfrm>
          </p:grpSpPr>
          <p:sp>
            <p:nvSpPr>
              <p:cNvPr id="72745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46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1776" y="3216"/>
              <a:ext cx="336" cy="240"/>
              <a:chOff x="2640" y="1776"/>
              <a:chExt cx="336" cy="240"/>
            </a:xfrm>
          </p:grpSpPr>
          <p:sp>
            <p:nvSpPr>
              <p:cNvPr id="72743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44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14" name="Group 38"/>
            <p:cNvGrpSpPr>
              <a:grpSpLocks/>
            </p:cNvGrpSpPr>
            <p:nvPr/>
          </p:nvGrpSpPr>
          <p:grpSpPr bwMode="auto">
            <a:xfrm>
              <a:off x="2400" y="3216"/>
              <a:ext cx="336" cy="240"/>
              <a:chOff x="2640" y="1776"/>
              <a:chExt cx="336" cy="240"/>
            </a:xfrm>
          </p:grpSpPr>
          <p:sp>
            <p:nvSpPr>
              <p:cNvPr id="72741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42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72722" name="Line 41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3" name="Line 42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4" name="Line 43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5" name="Line 44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6" name="Line 45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7" name="Line 46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8" name="Line 47"/>
            <p:cNvSpPr>
              <a:spLocks noChangeShapeType="1"/>
            </p:cNvSpPr>
            <p:nvPr/>
          </p:nvSpPr>
          <p:spPr bwMode="auto">
            <a:xfrm>
              <a:off x="2832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29" name="Line 48"/>
            <p:cNvSpPr>
              <a:spLocks noChangeShapeType="1"/>
            </p:cNvSpPr>
            <p:nvPr/>
          </p:nvSpPr>
          <p:spPr bwMode="auto">
            <a:xfrm flipH="1">
              <a:off x="3456" y="2496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30" name="Line 49"/>
            <p:cNvSpPr>
              <a:spLocks noChangeShapeType="1"/>
            </p:cNvSpPr>
            <p:nvPr/>
          </p:nvSpPr>
          <p:spPr bwMode="auto">
            <a:xfrm>
              <a:off x="3600" y="2496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31" name="Line 50"/>
            <p:cNvSpPr>
              <a:spLocks noChangeShapeType="1"/>
            </p:cNvSpPr>
            <p:nvPr/>
          </p:nvSpPr>
          <p:spPr bwMode="auto">
            <a:xfrm flipH="1">
              <a:off x="1968" y="292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32" name="Line 51"/>
            <p:cNvSpPr>
              <a:spLocks noChangeShapeType="1"/>
            </p:cNvSpPr>
            <p:nvPr/>
          </p:nvSpPr>
          <p:spPr bwMode="auto">
            <a:xfrm>
              <a:off x="2304" y="292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52"/>
            <p:cNvGrpSpPr>
              <a:grpSpLocks/>
            </p:cNvGrpSpPr>
            <p:nvPr/>
          </p:nvGrpSpPr>
          <p:grpSpPr bwMode="auto">
            <a:xfrm>
              <a:off x="3360" y="3216"/>
              <a:ext cx="336" cy="240"/>
              <a:chOff x="2640" y="1776"/>
              <a:chExt cx="336" cy="240"/>
            </a:xfrm>
          </p:grpSpPr>
          <p:sp>
            <p:nvSpPr>
              <p:cNvPr id="72739" name="Oval 5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40" name="Text Box 5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M</a:t>
                </a:r>
                <a:endParaRPr lang="en-GB"/>
              </a:p>
            </p:txBody>
          </p:sp>
        </p:grpSp>
        <p:grpSp>
          <p:nvGrpSpPr>
            <p:cNvPr id="16" name="Group 55"/>
            <p:cNvGrpSpPr>
              <a:grpSpLocks/>
            </p:cNvGrpSpPr>
            <p:nvPr/>
          </p:nvGrpSpPr>
          <p:grpSpPr bwMode="auto">
            <a:xfrm>
              <a:off x="4080" y="3168"/>
              <a:ext cx="336" cy="240"/>
              <a:chOff x="2640" y="1776"/>
              <a:chExt cx="336" cy="240"/>
            </a:xfrm>
          </p:grpSpPr>
          <p:sp>
            <p:nvSpPr>
              <p:cNvPr id="72737" name="Oval 5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738" name="Text Box 5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N</a:t>
                </a:r>
                <a:endParaRPr lang="en-GB"/>
              </a:p>
            </p:txBody>
          </p:sp>
        </p:grpSp>
        <p:sp>
          <p:nvSpPr>
            <p:cNvPr id="72735" name="Line 58"/>
            <p:cNvSpPr>
              <a:spLocks noChangeShapeType="1"/>
            </p:cNvSpPr>
            <p:nvPr/>
          </p:nvSpPr>
          <p:spPr bwMode="auto">
            <a:xfrm>
              <a:off x="3504" y="292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2736" name="Line 59"/>
            <p:cNvSpPr>
              <a:spLocks noChangeShapeType="1"/>
            </p:cNvSpPr>
            <p:nvPr/>
          </p:nvSpPr>
          <p:spPr bwMode="auto">
            <a:xfrm>
              <a:off x="4176" y="2928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searching in AI?</a:t>
            </a:r>
          </a:p>
        </p:txBody>
      </p:sp>
      <p:pic>
        <p:nvPicPr>
          <p:cNvPr id="65538" name="Picture 2" descr="Image result for tic tac to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29000" y="1676400"/>
            <a:ext cx="1828800" cy="1778156"/>
          </a:xfrm>
          <a:prstGeom prst="rect">
            <a:avLst/>
          </a:prstGeom>
          <a:noFill/>
        </p:spPr>
      </p:pic>
      <p:sp>
        <p:nvSpPr>
          <p:cNvPr id="4" name="TextBox 3"/>
          <p:cNvSpPr txBox="1"/>
          <p:nvPr/>
        </p:nvSpPr>
        <p:spPr>
          <a:xfrm>
            <a:off x="609600" y="35814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 be you all are familiar with the board game Tic-</a:t>
            </a:r>
            <a:r>
              <a:rPr lang="en-US" dirty="0" err="1"/>
              <a:t>Tac</a:t>
            </a:r>
            <a:r>
              <a:rPr lang="en-US" dirty="0"/>
              <a:t>-Toe.</a:t>
            </a:r>
          </a:p>
          <a:p>
            <a:endParaRPr lang="en-US" dirty="0"/>
          </a:p>
          <a:p>
            <a:r>
              <a:rPr lang="en-US" dirty="0"/>
              <a:t>As an AI student, you want design an intelligent agent, which can play this game with you as an opponent.</a:t>
            </a:r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7DD9CD06-B1A7-4D48-950F-8DA8D770D22E}" type="slidenum">
              <a:rPr lang="ar-SA" smtClean="0">
                <a:cs typeface="Arial" pitchFamily="34" charset="0"/>
              </a:rPr>
              <a:pPr/>
              <a:t>20</a:t>
            </a:fld>
            <a:endParaRPr lang="en-GB">
              <a:cs typeface="Arial" pitchFamily="34" charset="0"/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Breadth First Search</a:t>
            </a:r>
          </a:p>
        </p:txBody>
      </p:sp>
      <p:sp>
        <p:nvSpPr>
          <p:cNvPr id="73732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B,C,D,E,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F,G,H,I,J,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K,L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3429000"/>
            <a:chOff x="1104" y="1776"/>
            <a:chExt cx="3408" cy="216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73790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91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73788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89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73786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87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73784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85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73782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83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73780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81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73778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79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73776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77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73774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75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12" name="Group 32"/>
            <p:cNvGrpSpPr>
              <a:grpSpLocks/>
            </p:cNvGrpSpPr>
            <p:nvPr/>
          </p:nvGrpSpPr>
          <p:grpSpPr bwMode="auto"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73772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73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73770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71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14" name="Group 38"/>
            <p:cNvGrpSpPr>
              <a:grpSpLocks/>
            </p:cNvGrpSpPr>
            <p:nvPr/>
          </p:nvGrpSpPr>
          <p:grpSpPr bwMode="auto"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73768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69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73746" name="Oval 41"/>
            <p:cNvSpPr>
              <a:spLocks noChangeArrowheads="1"/>
            </p:cNvSpPr>
            <p:nvPr/>
          </p:nvSpPr>
          <p:spPr bwMode="auto">
            <a:xfrm>
              <a:off x="2160" y="3696"/>
              <a:ext cx="336" cy="240"/>
            </a:xfrm>
            <a:prstGeom prst="ellipse">
              <a:avLst/>
            </a:prstGeom>
            <a:solidFill>
              <a:schemeClr val="folHlink"/>
            </a:solidFill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3747" name="Text Box 42"/>
            <p:cNvSpPr txBox="1">
              <a:spLocks noChangeArrowheads="1"/>
            </p:cNvSpPr>
            <p:nvPr/>
          </p:nvSpPr>
          <p:spPr bwMode="auto">
            <a:xfrm>
              <a:off x="2256" y="3696"/>
              <a:ext cx="240" cy="231"/>
            </a:xfrm>
            <a:prstGeom prst="rect">
              <a:avLst/>
            </a:prstGeom>
            <a:noFill/>
            <a:ln w="41275" cmpd="dbl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/>
                <a:t>O</a:t>
              </a:r>
              <a:endParaRPr lang="en-GB" b="1" i="1"/>
            </a:p>
          </p:txBody>
        </p:sp>
        <p:sp>
          <p:nvSpPr>
            <p:cNvPr id="73748" name="Line 43"/>
            <p:cNvSpPr>
              <a:spLocks noChangeShapeType="1"/>
            </p:cNvSpPr>
            <p:nvPr/>
          </p:nvSpPr>
          <p:spPr bwMode="auto">
            <a:xfrm flipH="1">
              <a:off x="1776" y="2016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49" name="Line 44"/>
            <p:cNvSpPr>
              <a:spLocks noChangeShapeType="1"/>
            </p:cNvSpPr>
            <p:nvPr/>
          </p:nvSpPr>
          <p:spPr bwMode="auto">
            <a:xfrm flipH="1">
              <a:off x="2592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0" name="Line 45"/>
            <p:cNvSpPr>
              <a:spLocks noChangeShapeType="1"/>
            </p:cNvSpPr>
            <p:nvPr/>
          </p:nvSpPr>
          <p:spPr bwMode="auto">
            <a:xfrm>
              <a:off x="2784" y="2016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1" name="Line 46"/>
            <p:cNvSpPr>
              <a:spLocks noChangeShapeType="1"/>
            </p:cNvSpPr>
            <p:nvPr/>
          </p:nvSpPr>
          <p:spPr bwMode="auto">
            <a:xfrm>
              <a:off x="2784" y="2016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2" name="Line 47"/>
            <p:cNvSpPr>
              <a:spLocks noChangeShapeType="1"/>
            </p:cNvSpPr>
            <p:nvPr/>
          </p:nvSpPr>
          <p:spPr bwMode="auto">
            <a:xfrm flipH="1">
              <a:off x="1296" y="244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3" name="Line 48"/>
            <p:cNvSpPr>
              <a:spLocks noChangeShapeType="1"/>
            </p:cNvSpPr>
            <p:nvPr/>
          </p:nvSpPr>
          <p:spPr bwMode="auto">
            <a:xfrm>
              <a:off x="1680" y="244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4" name="Line 49"/>
            <p:cNvSpPr>
              <a:spLocks noChangeShapeType="1"/>
            </p:cNvSpPr>
            <p:nvPr/>
          </p:nvSpPr>
          <p:spPr bwMode="auto">
            <a:xfrm>
              <a:off x="2592" y="24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5" name="Line 50"/>
            <p:cNvSpPr>
              <a:spLocks noChangeShapeType="1"/>
            </p:cNvSpPr>
            <p:nvPr/>
          </p:nvSpPr>
          <p:spPr bwMode="auto">
            <a:xfrm flipH="1">
              <a:off x="3216" y="24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6" name="Line 51"/>
            <p:cNvSpPr>
              <a:spLocks noChangeShapeType="1"/>
            </p:cNvSpPr>
            <p:nvPr/>
          </p:nvSpPr>
          <p:spPr bwMode="auto">
            <a:xfrm>
              <a:off x="3360" y="244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7" name="Line 52"/>
            <p:cNvSpPr>
              <a:spLocks noChangeShapeType="1"/>
            </p:cNvSpPr>
            <p:nvPr/>
          </p:nvSpPr>
          <p:spPr bwMode="auto">
            <a:xfrm flipH="1">
              <a:off x="1728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58" name="Line 53"/>
            <p:cNvSpPr>
              <a:spLocks noChangeShapeType="1"/>
            </p:cNvSpPr>
            <p:nvPr/>
          </p:nvSpPr>
          <p:spPr bwMode="auto">
            <a:xfrm>
              <a:off x="2064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54"/>
            <p:cNvGrpSpPr>
              <a:grpSpLocks/>
            </p:cNvGrpSpPr>
            <p:nvPr/>
          </p:nvGrpSpPr>
          <p:grpSpPr bwMode="auto"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73766" name="Oval 5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67" name="Text Box 5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M</a:t>
                </a:r>
                <a:endParaRPr lang="en-GB"/>
              </a:p>
            </p:txBody>
          </p:sp>
        </p:grpSp>
        <p:grpSp>
          <p:nvGrpSpPr>
            <p:cNvPr id="16" name="Group 57"/>
            <p:cNvGrpSpPr>
              <a:grpSpLocks/>
            </p:cNvGrpSpPr>
            <p:nvPr/>
          </p:nvGrpSpPr>
          <p:grpSpPr bwMode="auto"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73764" name="Oval 5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765" name="Text Box 5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N</a:t>
                </a:r>
                <a:endParaRPr lang="en-GB"/>
              </a:p>
            </p:txBody>
          </p:sp>
        </p:grpSp>
        <p:sp>
          <p:nvSpPr>
            <p:cNvPr id="73761" name="Line 60"/>
            <p:cNvSpPr>
              <a:spLocks noChangeShapeType="1"/>
            </p:cNvSpPr>
            <p:nvPr/>
          </p:nvSpPr>
          <p:spPr bwMode="auto">
            <a:xfrm>
              <a:off x="3264" y="288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62" name="Line 61"/>
            <p:cNvSpPr>
              <a:spLocks noChangeShapeType="1"/>
            </p:cNvSpPr>
            <p:nvPr/>
          </p:nvSpPr>
          <p:spPr bwMode="auto">
            <a:xfrm>
              <a:off x="3936" y="288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3763" name="Line 62"/>
            <p:cNvSpPr>
              <a:spLocks noChangeShapeType="1"/>
            </p:cNvSpPr>
            <p:nvPr/>
          </p:nvSpPr>
          <p:spPr bwMode="auto">
            <a:xfrm flipH="1">
              <a:off x="2304" y="340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A8AC5DDF-7A84-4BEA-9792-9714B76B0E5B}" type="slidenum">
              <a:rPr lang="ar-SA" smtClean="0">
                <a:cs typeface="Arial" pitchFamily="34" charset="0"/>
              </a:rPr>
              <a:pPr/>
              <a:t>21</a:t>
            </a:fld>
            <a:endParaRPr lang="en-GB">
              <a:cs typeface="Arial" pitchFamily="34" charset="0"/>
            </a:endParaRPr>
          </a:p>
        </p:txBody>
      </p:sp>
      <p:sp>
        <p:nvSpPr>
          <p:cNvPr id="7475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Breadth First Search</a:t>
            </a:r>
          </a:p>
        </p:txBody>
      </p:sp>
      <p:sp>
        <p:nvSpPr>
          <p:cNvPr id="74756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B,C,D,E,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F,G,H,I,J,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K,L, M,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3429000"/>
            <a:chOff x="1104" y="1776"/>
            <a:chExt cx="3408" cy="216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74814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815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74812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813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74810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811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74808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809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74806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807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74804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805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74802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803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74800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801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74798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99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12" name="Group 32"/>
            <p:cNvGrpSpPr>
              <a:grpSpLocks/>
            </p:cNvGrpSpPr>
            <p:nvPr/>
          </p:nvGrpSpPr>
          <p:grpSpPr bwMode="auto"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74796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97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74794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95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14" name="Group 38"/>
            <p:cNvGrpSpPr>
              <a:grpSpLocks/>
            </p:cNvGrpSpPr>
            <p:nvPr/>
          </p:nvGrpSpPr>
          <p:grpSpPr bwMode="auto"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74792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93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74770" name="Oval 41"/>
            <p:cNvSpPr>
              <a:spLocks noChangeArrowheads="1"/>
            </p:cNvSpPr>
            <p:nvPr/>
          </p:nvSpPr>
          <p:spPr bwMode="auto">
            <a:xfrm>
              <a:off x="2160" y="3696"/>
              <a:ext cx="336" cy="240"/>
            </a:xfrm>
            <a:prstGeom prst="ellipse">
              <a:avLst/>
            </a:prstGeom>
            <a:solidFill>
              <a:schemeClr val="folHlink"/>
            </a:solidFill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4771" name="Text Box 42"/>
            <p:cNvSpPr txBox="1">
              <a:spLocks noChangeArrowheads="1"/>
            </p:cNvSpPr>
            <p:nvPr/>
          </p:nvSpPr>
          <p:spPr bwMode="auto">
            <a:xfrm>
              <a:off x="2256" y="3696"/>
              <a:ext cx="240" cy="231"/>
            </a:xfrm>
            <a:prstGeom prst="rect">
              <a:avLst/>
            </a:prstGeom>
            <a:noFill/>
            <a:ln w="41275" cmpd="dbl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/>
                <a:t>O</a:t>
              </a:r>
              <a:endParaRPr lang="en-GB" b="1" i="1"/>
            </a:p>
          </p:txBody>
        </p:sp>
        <p:sp>
          <p:nvSpPr>
            <p:cNvPr id="74772" name="Line 43"/>
            <p:cNvSpPr>
              <a:spLocks noChangeShapeType="1"/>
            </p:cNvSpPr>
            <p:nvPr/>
          </p:nvSpPr>
          <p:spPr bwMode="auto">
            <a:xfrm flipH="1">
              <a:off x="1776" y="2016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73" name="Line 44"/>
            <p:cNvSpPr>
              <a:spLocks noChangeShapeType="1"/>
            </p:cNvSpPr>
            <p:nvPr/>
          </p:nvSpPr>
          <p:spPr bwMode="auto">
            <a:xfrm flipH="1">
              <a:off x="2592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74" name="Line 45"/>
            <p:cNvSpPr>
              <a:spLocks noChangeShapeType="1"/>
            </p:cNvSpPr>
            <p:nvPr/>
          </p:nvSpPr>
          <p:spPr bwMode="auto">
            <a:xfrm>
              <a:off x="2784" y="2016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75" name="Line 46"/>
            <p:cNvSpPr>
              <a:spLocks noChangeShapeType="1"/>
            </p:cNvSpPr>
            <p:nvPr/>
          </p:nvSpPr>
          <p:spPr bwMode="auto">
            <a:xfrm>
              <a:off x="2784" y="2016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76" name="Line 47"/>
            <p:cNvSpPr>
              <a:spLocks noChangeShapeType="1"/>
            </p:cNvSpPr>
            <p:nvPr/>
          </p:nvSpPr>
          <p:spPr bwMode="auto">
            <a:xfrm flipH="1">
              <a:off x="1296" y="244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77" name="Line 48"/>
            <p:cNvSpPr>
              <a:spLocks noChangeShapeType="1"/>
            </p:cNvSpPr>
            <p:nvPr/>
          </p:nvSpPr>
          <p:spPr bwMode="auto">
            <a:xfrm>
              <a:off x="1680" y="244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78" name="Line 49"/>
            <p:cNvSpPr>
              <a:spLocks noChangeShapeType="1"/>
            </p:cNvSpPr>
            <p:nvPr/>
          </p:nvSpPr>
          <p:spPr bwMode="auto">
            <a:xfrm>
              <a:off x="2592" y="24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79" name="Line 50"/>
            <p:cNvSpPr>
              <a:spLocks noChangeShapeType="1"/>
            </p:cNvSpPr>
            <p:nvPr/>
          </p:nvSpPr>
          <p:spPr bwMode="auto">
            <a:xfrm flipH="1">
              <a:off x="3216" y="24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80" name="Line 51"/>
            <p:cNvSpPr>
              <a:spLocks noChangeShapeType="1"/>
            </p:cNvSpPr>
            <p:nvPr/>
          </p:nvSpPr>
          <p:spPr bwMode="auto">
            <a:xfrm>
              <a:off x="3360" y="244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81" name="Line 52"/>
            <p:cNvSpPr>
              <a:spLocks noChangeShapeType="1"/>
            </p:cNvSpPr>
            <p:nvPr/>
          </p:nvSpPr>
          <p:spPr bwMode="auto">
            <a:xfrm flipH="1">
              <a:off x="1728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82" name="Line 53"/>
            <p:cNvSpPr>
              <a:spLocks noChangeShapeType="1"/>
            </p:cNvSpPr>
            <p:nvPr/>
          </p:nvSpPr>
          <p:spPr bwMode="auto">
            <a:xfrm>
              <a:off x="2064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54"/>
            <p:cNvGrpSpPr>
              <a:grpSpLocks/>
            </p:cNvGrpSpPr>
            <p:nvPr/>
          </p:nvGrpSpPr>
          <p:grpSpPr bwMode="auto"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74790" name="Oval 5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91" name="Text Box 5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M</a:t>
                </a:r>
                <a:endParaRPr lang="en-GB"/>
              </a:p>
            </p:txBody>
          </p:sp>
        </p:grpSp>
        <p:grpSp>
          <p:nvGrpSpPr>
            <p:cNvPr id="16" name="Group 57"/>
            <p:cNvGrpSpPr>
              <a:grpSpLocks/>
            </p:cNvGrpSpPr>
            <p:nvPr/>
          </p:nvGrpSpPr>
          <p:grpSpPr bwMode="auto"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74788" name="Oval 5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789" name="Text Box 5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N</a:t>
                </a:r>
                <a:endParaRPr lang="en-GB"/>
              </a:p>
            </p:txBody>
          </p:sp>
        </p:grpSp>
        <p:sp>
          <p:nvSpPr>
            <p:cNvPr id="74785" name="Line 60"/>
            <p:cNvSpPr>
              <a:spLocks noChangeShapeType="1"/>
            </p:cNvSpPr>
            <p:nvPr/>
          </p:nvSpPr>
          <p:spPr bwMode="auto">
            <a:xfrm>
              <a:off x="3264" y="288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86" name="Line 61"/>
            <p:cNvSpPr>
              <a:spLocks noChangeShapeType="1"/>
            </p:cNvSpPr>
            <p:nvPr/>
          </p:nvSpPr>
          <p:spPr bwMode="auto">
            <a:xfrm>
              <a:off x="3936" y="288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4787" name="Line 62"/>
            <p:cNvSpPr>
              <a:spLocks noChangeShapeType="1"/>
            </p:cNvSpPr>
            <p:nvPr/>
          </p:nvSpPr>
          <p:spPr bwMode="auto">
            <a:xfrm flipH="1">
              <a:off x="2304" y="340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391D4024-244B-48A1-A537-81C86DE2FB1B}" type="slidenum">
              <a:rPr lang="ar-SA" smtClean="0">
                <a:cs typeface="Arial" pitchFamily="34" charset="0"/>
              </a:rPr>
              <a:pPr/>
              <a:t>22</a:t>
            </a:fld>
            <a:endParaRPr lang="en-GB">
              <a:cs typeface="Arial" pitchFamily="34" charset="0"/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Breadth First Search</a:t>
            </a:r>
          </a:p>
        </p:txBody>
      </p:sp>
      <p:sp>
        <p:nvSpPr>
          <p:cNvPr id="75780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B,C,D,E,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F,G,H,I,J,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K,L, M,N,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3429000"/>
            <a:chOff x="1104" y="1776"/>
            <a:chExt cx="3408" cy="216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75838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39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75836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37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75834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35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75832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33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75830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31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75828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29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75826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27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75824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25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75822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23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12" name="Group 32"/>
            <p:cNvGrpSpPr>
              <a:grpSpLocks/>
            </p:cNvGrpSpPr>
            <p:nvPr/>
          </p:nvGrpSpPr>
          <p:grpSpPr bwMode="auto"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75820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21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75818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19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14" name="Group 38"/>
            <p:cNvGrpSpPr>
              <a:grpSpLocks/>
            </p:cNvGrpSpPr>
            <p:nvPr/>
          </p:nvGrpSpPr>
          <p:grpSpPr bwMode="auto"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75816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17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75794" name="Oval 41"/>
            <p:cNvSpPr>
              <a:spLocks noChangeArrowheads="1"/>
            </p:cNvSpPr>
            <p:nvPr/>
          </p:nvSpPr>
          <p:spPr bwMode="auto">
            <a:xfrm>
              <a:off x="2160" y="3696"/>
              <a:ext cx="336" cy="240"/>
            </a:xfrm>
            <a:prstGeom prst="ellipse">
              <a:avLst/>
            </a:prstGeom>
            <a:solidFill>
              <a:schemeClr val="folHlink"/>
            </a:solidFill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5795" name="Text Box 42"/>
            <p:cNvSpPr txBox="1">
              <a:spLocks noChangeArrowheads="1"/>
            </p:cNvSpPr>
            <p:nvPr/>
          </p:nvSpPr>
          <p:spPr bwMode="auto">
            <a:xfrm>
              <a:off x="2256" y="3696"/>
              <a:ext cx="240" cy="231"/>
            </a:xfrm>
            <a:prstGeom prst="rect">
              <a:avLst/>
            </a:prstGeom>
            <a:noFill/>
            <a:ln w="41275" cmpd="dbl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/>
                <a:t>O</a:t>
              </a:r>
              <a:endParaRPr lang="en-GB" b="1" i="1"/>
            </a:p>
          </p:txBody>
        </p:sp>
        <p:sp>
          <p:nvSpPr>
            <p:cNvPr id="75796" name="Line 43"/>
            <p:cNvSpPr>
              <a:spLocks noChangeShapeType="1"/>
            </p:cNvSpPr>
            <p:nvPr/>
          </p:nvSpPr>
          <p:spPr bwMode="auto">
            <a:xfrm flipH="1">
              <a:off x="1776" y="2016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7" name="Line 44"/>
            <p:cNvSpPr>
              <a:spLocks noChangeShapeType="1"/>
            </p:cNvSpPr>
            <p:nvPr/>
          </p:nvSpPr>
          <p:spPr bwMode="auto">
            <a:xfrm flipH="1">
              <a:off x="2592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8" name="Line 45"/>
            <p:cNvSpPr>
              <a:spLocks noChangeShapeType="1"/>
            </p:cNvSpPr>
            <p:nvPr/>
          </p:nvSpPr>
          <p:spPr bwMode="auto">
            <a:xfrm>
              <a:off x="2784" y="2016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799" name="Line 46"/>
            <p:cNvSpPr>
              <a:spLocks noChangeShapeType="1"/>
            </p:cNvSpPr>
            <p:nvPr/>
          </p:nvSpPr>
          <p:spPr bwMode="auto">
            <a:xfrm>
              <a:off x="2784" y="2016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0" name="Line 47"/>
            <p:cNvSpPr>
              <a:spLocks noChangeShapeType="1"/>
            </p:cNvSpPr>
            <p:nvPr/>
          </p:nvSpPr>
          <p:spPr bwMode="auto">
            <a:xfrm flipH="1">
              <a:off x="1296" y="244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1" name="Line 48"/>
            <p:cNvSpPr>
              <a:spLocks noChangeShapeType="1"/>
            </p:cNvSpPr>
            <p:nvPr/>
          </p:nvSpPr>
          <p:spPr bwMode="auto">
            <a:xfrm>
              <a:off x="1680" y="244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2" name="Line 49"/>
            <p:cNvSpPr>
              <a:spLocks noChangeShapeType="1"/>
            </p:cNvSpPr>
            <p:nvPr/>
          </p:nvSpPr>
          <p:spPr bwMode="auto">
            <a:xfrm>
              <a:off x="2592" y="24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3" name="Line 50"/>
            <p:cNvSpPr>
              <a:spLocks noChangeShapeType="1"/>
            </p:cNvSpPr>
            <p:nvPr/>
          </p:nvSpPr>
          <p:spPr bwMode="auto">
            <a:xfrm flipH="1">
              <a:off x="3216" y="24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4" name="Line 51"/>
            <p:cNvSpPr>
              <a:spLocks noChangeShapeType="1"/>
            </p:cNvSpPr>
            <p:nvPr/>
          </p:nvSpPr>
          <p:spPr bwMode="auto">
            <a:xfrm>
              <a:off x="3360" y="244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5" name="Line 52"/>
            <p:cNvSpPr>
              <a:spLocks noChangeShapeType="1"/>
            </p:cNvSpPr>
            <p:nvPr/>
          </p:nvSpPr>
          <p:spPr bwMode="auto">
            <a:xfrm flipH="1">
              <a:off x="1728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06" name="Line 53"/>
            <p:cNvSpPr>
              <a:spLocks noChangeShapeType="1"/>
            </p:cNvSpPr>
            <p:nvPr/>
          </p:nvSpPr>
          <p:spPr bwMode="auto">
            <a:xfrm>
              <a:off x="2064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54"/>
            <p:cNvGrpSpPr>
              <a:grpSpLocks/>
            </p:cNvGrpSpPr>
            <p:nvPr/>
          </p:nvGrpSpPr>
          <p:grpSpPr bwMode="auto"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75814" name="Oval 5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15" name="Text Box 5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M</a:t>
                </a:r>
                <a:endParaRPr lang="en-GB"/>
              </a:p>
            </p:txBody>
          </p:sp>
        </p:grpSp>
        <p:grpSp>
          <p:nvGrpSpPr>
            <p:cNvPr id="16" name="Group 57"/>
            <p:cNvGrpSpPr>
              <a:grpSpLocks/>
            </p:cNvGrpSpPr>
            <p:nvPr/>
          </p:nvGrpSpPr>
          <p:grpSpPr bwMode="auto"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75812" name="Oval 5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813" name="Text Box 5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N</a:t>
                </a:r>
                <a:endParaRPr lang="en-GB"/>
              </a:p>
            </p:txBody>
          </p:sp>
        </p:grpSp>
        <p:sp>
          <p:nvSpPr>
            <p:cNvPr id="75809" name="Line 60"/>
            <p:cNvSpPr>
              <a:spLocks noChangeShapeType="1"/>
            </p:cNvSpPr>
            <p:nvPr/>
          </p:nvSpPr>
          <p:spPr bwMode="auto">
            <a:xfrm>
              <a:off x="3264" y="288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10" name="Line 61"/>
            <p:cNvSpPr>
              <a:spLocks noChangeShapeType="1"/>
            </p:cNvSpPr>
            <p:nvPr/>
          </p:nvSpPr>
          <p:spPr bwMode="auto">
            <a:xfrm>
              <a:off x="3936" y="288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5811" name="Line 62"/>
            <p:cNvSpPr>
              <a:spLocks noChangeShapeType="1"/>
            </p:cNvSpPr>
            <p:nvPr/>
          </p:nvSpPr>
          <p:spPr bwMode="auto">
            <a:xfrm flipH="1">
              <a:off x="2304" y="340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7091E72E-DE94-4967-8CA1-CA22714175FD}" type="slidenum">
              <a:rPr lang="ar-SA" smtClean="0">
                <a:cs typeface="Arial" pitchFamily="34" charset="0"/>
              </a:rPr>
              <a:pPr/>
              <a:t>23</a:t>
            </a:fld>
            <a:endParaRPr lang="en-GB">
              <a:cs typeface="Arial" pitchFamily="34" charset="0"/>
            </a:endParaRPr>
          </a:p>
        </p:txBody>
      </p:sp>
      <p:sp>
        <p:nvSpPr>
          <p:cNvPr id="7680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Breadth First Search</a:t>
            </a:r>
          </a:p>
        </p:txBody>
      </p:sp>
      <p:sp>
        <p:nvSpPr>
          <p:cNvPr id="76804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B,C,D,E,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F,G,H,I,J,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K,L, M,N,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Goal state: </a:t>
            </a:r>
            <a:r>
              <a:rPr lang="en-US" sz="2000" b="1" i="1"/>
              <a:t>O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3429000"/>
            <a:chOff x="1104" y="1776"/>
            <a:chExt cx="3408" cy="216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76862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63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76860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61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76858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59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76856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57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76854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55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76852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53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76850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51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76848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49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76846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47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12" name="Group 32"/>
            <p:cNvGrpSpPr>
              <a:grpSpLocks/>
            </p:cNvGrpSpPr>
            <p:nvPr/>
          </p:nvGrpSpPr>
          <p:grpSpPr bwMode="auto"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76844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45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76842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43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14" name="Group 38"/>
            <p:cNvGrpSpPr>
              <a:grpSpLocks/>
            </p:cNvGrpSpPr>
            <p:nvPr/>
          </p:nvGrpSpPr>
          <p:grpSpPr bwMode="auto"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76840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41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76818" name="Oval 41"/>
            <p:cNvSpPr>
              <a:spLocks noChangeArrowheads="1"/>
            </p:cNvSpPr>
            <p:nvPr/>
          </p:nvSpPr>
          <p:spPr bwMode="auto">
            <a:xfrm>
              <a:off x="2160" y="3696"/>
              <a:ext cx="336" cy="240"/>
            </a:xfrm>
            <a:prstGeom prst="ellipse">
              <a:avLst/>
            </a:prstGeom>
            <a:solidFill>
              <a:srgbClr val="FF0000"/>
            </a:solidFill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6819" name="Text Box 42"/>
            <p:cNvSpPr txBox="1">
              <a:spLocks noChangeArrowheads="1"/>
            </p:cNvSpPr>
            <p:nvPr/>
          </p:nvSpPr>
          <p:spPr bwMode="auto">
            <a:xfrm>
              <a:off x="2256" y="3696"/>
              <a:ext cx="240" cy="231"/>
            </a:xfrm>
            <a:prstGeom prst="rect">
              <a:avLst/>
            </a:prstGeom>
            <a:noFill/>
            <a:ln w="41275" cmpd="dbl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/>
                <a:t>O</a:t>
              </a:r>
              <a:endParaRPr lang="en-GB" b="1" i="1"/>
            </a:p>
          </p:txBody>
        </p:sp>
        <p:sp>
          <p:nvSpPr>
            <p:cNvPr id="76820" name="Line 43"/>
            <p:cNvSpPr>
              <a:spLocks noChangeShapeType="1"/>
            </p:cNvSpPr>
            <p:nvPr/>
          </p:nvSpPr>
          <p:spPr bwMode="auto">
            <a:xfrm flipH="1">
              <a:off x="1776" y="2016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21" name="Line 44"/>
            <p:cNvSpPr>
              <a:spLocks noChangeShapeType="1"/>
            </p:cNvSpPr>
            <p:nvPr/>
          </p:nvSpPr>
          <p:spPr bwMode="auto">
            <a:xfrm flipH="1">
              <a:off x="2592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22" name="Line 45"/>
            <p:cNvSpPr>
              <a:spLocks noChangeShapeType="1"/>
            </p:cNvSpPr>
            <p:nvPr/>
          </p:nvSpPr>
          <p:spPr bwMode="auto">
            <a:xfrm>
              <a:off x="2784" y="2016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23" name="Line 46"/>
            <p:cNvSpPr>
              <a:spLocks noChangeShapeType="1"/>
            </p:cNvSpPr>
            <p:nvPr/>
          </p:nvSpPr>
          <p:spPr bwMode="auto">
            <a:xfrm>
              <a:off x="2784" y="2016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24" name="Line 47"/>
            <p:cNvSpPr>
              <a:spLocks noChangeShapeType="1"/>
            </p:cNvSpPr>
            <p:nvPr/>
          </p:nvSpPr>
          <p:spPr bwMode="auto">
            <a:xfrm flipH="1">
              <a:off x="1296" y="244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25" name="Line 48"/>
            <p:cNvSpPr>
              <a:spLocks noChangeShapeType="1"/>
            </p:cNvSpPr>
            <p:nvPr/>
          </p:nvSpPr>
          <p:spPr bwMode="auto">
            <a:xfrm>
              <a:off x="1680" y="244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26" name="Line 49"/>
            <p:cNvSpPr>
              <a:spLocks noChangeShapeType="1"/>
            </p:cNvSpPr>
            <p:nvPr/>
          </p:nvSpPr>
          <p:spPr bwMode="auto">
            <a:xfrm>
              <a:off x="2592" y="24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27" name="Line 50"/>
            <p:cNvSpPr>
              <a:spLocks noChangeShapeType="1"/>
            </p:cNvSpPr>
            <p:nvPr/>
          </p:nvSpPr>
          <p:spPr bwMode="auto">
            <a:xfrm flipH="1">
              <a:off x="3216" y="24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28" name="Line 51"/>
            <p:cNvSpPr>
              <a:spLocks noChangeShapeType="1"/>
            </p:cNvSpPr>
            <p:nvPr/>
          </p:nvSpPr>
          <p:spPr bwMode="auto">
            <a:xfrm>
              <a:off x="3360" y="244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29" name="Line 52"/>
            <p:cNvSpPr>
              <a:spLocks noChangeShapeType="1"/>
            </p:cNvSpPr>
            <p:nvPr/>
          </p:nvSpPr>
          <p:spPr bwMode="auto">
            <a:xfrm flipH="1">
              <a:off x="1728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0" name="Line 53"/>
            <p:cNvSpPr>
              <a:spLocks noChangeShapeType="1"/>
            </p:cNvSpPr>
            <p:nvPr/>
          </p:nvSpPr>
          <p:spPr bwMode="auto">
            <a:xfrm>
              <a:off x="2064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54"/>
            <p:cNvGrpSpPr>
              <a:grpSpLocks/>
            </p:cNvGrpSpPr>
            <p:nvPr/>
          </p:nvGrpSpPr>
          <p:grpSpPr bwMode="auto"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76838" name="Oval 5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39" name="Text Box 5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M</a:t>
                </a:r>
                <a:endParaRPr lang="en-GB"/>
              </a:p>
            </p:txBody>
          </p:sp>
        </p:grpSp>
        <p:grpSp>
          <p:nvGrpSpPr>
            <p:cNvPr id="16" name="Group 57"/>
            <p:cNvGrpSpPr>
              <a:grpSpLocks/>
            </p:cNvGrpSpPr>
            <p:nvPr/>
          </p:nvGrpSpPr>
          <p:grpSpPr bwMode="auto"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76836" name="Oval 5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837" name="Text Box 5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N</a:t>
                </a:r>
                <a:endParaRPr lang="en-GB"/>
              </a:p>
            </p:txBody>
          </p:sp>
        </p:grpSp>
        <p:sp>
          <p:nvSpPr>
            <p:cNvPr id="76833" name="Line 60"/>
            <p:cNvSpPr>
              <a:spLocks noChangeShapeType="1"/>
            </p:cNvSpPr>
            <p:nvPr/>
          </p:nvSpPr>
          <p:spPr bwMode="auto">
            <a:xfrm>
              <a:off x="3264" y="288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4" name="Line 61"/>
            <p:cNvSpPr>
              <a:spLocks noChangeShapeType="1"/>
            </p:cNvSpPr>
            <p:nvPr/>
          </p:nvSpPr>
          <p:spPr bwMode="auto">
            <a:xfrm>
              <a:off x="3936" y="288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6835" name="Line 62"/>
            <p:cNvSpPr>
              <a:spLocks noChangeShapeType="1"/>
            </p:cNvSpPr>
            <p:nvPr/>
          </p:nvSpPr>
          <p:spPr bwMode="auto">
            <a:xfrm flipH="1">
              <a:off x="2304" y="340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2AE844B1-48C4-43E4-911E-671C3634CF95}" type="slidenum">
              <a:rPr lang="ar-SA" smtClean="0">
                <a:cs typeface="Arial" pitchFamily="34" charset="0"/>
              </a:rPr>
              <a:pPr/>
              <a:t>24</a:t>
            </a:fld>
            <a:endParaRPr lang="en-GB">
              <a:cs typeface="Arial" pitchFamily="34" charset="0"/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Breadth First Search</a:t>
            </a:r>
          </a:p>
        </p:txBody>
      </p:sp>
      <p:sp>
        <p:nvSpPr>
          <p:cNvPr id="77828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The returned solution is the sequence of operators in the path: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 b="1" i="1"/>
              <a:t>					A, B, G, L, O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3429000"/>
            <a:chOff x="1104" y="1776"/>
            <a:chExt cx="3408" cy="216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77886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3F1AB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87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77884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3F1AB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85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77882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83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77880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81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77878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79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77876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77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77874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3F1AB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75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77872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73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77870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71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12" name="Group 32"/>
            <p:cNvGrpSpPr>
              <a:grpSpLocks/>
            </p:cNvGrpSpPr>
            <p:nvPr/>
          </p:nvGrpSpPr>
          <p:grpSpPr bwMode="auto"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77868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69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77866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67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14" name="Group 38"/>
            <p:cNvGrpSpPr>
              <a:grpSpLocks/>
            </p:cNvGrpSpPr>
            <p:nvPr/>
          </p:nvGrpSpPr>
          <p:grpSpPr bwMode="auto"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77864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3F1AB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65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77842" name="Oval 41"/>
            <p:cNvSpPr>
              <a:spLocks noChangeArrowheads="1"/>
            </p:cNvSpPr>
            <p:nvPr/>
          </p:nvSpPr>
          <p:spPr bwMode="auto">
            <a:xfrm>
              <a:off x="2160" y="3696"/>
              <a:ext cx="336" cy="240"/>
            </a:xfrm>
            <a:prstGeom prst="ellipse">
              <a:avLst/>
            </a:prstGeom>
            <a:solidFill>
              <a:srgbClr val="F3F1AB"/>
            </a:solidFill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7843" name="Text Box 42"/>
            <p:cNvSpPr txBox="1">
              <a:spLocks noChangeArrowheads="1"/>
            </p:cNvSpPr>
            <p:nvPr/>
          </p:nvSpPr>
          <p:spPr bwMode="auto">
            <a:xfrm>
              <a:off x="2256" y="3696"/>
              <a:ext cx="240" cy="231"/>
            </a:xfrm>
            <a:prstGeom prst="rect">
              <a:avLst/>
            </a:prstGeom>
            <a:noFill/>
            <a:ln w="41275" cmpd="dbl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/>
                <a:t>O</a:t>
              </a:r>
              <a:endParaRPr lang="en-GB" b="1" i="1"/>
            </a:p>
          </p:txBody>
        </p:sp>
        <p:sp>
          <p:nvSpPr>
            <p:cNvPr id="77844" name="Line 43"/>
            <p:cNvSpPr>
              <a:spLocks noChangeShapeType="1"/>
            </p:cNvSpPr>
            <p:nvPr/>
          </p:nvSpPr>
          <p:spPr bwMode="auto">
            <a:xfrm flipH="1">
              <a:off x="1776" y="2016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45" name="Line 44"/>
            <p:cNvSpPr>
              <a:spLocks noChangeShapeType="1"/>
            </p:cNvSpPr>
            <p:nvPr/>
          </p:nvSpPr>
          <p:spPr bwMode="auto">
            <a:xfrm flipH="1">
              <a:off x="2592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46" name="Line 45"/>
            <p:cNvSpPr>
              <a:spLocks noChangeShapeType="1"/>
            </p:cNvSpPr>
            <p:nvPr/>
          </p:nvSpPr>
          <p:spPr bwMode="auto">
            <a:xfrm>
              <a:off x="2784" y="2016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47" name="Line 46"/>
            <p:cNvSpPr>
              <a:spLocks noChangeShapeType="1"/>
            </p:cNvSpPr>
            <p:nvPr/>
          </p:nvSpPr>
          <p:spPr bwMode="auto">
            <a:xfrm>
              <a:off x="2784" y="2016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48" name="Line 47"/>
            <p:cNvSpPr>
              <a:spLocks noChangeShapeType="1"/>
            </p:cNvSpPr>
            <p:nvPr/>
          </p:nvSpPr>
          <p:spPr bwMode="auto">
            <a:xfrm flipH="1">
              <a:off x="1296" y="244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49" name="Line 48"/>
            <p:cNvSpPr>
              <a:spLocks noChangeShapeType="1"/>
            </p:cNvSpPr>
            <p:nvPr/>
          </p:nvSpPr>
          <p:spPr bwMode="auto">
            <a:xfrm>
              <a:off x="1680" y="244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50" name="Line 49"/>
            <p:cNvSpPr>
              <a:spLocks noChangeShapeType="1"/>
            </p:cNvSpPr>
            <p:nvPr/>
          </p:nvSpPr>
          <p:spPr bwMode="auto">
            <a:xfrm>
              <a:off x="2592" y="24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51" name="Line 50"/>
            <p:cNvSpPr>
              <a:spLocks noChangeShapeType="1"/>
            </p:cNvSpPr>
            <p:nvPr/>
          </p:nvSpPr>
          <p:spPr bwMode="auto">
            <a:xfrm flipH="1">
              <a:off x="3216" y="24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52" name="Line 51"/>
            <p:cNvSpPr>
              <a:spLocks noChangeShapeType="1"/>
            </p:cNvSpPr>
            <p:nvPr/>
          </p:nvSpPr>
          <p:spPr bwMode="auto">
            <a:xfrm>
              <a:off x="3360" y="244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53" name="Line 52"/>
            <p:cNvSpPr>
              <a:spLocks noChangeShapeType="1"/>
            </p:cNvSpPr>
            <p:nvPr/>
          </p:nvSpPr>
          <p:spPr bwMode="auto">
            <a:xfrm flipH="1">
              <a:off x="1728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54" name="Line 53"/>
            <p:cNvSpPr>
              <a:spLocks noChangeShapeType="1"/>
            </p:cNvSpPr>
            <p:nvPr/>
          </p:nvSpPr>
          <p:spPr bwMode="auto">
            <a:xfrm>
              <a:off x="2064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54"/>
            <p:cNvGrpSpPr>
              <a:grpSpLocks/>
            </p:cNvGrpSpPr>
            <p:nvPr/>
          </p:nvGrpSpPr>
          <p:grpSpPr bwMode="auto"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77862" name="Oval 5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63" name="Text Box 5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M</a:t>
                </a:r>
                <a:endParaRPr lang="en-GB"/>
              </a:p>
            </p:txBody>
          </p:sp>
        </p:grpSp>
        <p:grpSp>
          <p:nvGrpSpPr>
            <p:cNvPr id="16" name="Group 57"/>
            <p:cNvGrpSpPr>
              <a:grpSpLocks/>
            </p:cNvGrpSpPr>
            <p:nvPr/>
          </p:nvGrpSpPr>
          <p:grpSpPr bwMode="auto"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77860" name="Oval 5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861" name="Text Box 5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N</a:t>
                </a:r>
                <a:endParaRPr lang="en-GB"/>
              </a:p>
            </p:txBody>
          </p:sp>
        </p:grpSp>
        <p:sp>
          <p:nvSpPr>
            <p:cNvPr id="77857" name="Line 60"/>
            <p:cNvSpPr>
              <a:spLocks noChangeShapeType="1"/>
            </p:cNvSpPr>
            <p:nvPr/>
          </p:nvSpPr>
          <p:spPr bwMode="auto">
            <a:xfrm>
              <a:off x="3264" y="288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58" name="Line 61"/>
            <p:cNvSpPr>
              <a:spLocks noChangeShapeType="1"/>
            </p:cNvSpPr>
            <p:nvPr/>
          </p:nvSpPr>
          <p:spPr bwMode="auto">
            <a:xfrm>
              <a:off x="3936" y="288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7859" name="Line 62"/>
            <p:cNvSpPr>
              <a:spLocks noChangeShapeType="1"/>
            </p:cNvSpPr>
            <p:nvPr/>
          </p:nvSpPr>
          <p:spPr bwMode="auto">
            <a:xfrm flipH="1">
              <a:off x="2304" y="340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6F66FF7C-44CF-4764-8899-B82C67BC2132}" type="slidenum">
              <a:rPr lang="ar-SA" smtClean="0">
                <a:cs typeface="Arial" pitchFamily="34" charset="0"/>
              </a:rPr>
              <a:pPr/>
              <a:t>25</a:t>
            </a:fld>
            <a:endParaRPr lang="en-GB">
              <a:cs typeface="Arial" pitchFamily="34" charset="0"/>
            </a:endParaRP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Depth First Search (DFS)</a:t>
            </a:r>
          </a:p>
        </p:txBody>
      </p:sp>
      <p:sp>
        <p:nvSpPr>
          <p:cNvPr id="79876" name="Rectangle 3"/>
          <p:cNvSpPr>
            <a:spLocks noChangeArrowheads="1"/>
          </p:cNvSpPr>
          <p:nvPr/>
        </p:nvSpPr>
        <p:spPr bwMode="auto">
          <a:xfrm>
            <a:off x="914400" y="1676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Application2: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	Given the following state space (tree search), give the sequence of visited nodes when using DFS (assume that the node</a:t>
            </a:r>
            <a:r>
              <a:rPr lang="en-US" sz="2000" b="1" i="1"/>
              <a:t>O</a:t>
            </a:r>
            <a:r>
              <a:rPr lang="en-US" sz="2000"/>
              <a:t> is the goal state):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3429000"/>
            <a:chOff x="1104" y="1776"/>
            <a:chExt cx="3408" cy="216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79934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35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79932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33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79930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31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79928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29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79926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27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79924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25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79922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23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79920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21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79918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19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12" name="Group 32"/>
            <p:cNvGrpSpPr>
              <a:grpSpLocks/>
            </p:cNvGrpSpPr>
            <p:nvPr/>
          </p:nvGrpSpPr>
          <p:grpSpPr bwMode="auto"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79916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17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79914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15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14" name="Group 38"/>
            <p:cNvGrpSpPr>
              <a:grpSpLocks/>
            </p:cNvGrpSpPr>
            <p:nvPr/>
          </p:nvGrpSpPr>
          <p:grpSpPr bwMode="auto"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79912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13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79890" name="Oval 41"/>
            <p:cNvSpPr>
              <a:spLocks noChangeArrowheads="1"/>
            </p:cNvSpPr>
            <p:nvPr/>
          </p:nvSpPr>
          <p:spPr bwMode="auto">
            <a:xfrm>
              <a:off x="2160" y="3696"/>
              <a:ext cx="336" cy="240"/>
            </a:xfrm>
            <a:prstGeom prst="ellipse">
              <a:avLst/>
            </a:prstGeom>
            <a:solidFill>
              <a:schemeClr val="folHlink"/>
            </a:solidFill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9891" name="Text Box 42"/>
            <p:cNvSpPr txBox="1">
              <a:spLocks noChangeArrowheads="1"/>
            </p:cNvSpPr>
            <p:nvPr/>
          </p:nvSpPr>
          <p:spPr bwMode="auto">
            <a:xfrm>
              <a:off x="2256" y="3696"/>
              <a:ext cx="240" cy="231"/>
            </a:xfrm>
            <a:prstGeom prst="rect">
              <a:avLst/>
            </a:prstGeom>
            <a:noFill/>
            <a:ln w="41275" cmpd="dbl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/>
                <a:t>O</a:t>
              </a:r>
              <a:endParaRPr lang="en-GB" b="1" i="1"/>
            </a:p>
          </p:txBody>
        </p:sp>
        <p:sp>
          <p:nvSpPr>
            <p:cNvPr id="79892" name="Line 43"/>
            <p:cNvSpPr>
              <a:spLocks noChangeShapeType="1"/>
            </p:cNvSpPr>
            <p:nvPr/>
          </p:nvSpPr>
          <p:spPr bwMode="auto">
            <a:xfrm flipH="1">
              <a:off x="1776" y="2016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893" name="Line 44"/>
            <p:cNvSpPr>
              <a:spLocks noChangeShapeType="1"/>
            </p:cNvSpPr>
            <p:nvPr/>
          </p:nvSpPr>
          <p:spPr bwMode="auto">
            <a:xfrm flipH="1">
              <a:off x="2592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894" name="Line 45"/>
            <p:cNvSpPr>
              <a:spLocks noChangeShapeType="1"/>
            </p:cNvSpPr>
            <p:nvPr/>
          </p:nvSpPr>
          <p:spPr bwMode="auto">
            <a:xfrm>
              <a:off x="2784" y="2016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895" name="Line 46"/>
            <p:cNvSpPr>
              <a:spLocks noChangeShapeType="1"/>
            </p:cNvSpPr>
            <p:nvPr/>
          </p:nvSpPr>
          <p:spPr bwMode="auto">
            <a:xfrm>
              <a:off x="2784" y="2016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896" name="Line 47"/>
            <p:cNvSpPr>
              <a:spLocks noChangeShapeType="1"/>
            </p:cNvSpPr>
            <p:nvPr/>
          </p:nvSpPr>
          <p:spPr bwMode="auto">
            <a:xfrm flipH="1">
              <a:off x="1296" y="244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897" name="Line 48"/>
            <p:cNvSpPr>
              <a:spLocks noChangeShapeType="1"/>
            </p:cNvSpPr>
            <p:nvPr/>
          </p:nvSpPr>
          <p:spPr bwMode="auto">
            <a:xfrm>
              <a:off x="1680" y="244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898" name="Line 49"/>
            <p:cNvSpPr>
              <a:spLocks noChangeShapeType="1"/>
            </p:cNvSpPr>
            <p:nvPr/>
          </p:nvSpPr>
          <p:spPr bwMode="auto">
            <a:xfrm>
              <a:off x="2592" y="24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899" name="Line 50"/>
            <p:cNvSpPr>
              <a:spLocks noChangeShapeType="1"/>
            </p:cNvSpPr>
            <p:nvPr/>
          </p:nvSpPr>
          <p:spPr bwMode="auto">
            <a:xfrm flipH="1">
              <a:off x="3216" y="24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0" name="Line 51"/>
            <p:cNvSpPr>
              <a:spLocks noChangeShapeType="1"/>
            </p:cNvSpPr>
            <p:nvPr/>
          </p:nvSpPr>
          <p:spPr bwMode="auto">
            <a:xfrm>
              <a:off x="3360" y="244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1" name="Line 52"/>
            <p:cNvSpPr>
              <a:spLocks noChangeShapeType="1"/>
            </p:cNvSpPr>
            <p:nvPr/>
          </p:nvSpPr>
          <p:spPr bwMode="auto">
            <a:xfrm flipH="1">
              <a:off x="1728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2" name="Line 53"/>
            <p:cNvSpPr>
              <a:spLocks noChangeShapeType="1"/>
            </p:cNvSpPr>
            <p:nvPr/>
          </p:nvSpPr>
          <p:spPr bwMode="auto">
            <a:xfrm>
              <a:off x="2064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54"/>
            <p:cNvGrpSpPr>
              <a:grpSpLocks/>
            </p:cNvGrpSpPr>
            <p:nvPr/>
          </p:nvGrpSpPr>
          <p:grpSpPr bwMode="auto"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79910" name="Oval 5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11" name="Text Box 5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M</a:t>
                </a:r>
                <a:endParaRPr lang="en-GB"/>
              </a:p>
            </p:txBody>
          </p:sp>
        </p:grpSp>
        <p:grpSp>
          <p:nvGrpSpPr>
            <p:cNvPr id="16" name="Group 57"/>
            <p:cNvGrpSpPr>
              <a:grpSpLocks/>
            </p:cNvGrpSpPr>
            <p:nvPr/>
          </p:nvGrpSpPr>
          <p:grpSpPr bwMode="auto"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79908" name="Oval 5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909" name="Text Box 5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N</a:t>
                </a:r>
                <a:endParaRPr lang="en-GB"/>
              </a:p>
            </p:txBody>
          </p:sp>
        </p:grpSp>
        <p:sp>
          <p:nvSpPr>
            <p:cNvPr id="79905" name="Line 60"/>
            <p:cNvSpPr>
              <a:spLocks noChangeShapeType="1"/>
            </p:cNvSpPr>
            <p:nvPr/>
          </p:nvSpPr>
          <p:spPr bwMode="auto">
            <a:xfrm>
              <a:off x="3264" y="288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6" name="Line 61"/>
            <p:cNvSpPr>
              <a:spLocks noChangeShapeType="1"/>
            </p:cNvSpPr>
            <p:nvPr/>
          </p:nvSpPr>
          <p:spPr bwMode="auto">
            <a:xfrm>
              <a:off x="3936" y="288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79907" name="Line 62"/>
            <p:cNvSpPr>
              <a:spLocks noChangeShapeType="1"/>
            </p:cNvSpPr>
            <p:nvPr/>
          </p:nvSpPr>
          <p:spPr bwMode="auto">
            <a:xfrm flipH="1">
              <a:off x="2304" y="340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2CA5E937-5A97-4774-8A7B-364F1927A1E0}" type="slidenum">
              <a:rPr lang="ar-SA" smtClean="0">
                <a:cs typeface="Arial" pitchFamily="34" charset="0"/>
              </a:rPr>
              <a:pPr/>
              <a:t>26</a:t>
            </a:fld>
            <a:endParaRPr lang="en-GB">
              <a:cs typeface="Arial" pitchFamily="34" charset="0"/>
            </a:endParaRPr>
          </a:p>
        </p:txBody>
      </p:sp>
      <p:sp>
        <p:nvSpPr>
          <p:cNvPr id="8089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Depth First Search</a:t>
            </a:r>
          </a:p>
        </p:txBody>
      </p:sp>
      <p:sp>
        <p:nvSpPr>
          <p:cNvPr id="80900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19400" y="2895600"/>
            <a:ext cx="4724400" cy="1066800"/>
            <a:chOff x="1776" y="1824"/>
            <a:chExt cx="2976" cy="67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80919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20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80917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18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80915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16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80913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14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80911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912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sp>
          <p:nvSpPr>
            <p:cNvPr id="80907" name="Line 20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08" name="Line 21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09" name="Line 22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0910" name="Line 23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7331F529-FF4D-4B01-803A-C08F940E2206}" type="slidenum">
              <a:rPr lang="ar-SA" smtClean="0">
                <a:cs typeface="Arial" pitchFamily="34" charset="0"/>
              </a:rPr>
              <a:pPr/>
              <a:t>27</a:t>
            </a:fld>
            <a:endParaRPr lang="en-GB">
              <a:cs typeface="Arial" pitchFamily="34" charset="0"/>
            </a:endParaRPr>
          </a:p>
        </p:txBody>
      </p:sp>
      <p:sp>
        <p:nvSpPr>
          <p:cNvPr id="8192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Depth First Search</a:t>
            </a:r>
          </a:p>
        </p:txBody>
      </p:sp>
      <p:sp>
        <p:nvSpPr>
          <p:cNvPr id="81924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1752600"/>
            <a:chOff x="1344" y="1824"/>
            <a:chExt cx="3408" cy="110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81951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52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81949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50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81947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48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81945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46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81943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44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81941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42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81939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940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sp>
          <p:nvSpPr>
            <p:cNvPr id="81933" name="Line 26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34" name="Line 27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35" name="Line 28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36" name="Line 29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37" name="Line 30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1938" name="Line 31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88BF2001-3D08-4512-B267-30A6796356A0}" type="slidenum">
              <a:rPr lang="ar-SA" smtClean="0">
                <a:cs typeface="Arial" pitchFamily="34" charset="0"/>
              </a:rPr>
              <a:pPr/>
              <a:t>28</a:t>
            </a:fld>
            <a:endParaRPr lang="en-GB">
              <a:cs typeface="Arial" pitchFamily="34" charset="0"/>
            </a:endParaRPr>
          </a:p>
        </p:txBody>
      </p:sp>
      <p:sp>
        <p:nvSpPr>
          <p:cNvPr id="8294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Depth First Search</a:t>
            </a:r>
          </a:p>
        </p:txBody>
      </p:sp>
      <p:sp>
        <p:nvSpPr>
          <p:cNvPr id="82948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1752600"/>
            <a:chOff x="1344" y="1824"/>
            <a:chExt cx="3408" cy="110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82975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76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82973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74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82971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72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82969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70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82967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68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82965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66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82963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964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sp>
          <p:nvSpPr>
            <p:cNvPr id="82957" name="Line 26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58" name="Line 27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59" name="Line 28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60" name="Line 29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61" name="Line 30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2962" name="Line 31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3D8821C5-9050-4627-8A20-869A4C8E1FA8}" type="slidenum">
              <a:rPr lang="ar-SA" smtClean="0">
                <a:cs typeface="Arial" pitchFamily="34" charset="0"/>
              </a:rPr>
              <a:pPr/>
              <a:t>29</a:t>
            </a:fld>
            <a:endParaRPr lang="en-GB">
              <a:cs typeface="Arial" pitchFamily="34" charset="0"/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Depth First Search</a:t>
            </a:r>
          </a:p>
        </p:txBody>
      </p:sp>
      <p:sp>
        <p:nvSpPr>
          <p:cNvPr id="83972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2590800"/>
            <a:chOff x="1344" y="1824"/>
            <a:chExt cx="3408" cy="163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84007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08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84005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06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84003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04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84001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02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83999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000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83997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98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83995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96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1776" y="3216"/>
              <a:ext cx="336" cy="240"/>
              <a:chOff x="2640" y="1776"/>
              <a:chExt cx="336" cy="240"/>
            </a:xfrm>
          </p:grpSpPr>
          <p:sp>
            <p:nvSpPr>
              <p:cNvPr id="83993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94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400" y="3216"/>
              <a:ext cx="336" cy="240"/>
              <a:chOff x="2640" y="1776"/>
              <a:chExt cx="336" cy="240"/>
            </a:xfrm>
          </p:grpSpPr>
          <p:sp>
            <p:nvSpPr>
              <p:cNvPr id="83991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992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83983" name="Line 32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84" name="Line 33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85" name="Line 34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86" name="Line 35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87" name="Line 36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88" name="Line 37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89" name="Line 38"/>
            <p:cNvSpPr>
              <a:spLocks noChangeShapeType="1"/>
            </p:cNvSpPr>
            <p:nvPr/>
          </p:nvSpPr>
          <p:spPr bwMode="auto">
            <a:xfrm flipH="1">
              <a:off x="1968" y="292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3990" name="Line 39"/>
            <p:cNvSpPr>
              <a:spLocks noChangeShapeType="1"/>
            </p:cNvSpPr>
            <p:nvPr/>
          </p:nvSpPr>
          <p:spPr bwMode="auto">
            <a:xfrm>
              <a:off x="2304" y="292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searching in AI?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676400"/>
            <a:ext cx="83058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Intelligent agent should know the current state of the Tic-</a:t>
            </a:r>
            <a:r>
              <a:rPr lang="en-US" dirty="0" err="1"/>
              <a:t>Tac</a:t>
            </a:r>
            <a:r>
              <a:rPr lang="en-US" dirty="0"/>
              <a:t>-Toe board.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79874" name="Picture 2" descr="Image result for tic tac to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52600" y="2438400"/>
            <a:ext cx="5486400" cy="3479023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1447800" y="59436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Some states of Tic-</a:t>
            </a:r>
            <a:r>
              <a:rPr lang="en-US" dirty="0" err="1"/>
              <a:t>Tac</a:t>
            </a:r>
            <a:r>
              <a:rPr lang="en-US" dirty="0"/>
              <a:t>-Toe board. 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7DC840FE-C82F-4F5F-9CCD-FCAC9250B861}" type="slidenum">
              <a:rPr lang="ar-SA" smtClean="0">
                <a:cs typeface="Arial" pitchFamily="34" charset="0"/>
              </a:rPr>
              <a:pPr/>
              <a:t>30</a:t>
            </a:fld>
            <a:endParaRPr lang="en-GB">
              <a:cs typeface="Arial" pitchFamily="34" charset="0"/>
            </a:endParaRPr>
          </a:p>
        </p:txBody>
      </p:sp>
      <p:sp>
        <p:nvSpPr>
          <p:cNvPr id="8499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Depth First Search</a:t>
            </a:r>
          </a:p>
        </p:txBody>
      </p:sp>
      <p:sp>
        <p:nvSpPr>
          <p:cNvPr id="84996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G,K,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2590800"/>
            <a:chOff x="1344" y="1824"/>
            <a:chExt cx="3408" cy="163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85031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32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85029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30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85027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28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85025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26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85023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24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85021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22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85019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20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1776" y="3216"/>
              <a:ext cx="336" cy="240"/>
              <a:chOff x="2640" y="1776"/>
              <a:chExt cx="336" cy="240"/>
            </a:xfrm>
          </p:grpSpPr>
          <p:sp>
            <p:nvSpPr>
              <p:cNvPr id="85017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8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400" y="3216"/>
              <a:ext cx="336" cy="240"/>
              <a:chOff x="2640" y="1776"/>
              <a:chExt cx="336" cy="240"/>
            </a:xfrm>
          </p:grpSpPr>
          <p:sp>
            <p:nvSpPr>
              <p:cNvPr id="85015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016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85007" name="Line 32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08" name="Line 33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09" name="Line 34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10" name="Line 35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11" name="Line 36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12" name="Line 37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13" name="Line 38"/>
            <p:cNvSpPr>
              <a:spLocks noChangeShapeType="1"/>
            </p:cNvSpPr>
            <p:nvPr/>
          </p:nvSpPr>
          <p:spPr bwMode="auto">
            <a:xfrm flipH="1">
              <a:off x="1968" y="292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5014" name="Line 39"/>
            <p:cNvSpPr>
              <a:spLocks noChangeShapeType="1"/>
            </p:cNvSpPr>
            <p:nvPr/>
          </p:nvSpPr>
          <p:spPr bwMode="auto">
            <a:xfrm>
              <a:off x="2304" y="292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14F31770-B163-4231-AC25-BF544DBF7F9A}" type="slidenum">
              <a:rPr lang="ar-SA" smtClean="0">
                <a:cs typeface="Arial" pitchFamily="34" charset="0"/>
              </a:rPr>
              <a:pPr/>
              <a:t>31</a:t>
            </a:fld>
            <a:endParaRPr lang="en-GB">
              <a:cs typeface="Arial" pitchFamily="34" charset="0"/>
            </a:endParaRPr>
          </a:p>
        </p:txBody>
      </p:sp>
      <p:sp>
        <p:nvSpPr>
          <p:cNvPr id="860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Depth First Search</a:t>
            </a:r>
          </a:p>
        </p:txBody>
      </p:sp>
      <p:sp>
        <p:nvSpPr>
          <p:cNvPr id="86020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G,K,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L,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3429000"/>
            <a:chOff x="1344" y="1824"/>
            <a:chExt cx="3408" cy="216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86058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59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86056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57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86054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55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86052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53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86050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51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86048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9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86046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7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1776" y="3216"/>
              <a:ext cx="336" cy="240"/>
              <a:chOff x="2640" y="1776"/>
              <a:chExt cx="336" cy="240"/>
            </a:xfrm>
          </p:grpSpPr>
          <p:sp>
            <p:nvSpPr>
              <p:cNvPr id="86044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5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400" y="3216"/>
              <a:ext cx="336" cy="240"/>
              <a:chOff x="2640" y="1776"/>
              <a:chExt cx="336" cy="240"/>
            </a:xfrm>
          </p:grpSpPr>
          <p:sp>
            <p:nvSpPr>
              <p:cNvPr id="86042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043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86031" name="Oval 32"/>
            <p:cNvSpPr>
              <a:spLocks noChangeArrowheads="1"/>
            </p:cNvSpPr>
            <p:nvPr/>
          </p:nvSpPr>
          <p:spPr bwMode="auto">
            <a:xfrm>
              <a:off x="2400" y="3744"/>
              <a:ext cx="336" cy="240"/>
            </a:xfrm>
            <a:prstGeom prst="ellipse">
              <a:avLst/>
            </a:prstGeom>
            <a:solidFill>
              <a:schemeClr val="folHlink"/>
            </a:solidFill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032" name="Text Box 33"/>
            <p:cNvSpPr txBox="1">
              <a:spLocks noChangeArrowheads="1"/>
            </p:cNvSpPr>
            <p:nvPr/>
          </p:nvSpPr>
          <p:spPr bwMode="auto">
            <a:xfrm>
              <a:off x="2496" y="3744"/>
              <a:ext cx="240" cy="231"/>
            </a:xfrm>
            <a:prstGeom prst="rect">
              <a:avLst/>
            </a:prstGeom>
            <a:noFill/>
            <a:ln w="41275" cmpd="dbl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/>
                <a:t>O</a:t>
              </a:r>
              <a:endParaRPr lang="en-GB" b="1" i="1"/>
            </a:p>
          </p:txBody>
        </p:sp>
        <p:sp>
          <p:nvSpPr>
            <p:cNvPr id="86033" name="Line 34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4" name="Line 35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5" name="Line 36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6" name="Line 37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7" name="Line 38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8" name="Line 39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39" name="Line 40"/>
            <p:cNvSpPr>
              <a:spLocks noChangeShapeType="1"/>
            </p:cNvSpPr>
            <p:nvPr/>
          </p:nvSpPr>
          <p:spPr bwMode="auto">
            <a:xfrm flipH="1">
              <a:off x="1968" y="292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40" name="Line 41"/>
            <p:cNvSpPr>
              <a:spLocks noChangeShapeType="1"/>
            </p:cNvSpPr>
            <p:nvPr/>
          </p:nvSpPr>
          <p:spPr bwMode="auto">
            <a:xfrm>
              <a:off x="2304" y="292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6041" name="Line 42"/>
            <p:cNvSpPr>
              <a:spLocks noChangeShapeType="1"/>
            </p:cNvSpPr>
            <p:nvPr/>
          </p:nvSpPr>
          <p:spPr bwMode="auto">
            <a:xfrm flipH="1">
              <a:off x="2544" y="3456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9AF60470-318C-4217-AA3F-1486D850E54A}" type="slidenum">
              <a:rPr lang="ar-SA" smtClean="0">
                <a:cs typeface="Arial" pitchFamily="34" charset="0"/>
              </a:rPr>
              <a:pPr/>
              <a:t>32</a:t>
            </a:fld>
            <a:endParaRPr lang="en-GB">
              <a:cs typeface="Arial" pitchFamily="34" charset="0"/>
            </a:endParaRPr>
          </a:p>
        </p:txBody>
      </p:sp>
      <p:sp>
        <p:nvSpPr>
          <p:cNvPr id="8704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Depth First Search</a:t>
            </a:r>
          </a:p>
        </p:txBody>
      </p:sp>
      <p:sp>
        <p:nvSpPr>
          <p:cNvPr id="87044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G,K,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L, </a:t>
            </a:r>
            <a:r>
              <a:rPr lang="en-US" sz="2000" i="1"/>
              <a:t>O: Goal State</a:t>
            </a:r>
            <a:endParaRPr lang="en-US" sz="20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3429000"/>
            <a:chOff x="1344" y="1824"/>
            <a:chExt cx="3408" cy="216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87082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83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87080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81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87078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79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87076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77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87074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75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87072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73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87070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71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1776" y="3216"/>
              <a:ext cx="336" cy="240"/>
              <a:chOff x="2640" y="1776"/>
              <a:chExt cx="336" cy="240"/>
            </a:xfrm>
          </p:grpSpPr>
          <p:sp>
            <p:nvSpPr>
              <p:cNvPr id="87068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69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400" y="3216"/>
              <a:ext cx="336" cy="240"/>
              <a:chOff x="2640" y="1776"/>
              <a:chExt cx="336" cy="240"/>
            </a:xfrm>
          </p:grpSpPr>
          <p:sp>
            <p:nvSpPr>
              <p:cNvPr id="87066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067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87055" name="Oval 32"/>
            <p:cNvSpPr>
              <a:spLocks noChangeArrowheads="1"/>
            </p:cNvSpPr>
            <p:nvPr/>
          </p:nvSpPr>
          <p:spPr bwMode="auto">
            <a:xfrm>
              <a:off x="2400" y="3744"/>
              <a:ext cx="336" cy="240"/>
            </a:xfrm>
            <a:prstGeom prst="ellipse">
              <a:avLst/>
            </a:prstGeom>
            <a:solidFill>
              <a:schemeClr val="folHlink"/>
            </a:solidFill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056" name="Text Box 33"/>
            <p:cNvSpPr txBox="1">
              <a:spLocks noChangeArrowheads="1"/>
            </p:cNvSpPr>
            <p:nvPr/>
          </p:nvSpPr>
          <p:spPr bwMode="auto">
            <a:xfrm>
              <a:off x="2496" y="3744"/>
              <a:ext cx="240" cy="231"/>
            </a:xfrm>
            <a:prstGeom prst="rect">
              <a:avLst/>
            </a:prstGeom>
            <a:noFill/>
            <a:ln w="41275" cmpd="dbl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/>
                <a:t>O</a:t>
              </a:r>
              <a:endParaRPr lang="en-GB" b="1" i="1"/>
            </a:p>
          </p:txBody>
        </p:sp>
        <p:sp>
          <p:nvSpPr>
            <p:cNvPr id="87057" name="Line 34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58" name="Line 35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59" name="Line 36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60" name="Line 37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61" name="Line 38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62" name="Line 39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63" name="Line 40"/>
            <p:cNvSpPr>
              <a:spLocks noChangeShapeType="1"/>
            </p:cNvSpPr>
            <p:nvPr/>
          </p:nvSpPr>
          <p:spPr bwMode="auto">
            <a:xfrm flipH="1">
              <a:off x="1968" y="292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64" name="Line 41"/>
            <p:cNvSpPr>
              <a:spLocks noChangeShapeType="1"/>
            </p:cNvSpPr>
            <p:nvPr/>
          </p:nvSpPr>
          <p:spPr bwMode="auto">
            <a:xfrm>
              <a:off x="2304" y="292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7065" name="Line 42"/>
            <p:cNvSpPr>
              <a:spLocks noChangeShapeType="1"/>
            </p:cNvSpPr>
            <p:nvPr/>
          </p:nvSpPr>
          <p:spPr bwMode="auto">
            <a:xfrm flipH="1">
              <a:off x="2544" y="3456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9F94BFF1-1236-4560-94A2-54F8979A626A}" type="slidenum">
              <a:rPr lang="ar-SA" smtClean="0">
                <a:cs typeface="Arial" pitchFamily="34" charset="0"/>
              </a:rPr>
              <a:pPr/>
              <a:t>33</a:t>
            </a:fld>
            <a:endParaRPr lang="en-GB">
              <a:cs typeface="Arial" pitchFamily="34" charset="0"/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Depth First Search</a:t>
            </a:r>
          </a:p>
        </p:txBody>
      </p:sp>
      <p:sp>
        <p:nvSpPr>
          <p:cNvPr id="88068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The returned solution is the sequence of operators in the path:</a:t>
            </a:r>
            <a:r>
              <a:rPr lang="en-US" sz="2000" b="1" i="1"/>
              <a:t> 					A, B, G, L, O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3429000"/>
            <a:chOff x="1344" y="1824"/>
            <a:chExt cx="3408" cy="216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88106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3F1AB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107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88104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3F1AB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105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88102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103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88100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101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88098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99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88096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97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88094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3F1AB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95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1776" y="3216"/>
              <a:ext cx="336" cy="240"/>
              <a:chOff x="2640" y="1776"/>
              <a:chExt cx="336" cy="240"/>
            </a:xfrm>
          </p:grpSpPr>
          <p:sp>
            <p:nvSpPr>
              <p:cNvPr id="88092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93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2400" y="3216"/>
              <a:ext cx="336" cy="240"/>
              <a:chOff x="2640" y="1776"/>
              <a:chExt cx="336" cy="240"/>
            </a:xfrm>
          </p:grpSpPr>
          <p:sp>
            <p:nvSpPr>
              <p:cNvPr id="88090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3F1AB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091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88079" name="Oval 32"/>
            <p:cNvSpPr>
              <a:spLocks noChangeArrowheads="1"/>
            </p:cNvSpPr>
            <p:nvPr/>
          </p:nvSpPr>
          <p:spPr bwMode="auto">
            <a:xfrm>
              <a:off x="2400" y="3744"/>
              <a:ext cx="336" cy="240"/>
            </a:xfrm>
            <a:prstGeom prst="ellipse">
              <a:avLst/>
            </a:prstGeom>
            <a:solidFill>
              <a:srgbClr val="F3F1AB"/>
            </a:solidFill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080" name="Text Box 33"/>
            <p:cNvSpPr txBox="1">
              <a:spLocks noChangeArrowheads="1"/>
            </p:cNvSpPr>
            <p:nvPr/>
          </p:nvSpPr>
          <p:spPr bwMode="auto">
            <a:xfrm>
              <a:off x="2496" y="3744"/>
              <a:ext cx="240" cy="231"/>
            </a:xfrm>
            <a:prstGeom prst="rect">
              <a:avLst/>
            </a:prstGeom>
            <a:noFill/>
            <a:ln w="41275" cmpd="dbl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/>
                <a:t>O</a:t>
              </a:r>
              <a:endParaRPr lang="en-GB" b="1" i="1"/>
            </a:p>
          </p:txBody>
        </p:sp>
        <p:sp>
          <p:nvSpPr>
            <p:cNvPr id="88081" name="Line 34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82" name="Line 35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83" name="Line 36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84" name="Line 37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85" name="Line 38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86" name="Line 39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87" name="Line 40"/>
            <p:cNvSpPr>
              <a:spLocks noChangeShapeType="1"/>
            </p:cNvSpPr>
            <p:nvPr/>
          </p:nvSpPr>
          <p:spPr bwMode="auto">
            <a:xfrm flipH="1">
              <a:off x="1968" y="2928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88" name="Line 41"/>
            <p:cNvSpPr>
              <a:spLocks noChangeShapeType="1"/>
            </p:cNvSpPr>
            <p:nvPr/>
          </p:nvSpPr>
          <p:spPr bwMode="auto">
            <a:xfrm>
              <a:off x="2304" y="2928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88089" name="Line 42"/>
            <p:cNvSpPr>
              <a:spLocks noChangeShapeType="1"/>
            </p:cNvSpPr>
            <p:nvPr/>
          </p:nvSpPr>
          <p:spPr bwMode="auto">
            <a:xfrm flipH="1">
              <a:off x="2544" y="3456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5A0EF5FD-13D1-4F99-9538-C23CFA716865}" type="slidenum">
              <a:rPr lang="ar-SA" smtClean="0">
                <a:cs typeface="Arial" pitchFamily="34" charset="0"/>
              </a:rPr>
              <a:pPr/>
              <a:t>34</a:t>
            </a:fld>
            <a:endParaRPr lang="en-GB">
              <a:cs typeface="Arial" pitchFamily="34" charset="0"/>
            </a:endParaRPr>
          </a:p>
        </p:txBody>
      </p:sp>
      <p:sp>
        <p:nvSpPr>
          <p:cNvPr id="9011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Depth-Limited Search (DLS)</a:t>
            </a:r>
          </a:p>
        </p:txBody>
      </p:sp>
      <p:sp>
        <p:nvSpPr>
          <p:cNvPr id="90116" name="Rectangle 3"/>
          <p:cNvSpPr>
            <a:spLocks noChangeArrowheads="1"/>
          </p:cNvSpPr>
          <p:nvPr/>
        </p:nvSpPr>
        <p:spPr bwMode="auto">
          <a:xfrm>
            <a:off x="914400" y="1676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Application3: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	Given the following state space (tree search), give the sequence of visited nodes when using DLS  (Limit = 2):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3429000"/>
            <a:chOff x="1104" y="1776"/>
            <a:chExt cx="3408" cy="216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90177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78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90175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76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90173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74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90171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72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90169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70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90167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68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90165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66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90163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64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90161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62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12" name="Group 32"/>
            <p:cNvGrpSpPr>
              <a:grpSpLocks/>
            </p:cNvGrpSpPr>
            <p:nvPr/>
          </p:nvGrpSpPr>
          <p:grpSpPr bwMode="auto"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90159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60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90157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58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14" name="Group 38"/>
            <p:cNvGrpSpPr>
              <a:grpSpLocks/>
            </p:cNvGrpSpPr>
            <p:nvPr/>
          </p:nvGrpSpPr>
          <p:grpSpPr bwMode="auto"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90155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56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90133" name="Oval 41"/>
            <p:cNvSpPr>
              <a:spLocks noChangeArrowheads="1"/>
            </p:cNvSpPr>
            <p:nvPr/>
          </p:nvSpPr>
          <p:spPr bwMode="auto">
            <a:xfrm>
              <a:off x="2160" y="3696"/>
              <a:ext cx="336" cy="240"/>
            </a:xfrm>
            <a:prstGeom prst="ellipse">
              <a:avLst/>
            </a:prstGeom>
            <a:solidFill>
              <a:schemeClr val="folHlink"/>
            </a:solidFill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34" name="Text Box 42"/>
            <p:cNvSpPr txBox="1">
              <a:spLocks noChangeArrowheads="1"/>
            </p:cNvSpPr>
            <p:nvPr/>
          </p:nvSpPr>
          <p:spPr bwMode="auto">
            <a:xfrm>
              <a:off x="2256" y="3696"/>
              <a:ext cx="240" cy="231"/>
            </a:xfrm>
            <a:prstGeom prst="rect">
              <a:avLst/>
            </a:prstGeom>
            <a:noFill/>
            <a:ln w="41275" cmpd="dbl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/>
                <a:t>O</a:t>
              </a:r>
              <a:endParaRPr lang="en-GB" b="1" i="1"/>
            </a:p>
          </p:txBody>
        </p:sp>
        <p:sp>
          <p:nvSpPr>
            <p:cNvPr id="90135" name="Line 43"/>
            <p:cNvSpPr>
              <a:spLocks noChangeShapeType="1"/>
            </p:cNvSpPr>
            <p:nvPr/>
          </p:nvSpPr>
          <p:spPr bwMode="auto">
            <a:xfrm flipH="1">
              <a:off x="1776" y="2016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36" name="Line 44"/>
            <p:cNvSpPr>
              <a:spLocks noChangeShapeType="1"/>
            </p:cNvSpPr>
            <p:nvPr/>
          </p:nvSpPr>
          <p:spPr bwMode="auto">
            <a:xfrm flipH="1">
              <a:off x="2592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37" name="Line 45"/>
            <p:cNvSpPr>
              <a:spLocks noChangeShapeType="1"/>
            </p:cNvSpPr>
            <p:nvPr/>
          </p:nvSpPr>
          <p:spPr bwMode="auto">
            <a:xfrm>
              <a:off x="2784" y="2016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38" name="Line 46"/>
            <p:cNvSpPr>
              <a:spLocks noChangeShapeType="1"/>
            </p:cNvSpPr>
            <p:nvPr/>
          </p:nvSpPr>
          <p:spPr bwMode="auto">
            <a:xfrm>
              <a:off x="2784" y="2016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39" name="Line 47"/>
            <p:cNvSpPr>
              <a:spLocks noChangeShapeType="1"/>
            </p:cNvSpPr>
            <p:nvPr/>
          </p:nvSpPr>
          <p:spPr bwMode="auto">
            <a:xfrm flipH="1">
              <a:off x="1296" y="244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40" name="Line 48"/>
            <p:cNvSpPr>
              <a:spLocks noChangeShapeType="1"/>
            </p:cNvSpPr>
            <p:nvPr/>
          </p:nvSpPr>
          <p:spPr bwMode="auto">
            <a:xfrm>
              <a:off x="1680" y="244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41" name="Line 49"/>
            <p:cNvSpPr>
              <a:spLocks noChangeShapeType="1"/>
            </p:cNvSpPr>
            <p:nvPr/>
          </p:nvSpPr>
          <p:spPr bwMode="auto">
            <a:xfrm>
              <a:off x="2592" y="24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42" name="Line 50"/>
            <p:cNvSpPr>
              <a:spLocks noChangeShapeType="1"/>
            </p:cNvSpPr>
            <p:nvPr/>
          </p:nvSpPr>
          <p:spPr bwMode="auto">
            <a:xfrm flipH="1">
              <a:off x="3216" y="24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43" name="Line 51"/>
            <p:cNvSpPr>
              <a:spLocks noChangeShapeType="1"/>
            </p:cNvSpPr>
            <p:nvPr/>
          </p:nvSpPr>
          <p:spPr bwMode="auto">
            <a:xfrm>
              <a:off x="3360" y="244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44" name="Line 52"/>
            <p:cNvSpPr>
              <a:spLocks noChangeShapeType="1"/>
            </p:cNvSpPr>
            <p:nvPr/>
          </p:nvSpPr>
          <p:spPr bwMode="auto">
            <a:xfrm flipH="1">
              <a:off x="1728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45" name="Line 53"/>
            <p:cNvSpPr>
              <a:spLocks noChangeShapeType="1"/>
            </p:cNvSpPr>
            <p:nvPr/>
          </p:nvSpPr>
          <p:spPr bwMode="auto">
            <a:xfrm>
              <a:off x="2064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54"/>
            <p:cNvGrpSpPr>
              <a:grpSpLocks/>
            </p:cNvGrpSpPr>
            <p:nvPr/>
          </p:nvGrpSpPr>
          <p:grpSpPr bwMode="auto"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90153" name="Oval 5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54" name="Text Box 5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M</a:t>
                </a:r>
                <a:endParaRPr lang="en-GB"/>
              </a:p>
            </p:txBody>
          </p:sp>
        </p:grpSp>
        <p:grpSp>
          <p:nvGrpSpPr>
            <p:cNvPr id="16" name="Group 57"/>
            <p:cNvGrpSpPr>
              <a:grpSpLocks/>
            </p:cNvGrpSpPr>
            <p:nvPr/>
          </p:nvGrpSpPr>
          <p:grpSpPr bwMode="auto"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90151" name="Oval 5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152" name="Text Box 5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N</a:t>
                </a:r>
                <a:endParaRPr lang="en-GB"/>
              </a:p>
            </p:txBody>
          </p:sp>
        </p:grpSp>
        <p:sp>
          <p:nvSpPr>
            <p:cNvPr id="90148" name="Line 60"/>
            <p:cNvSpPr>
              <a:spLocks noChangeShapeType="1"/>
            </p:cNvSpPr>
            <p:nvPr/>
          </p:nvSpPr>
          <p:spPr bwMode="auto">
            <a:xfrm>
              <a:off x="3264" y="288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49" name="Line 61"/>
            <p:cNvSpPr>
              <a:spLocks noChangeShapeType="1"/>
            </p:cNvSpPr>
            <p:nvPr/>
          </p:nvSpPr>
          <p:spPr bwMode="auto">
            <a:xfrm>
              <a:off x="3936" y="288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0150" name="Line 62"/>
            <p:cNvSpPr>
              <a:spLocks noChangeShapeType="1"/>
            </p:cNvSpPr>
            <p:nvPr/>
          </p:nvSpPr>
          <p:spPr bwMode="auto">
            <a:xfrm flipH="1">
              <a:off x="2304" y="340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0118" name="Text Box 63"/>
          <p:cNvSpPr txBox="1">
            <a:spLocks noChangeArrowheads="1"/>
          </p:cNvSpPr>
          <p:nvPr/>
        </p:nvSpPr>
        <p:spPr bwMode="auto">
          <a:xfrm>
            <a:off x="1371600" y="28956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Limit = 0</a:t>
            </a:r>
            <a:endParaRPr lang="en-GB">
              <a:latin typeface="Arial" pitchFamily="34" charset="0"/>
            </a:endParaRPr>
          </a:p>
        </p:txBody>
      </p:sp>
      <p:sp>
        <p:nvSpPr>
          <p:cNvPr id="90119" name="Text Box 64"/>
          <p:cNvSpPr txBox="1">
            <a:spLocks noChangeArrowheads="1"/>
          </p:cNvSpPr>
          <p:nvPr/>
        </p:nvSpPr>
        <p:spPr bwMode="auto">
          <a:xfrm>
            <a:off x="1371600" y="3519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Limit = 1</a:t>
            </a:r>
            <a:endParaRPr lang="en-GB">
              <a:latin typeface="Arial" pitchFamily="34" charset="0"/>
            </a:endParaRPr>
          </a:p>
        </p:txBody>
      </p:sp>
      <p:sp>
        <p:nvSpPr>
          <p:cNvPr id="90120" name="Text Box 65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2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9797B26-AB56-4748-9F99-3DF7D0A12653}" type="slidenum">
              <a:rPr lang="ar-SA" smtClean="0">
                <a:cs typeface="Arial" pitchFamily="34" charset="0"/>
              </a:rPr>
              <a:pPr/>
              <a:t>35</a:t>
            </a:fld>
            <a:endParaRPr lang="en-GB">
              <a:cs typeface="Arial" pitchFamily="34" charset="0"/>
            </a:endParaRPr>
          </a:p>
        </p:txBody>
      </p:sp>
      <p:sp>
        <p:nvSpPr>
          <p:cNvPr id="911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Depth-Limited Search (DLS)</a:t>
            </a:r>
          </a:p>
        </p:txBody>
      </p:sp>
      <p:sp>
        <p:nvSpPr>
          <p:cNvPr id="91140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91159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60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91157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8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91155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6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91153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4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91151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1152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sp>
        <p:nvSpPr>
          <p:cNvPr id="91146" name="Line 19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1147" name="Line 20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1148" name="Line 21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1149" name="Line 22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1150" name="Text Box 23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2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CFA17603-CD16-4C3D-A056-FA379C407D0C}" type="slidenum">
              <a:rPr lang="ar-SA" smtClean="0">
                <a:cs typeface="Arial" pitchFamily="34" charset="0"/>
              </a:rPr>
              <a:pPr/>
              <a:t>36</a:t>
            </a:fld>
            <a:endParaRPr lang="en-GB">
              <a:cs typeface="Arial" pitchFamily="34" charset="0"/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Depth-Limited Search (DLS)</a:t>
            </a:r>
          </a:p>
        </p:txBody>
      </p:sp>
      <p:sp>
        <p:nvSpPr>
          <p:cNvPr id="92164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1752600"/>
            <a:chOff x="1344" y="1824"/>
            <a:chExt cx="3408" cy="110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92192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93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92190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91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92188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9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92186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7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92184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5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92182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3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92180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181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sp>
          <p:nvSpPr>
            <p:cNvPr id="92174" name="Line 26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75" name="Line 27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76" name="Line 28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77" name="Line 29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78" name="Line 30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2179" name="Line 31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92166" name="Text Box 32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2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707C36D9-CE59-4053-B472-DFBEE0140B8F}" type="slidenum">
              <a:rPr lang="ar-SA" smtClean="0">
                <a:cs typeface="Arial" pitchFamily="34" charset="0"/>
              </a:rPr>
              <a:pPr/>
              <a:t>37</a:t>
            </a:fld>
            <a:endParaRPr lang="en-GB">
              <a:cs typeface="Arial" pitchFamily="34" charset="0"/>
            </a:endParaRPr>
          </a:p>
        </p:txBody>
      </p:sp>
      <p:sp>
        <p:nvSpPr>
          <p:cNvPr id="9318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Depth-Limited Search (DLS)</a:t>
            </a:r>
          </a:p>
        </p:txBody>
      </p:sp>
      <p:sp>
        <p:nvSpPr>
          <p:cNvPr id="93188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2895600"/>
            <a:ext cx="6705600" cy="1752600"/>
            <a:chOff x="528" y="1824"/>
            <a:chExt cx="4224" cy="110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93216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17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93214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15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93212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13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93210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11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93208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09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93206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07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93204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05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sp>
          <p:nvSpPr>
            <p:cNvPr id="93197" name="Line 26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98" name="Line 27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199" name="Line 28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0" name="Line 29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1" name="Line 30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2" name="Line 31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3203" name="Text Box 32"/>
            <p:cNvSpPr txBox="1">
              <a:spLocks noChangeArrowheads="1"/>
            </p:cNvSpPr>
            <p:nvPr/>
          </p:nvSpPr>
          <p:spPr bwMode="auto">
            <a:xfrm>
              <a:off x="528" y="2697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Arial" pitchFamily="34" charset="0"/>
                </a:rPr>
                <a:t>Limit = 2</a:t>
              </a:r>
              <a:endParaRPr lang="en-GB" b="1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9EF9A469-E7F0-4774-A131-7EB7123936F5}" type="slidenum">
              <a:rPr lang="ar-SA" smtClean="0">
                <a:cs typeface="Arial" pitchFamily="34" charset="0"/>
              </a:rPr>
              <a:pPr/>
              <a:t>38</a:t>
            </a:fld>
            <a:endParaRPr lang="en-GB">
              <a:cs typeface="Arial" pitchFamily="34" charset="0"/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Depth-Limited Search (DLS)</a:t>
            </a:r>
          </a:p>
        </p:txBody>
      </p:sp>
      <p:sp>
        <p:nvSpPr>
          <p:cNvPr id="94212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94239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40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94237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8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94235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6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94233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4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94231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2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94229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30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94227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28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sp>
        <p:nvSpPr>
          <p:cNvPr id="94220" name="Line 25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4221" name="Line 26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4222" name="Line 27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4223" name="Line 28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4224" name="Line 29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4225" name="Line 30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4226" name="Text Box 31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2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A54511AE-711E-4D0B-8625-D8A57E682623}" type="slidenum">
              <a:rPr lang="ar-SA" smtClean="0">
                <a:cs typeface="Arial" pitchFamily="34" charset="0"/>
              </a:rPr>
              <a:pPr/>
              <a:t>39</a:t>
            </a:fld>
            <a:endParaRPr lang="en-GB">
              <a:cs typeface="Arial" pitchFamily="34" charset="0"/>
            </a:endParaRPr>
          </a:p>
        </p:txBody>
      </p:sp>
      <p:sp>
        <p:nvSpPr>
          <p:cNvPr id="9523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Depth-Limited Search (DLS)</a:t>
            </a:r>
          </a:p>
        </p:txBody>
      </p:sp>
      <p:sp>
        <p:nvSpPr>
          <p:cNvPr id="95236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838200" y="2895600"/>
            <a:ext cx="6705600" cy="1752600"/>
            <a:chOff x="528" y="1824"/>
            <a:chExt cx="4224" cy="1104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95268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69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95266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67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95264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65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95262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63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95260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61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344" y="2688"/>
              <a:ext cx="336" cy="240"/>
              <a:chOff x="2640" y="1776"/>
              <a:chExt cx="336" cy="240"/>
            </a:xfrm>
          </p:grpSpPr>
          <p:sp>
            <p:nvSpPr>
              <p:cNvPr id="95258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59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2112" y="2688"/>
              <a:ext cx="336" cy="240"/>
              <a:chOff x="2640" y="1776"/>
              <a:chExt cx="336" cy="240"/>
            </a:xfrm>
          </p:grpSpPr>
          <p:sp>
            <p:nvSpPr>
              <p:cNvPr id="95256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57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832" y="2688"/>
              <a:ext cx="336" cy="240"/>
              <a:chOff x="2640" y="1776"/>
              <a:chExt cx="336" cy="240"/>
            </a:xfrm>
          </p:grpSpPr>
          <p:sp>
            <p:nvSpPr>
              <p:cNvPr id="95254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255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sp>
          <p:nvSpPr>
            <p:cNvPr id="95246" name="Line 29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47" name="Line 30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48" name="Line 31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49" name="Line 32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50" name="Line 33"/>
            <p:cNvSpPr>
              <a:spLocks noChangeShapeType="1"/>
            </p:cNvSpPr>
            <p:nvPr/>
          </p:nvSpPr>
          <p:spPr bwMode="auto">
            <a:xfrm flipH="1">
              <a:off x="1536" y="2496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51" name="Line 34"/>
            <p:cNvSpPr>
              <a:spLocks noChangeShapeType="1"/>
            </p:cNvSpPr>
            <p:nvPr/>
          </p:nvSpPr>
          <p:spPr bwMode="auto">
            <a:xfrm>
              <a:off x="1920" y="2496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52" name="Line 35"/>
            <p:cNvSpPr>
              <a:spLocks noChangeShapeType="1"/>
            </p:cNvSpPr>
            <p:nvPr/>
          </p:nvSpPr>
          <p:spPr bwMode="auto">
            <a:xfrm>
              <a:off x="2832" y="2496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95253" name="Text Box 36"/>
            <p:cNvSpPr txBox="1">
              <a:spLocks noChangeArrowheads="1"/>
            </p:cNvSpPr>
            <p:nvPr/>
          </p:nvSpPr>
          <p:spPr bwMode="auto">
            <a:xfrm>
              <a:off x="528" y="2697"/>
              <a:ext cx="76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>
                  <a:latin typeface="Arial" pitchFamily="34" charset="0"/>
                </a:rPr>
                <a:t>Limit = 2</a:t>
              </a:r>
              <a:endParaRPr lang="en-GB" b="1">
                <a:latin typeface="Arial" pitchFamily="34" charset="0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searching in AI?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3400" y="1600200"/>
            <a:ext cx="83058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Intelligent agent </a:t>
            </a:r>
            <a:r>
              <a:rPr lang="en-US" b="1" dirty="0">
                <a:solidFill>
                  <a:srgbClr val="FF0000"/>
                </a:solidFill>
              </a:rPr>
              <a:t>should explore the next possible movement </a:t>
            </a:r>
            <a:r>
              <a:rPr lang="en-US" dirty="0"/>
              <a:t>and search for the best move to win the game.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5943600"/>
            <a:ext cx="746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Fig: Game search tree for Tic-</a:t>
            </a:r>
            <a:r>
              <a:rPr lang="en-US" dirty="0" err="1"/>
              <a:t>Tac</a:t>
            </a:r>
            <a:r>
              <a:rPr lang="en-US" dirty="0"/>
              <a:t>-Toe board (partial view) </a:t>
            </a:r>
          </a:p>
        </p:txBody>
      </p:sp>
      <p:pic>
        <p:nvPicPr>
          <p:cNvPr id="81922" name="Picture 2" descr="Related imag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57400" y="2438400"/>
            <a:ext cx="4615940" cy="32686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8817BF87-F6C6-410D-9837-C8731F40D6AA}" type="slidenum">
              <a:rPr lang="ar-SA" smtClean="0">
                <a:cs typeface="Arial" pitchFamily="34" charset="0"/>
              </a:rPr>
              <a:pPr/>
              <a:t>40</a:t>
            </a:fld>
            <a:endParaRPr lang="en-GB">
              <a:cs typeface="Arial" pitchFamily="34" charset="0"/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Depth-Limited Search (DLS)</a:t>
            </a:r>
          </a:p>
        </p:txBody>
      </p:sp>
      <p:sp>
        <p:nvSpPr>
          <p:cNvPr id="96260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96291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2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96289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90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96287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88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96285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86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96283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84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96281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82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96279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80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96277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6278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sp>
        <p:nvSpPr>
          <p:cNvPr id="96269" name="Line 28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6270" name="Line 29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6271" name="Line 30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6272" name="Line 31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6273" name="Line 32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6274" name="Line 33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6275" name="Line 34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6276" name="Text Box 35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2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3D6DDFE3-DB8A-42F1-8F99-38179D0522FD}" type="slidenum">
              <a:rPr lang="ar-SA" smtClean="0">
                <a:cs typeface="Arial" pitchFamily="34" charset="0"/>
              </a:rPr>
              <a:pPr/>
              <a:t>41</a:t>
            </a:fld>
            <a:endParaRPr lang="en-GB">
              <a:cs typeface="Arial" pitchFamily="34" charset="0"/>
            </a:endParaRPr>
          </a:p>
        </p:txBody>
      </p:sp>
      <p:sp>
        <p:nvSpPr>
          <p:cNvPr id="9728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Depth-Limited Search (DLS)</a:t>
            </a:r>
          </a:p>
        </p:txBody>
      </p:sp>
      <p:sp>
        <p:nvSpPr>
          <p:cNvPr id="97284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97323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4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97321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2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97319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20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97317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18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97315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16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97313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14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97311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12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97309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10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97307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08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</a:t>
              </a:r>
              <a:endParaRPr lang="en-GB"/>
            </a:p>
          </p:txBody>
        </p:sp>
      </p:grp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97305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7306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J</a:t>
              </a:r>
              <a:endParaRPr lang="en-GB"/>
            </a:p>
          </p:txBody>
        </p:sp>
      </p:grpSp>
      <p:sp>
        <p:nvSpPr>
          <p:cNvPr id="97295" name="Line 34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7296" name="Line 35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7297" name="Line 36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7298" name="Line 37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7299" name="Line 38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7300" name="Line 39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7301" name="Line 40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7302" name="Line 41"/>
          <p:cNvSpPr>
            <a:spLocks noChangeShapeType="1"/>
          </p:cNvSpPr>
          <p:nvPr/>
        </p:nvSpPr>
        <p:spPr bwMode="auto">
          <a:xfrm flipH="1">
            <a:off x="5486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7303" name="Line 42"/>
          <p:cNvSpPr>
            <a:spLocks noChangeShapeType="1"/>
          </p:cNvSpPr>
          <p:nvPr/>
        </p:nvSpPr>
        <p:spPr bwMode="auto">
          <a:xfrm>
            <a:off x="5715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7304" name="Text Box 43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2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FC178735-A65C-41C2-B1CD-45E6B21F85AB}" type="slidenum">
              <a:rPr lang="ar-SA" smtClean="0">
                <a:cs typeface="Arial" pitchFamily="34" charset="0"/>
              </a:rPr>
              <a:pPr/>
              <a:t>42</a:t>
            </a:fld>
            <a:endParaRPr lang="en-GB">
              <a:cs typeface="Arial" pitchFamily="34" charset="0"/>
            </a:endParaRPr>
          </a:p>
        </p:txBody>
      </p:sp>
      <p:sp>
        <p:nvSpPr>
          <p:cNvPr id="9830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Depth-Limited Search (DLS)</a:t>
            </a:r>
          </a:p>
        </p:txBody>
      </p:sp>
      <p:sp>
        <p:nvSpPr>
          <p:cNvPr id="98308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D,I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98347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48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98345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46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98343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44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98341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42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98339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40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98337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8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98335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6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98333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4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98331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2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</a:t>
              </a:r>
              <a:endParaRPr lang="en-GB"/>
            </a:p>
          </p:txBody>
        </p:sp>
      </p:grp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98329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330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J</a:t>
              </a:r>
              <a:endParaRPr lang="en-GB"/>
            </a:p>
          </p:txBody>
        </p:sp>
      </p:grpSp>
      <p:sp>
        <p:nvSpPr>
          <p:cNvPr id="98319" name="Line 34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8320" name="Line 35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8321" name="Line 36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8322" name="Line 37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8323" name="Line 38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8324" name="Line 39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8325" name="Line 40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8326" name="Line 41"/>
          <p:cNvSpPr>
            <a:spLocks noChangeShapeType="1"/>
          </p:cNvSpPr>
          <p:nvPr/>
        </p:nvSpPr>
        <p:spPr bwMode="auto">
          <a:xfrm flipH="1">
            <a:off x="5486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8327" name="Line 42"/>
          <p:cNvSpPr>
            <a:spLocks noChangeShapeType="1"/>
          </p:cNvSpPr>
          <p:nvPr/>
        </p:nvSpPr>
        <p:spPr bwMode="auto">
          <a:xfrm>
            <a:off x="5715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8328" name="Text Box 43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2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378078F5-D307-4AB0-A8CD-270BCE9C9EA7}" type="slidenum">
              <a:rPr lang="ar-SA" smtClean="0">
                <a:cs typeface="Arial" pitchFamily="34" charset="0"/>
              </a:rPr>
              <a:pPr/>
              <a:t>43</a:t>
            </a:fld>
            <a:endParaRPr lang="en-GB">
              <a:cs typeface="Arial" pitchFamily="34" charset="0"/>
            </a:endParaRPr>
          </a:p>
        </p:txBody>
      </p:sp>
      <p:sp>
        <p:nvSpPr>
          <p:cNvPr id="9933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Depth-Limited Search (DLS)</a:t>
            </a:r>
          </a:p>
        </p:txBody>
      </p:sp>
      <p:sp>
        <p:nvSpPr>
          <p:cNvPr id="99332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D,I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J,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99371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72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99369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70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99367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8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99365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6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99363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4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99361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2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99359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60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99357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58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99355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56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</a:t>
              </a:r>
              <a:endParaRPr lang="en-GB"/>
            </a:p>
          </p:txBody>
        </p:sp>
      </p:grp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99353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9354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J</a:t>
              </a:r>
              <a:endParaRPr lang="en-GB"/>
            </a:p>
          </p:txBody>
        </p:sp>
      </p:grpSp>
      <p:sp>
        <p:nvSpPr>
          <p:cNvPr id="99343" name="Line 34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9344" name="Line 35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9345" name="Line 36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9346" name="Line 37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9347" name="Line 38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9348" name="Line 39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9349" name="Line 40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9350" name="Line 41"/>
          <p:cNvSpPr>
            <a:spLocks noChangeShapeType="1"/>
          </p:cNvSpPr>
          <p:nvPr/>
        </p:nvSpPr>
        <p:spPr bwMode="auto">
          <a:xfrm flipH="1">
            <a:off x="5486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9351" name="Line 42"/>
          <p:cNvSpPr>
            <a:spLocks noChangeShapeType="1"/>
          </p:cNvSpPr>
          <p:nvPr/>
        </p:nvSpPr>
        <p:spPr bwMode="auto">
          <a:xfrm>
            <a:off x="5715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99352" name="Text Box 43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2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6E3E22E5-B0D7-4A6E-85AF-0C99C0A45A7E}" type="slidenum">
              <a:rPr lang="ar-SA" smtClean="0">
                <a:cs typeface="Arial" pitchFamily="34" charset="0"/>
              </a:rPr>
              <a:pPr/>
              <a:t>44</a:t>
            </a:fld>
            <a:endParaRPr lang="en-GB">
              <a:cs typeface="Arial" pitchFamily="34" charset="0"/>
            </a:endParaRPr>
          </a:p>
        </p:txBody>
      </p:sp>
      <p:sp>
        <p:nvSpPr>
          <p:cNvPr id="10035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Depth-Limited Search (DLS)</a:t>
            </a:r>
          </a:p>
        </p:txBody>
      </p:sp>
      <p:sp>
        <p:nvSpPr>
          <p:cNvPr id="100356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D,I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J,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00395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6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00393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4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00391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2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00389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90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00387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8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00385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6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00383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4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100381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2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100379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80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</a:t>
              </a:r>
              <a:endParaRPr lang="en-GB"/>
            </a:p>
          </p:txBody>
        </p:sp>
      </p:grp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100377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0378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J</a:t>
              </a:r>
              <a:endParaRPr lang="en-GB"/>
            </a:p>
          </p:txBody>
        </p:sp>
      </p:grpSp>
      <p:sp>
        <p:nvSpPr>
          <p:cNvPr id="100367" name="Line 34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68" name="Line 35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69" name="Line 36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70" name="Line 37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71" name="Line 38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72" name="Line 39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73" name="Line 40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74" name="Line 41"/>
          <p:cNvSpPr>
            <a:spLocks noChangeShapeType="1"/>
          </p:cNvSpPr>
          <p:nvPr/>
        </p:nvSpPr>
        <p:spPr bwMode="auto">
          <a:xfrm flipH="1">
            <a:off x="5486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75" name="Line 42"/>
          <p:cNvSpPr>
            <a:spLocks noChangeShapeType="1"/>
          </p:cNvSpPr>
          <p:nvPr/>
        </p:nvSpPr>
        <p:spPr bwMode="auto">
          <a:xfrm>
            <a:off x="5715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0376" name="Text Box 43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2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8CA5ECD-FCF8-40E8-BB12-511FF33E13E4}" type="slidenum">
              <a:rPr lang="ar-SA" smtClean="0">
                <a:cs typeface="Arial" pitchFamily="34" charset="0"/>
              </a:rPr>
              <a:pPr/>
              <a:t>45</a:t>
            </a:fld>
            <a:endParaRPr lang="en-GB">
              <a:cs typeface="Arial" pitchFamily="34" charset="0"/>
            </a:endParaRPr>
          </a:p>
        </p:txBody>
      </p:sp>
      <p:sp>
        <p:nvSpPr>
          <p:cNvPr id="10137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Depth-Limited Search (DLS)</a:t>
            </a:r>
          </a:p>
        </p:txBody>
      </p:sp>
      <p:sp>
        <p:nvSpPr>
          <p:cNvPr id="101380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D,I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J,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E, </a:t>
            </a:r>
            <a:r>
              <a:rPr lang="en-US" sz="2000">
                <a:solidFill>
                  <a:srgbClr val="FF0000"/>
                </a:solidFill>
              </a:rPr>
              <a:t>Failure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01419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20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01417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18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01415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16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01413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14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01411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12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01409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10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01407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08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101405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06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101403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04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</a:t>
              </a:r>
              <a:endParaRPr lang="en-GB"/>
            </a:p>
          </p:txBody>
        </p:sp>
      </p:grp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101401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1402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J</a:t>
              </a:r>
              <a:endParaRPr lang="en-GB"/>
            </a:p>
          </p:txBody>
        </p:sp>
      </p:grpSp>
      <p:sp>
        <p:nvSpPr>
          <p:cNvPr id="101391" name="Line 34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1392" name="Line 35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1393" name="Line 36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1394" name="Line 37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1395" name="Line 38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1396" name="Line 39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1397" name="Line 40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1398" name="Line 41"/>
          <p:cNvSpPr>
            <a:spLocks noChangeShapeType="1"/>
          </p:cNvSpPr>
          <p:nvPr/>
        </p:nvSpPr>
        <p:spPr bwMode="auto">
          <a:xfrm flipH="1">
            <a:off x="5486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1399" name="Line 42"/>
          <p:cNvSpPr>
            <a:spLocks noChangeShapeType="1"/>
          </p:cNvSpPr>
          <p:nvPr/>
        </p:nvSpPr>
        <p:spPr bwMode="auto">
          <a:xfrm>
            <a:off x="5715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1400" name="Text Box 43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2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13DDFE4E-1BB6-48EB-84FC-EAD7C75CC355}" type="slidenum">
              <a:rPr lang="ar-SA" smtClean="0">
                <a:cs typeface="Arial" pitchFamily="34" charset="0"/>
              </a:rPr>
              <a:pPr/>
              <a:t>46</a:t>
            </a:fld>
            <a:endParaRPr lang="en-GB">
              <a:cs typeface="Arial" pitchFamily="34" charset="0"/>
            </a:endParaRPr>
          </a:p>
        </p:txBody>
      </p:sp>
      <p:sp>
        <p:nvSpPr>
          <p:cNvPr id="10240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Depth-Limited Search (DLS)</a:t>
            </a:r>
          </a:p>
        </p:txBody>
      </p:sp>
      <p:sp>
        <p:nvSpPr>
          <p:cNvPr id="102404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DLS algorithm returns </a:t>
            </a:r>
            <a:r>
              <a:rPr lang="en-US" sz="2000">
                <a:solidFill>
                  <a:srgbClr val="FF0000"/>
                </a:solidFill>
              </a:rPr>
              <a:t>Failure (no solution)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The reason is that the goal is beyond the limit (Limit =2): the goal depth is (d=4)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3429000"/>
            <a:chOff x="1104" y="1776"/>
            <a:chExt cx="3408" cy="216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102464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65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102462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63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102460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61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102458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59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102456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57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102454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55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102452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53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102450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51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102448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49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12" name="Group 32"/>
            <p:cNvGrpSpPr>
              <a:grpSpLocks/>
            </p:cNvGrpSpPr>
            <p:nvPr/>
          </p:nvGrpSpPr>
          <p:grpSpPr bwMode="auto"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102446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47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102444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45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14" name="Group 38"/>
            <p:cNvGrpSpPr>
              <a:grpSpLocks/>
            </p:cNvGrpSpPr>
            <p:nvPr/>
          </p:nvGrpSpPr>
          <p:grpSpPr bwMode="auto"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102442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43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102420" name="Oval 41"/>
            <p:cNvSpPr>
              <a:spLocks noChangeArrowheads="1"/>
            </p:cNvSpPr>
            <p:nvPr/>
          </p:nvSpPr>
          <p:spPr bwMode="auto">
            <a:xfrm>
              <a:off x="2160" y="3696"/>
              <a:ext cx="336" cy="240"/>
            </a:xfrm>
            <a:prstGeom prst="ellipse">
              <a:avLst/>
            </a:prstGeom>
            <a:solidFill>
              <a:schemeClr val="folHlink"/>
            </a:solidFill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421" name="Text Box 42"/>
            <p:cNvSpPr txBox="1">
              <a:spLocks noChangeArrowheads="1"/>
            </p:cNvSpPr>
            <p:nvPr/>
          </p:nvSpPr>
          <p:spPr bwMode="auto">
            <a:xfrm>
              <a:off x="2256" y="3696"/>
              <a:ext cx="240" cy="231"/>
            </a:xfrm>
            <a:prstGeom prst="rect">
              <a:avLst/>
            </a:prstGeom>
            <a:noFill/>
            <a:ln w="41275" cmpd="dbl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/>
                <a:t>O</a:t>
              </a:r>
              <a:endParaRPr lang="en-GB" b="1" i="1"/>
            </a:p>
          </p:txBody>
        </p:sp>
        <p:sp>
          <p:nvSpPr>
            <p:cNvPr id="102422" name="Line 43"/>
            <p:cNvSpPr>
              <a:spLocks noChangeShapeType="1"/>
            </p:cNvSpPr>
            <p:nvPr/>
          </p:nvSpPr>
          <p:spPr bwMode="auto">
            <a:xfrm flipH="1">
              <a:off x="1776" y="2016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23" name="Line 44"/>
            <p:cNvSpPr>
              <a:spLocks noChangeShapeType="1"/>
            </p:cNvSpPr>
            <p:nvPr/>
          </p:nvSpPr>
          <p:spPr bwMode="auto">
            <a:xfrm flipH="1">
              <a:off x="2592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24" name="Line 45"/>
            <p:cNvSpPr>
              <a:spLocks noChangeShapeType="1"/>
            </p:cNvSpPr>
            <p:nvPr/>
          </p:nvSpPr>
          <p:spPr bwMode="auto">
            <a:xfrm>
              <a:off x="2784" y="2016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25" name="Line 46"/>
            <p:cNvSpPr>
              <a:spLocks noChangeShapeType="1"/>
            </p:cNvSpPr>
            <p:nvPr/>
          </p:nvSpPr>
          <p:spPr bwMode="auto">
            <a:xfrm>
              <a:off x="2784" y="2016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26" name="Line 47"/>
            <p:cNvSpPr>
              <a:spLocks noChangeShapeType="1"/>
            </p:cNvSpPr>
            <p:nvPr/>
          </p:nvSpPr>
          <p:spPr bwMode="auto">
            <a:xfrm flipH="1">
              <a:off x="1296" y="244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27" name="Line 48"/>
            <p:cNvSpPr>
              <a:spLocks noChangeShapeType="1"/>
            </p:cNvSpPr>
            <p:nvPr/>
          </p:nvSpPr>
          <p:spPr bwMode="auto">
            <a:xfrm>
              <a:off x="1680" y="244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28" name="Line 49"/>
            <p:cNvSpPr>
              <a:spLocks noChangeShapeType="1"/>
            </p:cNvSpPr>
            <p:nvPr/>
          </p:nvSpPr>
          <p:spPr bwMode="auto">
            <a:xfrm>
              <a:off x="2592" y="24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29" name="Line 50"/>
            <p:cNvSpPr>
              <a:spLocks noChangeShapeType="1"/>
            </p:cNvSpPr>
            <p:nvPr/>
          </p:nvSpPr>
          <p:spPr bwMode="auto">
            <a:xfrm flipH="1">
              <a:off x="3216" y="24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30" name="Line 51"/>
            <p:cNvSpPr>
              <a:spLocks noChangeShapeType="1"/>
            </p:cNvSpPr>
            <p:nvPr/>
          </p:nvSpPr>
          <p:spPr bwMode="auto">
            <a:xfrm>
              <a:off x="3360" y="244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31" name="Line 52"/>
            <p:cNvSpPr>
              <a:spLocks noChangeShapeType="1"/>
            </p:cNvSpPr>
            <p:nvPr/>
          </p:nvSpPr>
          <p:spPr bwMode="auto">
            <a:xfrm flipH="1">
              <a:off x="1728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32" name="Line 53"/>
            <p:cNvSpPr>
              <a:spLocks noChangeShapeType="1"/>
            </p:cNvSpPr>
            <p:nvPr/>
          </p:nvSpPr>
          <p:spPr bwMode="auto">
            <a:xfrm>
              <a:off x="2064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54"/>
            <p:cNvGrpSpPr>
              <a:grpSpLocks/>
            </p:cNvGrpSpPr>
            <p:nvPr/>
          </p:nvGrpSpPr>
          <p:grpSpPr bwMode="auto"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102440" name="Oval 5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41" name="Text Box 5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M</a:t>
                </a:r>
                <a:endParaRPr lang="en-GB"/>
              </a:p>
            </p:txBody>
          </p:sp>
        </p:grpSp>
        <p:grpSp>
          <p:nvGrpSpPr>
            <p:cNvPr id="16" name="Group 57"/>
            <p:cNvGrpSpPr>
              <a:grpSpLocks/>
            </p:cNvGrpSpPr>
            <p:nvPr/>
          </p:nvGrpSpPr>
          <p:grpSpPr bwMode="auto"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102438" name="Oval 5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439" name="Text Box 5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N</a:t>
                </a:r>
                <a:endParaRPr lang="en-GB"/>
              </a:p>
            </p:txBody>
          </p:sp>
        </p:grpSp>
        <p:sp>
          <p:nvSpPr>
            <p:cNvPr id="102435" name="Line 60"/>
            <p:cNvSpPr>
              <a:spLocks noChangeShapeType="1"/>
            </p:cNvSpPr>
            <p:nvPr/>
          </p:nvSpPr>
          <p:spPr bwMode="auto">
            <a:xfrm>
              <a:off x="3264" y="288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36" name="Line 61"/>
            <p:cNvSpPr>
              <a:spLocks noChangeShapeType="1"/>
            </p:cNvSpPr>
            <p:nvPr/>
          </p:nvSpPr>
          <p:spPr bwMode="auto">
            <a:xfrm>
              <a:off x="3936" y="288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437" name="Line 62"/>
            <p:cNvSpPr>
              <a:spLocks noChangeShapeType="1"/>
            </p:cNvSpPr>
            <p:nvPr/>
          </p:nvSpPr>
          <p:spPr bwMode="auto">
            <a:xfrm flipH="1">
              <a:off x="2304" y="340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2406" name="Text Box 63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2</a:t>
            </a:r>
            <a:endParaRPr lang="en-GB" b="1">
              <a:latin typeface="Arial" pitchFamily="34" charset="0"/>
            </a:endParaRPr>
          </a:p>
        </p:txBody>
      </p:sp>
      <p:sp>
        <p:nvSpPr>
          <p:cNvPr id="102407" name="Line 64"/>
          <p:cNvSpPr>
            <a:spLocks noChangeShapeType="1"/>
          </p:cNvSpPr>
          <p:nvPr/>
        </p:nvSpPr>
        <p:spPr bwMode="auto">
          <a:xfrm>
            <a:off x="1676400" y="4724400"/>
            <a:ext cx="64770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5DE71CEB-F383-44F6-8712-707AAA853C2C}" type="slidenum">
              <a:rPr lang="ar-SA" smtClean="0">
                <a:cs typeface="Arial" pitchFamily="34" charset="0"/>
              </a:rPr>
              <a:pPr/>
              <a:t>47</a:t>
            </a:fld>
            <a:endParaRPr lang="en-GB">
              <a:cs typeface="Arial" pitchFamily="34" charset="0"/>
            </a:endParaRPr>
          </a:p>
        </p:txBody>
      </p:sp>
      <p:sp>
        <p:nvSpPr>
          <p:cNvPr id="10445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04452" name="Rectangle 3"/>
          <p:cNvSpPr>
            <a:spLocks noChangeArrowheads="1"/>
          </p:cNvSpPr>
          <p:nvPr/>
        </p:nvSpPr>
        <p:spPr bwMode="auto">
          <a:xfrm>
            <a:off x="914400" y="1676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Application4: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	Given the following state space (tree search), give the sequence of visited nodes when using IDS: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3429000"/>
            <a:chOff x="1104" y="1776"/>
            <a:chExt cx="3408" cy="216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104515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516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104513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514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104511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512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104509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510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104507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508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104505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506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104503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504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104501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502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104499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500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12" name="Group 32"/>
            <p:cNvGrpSpPr>
              <a:grpSpLocks/>
            </p:cNvGrpSpPr>
            <p:nvPr/>
          </p:nvGrpSpPr>
          <p:grpSpPr bwMode="auto"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104497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498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104495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496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14" name="Group 38"/>
            <p:cNvGrpSpPr>
              <a:grpSpLocks/>
            </p:cNvGrpSpPr>
            <p:nvPr/>
          </p:nvGrpSpPr>
          <p:grpSpPr bwMode="auto"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104493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494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104471" name="Oval 41"/>
            <p:cNvSpPr>
              <a:spLocks noChangeArrowheads="1"/>
            </p:cNvSpPr>
            <p:nvPr/>
          </p:nvSpPr>
          <p:spPr bwMode="auto">
            <a:xfrm>
              <a:off x="2160" y="3696"/>
              <a:ext cx="336" cy="240"/>
            </a:xfrm>
            <a:prstGeom prst="ellipse">
              <a:avLst/>
            </a:prstGeom>
            <a:solidFill>
              <a:schemeClr val="folHlink"/>
            </a:solidFill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472" name="Text Box 42"/>
            <p:cNvSpPr txBox="1">
              <a:spLocks noChangeArrowheads="1"/>
            </p:cNvSpPr>
            <p:nvPr/>
          </p:nvSpPr>
          <p:spPr bwMode="auto">
            <a:xfrm>
              <a:off x="2256" y="3696"/>
              <a:ext cx="240" cy="231"/>
            </a:xfrm>
            <a:prstGeom prst="rect">
              <a:avLst/>
            </a:prstGeom>
            <a:noFill/>
            <a:ln w="41275" cmpd="dbl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/>
                <a:t>O</a:t>
              </a:r>
              <a:endParaRPr lang="en-GB" b="1" i="1"/>
            </a:p>
          </p:txBody>
        </p:sp>
        <p:sp>
          <p:nvSpPr>
            <p:cNvPr id="104473" name="Line 43"/>
            <p:cNvSpPr>
              <a:spLocks noChangeShapeType="1"/>
            </p:cNvSpPr>
            <p:nvPr/>
          </p:nvSpPr>
          <p:spPr bwMode="auto">
            <a:xfrm flipH="1">
              <a:off x="1776" y="2016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4" name="Line 44"/>
            <p:cNvSpPr>
              <a:spLocks noChangeShapeType="1"/>
            </p:cNvSpPr>
            <p:nvPr/>
          </p:nvSpPr>
          <p:spPr bwMode="auto">
            <a:xfrm flipH="1">
              <a:off x="2592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5" name="Line 45"/>
            <p:cNvSpPr>
              <a:spLocks noChangeShapeType="1"/>
            </p:cNvSpPr>
            <p:nvPr/>
          </p:nvSpPr>
          <p:spPr bwMode="auto">
            <a:xfrm>
              <a:off x="2784" y="2016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6" name="Line 46"/>
            <p:cNvSpPr>
              <a:spLocks noChangeShapeType="1"/>
            </p:cNvSpPr>
            <p:nvPr/>
          </p:nvSpPr>
          <p:spPr bwMode="auto">
            <a:xfrm>
              <a:off x="2784" y="2016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7" name="Line 47"/>
            <p:cNvSpPr>
              <a:spLocks noChangeShapeType="1"/>
            </p:cNvSpPr>
            <p:nvPr/>
          </p:nvSpPr>
          <p:spPr bwMode="auto">
            <a:xfrm flipH="1">
              <a:off x="1296" y="244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8" name="Line 48"/>
            <p:cNvSpPr>
              <a:spLocks noChangeShapeType="1"/>
            </p:cNvSpPr>
            <p:nvPr/>
          </p:nvSpPr>
          <p:spPr bwMode="auto">
            <a:xfrm>
              <a:off x="1680" y="244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79" name="Line 49"/>
            <p:cNvSpPr>
              <a:spLocks noChangeShapeType="1"/>
            </p:cNvSpPr>
            <p:nvPr/>
          </p:nvSpPr>
          <p:spPr bwMode="auto">
            <a:xfrm>
              <a:off x="2592" y="24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0" name="Line 50"/>
            <p:cNvSpPr>
              <a:spLocks noChangeShapeType="1"/>
            </p:cNvSpPr>
            <p:nvPr/>
          </p:nvSpPr>
          <p:spPr bwMode="auto">
            <a:xfrm flipH="1">
              <a:off x="3216" y="24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1" name="Line 51"/>
            <p:cNvSpPr>
              <a:spLocks noChangeShapeType="1"/>
            </p:cNvSpPr>
            <p:nvPr/>
          </p:nvSpPr>
          <p:spPr bwMode="auto">
            <a:xfrm>
              <a:off x="3360" y="244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2" name="Line 52"/>
            <p:cNvSpPr>
              <a:spLocks noChangeShapeType="1"/>
            </p:cNvSpPr>
            <p:nvPr/>
          </p:nvSpPr>
          <p:spPr bwMode="auto">
            <a:xfrm flipH="1">
              <a:off x="1728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3" name="Line 53"/>
            <p:cNvSpPr>
              <a:spLocks noChangeShapeType="1"/>
            </p:cNvSpPr>
            <p:nvPr/>
          </p:nvSpPr>
          <p:spPr bwMode="auto">
            <a:xfrm>
              <a:off x="2064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54"/>
            <p:cNvGrpSpPr>
              <a:grpSpLocks/>
            </p:cNvGrpSpPr>
            <p:nvPr/>
          </p:nvGrpSpPr>
          <p:grpSpPr bwMode="auto"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104491" name="Oval 5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492" name="Text Box 5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M</a:t>
                </a:r>
                <a:endParaRPr lang="en-GB"/>
              </a:p>
            </p:txBody>
          </p:sp>
        </p:grpSp>
        <p:grpSp>
          <p:nvGrpSpPr>
            <p:cNvPr id="16" name="Group 57"/>
            <p:cNvGrpSpPr>
              <a:grpSpLocks/>
            </p:cNvGrpSpPr>
            <p:nvPr/>
          </p:nvGrpSpPr>
          <p:grpSpPr bwMode="auto"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104489" name="Oval 5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490" name="Text Box 5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N</a:t>
                </a:r>
                <a:endParaRPr lang="en-GB"/>
              </a:p>
            </p:txBody>
          </p:sp>
        </p:grpSp>
        <p:sp>
          <p:nvSpPr>
            <p:cNvPr id="104486" name="Line 60"/>
            <p:cNvSpPr>
              <a:spLocks noChangeShapeType="1"/>
            </p:cNvSpPr>
            <p:nvPr/>
          </p:nvSpPr>
          <p:spPr bwMode="auto">
            <a:xfrm>
              <a:off x="3264" y="288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7" name="Line 61"/>
            <p:cNvSpPr>
              <a:spLocks noChangeShapeType="1"/>
            </p:cNvSpPr>
            <p:nvPr/>
          </p:nvSpPr>
          <p:spPr bwMode="auto">
            <a:xfrm>
              <a:off x="3936" y="288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4488" name="Line 62"/>
            <p:cNvSpPr>
              <a:spLocks noChangeShapeType="1"/>
            </p:cNvSpPr>
            <p:nvPr/>
          </p:nvSpPr>
          <p:spPr bwMode="auto">
            <a:xfrm flipH="1">
              <a:off x="2304" y="340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4454" name="Text Box 63"/>
          <p:cNvSpPr txBox="1">
            <a:spLocks noChangeArrowheads="1"/>
          </p:cNvSpPr>
          <p:nvPr/>
        </p:nvSpPr>
        <p:spPr bwMode="auto">
          <a:xfrm>
            <a:off x="1371600" y="28956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Limit = 0</a:t>
            </a:r>
            <a:endParaRPr lang="en-GB">
              <a:latin typeface="Arial" pitchFamily="34" charset="0"/>
            </a:endParaRPr>
          </a:p>
        </p:txBody>
      </p:sp>
      <p:sp>
        <p:nvSpPr>
          <p:cNvPr id="104455" name="Text Box 64"/>
          <p:cNvSpPr txBox="1">
            <a:spLocks noChangeArrowheads="1"/>
          </p:cNvSpPr>
          <p:nvPr/>
        </p:nvSpPr>
        <p:spPr bwMode="auto">
          <a:xfrm>
            <a:off x="1371600" y="3519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Limit = 1</a:t>
            </a:r>
            <a:endParaRPr lang="en-GB">
              <a:latin typeface="Arial" pitchFamily="34" charset="0"/>
            </a:endParaRPr>
          </a:p>
        </p:txBody>
      </p:sp>
      <p:sp>
        <p:nvSpPr>
          <p:cNvPr id="104456" name="Text Box 65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Limit = 2</a:t>
            </a:r>
            <a:endParaRPr lang="en-GB">
              <a:latin typeface="Arial" pitchFamily="34" charset="0"/>
            </a:endParaRPr>
          </a:p>
        </p:txBody>
      </p:sp>
      <p:sp>
        <p:nvSpPr>
          <p:cNvPr id="104457" name="Text Box 66"/>
          <p:cNvSpPr txBox="1">
            <a:spLocks noChangeArrowheads="1"/>
          </p:cNvSpPr>
          <p:nvPr/>
        </p:nvSpPr>
        <p:spPr bwMode="auto">
          <a:xfrm>
            <a:off x="1143000" y="5105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Limit = 3</a:t>
            </a:r>
            <a:endParaRPr lang="en-GB">
              <a:latin typeface="Arial" pitchFamily="34" charset="0"/>
            </a:endParaRPr>
          </a:p>
        </p:txBody>
      </p:sp>
      <p:sp>
        <p:nvSpPr>
          <p:cNvPr id="104458" name="Text Box 67"/>
          <p:cNvSpPr txBox="1">
            <a:spLocks noChangeArrowheads="1"/>
          </p:cNvSpPr>
          <p:nvPr/>
        </p:nvSpPr>
        <p:spPr bwMode="auto">
          <a:xfrm>
            <a:off x="1295400" y="59436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Arial" pitchFamily="34" charset="0"/>
              </a:rPr>
              <a:t>Limit = 4</a:t>
            </a:r>
            <a:endParaRPr lang="en-GB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Iterative Deepening Search (IDS)</a:t>
            </a:r>
            <a:endParaRPr lang="en-GB"/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DLS with bound = 0</a:t>
            </a:r>
            <a:endParaRPr lang="en-GB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F3A92DDC-68F1-4D4A-82E5-8AD4D714ED4D}" type="slidenum">
              <a:rPr lang="ar-SA" smtClean="0">
                <a:cs typeface="Arial" pitchFamily="34" charset="0"/>
              </a:rPr>
              <a:pPr/>
              <a:t>49</a:t>
            </a:fld>
            <a:endParaRPr lang="en-GB">
              <a:cs typeface="Arial" pitchFamily="34" charset="0"/>
            </a:endParaRPr>
          </a:p>
        </p:txBody>
      </p:sp>
      <p:sp>
        <p:nvSpPr>
          <p:cNvPr id="10649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06500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06503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6504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sp>
        <p:nvSpPr>
          <p:cNvPr id="106502" name="Text Box 7"/>
          <p:cNvSpPr txBox="1">
            <a:spLocks noChangeArrowheads="1"/>
          </p:cNvSpPr>
          <p:nvPr/>
        </p:nvSpPr>
        <p:spPr bwMode="auto">
          <a:xfrm>
            <a:off x="914400" y="2819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0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>
              <a:ea typeface="ＭＳ Ｐゴシック" pitchFamily="-1" charset="-128"/>
            </a:endParaRPr>
          </a:p>
        </p:txBody>
      </p:sp>
      <p:pic>
        <p:nvPicPr>
          <p:cNvPr id="4099" name="Picture 2" descr="Image result for breadth first search artificial intelligence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" y="0"/>
            <a:ext cx="8432800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0" y="4724400"/>
            <a:ext cx="5029200" cy="1631216"/>
          </a:xfrm>
          <a:prstGeom prst="rect">
            <a:avLst/>
          </a:prstGeom>
          <a:noFill/>
          <a:ln cmpd="sng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Other blind search strategies are: 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Depth-limited search (Extended DFS)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Iterative-deepening search (Extended DFS)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Uniform cost search</a:t>
            </a:r>
          </a:p>
          <a:p>
            <a:pPr>
              <a:buFont typeface="Wingdings" pitchFamily="2" charset="2"/>
              <a:buChar char="Ø"/>
            </a:pPr>
            <a:r>
              <a:rPr lang="en-US" sz="2000" dirty="0"/>
              <a:t>Bi-directional search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4600" y="2438400"/>
            <a:ext cx="289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(uninformed Search)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086600" y="2438400"/>
            <a:ext cx="220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(Informed Search)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FF1098A2-2494-4CD7-BE0C-B14E6DF81759}" type="slidenum">
              <a:rPr lang="ar-SA" smtClean="0">
                <a:cs typeface="Arial" pitchFamily="34" charset="0"/>
              </a:rPr>
              <a:pPr/>
              <a:t>50</a:t>
            </a:fld>
            <a:endParaRPr lang="en-GB">
              <a:cs typeface="Arial" pitchFamily="34" charset="0"/>
            </a:endParaRPr>
          </a:p>
        </p:txBody>
      </p:sp>
      <p:sp>
        <p:nvSpPr>
          <p:cNvPr id="10752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07524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 </a:t>
            </a:r>
            <a:r>
              <a:rPr lang="en-US" sz="2000">
                <a:solidFill>
                  <a:srgbClr val="FF0000"/>
                </a:solidFill>
              </a:rPr>
              <a:t>Failure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07527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7528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sp>
        <p:nvSpPr>
          <p:cNvPr id="107526" name="Text Box 7"/>
          <p:cNvSpPr txBox="1">
            <a:spLocks noChangeArrowheads="1"/>
          </p:cNvSpPr>
          <p:nvPr/>
        </p:nvSpPr>
        <p:spPr bwMode="auto">
          <a:xfrm>
            <a:off x="914400" y="2819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0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Iterative Deepening Search (IDS)</a:t>
            </a:r>
            <a:endParaRPr lang="en-GB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DLS with bound = 1</a:t>
            </a:r>
            <a:endParaRPr lang="en-GB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AFED9E4-66A2-4750-9BA1-4B47D73C6D2B}" type="slidenum">
              <a:rPr lang="ar-SA" smtClean="0">
                <a:cs typeface="Arial" pitchFamily="34" charset="0"/>
              </a:rPr>
              <a:pPr/>
              <a:t>52</a:t>
            </a:fld>
            <a:endParaRPr lang="en-GB">
              <a:cs typeface="Arial" pitchFamily="34" charset="0"/>
            </a:endParaRPr>
          </a:p>
        </p:txBody>
      </p:sp>
      <p:sp>
        <p:nvSpPr>
          <p:cNvPr id="10957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09572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09591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92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09589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90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09587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88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09585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86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09583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584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sp>
        <p:nvSpPr>
          <p:cNvPr id="109578" name="Line 19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9579" name="Line 20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9580" name="Line 21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9581" name="Line 22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09582" name="Text Box 23"/>
          <p:cNvSpPr txBox="1">
            <a:spLocks noChangeArrowheads="1"/>
          </p:cNvSpPr>
          <p:nvPr/>
        </p:nvSpPr>
        <p:spPr bwMode="auto">
          <a:xfrm>
            <a:off x="838200" y="3581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1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3BB42B0D-8EFF-4842-B824-5E66E63A21F6}" type="slidenum">
              <a:rPr lang="ar-SA" smtClean="0">
                <a:cs typeface="Arial" pitchFamily="34" charset="0"/>
              </a:rPr>
              <a:pPr/>
              <a:t>53</a:t>
            </a:fld>
            <a:endParaRPr lang="en-GB">
              <a:cs typeface="Arial" pitchFamily="34" charset="0"/>
            </a:endParaRPr>
          </a:p>
        </p:txBody>
      </p:sp>
      <p:sp>
        <p:nvSpPr>
          <p:cNvPr id="11059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10596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10615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6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10613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4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10611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2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10609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10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10607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0608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sp>
        <p:nvSpPr>
          <p:cNvPr id="110602" name="Line 19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03" name="Line 20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04" name="Line 21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05" name="Line 22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0606" name="Text Box 23"/>
          <p:cNvSpPr txBox="1">
            <a:spLocks noChangeArrowheads="1"/>
          </p:cNvSpPr>
          <p:nvPr/>
        </p:nvSpPr>
        <p:spPr bwMode="auto">
          <a:xfrm>
            <a:off x="838200" y="3581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1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B5742ECE-E634-44DC-B571-EB08E36F196B}" type="slidenum">
              <a:rPr lang="ar-SA" smtClean="0">
                <a:cs typeface="Arial" pitchFamily="34" charset="0"/>
              </a:rPr>
              <a:pPr/>
              <a:t>54</a:t>
            </a:fld>
            <a:endParaRPr lang="en-GB">
              <a:cs typeface="Arial" pitchFamily="34" charset="0"/>
            </a:endParaRPr>
          </a:p>
        </p:txBody>
      </p:sp>
      <p:sp>
        <p:nvSpPr>
          <p:cNvPr id="1116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11620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11639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40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11637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8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11635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6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11633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4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11631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1632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sp>
        <p:nvSpPr>
          <p:cNvPr id="111626" name="Line 19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1627" name="Line 20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1628" name="Line 21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1629" name="Line 22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1630" name="Text Box 23"/>
          <p:cNvSpPr txBox="1">
            <a:spLocks noChangeArrowheads="1"/>
          </p:cNvSpPr>
          <p:nvPr/>
        </p:nvSpPr>
        <p:spPr bwMode="auto">
          <a:xfrm>
            <a:off x="838200" y="3581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1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5B674046-AE8B-4426-87CA-73A6DD6E2E73}" type="slidenum">
              <a:rPr lang="ar-SA" smtClean="0">
                <a:cs typeface="Arial" pitchFamily="34" charset="0"/>
              </a:rPr>
              <a:pPr/>
              <a:t>55</a:t>
            </a:fld>
            <a:endParaRPr lang="en-GB">
              <a:cs typeface="Arial" pitchFamily="34" charset="0"/>
            </a:endParaRPr>
          </a:p>
        </p:txBody>
      </p:sp>
      <p:sp>
        <p:nvSpPr>
          <p:cNvPr id="11264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12644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12663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64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12661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62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12659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60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12657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8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12655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2656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sp>
        <p:nvSpPr>
          <p:cNvPr id="112650" name="Line 19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651" name="Line 20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652" name="Line 21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653" name="Line 22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2654" name="Text Box 23"/>
          <p:cNvSpPr txBox="1">
            <a:spLocks noChangeArrowheads="1"/>
          </p:cNvSpPr>
          <p:nvPr/>
        </p:nvSpPr>
        <p:spPr bwMode="auto">
          <a:xfrm>
            <a:off x="838200" y="3581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1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6D55A6B9-1C51-41E7-A3C3-A7E7C45D46E1}" type="slidenum">
              <a:rPr lang="ar-SA" smtClean="0">
                <a:cs typeface="Arial" pitchFamily="34" charset="0"/>
              </a:rPr>
              <a:pPr/>
              <a:t>56</a:t>
            </a:fld>
            <a:endParaRPr lang="en-GB">
              <a:cs typeface="Arial" pitchFamily="34" charset="0"/>
            </a:endParaRPr>
          </a:p>
        </p:txBody>
      </p:sp>
      <p:sp>
        <p:nvSpPr>
          <p:cNvPr id="11366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13668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E,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13687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8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13685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6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13683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4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13681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2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13679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680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sp>
        <p:nvSpPr>
          <p:cNvPr id="113674" name="Line 19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675" name="Line 20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676" name="Line 21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677" name="Line 22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3678" name="Text Box 23"/>
          <p:cNvSpPr txBox="1">
            <a:spLocks noChangeArrowheads="1"/>
          </p:cNvSpPr>
          <p:nvPr/>
        </p:nvSpPr>
        <p:spPr bwMode="auto">
          <a:xfrm>
            <a:off x="838200" y="3581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1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4CC66446-40E6-4B4C-B160-22387AADDCDB}" type="slidenum">
              <a:rPr lang="ar-SA" smtClean="0">
                <a:cs typeface="Arial" pitchFamily="34" charset="0"/>
              </a:rPr>
              <a:pPr/>
              <a:t>57</a:t>
            </a:fld>
            <a:endParaRPr lang="en-GB">
              <a:cs typeface="Arial" pitchFamily="34" charset="0"/>
            </a:endParaRPr>
          </a:p>
        </p:txBody>
      </p:sp>
      <p:sp>
        <p:nvSpPr>
          <p:cNvPr id="11469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14692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E, </a:t>
            </a:r>
            <a:r>
              <a:rPr lang="en-US" sz="2000">
                <a:solidFill>
                  <a:srgbClr val="FF0000"/>
                </a:solidFill>
              </a:rPr>
              <a:t>Failure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14711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12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14709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10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14707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8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14705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6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14703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4704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sp>
        <p:nvSpPr>
          <p:cNvPr id="114698" name="Line 19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4699" name="Line 20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4700" name="Line 21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4701" name="Line 22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4702" name="Text Box 23"/>
          <p:cNvSpPr txBox="1">
            <a:spLocks noChangeArrowheads="1"/>
          </p:cNvSpPr>
          <p:nvPr/>
        </p:nvSpPr>
        <p:spPr bwMode="auto">
          <a:xfrm>
            <a:off x="838200" y="3581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1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36BD0992-363A-4332-B4EA-1957F4023C60}" type="slidenum">
              <a:rPr lang="ar-SA" smtClean="0">
                <a:cs typeface="Arial" pitchFamily="34" charset="0"/>
              </a:rPr>
              <a:pPr/>
              <a:t>58</a:t>
            </a:fld>
            <a:endParaRPr lang="en-GB">
              <a:cs typeface="Arial" pitchFamily="34" charset="0"/>
            </a:endParaRPr>
          </a:p>
        </p:txBody>
      </p:sp>
      <p:sp>
        <p:nvSpPr>
          <p:cNvPr id="11571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15716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15735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6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15733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4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15731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2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15729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30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15727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728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sp>
        <p:nvSpPr>
          <p:cNvPr id="115722" name="Line 19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5723" name="Line 20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5724" name="Line 21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5725" name="Line 22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5726" name="Text Box 23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2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B93EB052-5414-499C-9BB9-476D9E6317FF}" type="slidenum">
              <a:rPr lang="ar-SA" smtClean="0">
                <a:cs typeface="Arial" pitchFamily="34" charset="0"/>
              </a:rPr>
              <a:pPr/>
              <a:t>59</a:t>
            </a:fld>
            <a:endParaRPr lang="en-GB">
              <a:cs typeface="Arial" pitchFamily="34" charset="0"/>
            </a:endParaRPr>
          </a:p>
        </p:txBody>
      </p:sp>
      <p:sp>
        <p:nvSpPr>
          <p:cNvPr id="1167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16740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16767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8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16765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6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16763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4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16761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2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16759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60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16757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8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16755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6756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sp>
        <p:nvSpPr>
          <p:cNvPr id="116748" name="Line 25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6749" name="Line 26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6750" name="Line 27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6751" name="Line 28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6752" name="Line 29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6753" name="Line 30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6754" name="Text Box 31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2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0813" cy="1141413"/>
          </a:xfrm>
        </p:spPr>
        <p:txBody>
          <a:bodyPr/>
          <a:lstStyle/>
          <a:p>
            <a:r>
              <a:rPr lang="en-US" dirty="0"/>
              <a:t>Uninformed Vs Informed Search</a:t>
            </a:r>
          </a:p>
        </p:txBody>
      </p:sp>
      <p:sp>
        <p:nvSpPr>
          <p:cNvPr id="3" name="Rectangle 2"/>
          <p:cNvSpPr/>
          <p:nvPr/>
        </p:nvSpPr>
        <p:spPr>
          <a:xfrm>
            <a:off x="1066800" y="1143000"/>
            <a:ext cx="7772400" cy="32685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Uninformed search</a:t>
            </a:r>
            <a:r>
              <a:rPr lang="en-US" dirty="0"/>
              <a:t>: Use only the information available in the problem definition. Example: </a:t>
            </a:r>
            <a:r>
              <a:rPr lang="en-CA" dirty="0"/>
              <a:t>breadth-first, depth-first, depth limited, iterative deepening, uniform cost and bidirectional search</a:t>
            </a:r>
            <a:endParaRPr lang="en-US" dirty="0"/>
          </a:p>
          <a:p>
            <a:endParaRPr lang="en-US" dirty="0"/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r>
              <a:rPr lang="en-US" dirty="0">
                <a:solidFill>
                  <a:srgbClr val="FF0000"/>
                </a:solidFill>
              </a:rPr>
              <a:t>Informed search: </a:t>
            </a:r>
            <a:r>
              <a:rPr lang="en-US" dirty="0"/>
              <a:t>Use domain knowledge or heuristic to choose the best move. Example. </a:t>
            </a:r>
            <a:r>
              <a:rPr lang="en-CA" dirty="0"/>
              <a:t>Greedy best-first, A*, IDA*, and beam search</a:t>
            </a:r>
            <a:endParaRPr lang="en-US" dirty="0"/>
          </a:p>
          <a:p>
            <a:pPr algn="just">
              <a:lnSpc>
                <a:spcPct val="90000"/>
              </a:lnSpc>
              <a:buFont typeface="Wingdings" pitchFamily="2" charset="2"/>
              <a:buNone/>
            </a:pPr>
            <a:endParaRPr lang="en-US" dirty="0">
              <a:cs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914400" y="4267200"/>
            <a:ext cx="7924800" cy="21605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lnSpc>
                <a:spcPct val="80000"/>
              </a:lnSpc>
            </a:pPr>
            <a:r>
              <a:rPr lang="en-CA" b="1" dirty="0"/>
              <a:t>Additional Note: </a:t>
            </a:r>
          </a:p>
          <a:p>
            <a:pPr eaLnBrk="1" hangingPunct="1">
              <a:lnSpc>
                <a:spcPct val="80000"/>
              </a:lnSpc>
            </a:pPr>
            <a:r>
              <a:rPr lang="en-CA" b="1" dirty="0"/>
              <a:t>optimization</a:t>
            </a:r>
            <a:r>
              <a:rPr lang="en-CA" dirty="0"/>
              <a:t> in which the search is to find an optimal value of an objective function: hill climbing, simulated annealing, genetic algorithms, Ant Colony Optimization</a:t>
            </a:r>
          </a:p>
          <a:p>
            <a:pPr eaLnBrk="1" hangingPunct="1">
              <a:lnSpc>
                <a:spcPct val="80000"/>
              </a:lnSpc>
            </a:pPr>
            <a:endParaRPr lang="en-CA" b="1" dirty="0"/>
          </a:p>
          <a:p>
            <a:pPr eaLnBrk="1" hangingPunct="1">
              <a:lnSpc>
                <a:spcPct val="80000"/>
              </a:lnSpc>
            </a:pPr>
            <a:r>
              <a:rPr lang="en-CA" b="1" dirty="0"/>
              <a:t>Game playing</a:t>
            </a:r>
            <a:r>
              <a:rPr lang="en-CA" dirty="0"/>
              <a:t>, an adversarial search: </a:t>
            </a:r>
            <a:r>
              <a:rPr lang="en-CA" dirty="0" err="1"/>
              <a:t>minimax</a:t>
            </a:r>
            <a:r>
              <a:rPr lang="en-CA" dirty="0"/>
              <a:t> algorithm, alpha-beta pruning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5A5248D-6FA8-4394-82FB-42774FDBAEC4}" type="slidenum">
              <a:rPr lang="ar-SA" smtClean="0">
                <a:cs typeface="Arial" pitchFamily="34" charset="0"/>
              </a:rPr>
              <a:pPr/>
              <a:t>60</a:t>
            </a:fld>
            <a:endParaRPr lang="en-GB">
              <a:cs typeface="Arial" pitchFamily="34" charset="0"/>
            </a:endParaRPr>
          </a:p>
        </p:txBody>
      </p:sp>
      <p:sp>
        <p:nvSpPr>
          <p:cNvPr id="11776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17764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17791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92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17789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90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17787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8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17785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6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17783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4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17781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2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17779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7780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sp>
        <p:nvSpPr>
          <p:cNvPr id="117772" name="Line 25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7773" name="Line 26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7774" name="Line 27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7775" name="Line 28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7776" name="Line 29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7777" name="Line 30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7778" name="Text Box 31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2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6352C9AF-9E0E-4FFB-A3A1-46950E297924}" type="slidenum">
              <a:rPr lang="ar-SA" smtClean="0">
                <a:cs typeface="Arial" pitchFamily="34" charset="0"/>
              </a:rPr>
              <a:pPr/>
              <a:t>61</a:t>
            </a:fld>
            <a:endParaRPr lang="en-GB">
              <a:cs typeface="Arial" pitchFamily="34" charset="0"/>
            </a:endParaRPr>
          </a:p>
        </p:txBody>
      </p:sp>
      <p:sp>
        <p:nvSpPr>
          <p:cNvPr id="11878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18788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18815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16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18813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14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18811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12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18809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10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18807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8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18805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6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18803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8804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sp>
        <p:nvSpPr>
          <p:cNvPr id="118796" name="Line 25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8797" name="Line 26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8798" name="Line 27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8799" name="Line 28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8800" name="Line 29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8801" name="Line 30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8802" name="Text Box 31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2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87D4B726-4D69-4206-A741-CCACF11FC9B9}" type="slidenum">
              <a:rPr lang="ar-SA" smtClean="0">
                <a:cs typeface="Arial" pitchFamily="34" charset="0"/>
              </a:rPr>
              <a:pPr/>
              <a:t>62</a:t>
            </a:fld>
            <a:endParaRPr lang="en-GB">
              <a:cs typeface="Arial" pitchFamily="34" charset="0"/>
            </a:endParaRPr>
          </a:p>
        </p:txBody>
      </p:sp>
      <p:sp>
        <p:nvSpPr>
          <p:cNvPr id="11981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19812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19843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44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19841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42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19839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40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19837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38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19835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36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19833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34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19831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32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119829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9830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sp>
        <p:nvSpPr>
          <p:cNvPr id="119821" name="Line 28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9822" name="Line 29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9823" name="Line 30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9824" name="Line 31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9825" name="Line 32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9826" name="Line 33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9827" name="Line 34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19828" name="Text Box 35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2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3342D4FD-8E9E-47BE-A636-ED273F9B0F15}" type="slidenum">
              <a:rPr lang="ar-SA" smtClean="0">
                <a:cs typeface="Arial" pitchFamily="34" charset="0"/>
              </a:rPr>
              <a:pPr/>
              <a:t>63</a:t>
            </a:fld>
            <a:endParaRPr lang="en-GB">
              <a:cs typeface="Arial" pitchFamily="34" charset="0"/>
            </a:endParaRPr>
          </a:p>
        </p:txBody>
      </p:sp>
      <p:sp>
        <p:nvSpPr>
          <p:cNvPr id="12083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20836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20867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8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20865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6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20863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4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20861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2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20859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60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20857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8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20855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6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120853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0854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sp>
        <p:nvSpPr>
          <p:cNvPr id="120845" name="Line 28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0846" name="Line 29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0847" name="Line 30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0848" name="Line 31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0849" name="Line 32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0850" name="Line 33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0851" name="Line 34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0852" name="Text Box 35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2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36177085-4543-4AC1-AD30-0E635C901D7E}" type="slidenum">
              <a:rPr lang="ar-SA" smtClean="0">
                <a:cs typeface="Arial" pitchFamily="34" charset="0"/>
              </a:rPr>
              <a:pPr/>
              <a:t>64</a:t>
            </a:fld>
            <a:endParaRPr lang="en-GB">
              <a:cs typeface="Arial" pitchFamily="34" charset="0"/>
            </a:endParaRPr>
          </a:p>
        </p:txBody>
      </p:sp>
      <p:sp>
        <p:nvSpPr>
          <p:cNvPr id="12185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21860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21899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900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21897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8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21895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6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21893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4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21891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2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21889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90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21887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8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121885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6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121883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4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</a:t>
              </a:r>
              <a:endParaRPr lang="en-GB"/>
            </a:p>
          </p:txBody>
        </p:sp>
      </p:grp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121881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1882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J</a:t>
              </a:r>
              <a:endParaRPr lang="en-GB"/>
            </a:p>
          </p:txBody>
        </p:sp>
      </p:grpSp>
      <p:sp>
        <p:nvSpPr>
          <p:cNvPr id="121871" name="Line 34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872" name="Line 35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873" name="Line 36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874" name="Line 37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875" name="Line 38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876" name="Line 39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877" name="Line 40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878" name="Line 41"/>
          <p:cNvSpPr>
            <a:spLocks noChangeShapeType="1"/>
          </p:cNvSpPr>
          <p:nvPr/>
        </p:nvSpPr>
        <p:spPr bwMode="auto">
          <a:xfrm flipH="1">
            <a:off x="5486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879" name="Line 42"/>
          <p:cNvSpPr>
            <a:spLocks noChangeShapeType="1"/>
          </p:cNvSpPr>
          <p:nvPr/>
        </p:nvSpPr>
        <p:spPr bwMode="auto">
          <a:xfrm>
            <a:off x="5715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1880" name="Text Box 43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2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2AABFB20-EC70-49F9-813B-17CB89C7477F}" type="slidenum">
              <a:rPr lang="ar-SA" smtClean="0">
                <a:cs typeface="Arial" pitchFamily="34" charset="0"/>
              </a:rPr>
              <a:pPr/>
              <a:t>65</a:t>
            </a:fld>
            <a:endParaRPr lang="en-GB">
              <a:cs typeface="Arial" pitchFamily="34" charset="0"/>
            </a:endParaRPr>
          </a:p>
        </p:txBody>
      </p:sp>
      <p:sp>
        <p:nvSpPr>
          <p:cNvPr id="12288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22884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D,I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22923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24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22921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22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22919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20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22917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18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22915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16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22913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14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22911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12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122909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10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122907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08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</a:t>
              </a:r>
              <a:endParaRPr lang="en-GB"/>
            </a:p>
          </p:txBody>
        </p:sp>
      </p:grp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122905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2906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J</a:t>
              </a:r>
              <a:endParaRPr lang="en-GB"/>
            </a:p>
          </p:txBody>
        </p:sp>
      </p:grpSp>
      <p:sp>
        <p:nvSpPr>
          <p:cNvPr id="122895" name="Line 34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896" name="Line 35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897" name="Line 36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898" name="Line 37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899" name="Line 38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00" name="Line 39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01" name="Line 40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02" name="Line 41"/>
          <p:cNvSpPr>
            <a:spLocks noChangeShapeType="1"/>
          </p:cNvSpPr>
          <p:nvPr/>
        </p:nvSpPr>
        <p:spPr bwMode="auto">
          <a:xfrm flipH="1">
            <a:off x="5486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03" name="Line 42"/>
          <p:cNvSpPr>
            <a:spLocks noChangeShapeType="1"/>
          </p:cNvSpPr>
          <p:nvPr/>
        </p:nvSpPr>
        <p:spPr bwMode="auto">
          <a:xfrm>
            <a:off x="5715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2904" name="Text Box 43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2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55EC3B9F-A2D6-4524-AB99-0945905E21E3}" type="slidenum">
              <a:rPr lang="ar-SA" smtClean="0">
                <a:cs typeface="Arial" pitchFamily="34" charset="0"/>
              </a:rPr>
              <a:pPr/>
              <a:t>66</a:t>
            </a:fld>
            <a:endParaRPr lang="en-GB">
              <a:cs typeface="Arial" pitchFamily="34" charset="0"/>
            </a:endParaRPr>
          </a:p>
        </p:txBody>
      </p:sp>
      <p:sp>
        <p:nvSpPr>
          <p:cNvPr id="12390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23908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D,I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J,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23947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48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23945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46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23943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44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23941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42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23939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40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23937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8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23935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6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123933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4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123931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2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</a:t>
              </a:r>
              <a:endParaRPr lang="en-GB"/>
            </a:p>
          </p:txBody>
        </p:sp>
      </p:grp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123929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930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J</a:t>
              </a:r>
              <a:endParaRPr lang="en-GB"/>
            </a:p>
          </p:txBody>
        </p:sp>
      </p:grpSp>
      <p:sp>
        <p:nvSpPr>
          <p:cNvPr id="123919" name="Line 34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920" name="Line 35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921" name="Line 36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922" name="Line 37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923" name="Line 38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924" name="Line 39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925" name="Line 40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926" name="Line 41"/>
          <p:cNvSpPr>
            <a:spLocks noChangeShapeType="1"/>
          </p:cNvSpPr>
          <p:nvPr/>
        </p:nvSpPr>
        <p:spPr bwMode="auto">
          <a:xfrm flipH="1">
            <a:off x="5486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927" name="Line 42"/>
          <p:cNvSpPr>
            <a:spLocks noChangeShapeType="1"/>
          </p:cNvSpPr>
          <p:nvPr/>
        </p:nvSpPr>
        <p:spPr bwMode="auto">
          <a:xfrm>
            <a:off x="5715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3928" name="Text Box 43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2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BFC3FF90-979B-43B7-A88D-972B50ECA9D9}" type="slidenum">
              <a:rPr lang="ar-SA" smtClean="0">
                <a:cs typeface="Arial" pitchFamily="34" charset="0"/>
              </a:rPr>
              <a:pPr/>
              <a:t>67</a:t>
            </a:fld>
            <a:endParaRPr lang="en-GB">
              <a:cs typeface="Arial" pitchFamily="34" charset="0"/>
            </a:endParaRPr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24932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D,I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J,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24971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72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24969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70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24967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68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24965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66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24963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64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24961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62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24959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60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124957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58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124955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56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</a:t>
              </a:r>
              <a:endParaRPr lang="en-GB"/>
            </a:p>
          </p:txBody>
        </p:sp>
      </p:grp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124953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4954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J</a:t>
              </a:r>
              <a:endParaRPr lang="en-GB"/>
            </a:p>
          </p:txBody>
        </p:sp>
      </p:grpSp>
      <p:sp>
        <p:nvSpPr>
          <p:cNvPr id="124943" name="Line 34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4944" name="Line 35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4945" name="Line 36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4946" name="Line 37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4947" name="Line 38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4948" name="Line 39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4949" name="Line 40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4950" name="Line 41"/>
          <p:cNvSpPr>
            <a:spLocks noChangeShapeType="1"/>
          </p:cNvSpPr>
          <p:nvPr/>
        </p:nvSpPr>
        <p:spPr bwMode="auto">
          <a:xfrm flipH="1">
            <a:off x="5486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4951" name="Line 42"/>
          <p:cNvSpPr>
            <a:spLocks noChangeShapeType="1"/>
          </p:cNvSpPr>
          <p:nvPr/>
        </p:nvSpPr>
        <p:spPr bwMode="auto">
          <a:xfrm>
            <a:off x="5715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4952" name="Text Box 43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2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B7875D51-3734-488E-9E64-C9568614B84E}" type="slidenum">
              <a:rPr lang="ar-SA" smtClean="0">
                <a:cs typeface="Arial" pitchFamily="34" charset="0"/>
              </a:rPr>
              <a:pPr/>
              <a:t>68</a:t>
            </a:fld>
            <a:endParaRPr lang="en-GB">
              <a:cs typeface="Arial" pitchFamily="34" charset="0"/>
            </a:endParaRPr>
          </a:p>
        </p:txBody>
      </p:sp>
      <p:sp>
        <p:nvSpPr>
          <p:cNvPr id="12595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25956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D,I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J,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E, </a:t>
            </a:r>
            <a:r>
              <a:rPr lang="en-US" sz="2000">
                <a:solidFill>
                  <a:srgbClr val="FF0000"/>
                </a:solidFill>
              </a:rPr>
              <a:t>Failure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3429000"/>
            <a:chOff x="1104" y="1776"/>
            <a:chExt cx="3408" cy="216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126016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017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126014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015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126012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013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126010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011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126008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009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126006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007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126004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005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126002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003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126000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001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12" name="Group 32"/>
            <p:cNvGrpSpPr>
              <a:grpSpLocks/>
            </p:cNvGrpSpPr>
            <p:nvPr/>
          </p:nvGrpSpPr>
          <p:grpSpPr bwMode="auto"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125998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999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125996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997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14" name="Group 38"/>
            <p:cNvGrpSpPr>
              <a:grpSpLocks/>
            </p:cNvGrpSpPr>
            <p:nvPr/>
          </p:nvGrpSpPr>
          <p:grpSpPr bwMode="auto"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125994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995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125972" name="Oval 41"/>
            <p:cNvSpPr>
              <a:spLocks noChangeArrowheads="1"/>
            </p:cNvSpPr>
            <p:nvPr/>
          </p:nvSpPr>
          <p:spPr bwMode="auto">
            <a:xfrm>
              <a:off x="2160" y="3696"/>
              <a:ext cx="336" cy="240"/>
            </a:xfrm>
            <a:prstGeom prst="ellipse">
              <a:avLst/>
            </a:prstGeom>
            <a:solidFill>
              <a:schemeClr val="folHlink"/>
            </a:solidFill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5973" name="Text Box 42"/>
            <p:cNvSpPr txBox="1">
              <a:spLocks noChangeArrowheads="1"/>
            </p:cNvSpPr>
            <p:nvPr/>
          </p:nvSpPr>
          <p:spPr bwMode="auto">
            <a:xfrm>
              <a:off x="2256" y="3696"/>
              <a:ext cx="240" cy="231"/>
            </a:xfrm>
            <a:prstGeom prst="rect">
              <a:avLst/>
            </a:prstGeom>
            <a:noFill/>
            <a:ln w="41275" cmpd="dbl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/>
                <a:t>O</a:t>
              </a:r>
              <a:endParaRPr lang="en-GB" b="1" i="1"/>
            </a:p>
          </p:txBody>
        </p:sp>
        <p:sp>
          <p:nvSpPr>
            <p:cNvPr id="125974" name="Line 43"/>
            <p:cNvSpPr>
              <a:spLocks noChangeShapeType="1"/>
            </p:cNvSpPr>
            <p:nvPr/>
          </p:nvSpPr>
          <p:spPr bwMode="auto">
            <a:xfrm flipH="1">
              <a:off x="1776" y="2016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75" name="Line 44"/>
            <p:cNvSpPr>
              <a:spLocks noChangeShapeType="1"/>
            </p:cNvSpPr>
            <p:nvPr/>
          </p:nvSpPr>
          <p:spPr bwMode="auto">
            <a:xfrm flipH="1">
              <a:off x="2592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76" name="Line 45"/>
            <p:cNvSpPr>
              <a:spLocks noChangeShapeType="1"/>
            </p:cNvSpPr>
            <p:nvPr/>
          </p:nvSpPr>
          <p:spPr bwMode="auto">
            <a:xfrm>
              <a:off x="2784" y="2016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77" name="Line 46"/>
            <p:cNvSpPr>
              <a:spLocks noChangeShapeType="1"/>
            </p:cNvSpPr>
            <p:nvPr/>
          </p:nvSpPr>
          <p:spPr bwMode="auto">
            <a:xfrm>
              <a:off x="2784" y="2016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78" name="Line 47"/>
            <p:cNvSpPr>
              <a:spLocks noChangeShapeType="1"/>
            </p:cNvSpPr>
            <p:nvPr/>
          </p:nvSpPr>
          <p:spPr bwMode="auto">
            <a:xfrm flipH="1">
              <a:off x="1296" y="244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79" name="Line 48"/>
            <p:cNvSpPr>
              <a:spLocks noChangeShapeType="1"/>
            </p:cNvSpPr>
            <p:nvPr/>
          </p:nvSpPr>
          <p:spPr bwMode="auto">
            <a:xfrm>
              <a:off x="1680" y="244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0" name="Line 49"/>
            <p:cNvSpPr>
              <a:spLocks noChangeShapeType="1"/>
            </p:cNvSpPr>
            <p:nvPr/>
          </p:nvSpPr>
          <p:spPr bwMode="auto">
            <a:xfrm>
              <a:off x="2592" y="24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1" name="Line 50"/>
            <p:cNvSpPr>
              <a:spLocks noChangeShapeType="1"/>
            </p:cNvSpPr>
            <p:nvPr/>
          </p:nvSpPr>
          <p:spPr bwMode="auto">
            <a:xfrm flipH="1">
              <a:off x="3216" y="24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2" name="Line 51"/>
            <p:cNvSpPr>
              <a:spLocks noChangeShapeType="1"/>
            </p:cNvSpPr>
            <p:nvPr/>
          </p:nvSpPr>
          <p:spPr bwMode="auto">
            <a:xfrm>
              <a:off x="3360" y="244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3" name="Line 52"/>
            <p:cNvSpPr>
              <a:spLocks noChangeShapeType="1"/>
            </p:cNvSpPr>
            <p:nvPr/>
          </p:nvSpPr>
          <p:spPr bwMode="auto">
            <a:xfrm flipH="1">
              <a:off x="1728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4" name="Line 53"/>
            <p:cNvSpPr>
              <a:spLocks noChangeShapeType="1"/>
            </p:cNvSpPr>
            <p:nvPr/>
          </p:nvSpPr>
          <p:spPr bwMode="auto">
            <a:xfrm>
              <a:off x="2064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54"/>
            <p:cNvGrpSpPr>
              <a:grpSpLocks/>
            </p:cNvGrpSpPr>
            <p:nvPr/>
          </p:nvGrpSpPr>
          <p:grpSpPr bwMode="auto"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125992" name="Oval 5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993" name="Text Box 5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M</a:t>
                </a:r>
                <a:endParaRPr lang="en-GB"/>
              </a:p>
            </p:txBody>
          </p:sp>
        </p:grpSp>
        <p:grpSp>
          <p:nvGrpSpPr>
            <p:cNvPr id="16" name="Group 57"/>
            <p:cNvGrpSpPr>
              <a:grpSpLocks/>
            </p:cNvGrpSpPr>
            <p:nvPr/>
          </p:nvGrpSpPr>
          <p:grpSpPr bwMode="auto"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125990" name="Oval 5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991" name="Text Box 5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N</a:t>
                </a:r>
                <a:endParaRPr lang="en-GB"/>
              </a:p>
            </p:txBody>
          </p:sp>
        </p:grpSp>
        <p:sp>
          <p:nvSpPr>
            <p:cNvPr id="125987" name="Line 60"/>
            <p:cNvSpPr>
              <a:spLocks noChangeShapeType="1"/>
            </p:cNvSpPr>
            <p:nvPr/>
          </p:nvSpPr>
          <p:spPr bwMode="auto">
            <a:xfrm>
              <a:off x="3264" y="288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8" name="Line 61"/>
            <p:cNvSpPr>
              <a:spLocks noChangeShapeType="1"/>
            </p:cNvSpPr>
            <p:nvPr/>
          </p:nvSpPr>
          <p:spPr bwMode="auto">
            <a:xfrm>
              <a:off x="3936" y="288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5989" name="Line 62"/>
            <p:cNvSpPr>
              <a:spLocks noChangeShapeType="1"/>
            </p:cNvSpPr>
            <p:nvPr/>
          </p:nvSpPr>
          <p:spPr bwMode="auto">
            <a:xfrm flipH="1">
              <a:off x="2304" y="340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5958" name="Text Box 63"/>
          <p:cNvSpPr txBox="1">
            <a:spLocks noChangeArrowheads="1"/>
          </p:cNvSpPr>
          <p:nvPr/>
        </p:nvSpPr>
        <p:spPr bwMode="auto">
          <a:xfrm>
            <a:off x="838200" y="42814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2</a:t>
            </a:r>
            <a:endParaRPr lang="en-GB" b="1">
              <a:latin typeface="Arial" pitchFamily="34" charset="0"/>
            </a:endParaRPr>
          </a:p>
        </p:txBody>
      </p:sp>
      <p:sp>
        <p:nvSpPr>
          <p:cNvPr id="125959" name="Line 64"/>
          <p:cNvSpPr>
            <a:spLocks noChangeShapeType="1"/>
          </p:cNvSpPr>
          <p:nvPr/>
        </p:nvSpPr>
        <p:spPr bwMode="auto">
          <a:xfrm>
            <a:off x="1752600" y="4724400"/>
            <a:ext cx="6705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Iterative Deepening Search (IDS)</a:t>
            </a:r>
            <a:endParaRPr lang="en-GB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DLS with bound = 3</a:t>
            </a:r>
            <a:endParaRPr lang="en-GB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895600"/>
            <a:ext cx="7770813" cy="114141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Uninformed Search</a:t>
            </a:r>
            <a:endParaRPr lang="en-US"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0911A94D-7322-4E5D-A951-3E30CC5F0257}" type="slidenum">
              <a:rPr lang="ar-SA" smtClean="0">
                <a:cs typeface="Arial" pitchFamily="34" charset="0"/>
              </a:rPr>
              <a:pPr/>
              <a:t>70</a:t>
            </a:fld>
            <a:endParaRPr lang="en-GB">
              <a:cs typeface="Arial" pitchFamily="34" charset="0"/>
            </a:endParaRPr>
          </a:p>
        </p:txBody>
      </p:sp>
      <p:sp>
        <p:nvSpPr>
          <p:cNvPr id="12800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28004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28023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4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28021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2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28019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20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28017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18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28015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8016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sp>
        <p:nvSpPr>
          <p:cNvPr id="128010" name="Line 19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8011" name="Line 20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8012" name="Line 21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8013" name="Line 22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8014" name="Text Box 23"/>
          <p:cNvSpPr txBox="1">
            <a:spLocks noChangeArrowheads="1"/>
          </p:cNvSpPr>
          <p:nvPr/>
        </p:nvSpPr>
        <p:spPr bwMode="auto">
          <a:xfrm>
            <a:off x="838200" y="5105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3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0C8EF18F-44C5-4839-AC6C-3C1BFBCB43CA}" type="slidenum">
              <a:rPr lang="ar-SA" smtClean="0">
                <a:cs typeface="Arial" pitchFamily="34" charset="0"/>
              </a:rPr>
              <a:pPr/>
              <a:t>71</a:t>
            </a:fld>
            <a:endParaRPr lang="en-GB">
              <a:cs typeface="Arial" pitchFamily="34" charset="0"/>
            </a:endParaRPr>
          </a:p>
        </p:txBody>
      </p:sp>
      <p:sp>
        <p:nvSpPr>
          <p:cNvPr id="12902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29028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29055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6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29053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4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29051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2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29049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50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29047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48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29045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46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29043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9044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sp>
        <p:nvSpPr>
          <p:cNvPr id="129036" name="Line 25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9037" name="Line 26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9038" name="Line 27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9039" name="Line 28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9040" name="Line 29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9041" name="Line 30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29042" name="Text Box 31"/>
          <p:cNvSpPr txBox="1">
            <a:spLocks noChangeArrowheads="1"/>
          </p:cNvSpPr>
          <p:nvPr/>
        </p:nvSpPr>
        <p:spPr bwMode="auto">
          <a:xfrm>
            <a:off x="838200" y="5105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3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F1BE84AA-342B-448B-974F-3E19164466EC}" type="slidenum">
              <a:rPr lang="ar-SA" smtClean="0">
                <a:cs typeface="Arial" pitchFamily="34" charset="0"/>
              </a:rPr>
              <a:pPr/>
              <a:t>72</a:t>
            </a:fld>
            <a:endParaRPr lang="en-GB">
              <a:cs typeface="Arial" pitchFamily="34" charset="0"/>
            </a:endParaRPr>
          </a:p>
        </p:txBody>
      </p:sp>
      <p:sp>
        <p:nvSpPr>
          <p:cNvPr id="13005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30052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30079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80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30077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78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30075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76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30073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74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30071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72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30069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70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30067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0068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sp>
        <p:nvSpPr>
          <p:cNvPr id="130060" name="Line 25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0061" name="Line 26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0062" name="Line 27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0063" name="Line 28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0064" name="Line 29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0065" name="Line 30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0066" name="Text Box 31"/>
          <p:cNvSpPr txBox="1">
            <a:spLocks noChangeArrowheads="1"/>
          </p:cNvSpPr>
          <p:nvPr/>
        </p:nvSpPr>
        <p:spPr bwMode="auto">
          <a:xfrm>
            <a:off x="838200" y="5105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3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6A576D02-B39A-41B7-9428-20B9572D3DC0}" type="slidenum">
              <a:rPr lang="ar-SA" smtClean="0">
                <a:cs typeface="Arial" pitchFamily="34" charset="0"/>
              </a:rPr>
              <a:pPr/>
              <a:t>73</a:t>
            </a:fld>
            <a:endParaRPr lang="en-GB">
              <a:cs typeface="Arial" pitchFamily="34" charset="0"/>
            </a:endParaRPr>
          </a:p>
        </p:txBody>
      </p:sp>
      <p:sp>
        <p:nvSpPr>
          <p:cNvPr id="13107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31076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31111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12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31109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10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31107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08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31105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06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31103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04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31101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02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31099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100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131097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098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endParaRPr lang="en-GB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131095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1096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</a:t>
              </a:r>
              <a:endParaRPr lang="en-GB"/>
            </a:p>
          </p:txBody>
        </p:sp>
      </p:grpSp>
      <p:sp>
        <p:nvSpPr>
          <p:cNvPr id="131086" name="Line 31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1087" name="Line 32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1088" name="Line 33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1089" name="Line 34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1090" name="Line 35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1091" name="Line 36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1092" name="Line 37"/>
          <p:cNvSpPr>
            <a:spLocks noChangeShapeType="1"/>
          </p:cNvSpPr>
          <p:nvPr/>
        </p:nvSpPr>
        <p:spPr bwMode="auto">
          <a:xfrm flipH="1">
            <a:off x="3124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1093" name="Line 38"/>
          <p:cNvSpPr>
            <a:spLocks noChangeShapeType="1"/>
          </p:cNvSpPr>
          <p:nvPr/>
        </p:nvSpPr>
        <p:spPr bwMode="auto">
          <a:xfrm>
            <a:off x="3657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1094" name="Text Box 39"/>
          <p:cNvSpPr txBox="1">
            <a:spLocks noChangeArrowheads="1"/>
          </p:cNvSpPr>
          <p:nvPr/>
        </p:nvSpPr>
        <p:spPr bwMode="auto">
          <a:xfrm>
            <a:off x="838200" y="5105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3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CBD8C4B4-E834-409D-B62D-A17C5AA73A19}" type="slidenum">
              <a:rPr lang="ar-SA" smtClean="0">
                <a:cs typeface="Arial" pitchFamily="34" charset="0"/>
              </a:rPr>
              <a:pPr/>
              <a:t>74</a:t>
            </a:fld>
            <a:endParaRPr lang="en-GB">
              <a:cs typeface="Arial" pitchFamily="34" charset="0"/>
            </a:endParaRPr>
          </a:p>
        </p:txBody>
      </p:sp>
      <p:sp>
        <p:nvSpPr>
          <p:cNvPr id="13209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32100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G,K,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32135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6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32133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4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32131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2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32129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30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32127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8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32125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6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32123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4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132121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2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endParaRPr lang="en-GB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132119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2120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</a:t>
              </a:r>
              <a:endParaRPr lang="en-GB"/>
            </a:p>
          </p:txBody>
        </p:sp>
      </p:grpSp>
      <p:sp>
        <p:nvSpPr>
          <p:cNvPr id="132110" name="Line 31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111" name="Line 32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112" name="Line 33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113" name="Line 34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114" name="Line 35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115" name="Line 36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116" name="Line 37"/>
          <p:cNvSpPr>
            <a:spLocks noChangeShapeType="1"/>
          </p:cNvSpPr>
          <p:nvPr/>
        </p:nvSpPr>
        <p:spPr bwMode="auto">
          <a:xfrm flipH="1">
            <a:off x="3124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117" name="Line 38"/>
          <p:cNvSpPr>
            <a:spLocks noChangeShapeType="1"/>
          </p:cNvSpPr>
          <p:nvPr/>
        </p:nvSpPr>
        <p:spPr bwMode="auto">
          <a:xfrm>
            <a:off x="3657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2118" name="Text Box 39"/>
          <p:cNvSpPr txBox="1">
            <a:spLocks noChangeArrowheads="1"/>
          </p:cNvSpPr>
          <p:nvPr/>
        </p:nvSpPr>
        <p:spPr bwMode="auto">
          <a:xfrm>
            <a:off x="838200" y="5105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3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03ADDB9E-5C6A-4E24-B712-2CF19D03A526}" type="slidenum">
              <a:rPr lang="ar-SA" smtClean="0">
                <a:cs typeface="Arial" pitchFamily="34" charset="0"/>
              </a:rPr>
              <a:pPr/>
              <a:t>75</a:t>
            </a:fld>
            <a:endParaRPr lang="en-GB">
              <a:cs typeface="Arial" pitchFamily="34" charset="0"/>
            </a:endParaRPr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33124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G,K,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L,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33159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60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33157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8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33155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6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33153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4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33151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2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33149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50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33147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8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133145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6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endParaRPr lang="en-GB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133143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144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</a:t>
              </a:r>
              <a:endParaRPr lang="en-GB"/>
            </a:p>
          </p:txBody>
        </p:sp>
      </p:grpSp>
      <p:sp>
        <p:nvSpPr>
          <p:cNvPr id="133134" name="Line 31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35" name="Line 32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36" name="Line 33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37" name="Line 34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38" name="Line 35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39" name="Line 36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40" name="Line 37"/>
          <p:cNvSpPr>
            <a:spLocks noChangeShapeType="1"/>
          </p:cNvSpPr>
          <p:nvPr/>
        </p:nvSpPr>
        <p:spPr bwMode="auto">
          <a:xfrm flipH="1">
            <a:off x="3124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41" name="Line 38"/>
          <p:cNvSpPr>
            <a:spLocks noChangeShapeType="1"/>
          </p:cNvSpPr>
          <p:nvPr/>
        </p:nvSpPr>
        <p:spPr bwMode="auto">
          <a:xfrm>
            <a:off x="3657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3142" name="Text Box 39"/>
          <p:cNvSpPr txBox="1">
            <a:spLocks noChangeArrowheads="1"/>
          </p:cNvSpPr>
          <p:nvPr/>
        </p:nvSpPr>
        <p:spPr bwMode="auto">
          <a:xfrm>
            <a:off x="838200" y="5105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3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B239BA38-D802-4E2B-A5C3-62E8C63A4293}" type="slidenum">
              <a:rPr lang="ar-SA" smtClean="0">
                <a:cs typeface="Arial" pitchFamily="34" charset="0"/>
              </a:rPr>
              <a:pPr/>
              <a:t>76</a:t>
            </a:fld>
            <a:endParaRPr lang="en-GB">
              <a:cs typeface="Arial" pitchFamily="34" charset="0"/>
            </a:endParaRPr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34148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G,K,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L,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34187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88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34185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86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34183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84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34181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82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34179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80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34177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78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34175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76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134173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74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134171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72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endParaRPr lang="en-GB"/>
            </a:p>
          </p:txBody>
        </p:sp>
      </p:grp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134169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4170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</a:t>
              </a:r>
              <a:endParaRPr lang="en-GB"/>
            </a:p>
          </p:txBody>
        </p:sp>
      </p:grpSp>
      <p:sp>
        <p:nvSpPr>
          <p:cNvPr id="134159" name="Line 34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160" name="Line 35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161" name="Line 36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162" name="Line 37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163" name="Line 38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164" name="Line 39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165" name="Line 40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166" name="Line 41"/>
          <p:cNvSpPr>
            <a:spLocks noChangeShapeType="1"/>
          </p:cNvSpPr>
          <p:nvPr/>
        </p:nvSpPr>
        <p:spPr bwMode="auto">
          <a:xfrm flipH="1">
            <a:off x="3124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167" name="Line 42"/>
          <p:cNvSpPr>
            <a:spLocks noChangeShapeType="1"/>
          </p:cNvSpPr>
          <p:nvPr/>
        </p:nvSpPr>
        <p:spPr bwMode="auto">
          <a:xfrm>
            <a:off x="3657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4168" name="Text Box 43"/>
          <p:cNvSpPr txBox="1">
            <a:spLocks noChangeArrowheads="1"/>
          </p:cNvSpPr>
          <p:nvPr/>
        </p:nvSpPr>
        <p:spPr bwMode="auto">
          <a:xfrm>
            <a:off x="838200" y="5105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3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F491EA73-0A53-479D-A5F9-205A5D845469}" type="slidenum">
              <a:rPr lang="ar-SA" smtClean="0">
                <a:cs typeface="Arial" pitchFamily="34" charset="0"/>
              </a:rPr>
              <a:pPr/>
              <a:t>77</a:t>
            </a:fld>
            <a:endParaRPr lang="en-GB">
              <a:cs typeface="Arial" pitchFamily="34" charset="0"/>
            </a:endParaRPr>
          </a:p>
        </p:txBody>
      </p:sp>
      <p:sp>
        <p:nvSpPr>
          <p:cNvPr id="13517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35172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G,K,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L,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35211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12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35209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10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35207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08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35205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06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35203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04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35201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02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35199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200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135197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98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135195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96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endParaRPr lang="en-GB"/>
            </a:p>
          </p:txBody>
        </p:sp>
      </p:grp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135193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5194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</a:t>
              </a:r>
              <a:endParaRPr lang="en-GB"/>
            </a:p>
          </p:txBody>
        </p:sp>
      </p:grpSp>
      <p:sp>
        <p:nvSpPr>
          <p:cNvPr id="135183" name="Line 34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184" name="Line 35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185" name="Line 36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186" name="Line 37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187" name="Line 38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188" name="Line 39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189" name="Line 40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190" name="Line 41"/>
          <p:cNvSpPr>
            <a:spLocks noChangeShapeType="1"/>
          </p:cNvSpPr>
          <p:nvPr/>
        </p:nvSpPr>
        <p:spPr bwMode="auto">
          <a:xfrm flipH="1">
            <a:off x="3124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191" name="Line 42"/>
          <p:cNvSpPr>
            <a:spLocks noChangeShapeType="1"/>
          </p:cNvSpPr>
          <p:nvPr/>
        </p:nvSpPr>
        <p:spPr bwMode="auto">
          <a:xfrm>
            <a:off x="3657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5192" name="Text Box 43"/>
          <p:cNvSpPr txBox="1">
            <a:spLocks noChangeArrowheads="1"/>
          </p:cNvSpPr>
          <p:nvPr/>
        </p:nvSpPr>
        <p:spPr bwMode="auto">
          <a:xfrm>
            <a:off x="838200" y="5105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3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D83BE899-A2A1-427E-A03A-2B0208E66463}" type="slidenum">
              <a:rPr lang="ar-SA" smtClean="0">
                <a:cs typeface="Arial" pitchFamily="34" charset="0"/>
              </a:rPr>
              <a:pPr/>
              <a:t>78</a:t>
            </a:fld>
            <a:endParaRPr lang="en-GB">
              <a:cs typeface="Arial" pitchFamily="34" charset="0"/>
            </a:endParaRPr>
          </a:p>
        </p:txBody>
      </p:sp>
      <p:sp>
        <p:nvSpPr>
          <p:cNvPr id="13619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36196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G,K,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L,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36243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44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36241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42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36239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40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36237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38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36235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36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36233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34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36231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32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136229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30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136227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28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</a:t>
              </a:r>
              <a:endParaRPr lang="en-GB"/>
            </a:p>
          </p:txBody>
        </p:sp>
      </p:grp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136225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26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J</a:t>
              </a:r>
              <a:endParaRPr lang="en-GB"/>
            </a:p>
          </p:txBody>
        </p:sp>
      </p:grpSp>
      <p:grpSp>
        <p:nvGrpSpPr>
          <p:cNvPr id="12" name="Group 34"/>
          <p:cNvGrpSpPr>
            <a:grpSpLocks/>
          </p:cNvGrpSpPr>
          <p:nvPr/>
        </p:nvGrpSpPr>
        <p:grpSpPr bwMode="auto"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136223" name="Oval 3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24" name="Text Box 3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endParaRPr lang="en-GB"/>
            </a:p>
          </p:txBody>
        </p:sp>
      </p:grpSp>
      <p:grpSp>
        <p:nvGrpSpPr>
          <p:cNvPr id="13" name="Group 37"/>
          <p:cNvGrpSpPr>
            <a:grpSpLocks/>
          </p:cNvGrpSpPr>
          <p:nvPr/>
        </p:nvGrpSpPr>
        <p:grpSpPr bwMode="auto"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136221" name="Oval 3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6222" name="Text Box 3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</a:t>
              </a:r>
              <a:endParaRPr lang="en-GB"/>
            </a:p>
          </p:txBody>
        </p:sp>
      </p:grpSp>
      <p:sp>
        <p:nvSpPr>
          <p:cNvPr id="136209" name="Line 40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6210" name="Line 41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6211" name="Line 42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6212" name="Line 43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6213" name="Line 44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6214" name="Line 45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6215" name="Line 46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6216" name="Line 47"/>
          <p:cNvSpPr>
            <a:spLocks noChangeShapeType="1"/>
          </p:cNvSpPr>
          <p:nvPr/>
        </p:nvSpPr>
        <p:spPr bwMode="auto">
          <a:xfrm flipH="1">
            <a:off x="5486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6217" name="Line 48"/>
          <p:cNvSpPr>
            <a:spLocks noChangeShapeType="1"/>
          </p:cNvSpPr>
          <p:nvPr/>
        </p:nvSpPr>
        <p:spPr bwMode="auto">
          <a:xfrm>
            <a:off x="5715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6218" name="Line 49"/>
          <p:cNvSpPr>
            <a:spLocks noChangeShapeType="1"/>
          </p:cNvSpPr>
          <p:nvPr/>
        </p:nvSpPr>
        <p:spPr bwMode="auto">
          <a:xfrm flipH="1">
            <a:off x="3124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6219" name="Line 50"/>
          <p:cNvSpPr>
            <a:spLocks noChangeShapeType="1"/>
          </p:cNvSpPr>
          <p:nvPr/>
        </p:nvSpPr>
        <p:spPr bwMode="auto">
          <a:xfrm>
            <a:off x="3657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6220" name="Text Box 51"/>
          <p:cNvSpPr txBox="1">
            <a:spLocks noChangeArrowheads="1"/>
          </p:cNvSpPr>
          <p:nvPr/>
        </p:nvSpPr>
        <p:spPr bwMode="auto">
          <a:xfrm>
            <a:off x="838200" y="5105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3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27C2E3C-58AB-4101-BC5F-64506A25C549}" type="slidenum">
              <a:rPr lang="ar-SA" smtClean="0">
                <a:cs typeface="Arial" pitchFamily="34" charset="0"/>
              </a:rPr>
              <a:pPr/>
              <a:t>79</a:t>
            </a:fld>
            <a:endParaRPr lang="en-GB">
              <a:cs typeface="Arial" pitchFamily="34" charset="0"/>
            </a:endParaRPr>
          </a:p>
        </p:txBody>
      </p:sp>
      <p:sp>
        <p:nvSpPr>
          <p:cNvPr id="1372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37220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G,K,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L,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D,I,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37271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72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37269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70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37267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68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37265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66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37263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64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37261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62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37259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60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137257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58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137255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56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</a:t>
              </a:r>
              <a:endParaRPr lang="en-GB"/>
            </a:p>
          </p:txBody>
        </p:sp>
      </p:grp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137253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54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J</a:t>
              </a:r>
              <a:endParaRPr lang="en-GB"/>
            </a:p>
          </p:txBody>
        </p:sp>
      </p:grpSp>
      <p:grpSp>
        <p:nvGrpSpPr>
          <p:cNvPr id="12" name="Group 34"/>
          <p:cNvGrpSpPr>
            <a:grpSpLocks/>
          </p:cNvGrpSpPr>
          <p:nvPr/>
        </p:nvGrpSpPr>
        <p:grpSpPr bwMode="auto"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137251" name="Oval 3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52" name="Text Box 3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endParaRPr lang="en-GB"/>
            </a:p>
          </p:txBody>
        </p:sp>
      </p:grpSp>
      <p:grpSp>
        <p:nvGrpSpPr>
          <p:cNvPr id="13" name="Group 37"/>
          <p:cNvGrpSpPr>
            <a:grpSpLocks/>
          </p:cNvGrpSpPr>
          <p:nvPr/>
        </p:nvGrpSpPr>
        <p:grpSpPr bwMode="auto"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137249" name="Oval 3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50" name="Text Box 3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</a:t>
              </a:r>
              <a:endParaRPr lang="en-GB"/>
            </a:p>
          </p:txBody>
        </p:sp>
      </p:grpSp>
      <p:sp>
        <p:nvSpPr>
          <p:cNvPr id="137233" name="Line 40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7234" name="Line 41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7235" name="Line 42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7236" name="Line 43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7237" name="Line 44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7238" name="Line 45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7239" name="Line 46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7240" name="Line 47"/>
          <p:cNvSpPr>
            <a:spLocks noChangeShapeType="1"/>
          </p:cNvSpPr>
          <p:nvPr/>
        </p:nvSpPr>
        <p:spPr bwMode="auto">
          <a:xfrm flipH="1">
            <a:off x="5486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7241" name="Line 48"/>
          <p:cNvSpPr>
            <a:spLocks noChangeShapeType="1"/>
          </p:cNvSpPr>
          <p:nvPr/>
        </p:nvSpPr>
        <p:spPr bwMode="auto">
          <a:xfrm>
            <a:off x="5715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7242" name="Line 49"/>
          <p:cNvSpPr>
            <a:spLocks noChangeShapeType="1"/>
          </p:cNvSpPr>
          <p:nvPr/>
        </p:nvSpPr>
        <p:spPr bwMode="auto">
          <a:xfrm flipH="1">
            <a:off x="3124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7243" name="Line 50"/>
          <p:cNvSpPr>
            <a:spLocks noChangeShapeType="1"/>
          </p:cNvSpPr>
          <p:nvPr/>
        </p:nvSpPr>
        <p:spPr bwMode="auto">
          <a:xfrm>
            <a:off x="3657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4" name="Group 51"/>
          <p:cNvGrpSpPr>
            <a:grpSpLocks/>
          </p:cNvGrpSpPr>
          <p:nvPr/>
        </p:nvGrpSpPr>
        <p:grpSpPr bwMode="auto">
          <a:xfrm>
            <a:off x="5334000" y="5105400"/>
            <a:ext cx="533400" cy="381000"/>
            <a:chOff x="2640" y="1776"/>
            <a:chExt cx="336" cy="240"/>
          </a:xfrm>
        </p:grpSpPr>
        <p:sp>
          <p:nvSpPr>
            <p:cNvPr id="137247" name="Oval 5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7248" name="Text Box 5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M</a:t>
              </a:r>
              <a:endParaRPr lang="en-GB"/>
            </a:p>
          </p:txBody>
        </p:sp>
      </p:grpSp>
      <p:sp>
        <p:nvSpPr>
          <p:cNvPr id="137245" name="Line 54"/>
          <p:cNvSpPr>
            <a:spLocks noChangeShapeType="1"/>
          </p:cNvSpPr>
          <p:nvPr/>
        </p:nvSpPr>
        <p:spPr bwMode="auto">
          <a:xfrm>
            <a:off x="5562600" y="4648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7246" name="Text Box 55"/>
          <p:cNvSpPr txBox="1">
            <a:spLocks noChangeArrowheads="1"/>
          </p:cNvSpPr>
          <p:nvPr/>
        </p:nvSpPr>
        <p:spPr bwMode="auto">
          <a:xfrm>
            <a:off x="838200" y="5105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3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FF41B1C1-860B-4EC7-BF9B-791F3B36BE65}" type="slidenum">
              <a:rPr lang="ar-SA" smtClean="0">
                <a:cs typeface="Arial" pitchFamily="34" charset="0"/>
              </a:rPr>
              <a:pPr/>
              <a:t>8</a:t>
            </a:fld>
            <a:endParaRPr lang="en-GB">
              <a:cs typeface="Arial" pitchFamily="34" charset="0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Breadth First Search</a:t>
            </a:r>
          </a:p>
        </p:txBody>
      </p:sp>
      <p:sp>
        <p:nvSpPr>
          <p:cNvPr id="61444" name="Rectangle 3"/>
          <p:cNvSpPr>
            <a:spLocks noChangeArrowheads="1"/>
          </p:cNvSpPr>
          <p:nvPr/>
        </p:nvSpPr>
        <p:spPr bwMode="auto">
          <a:xfrm>
            <a:off x="914400" y="16764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Application1: 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	Given the following state space (tree search), give the sequence of visited nodes when using BFS (assume that the node</a:t>
            </a:r>
            <a:r>
              <a:rPr lang="en-US" sz="2000" b="1" i="1"/>
              <a:t>O</a:t>
            </a:r>
            <a:r>
              <a:rPr lang="en-US" sz="2000"/>
              <a:t> is the goal state):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3429000"/>
            <a:chOff x="1104" y="1776"/>
            <a:chExt cx="3408" cy="216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61502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03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61500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501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61498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99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61496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97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61494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95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61492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93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61490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91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61488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89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61486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87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12" name="Group 32"/>
            <p:cNvGrpSpPr>
              <a:grpSpLocks/>
            </p:cNvGrpSpPr>
            <p:nvPr/>
          </p:nvGrpSpPr>
          <p:grpSpPr bwMode="auto"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61484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85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61482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83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14" name="Group 38"/>
            <p:cNvGrpSpPr>
              <a:grpSpLocks/>
            </p:cNvGrpSpPr>
            <p:nvPr/>
          </p:nvGrpSpPr>
          <p:grpSpPr bwMode="auto"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61480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81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61458" name="Oval 41"/>
            <p:cNvSpPr>
              <a:spLocks noChangeArrowheads="1"/>
            </p:cNvSpPr>
            <p:nvPr/>
          </p:nvSpPr>
          <p:spPr bwMode="auto">
            <a:xfrm>
              <a:off x="2160" y="3696"/>
              <a:ext cx="336" cy="240"/>
            </a:xfrm>
            <a:prstGeom prst="ellipse">
              <a:avLst/>
            </a:prstGeom>
            <a:solidFill>
              <a:schemeClr val="folHlink"/>
            </a:solidFill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459" name="Text Box 42"/>
            <p:cNvSpPr txBox="1">
              <a:spLocks noChangeArrowheads="1"/>
            </p:cNvSpPr>
            <p:nvPr/>
          </p:nvSpPr>
          <p:spPr bwMode="auto">
            <a:xfrm>
              <a:off x="2256" y="3696"/>
              <a:ext cx="240" cy="231"/>
            </a:xfrm>
            <a:prstGeom prst="rect">
              <a:avLst/>
            </a:prstGeom>
            <a:noFill/>
            <a:ln w="41275" cmpd="dbl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/>
                <a:t>O</a:t>
              </a:r>
              <a:endParaRPr lang="en-GB" b="1" i="1"/>
            </a:p>
          </p:txBody>
        </p:sp>
        <p:sp>
          <p:nvSpPr>
            <p:cNvPr id="61460" name="Line 43"/>
            <p:cNvSpPr>
              <a:spLocks noChangeShapeType="1"/>
            </p:cNvSpPr>
            <p:nvPr/>
          </p:nvSpPr>
          <p:spPr bwMode="auto">
            <a:xfrm flipH="1">
              <a:off x="1776" y="2016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1" name="Line 44"/>
            <p:cNvSpPr>
              <a:spLocks noChangeShapeType="1"/>
            </p:cNvSpPr>
            <p:nvPr/>
          </p:nvSpPr>
          <p:spPr bwMode="auto">
            <a:xfrm flipH="1">
              <a:off x="2592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2" name="Line 45"/>
            <p:cNvSpPr>
              <a:spLocks noChangeShapeType="1"/>
            </p:cNvSpPr>
            <p:nvPr/>
          </p:nvSpPr>
          <p:spPr bwMode="auto">
            <a:xfrm>
              <a:off x="2784" y="2016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3" name="Line 46"/>
            <p:cNvSpPr>
              <a:spLocks noChangeShapeType="1"/>
            </p:cNvSpPr>
            <p:nvPr/>
          </p:nvSpPr>
          <p:spPr bwMode="auto">
            <a:xfrm>
              <a:off x="2784" y="2016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4" name="Line 47"/>
            <p:cNvSpPr>
              <a:spLocks noChangeShapeType="1"/>
            </p:cNvSpPr>
            <p:nvPr/>
          </p:nvSpPr>
          <p:spPr bwMode="auto">
            <a:xfrm flipH="1">
              <a:off x="1296" y="244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5" name="Line 48"/>
            <p:cNvSpPr>
              <a:spLocks noChangeShapeType="1"/>
            </p:cNvSpPr>
            <p:nvPr/>
          </p:nvSpPr>
          <p:spPr bwMode="auto">
            <a:xfrm>
              <a:off x="1680" y="244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6" name="Line 49"/>
            <p:cNvSpPr>
              <a:spLocks noChangeShapeType="1"/>
            </p:cNvSpPr>
            <p:nvPr/>
          </p:nvSpPr>
          <p:spPr bwMode="auto">
            <a:xfrm>
              <a:off x="2592" y="24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7" name="Line 50"/>
            <p:cNvSpPr>
              <a:spLocks noChangeShapeType="1"/>
            </p:cNvSpPr>
            <p:nvPr/>
          </p:nvSpPr>
          <p:spPr bwMode="auto">
            <a:xfrm flipH="1">
              <a:off x="3216" y="24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8" name="Line 51"/>
            <p:cNvSpPr>
              <a:spLocks noChangeShapeType="1"/>
            </p:cNvSpPr>
            <p:nvPr/>
          </p:nvSpPr>
          <p:spPr bwMode="auto">
            <a:xfrm>
              <a:off x="3360" y="244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69" name="Line 52"/>
            <p:cNvSpPr>
              <a:spLocks noChangeShapeType="1"/>
            </p:cNvSpPr>
            <p:nvPr/>
          </p:nvSpPr>
          <p:spPr bwMode="auto">
            <a:xfrm flipH="1">
              <a:off x="1728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0" name="Line 53"/>
            <p:cNvSpPr>
              <a:spLocks noChangeShapeType="1"/>
            </p:cNvSpPr>
            <p:nvPr/>
          </p:nvSpPr>
          <p:spPr bwMode="auto">
            <a:xfrm>
              <a:off x="2064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54"/>
            <p:cNvGrpSpPr>
              <a:grpSpLocks/>
            </p:cNvGrpSpPr>
            <p:nvPr/>
          </p:nvGrpSpPr>
          <p:grpSpPr bwMode="auto"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61478" name="Oval 5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79" name="Text Box 5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M</a:t>
                </a:r>
                <a:endParaRPr lang="en-GB"/>
              </a:p>
            </p:txBody>
          </p:sp>
        </p:grpSp>
        <p:grpSp>
          <p:nvGrpSpPr>
            <p:cNvPr id="16" name="Group 57"/>
            <p:cNvGrpSpPr>
              <a:grpSpLocks/>
            </p:cNvGrpSpPr>
            <p:nvPr/>
          </p:nvGrpSpPr>
          <p:grpSpPr bwMode="auto"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61476" name="Oval 5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1477" name="Text Box 5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N</a:t>
                </a:r>
                <a:endParaRPr lang="en-GB"/>
              </a:p>
            </p:txBody>
          </p:sp>
        </p:grpSp>
        <p:sp>
          <p:nvSpPr>
            <p:cNvPr id="61473" name="Line 60"/>
            <p:cNvSpPr>
              <a:spLocks noChangeShapeType="1"/>
            </p:cNvSpPr>
            <p:nvPr/>
          </p:nvSpPr>
          <p:spPr bwMode="auto">
            <a:xfrm>
              <a:off x="3264" y="288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4" name="Line 61"/>
            <p:cNvSpPr>
              <a:spLocks noChangeShapeType="1"/>
            </p:cNvSpPr>
            <p:nvPr/>
          </p:nvSpPr>
          <p:spPr bwMode="auto">
            <a:xfrm>
              <a:off x="3936" y="288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1475" name="Line 62"/>
            <p:cNvSpPr>
              <a:spLocks noChangeShapeType="1"/>
            </p:cNvSpPr>
            <p:nvPr/>
          </p:nvSpPr>
          <p:spPr bwMode="auto">
            <a:xfrm flipH="1">
              <a:off x="2304" y="340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389AC22A-4A50-4A9A-A4F3-A23E1A6617E9}" type="slidenum">
              <a:rPr lang="ar-SA" smtClean="0">
                <a:cs typeface="Arial" pitchFamily="34" charset="0"/>
              </a:rPr>
              <a:pPr/>
              <a:t>80</a:t>
            </a:fld>
            <a:endParaRPr lang="en-GB">
              <a:cs typeface="Arial" pitchFamily="34" charset="0"/>
            </a:endParaRPr>
          </a:p>
        </p:txBody>
      </p:sp>
      <p:sp>
        <p:nvSpPr>
          <p:cNvPr id="13824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38244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G,K,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L,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D,I,M,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38295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96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38293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94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38291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92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38289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90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38287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88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38285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86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38283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84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138281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82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138279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80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</a:t>
              </a:r>
              <a:endParaRPr lang="en-GB"/>
            </a:p>
          </p:txBody>
        </p:sp>
      </p:grp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138277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78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J</a:t>
              </a:r>
              <a:endParaRPr lang="en-GB"/>
            </a:p>
          </p:txBody>
        </p:sp>
      </p:grpSp>
      <p:grpSp>
        <p:nvGrpSpPr>
          <p:cNvPr id="12" name="Group 34"/>
          <p:cNvGrpSpPr>
            <a:grpSpLocks/>
          </p:cNvGrpSpPr>
          <p:nvPr/>
        </p:nvGrpSpPr>
        <p:grpSpPr bwMode="auto"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138275" name="Oval 3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76" name="Text Box 3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endParaRPr lang="en-GB"/>
            </a:p>
          </p:txBody>
        </p:sp>
      </p:grpSp>
      <p:grpSp>
        <p:nvGrpSpPr>
          <p:cNvPr id="13" name="Group 37"/>
          <p:cNvGrpSpPr>
            <a:grpSpLocks/>
          </p:cNvGrpSpPr>
          <p:nvPr/>
        </p:nvGrpSpPr>
        <p:grpSpPr bwMode="auto"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138273" name="Oval 3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74" name="Text Box 3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</a:t>
              </a:r>
              <a:endParaRPr lang="en-GB"/>
            </a:p>
          </p:txBody>
        </p:sp>
      </p:grpSp>
      <p:sp>
        <p:nvSpPr>
          <p:cNvPr id="138257" name="Line 40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8258" name="Line 41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8259" name="Line 42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8260" name="Line 43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8261" name="Line 44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8262" name="Line 45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8263" name="Line 46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8264" name="Line 47"/>
          <p:cNvSpPr>
            <a:spLocks noChangeShapeType="1"/>
          </p:cNvSpPr>
          <p:nvPr/>
        </p:nvSpPr>
        <p:spPr bwMode="auto">
          <a:xfrm flipH="1">
            <a:off x="5486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8265" name="Line 48"/>
          <p:cNvSpPr>
            <a:spLocks noChangeShapeType="1"/>
          </p:cNvSpPr>
          <p:nvPr/>
        </p:nvSpPr>
        <p:spPr bwMode="auto">
          <a:xfrm>
            <a:off x="5715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8266" name="Line 49"/>
          <p:cNvSpPr>
            <a:spLocks noChangeShapeType="1"/>
          </p:cNvSpPr>
          <p:nvPr/>
        </p:nvSpPr>
        <p:spPr bwMode="auto">
          <a:xfrm flipH="1">
            <a:off x="3124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8267" name="Line 50"/>
          <p:cNvSpPr>
            <a:spLocks noChangeShapeType="1"/>
          </p:cNvSpPr>
          <p:nvPr/>
        </p:nvSpPr>
        <p:spPr bwMode="auto">
          <a:xfrm>
            <a:off x="3657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4" name="Group 51"/>
          <p:cNvGrpSpPr>
            <a:grpSpLocks/>
          </p:cNvGrpSpPr>
          <p:nvPr/>
        </p:nvGrpSpPr>
        <p:grpSpPr bwMode="auto">
          <a:xfrm>
            <a:off x="5334000" y="5105400"/>
            <a:ext cx="533400" cy="381000"/>
            <a:chOff x="2640" y="1776"/>
            <a:chExt cx="336" cy="240"/>
          </a:xfrm>
        </p:grpSpPr>
        <p:sp>
          <p:nvSpPr>
            <p:cNvPr id="138271" name="Oval 5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8272" name="Text Box 5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M</a:t>
              </a:r>
              <a:endParaRPr lang="en-GB"/>
            </a:p>
          </p:txBody>
        </p:sp>
      </p:grpSp>
      <p:sp>
        <p:nvSpPr>
          <p:cNvPr id="138269" name="Line 54"/>
          <p:cNvSpPr>
            <a:spLocks noChangeShapeType="1"/>
          </p:cNvSpPr>
          <p:nvPr/>
        </p:nvSpPr>
        <p:spPr bwMode="auto">
          <a:xfrm>
            <a:off x="5562600" y="4648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8270" name="Text Box 55"/>
          <p:cNvSpPr txBox="1">
            <a:spLocks noChangeArrowheads="1"/>
          </p:cNvSpPr>
          <p:nvPr/>
        </p:nvSpPr>
        <p:spPr bwMode="auto">
          <a:xfrm>
            <a:off x="838200" y="5105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3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6741048C-4A1A-4D5D-9531-0FE04B771394}" type="slidenum">
              <a:rPr lang="ar-SA" smtClean="0">
                <a:cs typeface="Arial" pitchFamily="34" charset="0"/>
              </a:rPr>
              <a:pPr/>
              <a:t>81</a:t>
            </a:fld>
            <a:endParaRPr lang="en-GB">
              <a:cs typeface="Arial" pitchFamily="34" charset="0"/>
            </a:endParaRPr>
          </a:p>
        </p:txBody>
      </p:sp>
      <p:sp>
        <p:nvSpPr>
          <p:cNvPr id="13926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39268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G,K,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L,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D,I,M,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J,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39323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24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39321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22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39319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20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39317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18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39315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16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39313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14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39311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12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139309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10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139307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08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</a:t>
              </a:r>
              <a:endParaRPr lang="en-GB"/>
            </a:p>
          </p:txBody>
        </p:sp>
      </p:grp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139305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06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J</a:t>
              </a:r>
              <a:endParaRPr lang="en-GB"/>
            </a:p>
          </p:txBody>
        </p:sp>
      </p:grpSp>
      <p:grpSp>
        <p:nvGrpSpPr>
          <p:cNvPr id="12" name="Group 34"/>
          <p:cNvGrpSpPr>
            <a:grpSpLocks/>
          </p:cNvGrpSpPr>
          <p:nvPr/>
        </p:nvGrpSpPr>
        <p:grpSpPr bwMode="auto"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139303" name="Oval 3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04" name="Text Box 3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endParaRPr lang="en-GB"/>
            </a:p>
          </p:txBody>
        </p:sp>
      </p:grpSp>
      <p:grpSp>
        <p:nvGrpSpPr>
          <p:cNvPr id="13" name="Group 37"/>
          <p:cNvGrpSpPr>
            <a:grpSpLocks/>
          </p:cNvGrpSpPr>
          <p:nvPr/>
        </p:nvGrpSpPr>
        <p:grpSpPr bwMode="auto"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139301" name="Oval 3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02" name="Text Box 3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</a:t>
              </a:r>
              <a:endParaRPr lang="en-GB"/>
            </a:p>
          </p:txBody>
        </p:sp>
      </p:grpSp>
      <p:sp>
        <p:nvSpPr>
          <p:cNvPr id="139281" name="Line 40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9282" name="Line 41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9283" name="Line 42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9284" name="Line 43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9285" name="Line 44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9286" name="Line 45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9287" name="Line 46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9288" name="Line 47"/>
          <p:cNvSpPr>
            <a:spLocks noChangeShapeType="1"/>
          </p:cNvSpPr>
          <p:nvPr/>
        </p:nvSpPr>
        <p:spPr bwMode="auto">
          <a:xfrm flipH="1">
            <a:off x="5486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9289" name="Line 48"/>
          <p:cNvSpPr>
            <a:spLocks noChangeShapeType="1"/>
          </p:cNvSpPr>
          <p:nvPr/>
        </p:nvSpPr>
        <p:spPr bwMode="auto">
          <a:xfrm>
            <a:off x="5715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9290" name="Line 49"/>
          <p:cNvSpPr>
            <a:spLocks noChangeShapeType="1"/>
          </p:cNvSpPr>
          <p:nvPr/>
        </p:nvSpPr>
        <p:spPr bwMode="auto">
          <a:xfrm flipH="1">
            <a:off x="3124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9291" name="Line 50"/>
          <p:cNvSpPr>
            <a:spLocks noChangeShapeType="1"/>
          </p:cNvSpPr>
          <p:nvPr/>
        </p:nvSpPr>
        <p:spPr bwMode="auto">
          <a:xfrm>
            <a:off x="3657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4" name="Group 51"/>
          <p:cNvGrpSpPr>
            <a:grpSpLocks/>
          </p:cNvGrpSpPr>
          <p:nvPr/>
        </p:nvGrpSpPr>
        <p:grpSpPr bwMode="auto">
          <a:xfrm>
            <a:off x="5334000" y="5105400"/>
            <a:ext cx="533400" cy="381000"/>
            <a:chOff x="2640" y="1776"/>
            <a:chExt cx="336" cy="240"/>
          </a:xfrm>
        </p:grpSpPr>
        <p:sp>
          <p:nvSpPr>
            <p:cNvPr id="139299" name="Oval 5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300" name="Text Box 5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M</a:t>
              </a:r>
              <a:endParaRPr lang="en-GB"/>
            </a:p>
          </p:txBody>
        </p:sp>
      </p:grpSp>
      <p:grpSp>
        <p:nvGrpSpPr>
          <p:cNvPr id="15" name="Group 54"/>
          <p:cNvGrpSpPr>
            <a:grpSpLocks/>
          </p:cNvGrpSpPr>
          <p:nvPr/>
        </p:nvGrpSpPr>
        <p:grpSpPr bwMode="auto">
          <a:xfrm>
            <a:off x="6477000" y="5029200"/>
            <a:ext cx="533400" cy="381000"/>
            <a:chOff x="2640" y="1776"/>
            <a:chExt cx="336" cy="240"/>
          </a:xfrm>
        </p:grpSpPr>
        <p:sp>
          <p:nvSpPr>
            <p:cNvPr id="139297" name="Oval 5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9298" name="Text Box 5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N</a:t>
              </a:r>
              <a:endParaRPr lang="en-GB"/>
            </a:p>
          </p:txBody>
        </p:sp>
      </p:grpSp>
      <p:sp>
        <p:nvSpPr>
          <p:cNvPr id="139294" name="Line 57"/>
          <p:cNvSpPr>
            <a:spLocks noChangeShapeType="1"/>
          </p:cNvSpPr>
          <p:nvPr/>
        </p:nvSpPr>
        <p:spPr bwMode="auto">
          <a:xfrm>
            <a:off x="5562600" y="4648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9295" name="Line 58"/>
          <p:cNvSpPr>
            <a:spLocks noChangeShapeType="1"/>
          </p:cNvSpPr>
          <p:nvPr/>
        </p:nvSpPr>
        <p:spPr bwMode="auto">
          <a:xfrm>
            <a:off x="6629400" y="46482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39296" name="Text Box 59"/>
          <p:cNvSpPr txBox="1">
            <a:spLocks noChangeArrowheads="1"/>
          </p:cNvSpPr>
          <p:nvPr/>
        </p:nvSpPr>
        <p:spPr bwMode="auto">
          <a:xfrm>
            <a:off x="838200" y="5105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3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D3FDB66E-155A-4321-9075-CED06031A364}" type="slidenum">
              <a:rPr lang="ar-SA" smtClean="0">
                <a:cs typeface="Arial" pitchFamily="34" charset="0"/>
              </a:rPr>
              <a:pPr/>
              <a:t>82</a:t>
            </a:fld>
            <a:endParaRPr lang="en-GB">
              <a:cs typeface="Arial" pitchFamily="34" charset="0"/>
            </a:endParaRPr>
          </a:p>
        </p:txBody>
      </p:sp>
      <p:sp>
        <p:nvSpPr>
          <p:cNvPr id="14029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40292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G,K,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L,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D,I,M,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J,N,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40347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48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40345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46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40343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44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40341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42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40339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40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40337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38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40335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36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140333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34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140331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32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</a:t>
              </a:r>
              <a:endParaRPr lang="en-GB"/>
            </a:p>
          </p:txBody>
        </p:sp>
      </p:grp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140329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30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J</a:t>
              </a:r>
              <a:endParaRPr lang="en-GB"/>
            </a:p>
          </p:txBody>
        </p:sp>
      </p:grpSp>
      <p:grpSp>
        <p:nvGrpSpPr>
          <p:cNvPr id="12" name="Group 34"/>
          <p:cNvGrpSpPr>
            <a:grpSpLocks/>
          </p:cNvGrpSpPr>
          <p:nvPr/>
        </p:nvGrpSpPr>
        <p:grpSpPr bwMode="auto"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140327" name="Oval 3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8" name="Text Box 3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endParaRPr lang="en-GB"/>
            </a:p>
          </p:txBody>
        </p:sp>
      </p:grpSp>
      <p:grpSp>
        <p:nvGrpSpPr>
          <p:cNvPr id="13" name="Group 37"/>
          <p:cNvGrpSpPr>
            <a:grpSpLocks/>
          </p:cNvGrpSpPr>
          <p:nvPr/>
        </p:nvGrpSpPr>
        <p:grpSpPr bwMode="auto"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140325" name="Oval 3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6" name="Text Box 3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</a:t>
              </a:r>
              <a:endParaRPr lang="en-GB"/>
            </a:p>
          </p:txBody>
        </p:sp>
      </p:grpSp>
      <p:sp>
        <p:nvSpPr>
          <p:cNvPr id="140305" name="Line 40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0306" name="Line 41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0307" name="Line 42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0308" name="Line 43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0309" name="Line 44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0310" name="Line 45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0311" name="Line 46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0312" name="Line 47"/>
          <p:cNvSpPr>
            <a:spLocks noChangeShapeType="1"/>
          </p:cNvSpPr>
          <p:nvPr/>
        </p:nvSpPr>
        <p:spPr bwMode="auto">
          <a:xfrm flipH="1">
            <a:off x="5486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0313" name="Line 48"/>
          <p:cNvSpPr>
            <a:spLocks noChangeShapeType="1"/>
          </p:cNvSpPr>
          <p:nvPr/>
        </p:nvSpPr>
        <p:spPr bwMode="auto">
          <a:xfrm>
            <a:off x="5715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0314" name="Line 49"/>
          <p:cNvSpPr>
            <a:spLocks noChangeShapeType="1"/>
          </p:cNvSpPr>
          <p:nvPr/>
        </p:nvSpPr>
        <p:spPr bwMode="auto">
          <a:xfrm flipH="1">
            <a:off x="3124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0315" name="Line 50"/>
          <p:cNvSpPr>
            <a:spLocks noChangeShapeType="1"/>
          </p:cNvSpPr>
          <p:nvPr/>
        </p:nvSpPr>
        <p:spPr bwMode="auto">
          <a:xfrm>
            <a:off x="3657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4" name="Group 51"/>
          <p:cNvGrpSpPr>
            <a:grpSpLocks/>
          </p:cNvGrpSpPr>
          <p:nvPr/>
        </p:nvGrpSpPr>
        <p:grpSpPr bwMode="auto">
          <a:xfrm>
            <a:off x="5334000" y="5105400"/>
            <a:ext cx="533400" cy="381000"/>
            <a:chOff x="2640" y="1776"/>
            <a:chExt cx="336" cy="240"/>
          </a:xfrm>
        </p:grpSpPr>
        <p:sp>
          <p:nvSpPr>
            <p:cNvPr id="140323" name="Oval 5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4" name="Text Box 5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M</a:t>
              </a:r>
              <a:endParaRPr lang="en-GB"/>
            </a:p>
          </p:txBody>
        </p:sp>
      </p:grpSp>
      <p:grpSp>
        <p:nvGrpSpPr>
          <p:cNvPr id="15" name="Group 54"/>
          <p:cNvGrpSpPr>
            <a:grpSpLocks/>
          </p:cNvGrpSpPr>
          <p:nvPr/>
        </p:nvGrpSpPr>
        <p:grpSpPr bwMode="auto">
          <a:xfrm>
            <a:off x="6477000" y="5029200"/>
            <a:ext cx="533400" cy="381000"/>
            <a:chOff x="2640" y="1776"/>
            <a:chExt cx="336" cy="240"/>
          </a:xfrm>
        </p:grpSpPr>
        <p:sp>
          <p:nvSpPr>
            <p:cNvPr id="140321" name="Oval 5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0322" name="Text Box 5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N</a:t>
              </a:r>
              <a:endParaRPr lang="en-GB"/>
            </a:p>
          </p:txBody>
        </p:sp>
      </p:grpSp>
      <p:sp>
        <p:nvSpPr>
          <p:cNvPr id="140318" name="Line 57"/>
          <p:cNvSpPr>
            <a:spLocks noChangeShapeType="1"/>
          </p:cNvSpPr>
          <p:nvPr/>
        </p:nvSpPr>
        <p:spPr bwMode="auto">
          <a:xfrm>
            <a:off x="5562600" y="4648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0319" name="Line 58"/>
          <p:cNvSpPr>
            <a:spLocks noChangeShapeType="1"/>
          </p:cNvSpPr>
          <p:nvPr/>
        </p:nvSpPr>
        <p:spPr bwMode="auto">
          <a:xfrm>
            <a:off x="6629400" y="46482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0320" name="Text Box 59"/>
          <p:cNvSpPr txBox="1">
            <a:spLocks noChangeArrowheads="1"/>
          </p:cNvSpPr>
          <p:nvPr/>
        </p:nvSpPr>
        <p:spPr bwMode="auto">
          <a:xfrm>
            <a:off x="838200" y="5105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3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70051C73-236B-421C-89F6-3D83466FA320}" type="slidenum">
              <a:rPr lang="ar-SA" smtClean="0">
                <a:cs typeface="Arial" pitchFamily="34" charset="0"/>
              </a:rPr>
              <a:pPr/>
              <a:t>83</a:t>
            </a:fld>
            <a:endParaRPr lang="en-GB">
              <a:cs typeface="Arial" pitchFamily="34" charset="0"/>
            </a:endParaRPr>
          </a:p>
        </p:txBody>
      </p:sp>
      <p:sp>
        <p:nvSpPr>
          <p:cNvPr id="14131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41316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G,K,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L,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D,I,M,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J,N,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E,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41371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72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41369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70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41367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68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41365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66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41363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64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41361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62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41359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60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4495800" y="4267200"/>
            <a:ext cx="533400" cy="381000"/>
            <a:chOff x="2640" y="1776"/>
            <a:chExt cx="336" cy="240"/>
          </a:xfrm>
        </p:grpSpPr>
        <p:sp>
          <p:nvSpPr>
            <p:cNvPr id="141357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58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H</a:t>
              </a:r>
              <a:endParaRPr lang="en-GB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5257800" y="4267200"/>
            <a:ext cx="533400" cy="381000"/>
            <a:chOff x="2640" y="1776"/>
            <a:chExt cx="336" cy="240"/>
          </a:xfrm>
        </p:grpSpPr>
        <p:sp>
          <p:nvSpPr>
            <p:cNvPr id="141355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56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I</a:t>
              </a:r>
              <a:endParaRPr lang="en-GB"/>
            </a:p>
          </p:txBody>
        </p:sp>
      </p:grpSp>
      <p:grpSp>
        <p:nvGrpSpPr>
          <p:cNvPr id="11" name="Group 31"/>
          <p:cNvGrpSpPr>
            <a:grpSpLocks/>
          </p:cNvGrpSpPr>
          <p:nvPr/>
        </p:nvGrpSpPr>
        <p:grpSpPr bwMode="auto">
          <a:xfrm>
            <a:off x="6248400" y="4267200"/>
            <a:ext cx="533400" cy="381000"/>
            <a:chOff x="2640" y="1776"/>
            <a:chExt cx="336" cy="240"/>
          </a:xfrm>
        </p:grpSpPr>
        <p:sp>
          <p:nvSpPr>
            <p:cNvPr id="141353" name="Oval 3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54" name="Text Box 3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J</a:t>
              </a:r>
              <a:endParaRPr lang="en-GB"/>
            </a:p>
          </p:txBody>
        </p:sp>
      </p:grpSp>
      <p:grpSp>
        <p:nvGrpSpPr>
          <p:cNvPr id="12" name="Group 34"/>
          <p:cNvGrpSpPr>
            <a:grpSpLocks/>
          </p:cNvGrpSpPr>
          <p:nvPr/>
        </p:nvGrpSpPr>
        <p:grpSpPr bwMode="auto"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141351" name="Oval 3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52" name="Text Box 3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endParaRPr lang="en-GB"/>
            </a:p>
          </p:txBody>
        </p:sp>
      </p:grpSp>
      <p:grpSp>
        <p:nvGrpSpPr>
          <p:cNvPr id="13" name="Group 37"/>
          <p:cNvGrpSpPr>
            <a:grpSpLocks/>
          </p:cNvGrpSpPr>
          <p:nvPr/>
        </p:nvGrpSpPr>
        <p:grpSpPr bwMode="auto"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141349" name="Oval 3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50" name="Text Box 3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</a:t>
              </a:r>
              <a:endParaRPr lang="en-GB"/>
            </a:p>
          </p:txBody>
        </p:sp>
      </p:grpSp>
      <p:sp>
        <p:nvSpPr>
          <p:cNvPr id="141329" name="Line 40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330" name="Line 41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331" name="Line 42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332" name="Line 43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333" name="Line 44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334" name="Line 45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335" name="Line 46"/>
          <p:cNvSpPr>
            <a:spLocks noChangeShapeType="1"/>
          </p:cNvSpPr>
          <p:nvPr/>
        </p:nvSpPr>
        <p:spPr bwMode="auto">
          <a:xfrm>
            <a:off x="4495800" y="39624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336" name="Line 47"/>
          <p:cNvSpPr>
            <a:spLocks noChangeShapeType="1"/>
          </p:cNvSpPr>
          <p:nvPr/>
        </p:nvSpPr>
        <p:spPr bwMode="auto">
          <a:xfrm flipH="1">
            <a:off x="5486400" y="3962400"/>
            <a:ext cx="228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337" name="Line 48"/>
          <p:cNvSpPr>
            <a:spLocks noChangeShapeType="1"/>
          </p:cNvSpPr>
          <p:nvPr/>
        </p:nvSpPr>
        <p:spPr bwMode="auto">
          <a:xfrm>
            <a:off x="5715000" y="3962400"/>
            <a:ext cx="685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338" name="Line 49"/>
          <p:cNvSpPr>
            <a:spLocks noChangeShapeType="1"/>
          </p:cNvSpPr>
          <p:nvPr/>
        </p:nvSpPr>
        <p:spPr bwMode="auto">
          <a:xfrm flipH="1">
            <a:off x="3124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339" name="Line 50"/>
          <p:cNvSpPr>
            <a:spLocks noChangeShapeType="1"/>
          </p:cNvSpPr>
          <p:nvPr/>
        </p:nvSpPr>
        <p:spPr bwMode="auto">
          <a:xfrm>
            <a:off x="3657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grpSp>
        <p:nvGrpSpPr>
          <p:cNvPr id="14" name="Group 51"/>
          <p:cNvGrpSpPr>
            <a:grpSpLocks/>
          </p:cNvGrpSpPr>
          <p:nvPr/>
        </p:nvGrpSpPr>
        <p:grpSpPr bwMode="auto">
          <a:xfrm>
            <a:off x="5334000" y="5105400"/>
            <a:ext cx="533400" cy="381000"/>
            <a:chOff x="2640" y="1776"/>
            <a:chExt cx="336" cy="240"/>
          </a:xfrm>
        </p:grpSpPr>
        <p:sp>
          <p:nvSpPr>
            <p:cNvPr id="141347" name="Oval 52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48" name="Text Box 53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M</a:t>
              </a:r>
              <a:endParaRPr lang="en-GB"/>
            </a:p>
          </p:txBody>
        </p:sp>
      </p:grpSp>
      <p:grpSp>
        <p:nvGrpSpPr>
          <p:cNvPr id="15" name="Group 54"/>
          <p:cNvGrpSpPr>
            <a:grpSpLocks/>
          </p:cNvGrpSpPr>
          <p:nvPr/>
        </p:nvGrpSpPr>
        <p:grpSpPr bwMode="auto">
          <a:xfrm>
            <a:off x="6477000" y="5029200"/>
            <a:ext cx="533400" cy="381000"/>
            <a:chOff x="2640" y="1776"/>
            <a:chExt cx="336" cy="240"/>
          </a:xfrm>
        </p:grpSpPr>
        <p:sp>
          <p:nvSpPr>
            <p:cNvPr id="141345" name="Oval 5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1346" name="Text Box 5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N</a:t>
              </a:r>
              <a:endParaRPr lang="en-GB"/>
            </a:p>
          </p:txBody>
        </p:sp>
      </p:grpSp>
      <p:sp>
        <p:nvSpPr>
          <p:cNvPr id="141342" name="Line 57"/>
          <p:cNvSpPr>
            <a:spLocks noChangeShapeType="1"/>
          </p:cNvSpPr>
          <p:nvPr/>
        </p:nvSpPr>
        <p:spPr bwMode="auto">
          <a:xfrm>
            <a:off x="5562600" y="46482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343" name="Line 58"/>
          <p:cNvSpPr>
            <a:spLocks noChangeShapeType="1"/>
          </p:cNvSpPr>
          <p:nvPr/>
        </p:nvSpPr>
        <p:spPr bwMode="auto">
          <a:xfrm>
            <a:off x="6629400" y="4648200"/>
            <a:ext cx="762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1344" name="Text Box 59"/>
          <p:cNvSpPr txBox="1">
            <a:spLocks noChangeArrowheads="1"/>
          </p:cNvSpPr>
          <p:nvPr/>
        </p:nvSpPr>
        <p:spPr bwMode="auto">
          <a:xfrm>
            <a:off x="838200" y="5105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3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DB44F42A-F129-4BA0-851C-293065334793}" type="slidenum">
              <a:rPr lang="ar-SA" smtClean="0">
                <a:cs typeface="Arial" pitchFamily="34" charset="0"/>
              </a:rPr>
              <a:pPr/>
              <a:t>84</a:t>
            </a:fld>
            <a:endParaRPr lang="en-GB">
              <a:cs typeface="Arial" pitchFamily="34" charset="0"/>
            </a:endParaRPr>
          </a:p>
        </p:txBody>
      </p:sp>
      <p:sp>
        <p:nvSpPr>
          <p:cNvPr id="14233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42340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G,K,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L,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C,H,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D,I,M,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J,N,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E,</a:t>
            </a:r>
            <a:r>
              <a:rPr lang="en-US" sz="2000" i="1">
                <a:solidFill>
                  <a:srgbClr val="FF0000"/>
                </a:solidFill>
              </a:rPr>
              <a:t>Failure</a:t>
            </a:r>
            <a:endParaRPr lang="en-US" sz="2000">
              <a:solidFill>
                <a:srgbClr val="FF0000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133600" y="2895600"/>
            <a:ext cx="5410200" cy="3429000"/>
            <a:chOff x="1104" y="1776"/>
            <a:chExt cx="3408" cy="2160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640" y="1776"/>
              <a:ext cx="336" cy="240"/>
              <a:chOff x="2640" y="1776"/>
              <a:chExt cx="336" cy="240"/>
            </a:xfrm>
          </p:grpSpPr>
          <p:sp>
            <p:nvSpPr>
              <p:cNvPr id="142400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401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536" y="2208"/>
              <a:ext cx="336" cy="240"/>
              <a:chOff x="2640" y="1776"/>
              <a:chExt cx="336" cy="240"/>
            </a:xfrm>
          </p:grpSpPr>
          <p:sp>
            <p:nvSpPr>
              <p:cNvPr id="142398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99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352" y="2208"/>
              <a:ext cx="336" cy="240"/>
              <a:chOff x="2640" y="1776"/>
              <a:chExt cx="336" cy="240"/>
            </a:xfrm>
          </p:grpSpPr>
          <p:sp>
            <p:nvSpPr>
              <p:cNvPr id="142396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97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176" y="2208"/>
              <a:ext cx="336" cy="240"/>
              <a:chOff x="2640" y="1776"/>
              <a:chExt cx="336" cy="240"/>
            </a:xfrm>
          </p:grpSpPr>
          <p:sp>
            <p:nvSpPr>
              <p:cNvPr id="142394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95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168" y="2208"/>
              <a:ext cx="336" cy="240"/>
              <a:chOff x="2640" y="1776"/>
              <a:chExt cx="336" cy="240"/>
            </a:xfrm>
          </p:grpSpPr>
          <p:sp>
            <p:nvSpPr>
              <p:cNvPr id="142392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93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grpSp>
          <p:nvGrpSpPr>
            <p:cNvPr id="8" name="Group 20"/>
            <p:cNvGrpSpPr>
              <a:grpSpLocks/>
            </p:cNvGrpSpPr>
            <p:nvPr/>
          </p:nvGrpSpPr>
          <p:grpSpPr bwMode="auto">
            <a:xfrm>
              <a:off x="1104" y="2640"/>
              <a:ext cx="336" cy="240"/>
              <a:chOff x="2640" y="1776"/>
              <a:chExt cx="336" cy="240"/>
            </a:xfrm>
          </p:grpSpPr>
          <p:sp>
            <p:nvSpPr>
              <p:cNvPr id="142390" name="Oval 21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91" name="Text Box 22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F</a:t>
                </a:r>
                <a:endParaRPr lang="en-GB"/>
              </a:p>
            </p:txBody>
          </p:sp>
        </p:grpSp>
        <p:grpSp>
          <p:nvGrpSpPr>
            <p:cNvPr id="9" name="Group 23"/>
            <p:cNvGrpSpPr>
              <a:grpSpLocks/>
            </p:cNvGrpSpPr>
            <p:nvPr/>
          </p:nvGrpSpPr>
          <p:grpSpPr bwMode="auto">
            <a:xfrm>
              <a:off x="1872" y="2640"/>
              <a:ext cx="336" cy="240"/>
              <a:chOff x="2640" y="1776"/>
              <a:chExt cx="336" cy="240"/>
            </a:xfrm>
          </p:grpSpPr>
          <p:sp>
            <p:nvSpPr>
              <p:cNvPr id="142388" name="Oval 24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89" name="Text Box 25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G</a:t>
                </a:r>
                <a:endParaRPr lang="en-GB"/>
              </a:p>
            </p:txBody>
          </p:sp>
        </p:grpSp>
        <p:grpSp>
          <p:nvGrpSpPr>
            <p:cNvPr id="10" name="Group 26"/>
            <p:cNvGrpSpPr>
              <a:grpSpLocks/>
            </p:cNvGrpSpPr>
            <p:nvPr/>
          </p:nvGrpSpPr>
          <p:grpSpPr bwMode="auto">
            <a:xfrm>
              <a:off x="2592" y="2640"/>
              <a:ext cx="336" cy="240"/>
              <a:chOff x="2640" y="1776"/>
              <a:chExt cx="336" cy="240"/>
            </a:xfrm>
          </p:grpSpPr>
          <p:sp>
            <p:nvSpPr>
              <p:cNvPr id="142386" name="Oval 27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87" name="Text Box 28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H</a:t>
                </a:r>
                <a:endParaRPr lang="en-GB"/>
              </a:p>
            </p:txBody>
          </p:sp>
        </p:grpSp>
        <p:grpSp>
          <p:nvGrpSpPr>
            <p:cNvPr id="11" name="Group 29"/>
            <p:cNvGrpSpPr>
              <a:grpSpLocks/>
            </p:cNvGrpSpPr>
            <p:nvPr/>
          </p:nvGrpSpPr>
          <p:grpSpPr bwMode="auto">
            <a:xfrm>
              <a:off x="3072" y="2640"/>
              <a:ext cx="336" cy="240"/>
              <a:chOff x="2640" y="1776"/>
              <a:chExt cx="336" cy="240"/>
            </a:xfrm>
          </p:grpSpPr>
          <p:sp>
            <p:nvSpPr>
              <p:cNvPr id="142384" name="Oval 30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85" name="Text Box 31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I</a:t>
                </a:r>
                <a:endParaRPr lang="en-GB"/>
              </a:p>
            </p:txBody>
          </p:sp>
        </p:grpSp>
        <p:grpSp>
          <p:nvGrpSpPr>
            <p:cNvPr id="12" name="Group 32"/>
            <p:cNvGrpSpPr>
              <a:grpSpLocks/>
            </p:cNvGrpSpPr>
            <p:nvPr/>
          </p:nvGrpSpPr>
          <p:grpSpPr bwMode="auto">
            <a:xfrm>
              <a:off x="3696" y="2640"/>
              <a:ext cx="336" cy="240"/>
              <a:chOff x="2640" y="1776"/>
              <a:chExt cx="336" cy="240"/>
            </a:xfrm>
          </p:grpSpPr>
          <p:sp>
            <p:nvSpPr>
              <p:cNvPr id="142382" name="Oval 33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83" name="Text Box 34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J</a:t>
                </a:r>
                <a:endParaRPr lang="en-GB"/>
              </a:p>
            </p:txBody>
          </p:sp>
        </p:grpSp>
        <p:grpSp>
          <p:nvGrpSpPr>
            <p:cNvPr id="13" name="Group 35"/>
            <p:cNvGrpSpPr>
              <a:grpSpLocks/>
            </p:cNvGrpSpPr>
            <p:nvPr/>
          </p:nvGrpSpPr>
          <p:grpSpPr bwMode="auto">
            <a:xfrm>
              <a:off x="1536" y="3168"/>
              <a:ext cx="336" cy="240"/>
              <a:chOff x="2640" y="1776"/>
              <a:chExt cx="336" cy="240"/>
            </a:xfrm>
          </p:grpSpPr>
          <p:sp>
            <p:nvSpPr>
              <p:cNvPr id="142380" name="Oval 3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81" name="Text Box 3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K</a:t>
                </a:r>
                <a:endParaRPr lang="en-GB"/>
              </a:p>
            </p:txBody>
          </p:sp>
        </p:grpSp>
        <p:grpSp>
          <p:nvGrpSpPr>
            <p:cNvPr id="14" name="Group 38"/>
            <p:cNvGrpSpPr>
              <a:grpSpLocks/>
            </p:cNvGrpSpPr>
            <p:nvPr/>
          </p:nvGrpSpPr>
          <p:grpSpPr bwMode="auto">
            <a:xfrm>
              <a:off x="2160" y="3168"/>
              <a:ext cx="336" cy="240"/>
              <a:chOff x="2640" y="1776"/>
              <a:chExt cx="336" cy="240"/>
            </a:xfrm>
          </p:grpSpPr>
          <p:sp>
            <p:nvSpPr>
              <p:cNvPr id="142378" name="Oval 3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79" name="Text Box 4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L</a:t>
                </a:r>
                <a:endParaRPr lang="en-GB"/>
              </a:p>
            </p:txBody>
          </p:sp>
        </p:grpSp>
        <p:sp>
          <p:nvSpPr>
            <p:cNvPr id="142356" name="Oval 41"/>
            <p:cNvSpPr>
              <a:spLocks noChangeArrowheads="1"/>
            </p:cNvSpPr>
            <p:nvPr/>
          </p:nvSpPr>
          <p:spPr bwMode="auto">
            <a:xfrm>
              <a:off x="2160" y="3696"/>
              <a:ext cx="336" cy="240"/>
            </a:xfrm>
            <a:prstGeom prst="ellipse">
              <a:avLst/>
            </a:prstGeom>
            <a:solidFill>
              <a:schemeClr val="folHlink"/>
            </a:solidFill>
            <a:ln w="38100" cmpd="dbl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2357" name="Text Box 42"/>
            <p:cNvSpPr txBox="1">
              <a:spLocks noChangeArrowheads="1"/>
            </p:cNvSpPr>
            <p:nvPr/>
          </p:nvSpPr>
          <p:spPr bwMode="auto">
            <a:xfrm>
              <a:off x="2256" y="3696"/>
              <a:ext cx="240" cy="231"/>
            </a:xfrm>
            <a:prstGeom prst="rect">
              <a:avLst/>
            </a:prstGeom>
            <a:noFill/>
            <a:ln w="41275" cmpd="dbl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b="1" i="1"/>
                <a:t>O</a:t>
              </a:r>
              <a:endParaRPr lang="en-GB" b="1" i="1"/>
            </a:p>
          </p:txBody>
        </p:sp>
        <p:sp>
          <p:nvSpPr>
            <p:cNvPr id="142358" name="Line 43"/>
            <p:cNvSpPr>
              <a:spLocks noChangeShapeType="1"/>
            </p:cNvSpPr>
            <p:nvPr/>
          </p:nvSpPr>
          <p:spPr bwMode="auto">
            <a:xfrm flipH="1">
              <a:off x="1776" y="2016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59" name="Line 44"/>
            <p:cNvSpPr>
              <a:spLocks noChangeShapeType="1"/>
            </p:cNvSpPr>
            <p:nvPr/>
          </p:nvSpPr>
          <p:spPr bwMode="auto">
            <a:xfrm flipH="1">
              <a:off x="2592" y="2016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60" name="Line 45"/>
            <p:cNvSpPr>
              <a:spLocks noChangeShapeType="1"/>
            </p:cNvSpPr>
            <p:nvPr/>
          </p:nvSpPr>
          <p:spPr bwMode="auto">
            <a:xfrm>
              <a:off x="2784" y="2016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61" name="Line 46"/>
            <p:cNvSpPr>
              <a:spLocks noChangeShapeType="1"/>
            </p:cNvSpPr>
            <p:nvPr/>
          </p:nvSpPr>
          <p:spPr bwMode="auto">
            <a:xfrm>
              <a:off x="2784" y="2016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62" name="Line 47"/>
            <p:cNvSpPr>
              <a:spLocks noChangeShapeType="1"/>
            </p:cNvSpPr>
            <p:nvPr/>
          </p:nvSpPr>
          <p:spPr bwMode="auto">
            <a:xfrm flipH="1">
              <a:off x="1296" y="2448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63" name="Line 48"/>
            <p:cNvSpPr>
              <a:spLocks noChangeShapeType="1"/>
            </p:cNvSpPr>
            <p:nvPr/>
          </p:nvSpPr>
          <p:spPr bwMode="auto">
            <a:xfrm>
              <a:off x="1680" y="2448"/>
              <a:ext cx="3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64" name="Line 49"/>
            <p:cNvSpPr>
              <a:spLocks noChangeShapeType="1"/>
            </p:cNvSpPr>
            <p:nvPr/>
          </p:nvSpPr>
          <p:spPr bwMode="auto">
            <a:xfrm>
              <a:off x="2592" y="2448"/>
              <a:ext cx="9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65" name="Line 50"/>
            <p:cNvSpPr>
              <a:spLocks noChangeShapeType="1"/>
            </p:cNvSpPr>
            <p:nvPr/>
          </p:nvSpPr>
          <p:spPr bwMode="auto">
            <a:xfrm flipH="1">
              <a:off x="3216" y="2448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66" name="Line 51"/>
            <p:cNvSpPr>
              <a:spLocks noChangeShapeType="1"/>
            </p:cNvSpPr>
            <p:nvPr/>
          </p:nvSpPr>
          <p:spPr bwMode="auto">
            <a:xfrm>
              <a:off x="3360" y="2448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67" name="Line 52"/>
            <p:cNvSpPr>
              <a:spLocks noChangeShapeType="1"/>
            </p:cNvSpPr>
            <p:nvPr/>
          </p:nvSpPr>
          <p:spPr bwMode="auto">
            <a:xfrm flipH="1">
              <a:off x="1728" y="2880"/>
              <a:ext cx="336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68" name="Line 53"/>
            <p:cNvSpPr>
              <a:spLocks noChangeShapeType="1"/>
            </p:cNvSpPr>
            <p:nvPr/>
          </p:nvSpPr>
          <p:spPr bwMode="auto">
            <a:xfrm>
              <a:off x="2064" y="2880"/>
              <a:ext cx="24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15" name="Group 54"/>
            <p:cNvGrpSpPr>
              <a:grpSpLocks/>
            </p:cNvGrpSpPr>
            <p:nvPr/>
          </p:nvGrpSpPr>
          <p:grpSpPr bwMode="auto">
            <a:xfrm>
              <a:off x="3120" y="3168"/>
              <a:ext cx="336" cy="240"/>
              <a:chOff x="2640" y="1776"/>
              <a:chExt cx="336" cy="240"/>
            </a:xfrm>
          </p:grpSpPr>
          <p:sp>
            <p:nvSpPr>
              <p:cNvPr id="142376" name="Oval 5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77" name="Text Box 5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M</a:t>
                </a:r>
                <a:endParaRPr lang="en-GB"/>
              </a:p>
            </p:txBody>
          </p:sp>
        </p:grpSp>
        <p:grpSp>
          <p:nvGrpSpPr>
            <p:cNvPr id="16" name="Group 57"/>
            <p:cNvGrpSpPr>
              <a:grpSpLocks/>
            </p:cNvGrpSpPr>
            <p:nvPr/>
          </p:nvGrpSpPr>
          <p:grpSpPr bwMode="auto">
            <a:xfrm>
              <a:off x="3840" y="3120"/>
              <a:ext cx="336" cy="240"/>
              <a:chOff x="2640" y="1776"/>
              <a:chExt cx="336" cy="240"/>
            </a:xfrm>
          </p:grpSpPr>
          <p:sp>
            <p:nvSpPr>
              <p:cNvPr id="142374" name="Oval 5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375" name="Text Box 5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N</a:t>
                </a:r>
                <a:endParaRPr lang="en-GB"/>
              </a:p>
            </p:txBody>
          </p:sp>
        </p:grpSp>
        <p:sp>
          <p:nvSpPr>
            <p:cNvPr id="142371" name="Line 60"/>
            <p:cNvSpPr>
              <a:spLocks noChangeShapeType="1"/>
            </p:cNvSpPr>
            <p:nvPr/>
          </p:nvSpPr>
          <p:spPr bwMode="auto">
            <a:xfrm>
              <a:off x="3264" y="2880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72" name="Line 61"/>
            <p:cNvSpPr>
              <a:spLocks noChangeShapeType="1"/>
            </p:cNvSpPr>
            <p:nvPr/>
          </p:nvSpPr>
          <p:spPr bwMode="auto">
            <a:xfrm>
              <a:off x="3936" y="2880"/>
              <a:ext cx="4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42373" name="Line 62"/>
            <p:cNvSpPr>
              <a:spLocks noChangeShapeType="1"/>
            </p:cNvSpPr>
            <p:nvPr/>
          </p:nvSpPr>
          <p:spPr bwMode="auto">
            <a:xfrm flipH="1">
              <a:off x="2304" y="3408"/>
              <a:ext cx="48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42342" name="Text Box 63"/>
          <p:cNvSpPr txBox="1">
            <a:spLocks noChangeArrowheads="1"/>
          </p:cNvSpPr>
          <p:nvPr/>
        </p:nvSpPr>
        <p:spPr bwMode="auto">
          <a:xfrm>
            <a:off x="838200" y="5105400"/>
            <a:ext cx="1219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3</a:t>
            </a:r>
            <a:endParaRPr lang="en-GB" b="1">
              <a:latin typeface="Arial" pitchFamily="34" charset="0"/>
            </a:endParaRPr>
          </a:p>
        </p:txBody>
      </p:sp>
      <p:sp>
        <p:nvSpPr>
          <p:cNvPr id="142343" name="Line 64"/>
          <p:cNvSpPr>
            <a:spLocks noChangeShapeType="1"/>
          </p:cNvSpPr>
          <p:nvPr/>
        </p:nvSpPr>
        <p:spPr bwMode="auto">
          <a:xfrm>
            <a:off x="1752600" y="5486400"/>
            <a:ext cx="6324600" cy="0"/>
          </a:xfrm>
          <a:prstGeom prst="line">
            <a:avLst/>
          </a:prstGeom>
          <a:noFill/>
          <a:ln w="28575" cap="rnd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/>
              <a:t>Iterative Deepening Search (IDS)</a:t>
            </a:r>
            <a:endParaRPr lang="en-GB"/>
          </a:p>
        </p:txBody>
      </p:sp>
      <p:sp>
        <p:nvSpPr>
          <p:cNvPr id="14336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/>
              <a:t>DLS with bound = 4</a:t>
            </a:r>
            <a:endParaRPr lang="en-GB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38747026-7891-42B6-9727-55E4AF5E2C86}" type="slidenum">
              <a:rPr lang="ar-SA" smtClean="0">
                <a:cs typeface="Arial" pitchFamily="34" charset="0"/>
              </a:rPr>
              <a:pPr/>
              <a:t>86</a:t>
            </a:fld>
            <a:endParaRPr lang="en-GB">
              <a:cs typeface="Arial" pitchFamily="34" charset="0"/>
            </a:endParaRPr>
          </a:p>
        </p:txBody>
      </p:sp>
      <p:sp>
        <p:nvSpPr>
          <p:cNvPr id="14438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44388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44407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08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44405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06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44403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04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44401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02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44399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4400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sp>
        <p:nvSpPr>
          <p:cNvPr id="144394" name="Line 19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395" name="Line 20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396" name="Line 21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397" name="Line 22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4398" name="Text Box 23"/>
          <p:cNvSpPr txBox="1">
            <a:spLocks noChangeArrowheads="1"/>
          </p:cNvSpPr>
          <p:nvPr/>
        </p:nvSpPr>
        <p:spPr bwMode="auto">
          <a:xfrm>
            <a:off x="838200" y="59578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4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DFF17B0E-E096-41FC-9A07-B217EEFB1F34}" type="slidenum">
              <a:rPr lang="ar-SA" smtClean="0">
                <a:cs typeface="Arial" pitchFamily="34" charset="0"/>
              </a:rPr>
              <a:pPr/>
              <a:t>87</a:t>
            </a:fld>
            <a:endParaRPr lang="en-GB">
              <a:cs typeface="Arial" pitchFamily="34" charset="0"/>
            </a:endParaRPr>
          </a:p>
        </p:txBody>
      </p:sp>
      <p:sp>
        <p:nvSpPr>
          <p:cNvPr id="14541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45412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45439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40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45437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8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45435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6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45433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4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45431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2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45429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30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45427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5428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sp>
        <p:nvSpPr>
          <p:cNvPr id="145420" name="Line 25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5421" name="Line 26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5422" name="Line 27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5423" name="Line 28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5424" name="Line 29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5425" name="Line 30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5426" name="Text Box 31"/>
          <p:cNvSpPr txBox="1">
            <a:spLocks noChangeArrowheads="1"/>
          </p:cNvSpPr>
          <p:nvPr/>
        </p:nvSpPr>
        <p:spPr bwMode="auto">
          <a:xfrm>
            <a:off x="838200" y="59578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4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864646CF-7831-4069-8722-E244C1E685C0}" type="slidenum">
              <a:rPr lang="ar-SA" smtClean="0">
                <a:cs typeface="Arial" pitchFamily="34" charset="0"/>
              </a:rPr>
              <a:pPr/>
              <a:t>88</a:t>
            </a:fld>
            <a:endParaRPr lang="en-GB">
              <a:cs typeface="Arial" pitchFamily="34" charset="0"/>
            </a:endParaRPr>
          </a:p>
        </p:txBody>
      </p:sp>
      <p:sp>
        <p:nvSpPr>
          <p:cNvPr id="14643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46436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46463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4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46461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2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46459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60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46457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58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46455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56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46453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54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46451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6452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sp>
        <p:nvSpPr>
          <p:cNvPr id="146444" name="Line 25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6445" name="Line 26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6446" name="Line 27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6447" name="Line 28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6448" name="Line 29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6449" name="Line 30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6450" name="Text Box 31"/>
          <p:cNvSpPr txBox="1">
            <a:spLocks noChangeArrowheads="1"/>
          </p:cNvSpPr>
          <p:nvPr/>
        </p:nvSpPr>
        <p:spPr bwMode="auto">
          <a:xfrm>
            <a:off x="838200" y="59578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4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DDF770BC-CC56-45C0-AD94-6DCF9480C8FB}" type="slidenum">
              <a:rPr lang="ar-SA" smtClean="0">
                <a:cs typeface="Arial" pitchFamily="34" charset="0"/>
              </a:rPr>
              <a:pPr/>
              <a:t>89</a:t>
            </a:fld>
            <a:endParaRPr lang="en-GB">
              <a:cs typeface="Arial" pitchFamily="34" charset="0"/>
            </a:endParaRPr>
          </a:p>
        </p:txBody>
      </p:sp>
      <p:sp>
        <p:nvSpPr>
          <p:cNvPr id="14745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47460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47495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96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47493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94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47491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92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47489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90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47487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88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47485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86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47483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84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147481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82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endParaRPr lang="en-GB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147479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7480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</a:t>
              </a:r>
              <a:endParaRPr lang="en-GB"/>
            </a:p>
          </p:txBody>
        </p:sp>
      </p:grpSp>
      <p:sp>
        <p:nvSpPr>
          <p:cNvPr id="147470" name="Line 31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7471" name="Line 32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7472" name="Line 33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7473" name="Line 34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7474" name="Line 35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7475" name="Line 36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7476" name="Line 37"/>
          <p:cNvSpPr>
            <a:spLocks noChangeShapeType="1"/>
          </p:cNvSpPr>
          <p:nvPr/>
        </p:nvSpPr>
        <p:spPr bwMode="auto">
          <a:xfrm flipH="1">
            <a:off x="3124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7477" name="Line 38"/>
          <p:cNvSpPr>
            <a:spLocks noChangeShapeType="1"/>
          </p:cNvSpPr>
          <p:nvPr/>
        </p:nvSpPr>
        <p:spPr bwMode="auto">
          <a:xfrm>
            <a:off x="3657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7478" name="Text Box 39"/>
          <p:cNvSpPr txBox="1">
            <a:spLocks noChangeArrowheads="1"/>
          </p:cNvSpPr>
          <p:nvPr/>
        </p:nvSpPr>
        <p:spPr bwMode="auto">
          <a:xfrm>
            <a:off x="838200" y="59578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4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55E49A5D-37BB-4AB9-B135-80D32714370E}" type="slidenum">
              <a:rPr lang="ar-SA" smtClean="0">
                <a:cs typeface="Arial" pitchFamily="34" charset="0"/>
              </a:rPr>
              <a:pPr/>
              <a:t>9</a:t>
            </a:fld>
            <a:endParaRPr lang="en-GB">
              <a:cs typeface="Arial" pitchFamily="34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Breadth First Search</a:t>
            </a:r>
          </a:p>
        </p:txBody>
      </p:sp>
      <p:sp>
        <p:nvSpPr>
          <p:cNvPr id="62468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819400" y="2895600"/>
            <a:ext cx="4724400" cy="1066800"/>
            <a:chOff x="1776" y="1824"/>
            <a:chExt cx="2976" cy="672"/>
          </a:xfrm>
        </p:grpSpPr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880" y="1824"/>
              <a:ext cx="336" cy="240"/>
              <a:chOff x="2640" y="1776"/>
              <a:chExt cx="336" cy="240"/>
            </a:xfrm>
          </p:grpSpPr>
          <p:sp>
            <p:nvSpPr>
              <p:cNvPr id="62487" name="Oval 6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rgbClr val="FF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88" name="Text Box 7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A</a:t>
                </a:r>
                <a:endParaRPr lang="en-GB"/>
              </a:p>
            </p:txBody>
          </p:sp>
        </p:grpSp>
        <p:grpSp>
          <p:nvGrpSpPr>
            <p:cNvPr id="4" name="Group 8"/>
            <p:cNvGrpSpPr>
              <a:grpSpLocks/>
            </p:cNvGrpSpPr>
            <p:nvPr/>
          </p:nvGrpSpPr>
          <p:grpSpPr bwMode="auto">
            <a:xfrm>
              <a:off x="1776" y="2256"/>
              <a:ext cx="336" cy="240"/>
              <a:chOff x="2640" y="1776"/>
              <a:chExt cx="336" cy="240"/>
            </a:xfrm>
          </p:grpSpPr>
          <p:sp>
            <p:nvSpPr>
              <p:cNvPr id="62485" name="Oval 9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86" name="Text Box 10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B</a:t>
                </a:r>
                <a:endParaRPr lang="en-GB"/>
              </a:p>
            </p:txBody>
          </p:sp>
        </p:grpSp>
        <p:grpSp>
          <p:nvGrpSpPr>
            <p:cNvPr id="5" name="Group 11"/>
            <p:cNvGrpSpPr>
              <a:grpSpLocks/>
            </p:cNvGrpSpPr>
            <p:nvPr/>
          </p:nvGrpSpPr>
          <p:grpSpPr bwMode="auto">
            <a:xfrm>
              <a:off x="2592" y="2256"/>
              <a:ext cx="336" cy="240"/>
              <a:chOff x="2640" y="1776"/>
              <a:chExt cx="336" cy="240"/>
            </a:xfrm>
          </p:grpSpPr>
          <p:sp>
            <p:nvSpPr>
              <p:cNvPr id="62483" name="Oval 12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84" name="Text Box 13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C</a:t>
                </a:r>
                <a:endParaRPr lang="en-GB"/>
              </a:p>
            </p:txBody>
          </p:sp>
        </p:grpSp>
        <p:grpSp>
          <p:nvGrpSpPr>
            <p:cNvPr id="6" name="Group 14"/>
            <p:cNvGrpSpPr>
              <a:grpSpLocks/>
            </p:cNvGrpSpPr>
            <p:nvPr/>
          </p:nvGrpSpPr>
          <p:grpSpPr bwMode="auto">
            <a:xfrm>
              <a:off x="4416" y="2256"/>
              <a:ext cx="336" cy="240"/>
              <a:chOff x="2640" y="1776"/>
              <a:chExt cx="336" cy="240"/>
            </a:xfrm>
          </p:grpSpPr>
          <p:sp>
            <p:nvSpPr>
              <p:cNvPr id="62481" name="Oval 15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82" name="Text Box 16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E</a:t>
                </a:r>
                <a:endParaRPr lang="en-GB"/>
              </a:p>
            </p:txBody>
          </p:sp>
        </p:grpSp>
        <p:grpSp>
          <p:nvGrpSpPr>
            <p:cNvPr id="7" name="Group 17"/>
            <p:cNvGrpSpPr>
              <a:grpSpLocks/>
            </p:cNvGrpSpPr>
            <p:nvPr/>
          </p:nvGrpSpPr>
          <p:grpSpPr bwMode="auto">
            <a:xfrm>
              <a:off x="3408" y="2256"/>
              <a:ext cx="336" cy="240"/>
              <a:chOff x="2640" y="1776"/>
              <a:chExt cx="336" cy="240"/>
            </a:xfrm>
          </p:grpSpPr>
          <p:sp>
            <p:nvSpPr>
              <p:cNvPr id="62479" name="Oval 18"/>
              <p:cNvSpPr>
                <a:spLocks noChangeArrowheads="1"/>
              </p:cNvSpPr>
              <p:nvPr/>
            </p:nvSpPr>
            <p:spPr bwMode="auto">
              <a:xfrm>
                <a:off x="2640" y="1776"/>
                <a:ext cx="336" cy="240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2480" name="Text Box 19"/>
              <p:cNvSpPr txBox="1">
                <a:spLocks noChangeArrowheads="1"/>
              </p:cNvSpPr>
              <p:nvPr/>
            </p:nvSpPr>
            <p:spPr bwMode="auto">
              <a:xfrm>
                <a:off x="2736" y="1776"/>
                <a:ext cx="240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US"/>
                  <a:t>D</a:t>
                </a:r>
                <a:endParaRPr lang="en-GB"/>
              </a:p>
            </p:txBody>
          </p:sp>
        </p:grpSp>
        <p:sp>
          <p:nvSpPr>
            <p:cNvPr id="62475" name="Line 20"/>
            <p:cNvSpPr>
              <a:spLocks noChangeShapeType="1"/>
            </p:cNvSpPr>
            <p:nvPr/>
          </p:nvSpPr>
          <p:spPr bwMode="auto">
            <a:xfrm flipH="1">
              <a:off x="2016" y="2064"/>
              <a:ext cx="1008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76" name="Line 21"/>
            <p:cNvSpPr>
              <a:spLocks noChangeShapeType="1"/>
            </p:cNvSpPr>
            <p:nvPr/>
          </p:nvSpPr>
          <p:spPr bwMode="auto">
            <a:xfrm flipH="1">
              <a:off x="2832" y="2064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77" name="Line 22"/>
            <p:cNvSpPr>
              <a:spLocks noChangeShapeType="1"/>
            </p:cNvSpPr>
            <p:nvPr/>
          </p:nvSpPr>
          <p:spPr bwMode="auto">
            <a:xfrm>
              <a:off x="3024" y="2064"/>
              <a:ext cx="480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62478" name="Line 23"/>
            <p:cNvSpPr>
              <a:spLocks noChangeShapeType="1"/>
            </p:cNvSpPr>
            <p:nvPr/>
          </p:nvSpPr>
          <p:spPr bwMode="auto">
            <a:xfrm>
              <a:off x="3024" y="2064"/>
              <a:ext cx="1536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E557A562-E8EC-4685-B442-6E3E7858829B}" type="slidenum">
              <a:rPr lang="ar-SA" smtClean="0">
                <a:cs typeface="Arial" pitchFamily="34" charset="0"/>
              </a:rPr>
              <a:pPr/>
              <a:t>90</a:t>
            </a:fld>
            <a:endParaRPr lang="en-GB">
              <a:cs typeface="Arial" pitchFamily="34" charset="0"/>
            </a:endParaRPr>
          </a:p>
        </p:txBody>
      </p:sp>
      <p:sp>
        <p:nvSpPr>
          <p:cNvPr id="14848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48484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G,K,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48519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520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48517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518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48515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516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48513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514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48511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512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48509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510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48507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508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148505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506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endParaRPr lang="en-GB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148503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8504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</a:t>
              </a:r>
              <a:endParaRPr lang="en-GB"/>
            </a:p>
          </p:txBody>
        </p:sp>
      </p:grpSp>
      <p:sp>
        <p:nvSpPr>
          <p:cNvPr id="148494" name="Line 31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8495" name="Line 32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8496" name="Line 33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8497" name="Line 34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8498" name="Line 35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8499" name="Line 36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8500" name="Line 37"/>
          <p:cNvSpPr>
            <a:spLocks noChangeShapeType="1"/>
          </p:cNvSpPr>
          <p:nvPr/>
        </p:nvSpPr>
        <p:spPr bwMode="auto">
          <a:xfrm flipH="1">
            <a:off x="3124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8501" name="Line 38"/>
          <p:cNvSpPr>
            <a:spLocks noChangeShapeType="1"/>
          </p:cNvSpPr>
          <p:nvPr/>
        </p:nvSpPr>
        <p:spPr bwMode="auto">
          <a:xfrm>
            <a:off x="3657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8502" name="Text Box 39"/>
          <p:cNvSpPr txBox="1">
            <a:spLocks noChangeArrowheads="1"/>
          </p:cNvSpPr>
          <p:nvPr/>
        </p:nvSpPr>
        <p:spPr bwMode="auto">
          <a:xfrm>
            <a:off x="838200" y="59578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4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317AF21C-058B-4720-B6CB-B230F285DC5F}" type="slidenum">
              <a:rPr lang="ar-SA" smtClean="0">
                <a:cs typeface="Arial" pitchFamily="34" charset="0"/>
              </a:rPr>
              <a:pPr/>
              <a:t>91</a:t>
            </a:fld>
            <a:endParaRPr lang="en-GB">
              <a:cs typeface="Arial" pitchFamily="34" charset="0"/>
            </a:endParaRPr>
          </a:p>
        </p:txBody>
      </p:sp>
      <p:sp>
        <p:nvSpPr>
          <p:cNvPr id="14950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49508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G,K,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L,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49546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47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49544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45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49542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43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49540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41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49538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39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49536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37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49534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35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149532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33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endParaRPr lang="en-GB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149530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9531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</a:t>
              </a:r>
              <a:endParaRPr lang="en-GB"/>
            </a:p>
          </p:txBody>
        </p:sp>
      </p:grpSp>
      <p:sp>
        <p:nvSpPr>
          <p:cNvPr id="149518" name="Oval 31"/>
          <p:cNvSpPr>
            <a:spLocks noChangeArrowheads="1"/>
          </p:cNvSpPr>
          <p:nvPr/>
        </p:nvSpPr>
        <p:spPr bwMode="auto">
          <a:xfrm>
            <a:off x="3810000" y="5943600"/>
            <a:ext cx="533400" cy="381000"/>
          </a:xfrm>
          <a:prstGeom prst="ellipse">
            <a:avLst/>
          </a:prstGeom>
          <a:solidFill>
            <a:schemeClr val="folHlink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9519" name="Text Box 32"/>
          <p:cNvSpPr txBox="1">
            <a:spLocks noChangeArrowheads="1"/>
          </p:cNvSpPr>
          <p:nvPr/>
        </p:nvSpPr>
        <p:spPr bwMode="auto">
          <a:xfrm>
            <a:off x="3962400" y="5943600"/>
            <a:ext cx="381000" cy="366713"/>
          </a:xfrm>
          <a:prstGeom prst="rect">
            <a:avLst/>
          </a:prstGeom>
          <a:noFill/>
          <a:ln w="41275" cmpd="dbl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/>
              <a:t>O</a:t>
            </a:r>
            <a:endParaRPr lang="en-GB" b="1" i="1"/>
          </a:p>
        </p:txBody>
      </p:sp>
      <p:sp>
        <p:nvSpPr>
          <p:cNvPr id="149520" name="Line 33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9521" name="Line 34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9522" name="Line 35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9523" name="Line 36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9524" name="Line 37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9525" name="Line 38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9526" name="Line 39"/>
          <p:cNvSpPr>
            <a:spLocks noChangeShapeType="1"/>
          </p:cNvSpPr>
          <p:nvPr/>
        </p:nvSpPr>
        <p:spPr bwMode="auto">
          <a:xfrm flipH="1">
            <a:off x="3124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9527" name="Line 40"/>
          <p:cNvSpPr>
            <a:spLocks noChangeShapeType="1"/>
          </p:cNvSpPr>
          <p:nvPr/>
        </p:nvSpPr>
        <p:spPr bwMode="auto">
          <a:xfrm>
            <a:off x="3657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9528" name="Line 41"/>
          <p:cNvSpPr>
            <a:spLocks noChangeShapeType="1"/>
          </p:cNvSpPr>
          <p:nvPr/>
        </p:nvSpPr>
        <p:spPr bwMode="auto">
          <a:xfrm flipH="1">
            <a:off x="4038600" y="54864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49529" name="Text Box 42"/>
          <p:cNvSpPr txBox="1">
            <a:spLocks noChangeArrowheads="1"/>
          </p:cNvSpPr>
          <p:nvPr/>
        </p:nvSpPr>
        <p:spPr bwMode="auto">
          <a:xfrm>
            <a:off x="838200" y="59578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4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C696A980-4BF1-42D3-B29C-5F9F85E8038A}" type="slidenum">
              <a:rPr lang="ar-SA" smtClean="0">
                <a:cs typeface="Arial" pitchFamily="34" charset="0"/>
              </a:rPr>
              <a:pPr/>
              <a:t>92</a:t>
            </a:fld>
            <a:endParaRPr lang="en-GB">
              <a:cs typeface="Arial" pitchFamily="34" charset="0"/>
            </a:endParaRPr>
          </a:p>
        </p:txBody>
      </p:sp>
      <p:sp>
        <p:nvSpPr>
          <p:cNvPr id="15053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50532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A,B,F,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G,K,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2000"/>
              <a:t>L, </a:t>
            </a:r>
            <a:r>
              <a:rPr lang="en-US" sz="2000" i="1"/>
              <a:t>O: </a:t>
            </a:r>
            <a:r>
              <a:rPr lang="en-US" sz="2000" i="1">
                <a:solidFill>
                  <a:srgbClr val="FF0000"/>
                </a:solidFill>
              </a:rPr>
              <a:t>Goal State</a:t>
            </a:r>
            <a:endParaRPr lang="en-US" sz="2000">
              <a:solidFill>
                <a:srgbClr val="FF0000"/>
              </a:solidFill>
            </a:endParaRP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50570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571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50568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569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50566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567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50564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565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50562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563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50560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561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50558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559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150556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557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endParaRPr lang="en-GB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150554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0555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</a:t>
              </a:r>
              <a:endParaRPr lang="en-GB"/>
            </a:p>
          </p:txBody>
        </p:sp>
      </p:grpSp>
      <p:sp>
        <p:nvSpPr>
          <p:cNvPr id="150542" name="Oval 31"/>
          <p:cNvSpPr>
            <a:spLocks noChangeArrowheads="1"/>
          </p:cNvSpPr>
          <p:nvPr/>
        </p:nvSpPr>
        <p:spPr bwMode="auto">
          <a:xfrm>
            <a:off x="3810000" y="5943600"/>
            <a:ext cx="533400" cy="381000"/>
          </a:xfrm>
          <a:prstGeom prst="ellipse">
            <a:avLst/>
          </a:prstGeom>
          <a:solidFill>
            <a:srgbClr val="FF0000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0543" name="Text Box 32"/>
          <p:cNvSpPr txBox="1">
            <a:spLocks noChangeArrowheads="1"/>
          </p:cNvSpPr>
          <p:nvPr/>
        </p:nvSpPr>
        <p:spPr bwMode="auto">
          <a:xfrm>
            <a:off x="3962400" y="5943600"/>
            <a:ext cx="381000" cy="366713"/>
          </a:xfrm>
          <a:prstGeom prst="rect">
            <a:avLst/>
          </a:prstGeom>
          <a:noFill/>
          <a:ln w="41275" cmpd="dbl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/>
              <a:t>O</a:t>
            </a:r>
            <a:endParaRPr lang="en-GB" b="1" i="1"/>
          </a:p>
        </p:txBody>
      </p:sp>
      <p:sp>
        <p:nvSpPr>
          <p:cNvPr id="150544" name="Line 33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0545" name="Line 34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0546" name="Line 35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0547" name="Line 36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0548" name="Line 37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0549" name="Line 38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0550" name="Line 39"/>
          <p:cNvSpPr>
            <a:spLocks noChangeShapeType="1"/>
          </p:cNvSpPr>
          <p:nvPr/>
        </p:nvSpPr>
        <p:spPr bwMode="auto">
          <a:xfrm flipH="1">
            <a:off x="3124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0551" name="Line 40"/>
          <p:cNvSpPr>
            <a:spLocks noChangeShapeType="1"/>
          </p:cNvSpPr>
          <p:nvPr/>
        </p:nvSpPr>
        <p:spPr bwMode="auto">
          <a:xfrm>
            <a:off x="3657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0552" name="Line 41"/>
          <p:cNvSpPr>
            <a:spLocks noChangeShapeType="1"/>
          </p:cNvSpPr>
          <p:nvPr/>
        </p:nvSpPr>
        <p:spPr bwMode="auto">
          <a:xfrm flipH="1">
            <a:off x="4038600" y="54864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0553" name="Text Box 42"/>
          <p:cNvSpPr txBox="1">
            <a:spLocks noChangeArrowheads="1"/>
          </p:cNvSpPr>
          <p:nvPr/>
        </p:nvSpPr>
        <p:spPr bwMode="auto">
          <a:xfrm>
            <a:off x="838200" y="5957888"/>
            <a:ext cx="1219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latin typeface="Arial" pitchFamily="34" charset="0"/>
              </a:rPr>
              <a:t>Limit = 4</a:t>
            </a:r>
            <a:endParaRPr lang="en-GB" b="1">
              <a:latin typeface="Arial" pitchFamily="34" charset="0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FBC158C1-D7F5-4678-8710-6BDFAD07ACEC}" type="slidenum">
              <a:rPr lang="ar-SA" smtClean="0">
                <a:cs typeface="Arial" pitchFamily="34" charset="0"/>
              </a:rPr>
              <a:pPr/>
              <a:t>93</a:t>
            </a:fld>
            <a:endParaRPr lang="en-GB">
              <a:cs typeface="Arial" pitchFamily="34" charset="0"/>
            </a:endParaRPr>
          </a:p>
        </p:txBody>
      </p:sp>
      <p:sp>
        <p:nvSpPr>
          <p:cNvPr id="15155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sz="4000"/>
              <a:t>Iterative Deepening Search (IDS)</a:t>
            </a:r>
          </a:p>
        </p:txBody>
      </p:sp>
      <p:sp>
        <p:nvSpPr>
          <p:cNvPr id="151556" name="Rectangle 3"/>
          <p:cNvSpPr>
            <a:spLocks noChangeArrowheads="1"/>
          </p:cNvSpPr>
          <p:nvPr/>
        </p:nvSpPr>
        <p:spPr bwMode="auto">
          <a:xfrm>
            <a:off x="914400" y="1752600"/>
            <a:ext cx="7772400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sz="2000"/>
              <a:t>The returned solution is the sequence of operators in the path:</a:t>
            </a:r>
            <a:r>
              <a:rPr lang="en-US" sz="2000" b="1" i="1"/>
              <a:t> 					A, B, G, L, O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en-US" sz="20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572000" y="2895600"/>
            <a:ext cx="533400" cy="381000"/>
            <a:chOff x="2640" y="1776"/>
            <a:chExt cx="336" cy="240"/>
          </a:xfrm>
        </p:grpSpPr>
        <p:sp>
          <p:nvSpPr>
            <p:cNvPr id="151593" name="Oval 5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3F1A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94" name="Text Box 6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A</a:t>
              </a:r>
              <a:endParaRPr lang="en-GB"/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819400" y="3581400"/>
            <a:ext cx="533400" cy="381000"/>
            <a:chOff x="2640" y="1776"/>
            <a:chExt cx="336" cy="240"/>
          </a:xfrm>
        </p:grpSpPr>
        <p:sp>
          <p:nvSpPr>
            <p:cNvPr id="151591" name="Oval 8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3F1A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92" name="Text Box 9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B</a:t>
              </a:r>
              <a:endParaRPr lang="en-GB"/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114800" y="3581400"/>
            <a:ext cx="533400" cy="381000"/>
            <a:chOff x="2640" y="1776"/>
            <a:chExt cx="336" cy="240"/>
          </a:xfrm>
        </p:grpSpPr>
        <p:sp>
          <p:nvSpPr>
            <p:cNvPr id="151589" name="Oval 11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90" name="Text Box 12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C</a:t>
              </a:r>
              <a:endParaRPr lang="en-GB"/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7010400" y="3581400"/>
            <a:ext cx="533400" cy="381000"/>
            <a:chOff x="2640" y="1776"/>
            <a:chExt cx="336" cy="240"/>
          </a:xfrm>
        </p:grpSpPr>
        <p:sp>
          <p:nvSpPr>
            <p:cNvPr id="151587" name="Oval 14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88" name="Text Box 15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E</a:t>
              </a:r>
              <a:endParaRPr lang="en-GB"/>
            </a:p>
          </p:txBody>
        </p:sp>
      </p:grpSp>
      <p:grpSp>
        <p:nvGrpSpPr>
          <p:cNvPr id="6" name="Group 16"/>
          <p:cNvGrpSpPr>
            <a:grpSpLocks/>
          </p:cNvGrpSpPr>
          <p:nvPr/>
        </p:nvGrpSpPr>
        <p:grpSpPr bwMode="auto">
          <a:xfrm>
            <a:off x="5410200" y="3581400"/>
            <a:ext cx="533400" cy="381000"/>
            <a:chOff x="2640" y="1776"/>
            <a:chExt cx="336" cy="240"/>
          </a:xfrm>
        </p:grpSpPr>
        <p:sp>
          <p:nvSpPr>
            <p:cNvPr id="151585" name="Oval 17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86" name="Text Box 18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D</a:t>
              </a:r>
              <a:endParaRPr lang="en-GB"/>
            </a:p>
          </p:txBody>
        </p:sp>
      </p:grpSp>
      <p:grpSp>
        <p:nvGrpSpPr>
          <p:cNvPr id="7" name="Group 19"/>
          <p:cNvGrpSpPr>
            <a:grpSpLocks/>
          </p:cNvGrpSpPr>
          <p:nvPr/>
        </p:nvGrpSpPr>
        <p:grpSpPr bwMode="auto">
          <a:xfrm>
            <a:off x="2133600" y="4267200"/>
            <a:ext cx="533400" cy="381000"/>
            <a:chOff x="2640" y="1776"/>
            <a:chExt cx="336" cy="240"/>
          </a:xfrm>
        </p:grpSpPr>
        <p:sp>
          <p:nvSpPr>
            <p:cNvPr id="151583" name="Oval 20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84" name="Text Box 21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F</a:t>
              </a:r>
              <a:endParaRPr lang="en-GB"/>
            </a:p>
          </p:txBody>
        </p:sp>
      </p:grpSp>
      <p:grpSp>
        <p:nvGrpSpPr>
          <p:cNvPr id="8" name="Group 22"/>
          <p:cNvGrpSpPr>
            <a:grpSpLocks/>
          </p:cNvGrpSpPr>
          <p:nvPr/>
        </p:nvGrpSpPr>
        <p:grpSpPr bwMode="auto">
          <a:xfrm>
            <a:off x="3352800" y="4267200"/>
            <a:ext cx="533400" cy="381000"/>
            <a:chOff x="2640" y="1776"/>
            <a:chExt cx="336" cy="240"/>
          </a:xfrm>
        </p:grpSpPr>
        <p:sp>
          <p:nvSpPr>
            <p:cNvPr id="151581" name="Oval 23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3F1A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82" name="Text Box 24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G</a:t>
              </a:r>
              <a:endParaRPr lang="en-GB"/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>
            <a:off x="2819400" y="5105400"/>
            <a:ext cx="533400" cy="381000"/>
            <a:chOff x="2640" y="1776"/>
            <a:chExt cx="336" cy="240"/>
          </a:xfrm>
        </p:grpSpPr>
        <p:sp>
          <p:nvSpPr>
            <p:cNvPr id="151579" name="Oval 26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80" name="Text Box 27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K</a:t>
              </a:r>
              <a:endParaRPr lang="en-GB"/>
            </a:p>
          </p:txBody>
        </p:sp>
      </p:grpSp>
      <p:grpSp>
        <p:nvGrpSpPr>
          <p:cNvPr id="10" name="Group 28"/>
          <p:cNvGrpSpPr>
            <a:grpSpLocks/>
          </p:cNvGrpSpPr>
          <p:nvPr/>
        </p:nvGrpSpPr>
        <p:grpSpPr bwMode="auto">
          <a:xfrm>
            <a:off x="3810000" y="5105400"/>
            <a:ext cx="533400" cy="381000"/>
            <a:chOff x="2640" y="1776"/>
            <a:chExt cx="336" cy="240"/>
          </a:xfrm>
        </p:grpSpPr>
        <p:sp>
          <p:nvSpPr>
            <p:cNvPr id="151577" name="Oval 29"/>
            <p:cNvSpPr>
              <a:spLocks noChangeArrowheads="1"/>
            </p:cNvSpPr>
            <p:nvPr/>
          </p:nvSpPr>
          <p:spPr bwMode="auto">
            <a:xfrm>
              <a:off x="2640" y="1776"/>
              <a:ext cx="336" cy="240"/>
            </a:xfrm>
            <a:prstGeom prst="ellipse">
              <a:avLst/>
            </a:prstGeom>
            <a:solidFill>
              <a:srgbClr val="F3F1AB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1578" name="Text Box 30"/>
            <p:cNvSpPr txBox="1">
              <a:spLocks noChangeArrowheads="1"/>
            </p:cNvSpPr>
            <p:nvPr/>
          </p:nvSpPr>
          <p:spPr bwMode="auto">
            <a:xfrm>
              <a:off x="2736" y="1776"/>
              <a:ext cx="24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/>
                <a:t>L</a:t>
              </a:r>
              <a:endParaRPr lang="en-GB"/>
            </a:p>
          </p:txBody>
        </p:sp>
      </p:grpSp>
      <p:sp>
        <p:nvSpPr>
          <p:cNvPr id="151566" name="Oval 31"/>
          <p:cNvSpPr>
            <a:spLocks noChangeArrowheads="1"/>
          </p:cNvSpPr>
          <p:nvPr/>
        </p:nvSpPr>
        <p:spPr bwMode="auto">
          <a:xfrm>
            <a:off x="3810000" y="5943600"/>
            <a:ext cx="533400" cy="381000"/>
          </a:xfrm>
          <a:prstGeom prst="ellipse">
            <a:avLst/>
          </a:prstGeom>
          <a:solidFill>
            <a:srgbClr val="F3F1AB"/>
          </a:solidFill>
          <a:ln w="38100" cmpd="dbl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1567" name="Text Box 32"/>
          <p:cNvSpPr txBox="1">
            <a:spLocks noChangeArrowheads="1"/>
          </p:cNvSpPr>
          <p:nvPr/>
        </p:nvSpPr>
        <p:spPr bwMode="auto">
          <a:xfrm>
            <a:off x="3962400" y="5943600"/>
            <a:ext cx="381000" cy="366713"/>
          </a:xfrm>
          <a:prstGeom prst="rect">
            <a:avLst/>
          </a:prstGeom>
          <a:noFill/>
          <a:ln w="41275" cmpd="dbl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 i="1"/>
              <a:t>O</a:t>
            </a:r>
            <a:endParaRPr lang="en-GB" b="1" i="1"/>
          </a:p>
        </p:txBody>
      </p:sp>
      <p:sp>
        <p:nvSpPr>
          <p:cNvPr id="151568" name="Line 33"/>
          <p:cNvSpPr>
            <a:spLocks noChangeShapeType="1"/>
          </p:cNvSpPr>
          <p:nvPr/>
        </p:nvSpPr>
        <p:spPr bwMode="auto">
          <a:xfrm flipH="1">
            <a:off x="3200400" y="3276600"/>
            <a:ext cx="1600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1569" name="Line 34"/>
          <p:cNvSpPr>
            <a:spLocks noChangeShapeType="1"/>
          </p:cNvSpPr>
          <p:nvPr/>
        </p:nvSpPr>
        <p:spPr bwMode="auto">
          <a:xfrm flipH="1">
            <a:off x="4495800" y="3276600"/>
            <a:ext cx="3048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1570" name="Line 35"/>
          <p:cNvSpPr>
            <a:spLocks noChangeShapeType="1"/>
          </p:cNvSpPr>
          <p:nvPr/>
        </p:nvSpPr>
        <p:spPr bwMode="auto">
          <a:xfrm>
            <a:off x="4800600" y="3276600"/>
            <a:ext cx="7620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1571" name="Line 36"/>
          <p:cNvSpPr>
            <a:spLocks noChangeShapeType="1"/>
          </p:cNvSpPr>
          <p:nvPr/>
        </p:nvSpPr>
        <p:spPr bwMode="auto">
          <a:xfrm>
            <a:off x="4800600" y="3276600"/>
            <a:ext cx="2438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1572" name="Line 37"/>
          <p:cNvSpPr>
            <a:spLocks noChangeShapeType="1"/>
          </p:cNvSpPr>
          <p:nvPr/>
        </p:nvSpPr>
        <p:spPr bwMode="auto">
          <a:xfrm flipH="1">
            <a:off x="2438400" y="3962400"/>
            <a:ext cx="6096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1573" name="Line 38"/>
          <p:cNvSpPr>
            <a:spLocks noChangeShapeType="1"/>
          </p:cNvSpPr>
          <p:nvPr/>
        </p:nvSpPr>
        <p:spPr bwMode="auto">
          <a:xfrm>
            <a:off x="3048000" y="3962400"/>
            <a:ext cx="533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1574" name="Line 39"/>
          <p:cNvSpPr>
            <a:spLocks noChangeShapeType="1"/>
          </p:cNvSpPr>
          <p:nvPr/>
        </p:nvSpPr>
        <p:spPr bwMode="auto">
          <a:xfrm flipH="1">
            <a:off x="3124200" y="4648200"/>
            <a:ext cx="533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1575" name="Line 40"/>
          <p:cNvSpPr>
            <a:spLocks noChangeShapeType="1"/>
          </p:cNvSpPr>
          <p:nvPr/>
        </p:nvSpPr>
        <p:spPr bwMode="auto">
          <a:xfrm>
            <a:off x="3657600" y="4648200"/>
            <a:ext cx="381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1576" name="Line 41"/>
          <p:cNvSpPr>
            <a:spLocks noChangeShapeType="1"/>
          </p:cNvSpPr>
          <p:nvPr/>
        </p:nvSpPr>
        <p:spPr bwMode="auto">
          <a:xfrm flipH="1">
            <a:off x="4038600" y="5486400"/>
            <a:ext cx="76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6BE085E2-63E7-4083-B8B9-C269F9C98F53}" type="slidenum">
              <a:rPr lang="ar-SA" smtClean="0">
                <a:cs typeface="Arial" pitchFamily="34" charset="0"/>
              </a:rPr>
              <a:pPr/>
              <a:t>94</a:t>
            </a:fld>
            <a:endParaRPr lang="en-GB">
              <a:cs typeface="Arial" pitchFamily="34" charset="0"/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dirty="0"/>
              <a:t>Uniform Cost Search (UCS)</a:t>
            </a:r>
          </a:p>
        </p:txBody>
      </p:sp>
      <p:sp>
        <p:nvSpPr>
          <p:cNvPr id="38916" name="Rectangle 3"/>
          <p:cNvSpPr>
            <a:spLocks noChangeArrowheads="1"/>
          </p:cNvSpPr>
          <p:nvPr/>
        </p:nvSpPr>
        <p:spPr bwMode="auto">
          <a:xfrm>
            <a:off x="304800" y="1219200"/>
            <a:ext cx="8458200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fr-FR" b="1" dirty="0"/>
              <a:t>Main </a:t>
            </a:r>
            <a:r>
              <a:rPr lang="fr-FR" b="1" dirty="0" err="1"/>
              <a:t>idea</a:t>
            </a:r>
            <a:r>
              <a:rPr lang="fr-FR" dirty="0"/>
              <a:t>: </a:t>
            </a:r>
            <a:r>
              <a:rPr lang="en-US" dirty="0">
                <a:solidFill>
                  <a:srgbClr val="FF0000"/>
                </a:solidFill>
              </a:rPr>
              <a:t>Uniform-cost Search: </a:t>
            </a:r>
            <a:r>
              <a:rPr lang="en-US" dirty="0"/>
              <a:t>Expand node with                                             smallest path cost g(n).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</a:pPr>
            <a:endParaRPr lang="fr-FR" dirty="0"/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§"/>
            </a:pPr>
            <a:r>
              <a:rPr lang="fr-FR" b="1" dirty="0" err="1"/>
              <a:t>Implementation</a:t>
            </a:r>
            <a:r>
              <a:rPr lang="fr-FR" dirty="0"/>
              <a:t>: 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i="1" dirty="0"/>
              <a:t>	</a:t>
            </a:r>
            <a:r>
              <a:rPr lang="en-US" i="1" dirty="0" err="1"/>
              <a:t>Enqueue</a:t>
            </a:r>
            <a:r>
              <a:rPr lang="en-US" i="1" dirty="0"/>
              <a:t> nodes in order of cost g(n). 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i="1" dirty="0"/>
              <a:t>	</a:t>
            </a:r>
            <a:r>
              <a:rPr lang="en-US" dirty="0"/>
              <a:t>QUEUING-FN:- insert in order of increasing path cost.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i="1" dirty="0"/>
              <a:t>	</a:t>
            </a:r>
            <a:r>
              <a:rPr lang="en-US" i="1" dirty="0" err="1"/>
              <a:t>Enqueue</a:t>
            </a:r>
            <a:r>
              <a:rPr lang="en-US" i="1" dirty="0"/>
              <a:t> new node at the appropriate position in the queue so that we </a:t>
            </a:r>
            <a:r>
              <a:rPr lang="en-US" i="1" dirty="0" err="1"/>
              <a:t>dequeue</a:t>
            </a:r>
            <a:r>
              <a:rPr lang="en-US" i="1" dirty="0"/>
              <a:t> the cheapest node. </a:t>
            </a:r>
          </a:p>
          <a:p>
            <a:pPr marL="342900" indent="-342900" algn="just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dirty="0"/>
              <a:t>	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1600" dirty="0"/>
              <a:t>Complete? Yes.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1600" dirty="0"/>
              <a:t> Optimal? Yes, if path cost is </a:t>
            </a:r>
            <a:r>
              <a:rPr lang="en-US" sz="1600" dirty="0" err="1"/>
              <a:t>nondecreasing</a:t>
            </a:r>
            <a:r>
              <a:rPr lang="en-US" sz="1600" dirty="0"/>
              <a:t> function of depth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1600" dirty="0"/>
              <a:t> Time Complexity: O(</a:t>
            </a:r>
            <a:r>
              <a:rPr lang="en-US" sz="1600" dirty="0" err="1"/>
              <a:t>b</a:t>
            </a:r>
            <a:r>
              <a:rPr lang="en-US" sz="1600" baseline="30000" dirty="0" err="1"/>
              <a:t>d</a:t>
            </a:r>
            <a:r>
              <a:rPr lang="en-US" sz="1600" dirty="0"/>
              <a:t>)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en-US" sz="1600" dirty="0"/>
              <a:t> Space Complexity: O(</a:t>
            </a:r>
            <a:r>
              <a:rPr lang="en-US" sz="1600" dirty="0" err="1"/>
              <a:t>b</a:t>
            </a:r>
            <a:r>
              <a:rPr lang="en-US" sz="1600" baseline="30000" dirty="0" err="1"/>
              <a:t>d</a:t>
            </a:r>
            <a:r>
              <a:rPr lang="en-US" sz="1600" dirty="0"/>
              <a:t>), note that every node in the fringe keep in the queue.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B0A333A7-C9E7-4007-9708-E5B8DB32C021}" type="slidenum">
              <a:rPr lang="ar-SA" smtClean="0">
                <a:cs typeface="Arial" pitchFamily="34" charset="0"/>
              </a:rPr>
              <a:pPr/>
              <a:t>95</a:t>
            </a:fld>
            <a:endParaRPr lang="en-GB">
              <a:cs typeface="Arial" pitchFamily="34" charset="0"/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Uniform Cost Search (UCS)</a:t>
            </a:r>
          </a:p>
        </p:txBody>
      </p:sp>
      <p:sp>
        <p:nvSpPr>
          <p:cNvPr id="30724" name="Oval 46"/>
          <p:cNvSpPr>
            <a:spLocks noChangeArrowheads="1"/>
          </p:cNvSpPr>
          <p:nvPr/>
        </p:nvSpPr>
        <p:spPr bwMode="auto">
          <a:xfrm>
            <a:off x="4081463" y="2209800"/>
            <a:ext cx="430212" cy="444500"/>
          </a:xfrm>
          <a:prstGeom prst="ellipse">
            <a:avLst/>
          </a:prstGeom>
          <a:solidFill>
            <a:srgbClr val="C0C0C0">
              <a:alpha val="50195"/>
            </a:srgbClr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5" name="Text Box 47"/>
          <p:cNvSpPr txBox="1">
            <a:spLocks noChangeArrowheads="1"/>
          </p:cNvSpPr>
          <p:nvPr/>
        </p:nvSpPr>
        <p:spPr bwMode="auto">
          <a:xfrm>
            <a:off x="4184650" y="2322513"/>
            <a:ext cx="18415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0726" name="Oval 49"/>
          <p:cNvSpPr>
            <a:spLocks noChangeArrowheads="1"/>
          </p:cNvSpPr>
          <p:nvPr/>
        </p:nvSpPr>
        <p:spPr bwMode="auto">
          <a:xfrm>
            <a:off x="2889250" y="3051175"/>
            <a:ext cx="427038" cy="444500"/>
          </a:xfrm>
          <a:prstGeom prst="ellipse">
            <a:avLst/>
          </a:prstGeom>
          <a:solidFill>
            <a:srgbClr val="C0C0C0">
              <a:alpha val="50195"/>
            </a:srgbClr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Text Box 50"/>
          <p:cNvSpPr txBox="1">
            <a:spLocks noChangeArrowheads="1"/>
          </p:cNvSpPr>
          <p:nvPr/>
        </p:nvSpPr>
        <p:spPr bwMode="auto">
          <a:xfrm>
            <a:off x="2990850" y="3163888"/>
            <a:ext cx="18415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0728" name="Oval 52"/>
          <p:cNvSpPr>
            <a:spLocks noChangeArrowheads="1"/>
          </p:cNvSpPr>
          <p:nvPr/>
        </p:nvSpPr>
        <p:spPr bwMode="auto">
          <a:xfrm>
            <a:off x="5707063" y="3051175"/>
            <a:ext cx="430212" cy="444500"/>
          </a:xfrm>
          <a:prstGeom prst="ellipse">
            <a:avLst/>
          </a:prstGeom>
          <a:solidFill>
            <a:srgbClr val="C0C0C0">
              <a:alpha val="50195"/>
            </a:srgbClr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Text Box 53"/>
          <p:cNvSpPr txBox="1">
            <a:spLocks noChangeArrowheads="1"/>
          </p:cNvSpPr>
          <p:nvPr/>
        </p:nvSpPr>
        <p:spPr bwMode="auto">
          <a:xfrm>
            <a:off x="5811838" y="3163888"/>
            <a:ext cx="18415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0730" name="Oval 55"/>
          <p:cNvSpPr>
            <a:spLocks noChangeArrowheads="1"/>
          </p:cNvSpPr>
          <p:nvPr/>
        </p:nvSpPr>
        <p:spPr bwMode="auto">
          <a:xfrm>
            <a:off x="6424613" y="4191000"/>
            <a:ext cx="427037" cy="444500"/>
          </a:xfrm>
          <a:prstGeom prst="ellipse">
            <a:avLst/>
          </a:prstGeom>
          <a:solidFill>
            <a:srgbClr val="C0C0C0">
              <a:alpha val="50195"/>
            </a:srgbClr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Text Box 56"/>
          <p:cNvSpPr txBox="1">
            <a:spLocks noChangeArrowheads="1"/>
          </p:cNvSpPr>
          <p:nvPr/>
        </p:nvSpPr>
        <p:spPr bwMode="auto">
          <a:xfrm>
            <a:off x="6527800" y="4305300"/>
            <a:ext cx="184150" cy="4556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0732" name="Oval 58"/>
          <p:cNvSpPr>
            <a:spLocks noChangeArrowheads="1"/>
          </p:cNvSpPr>
          <p:nvPr/>
        </p:nvSpPr>
        <p:spPr bwMode="auto">
          <a:xfrm>
            <a:off x="4989513" y="4191000"/>
            <a:ext cx="430212" cy="444500"/>
          </a:xfrm>
          <a:prstGeom prst="ellipse">
            <a:avLst/>
          </a:prstGeom>
          <a:solidFill>
            <a:srgbClr val="C0C0C0">
              <a:alpha val="50195"/>
            </a:srgbClr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3" name="Text Box 59"/>
          <p:cNvSpPr txBox="1">
            <a:spLocks noChangeArrowheads="1"/>
          </p:cNvSpPr>
          <p:nvPr/>
        </p:nvSpPr>
        <p:spPr bwMode="auto">
          <a:xfrm>
            <a:off x="5094288" y="4305300"/>
            <a:ext cx="184150" cy="4556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0734" name="Line 60"/>
          <p:cNvSpPr>
            <a:spLocks noChangeShapeType="1"/>
          </p:cNvSpPr>
          <p:nvPr/>
        </p:nvSpPr>
        <p:spPr bwMode="auto">
          <a:xfrm flipH="1">
            <a:off x="3273425" y="2557463"/>
            <a:ext cx="82550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5" name="Line 61"/>
          <p:cNvSpPr>
            <a:spLocks noChangeShapeType="1"/>
          </p:cNvSpPr>
          <p:nvPr/>
        </p:nvSpPr>
        <p:spPr bwMode="auto">
          <a:xfrm flipH="1">
            <a:off x="5340350" y="3468688"/>
            <a:ext cx="46990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6" name="Line 62"/>
          <p:cNvSpPr>
            <a:spLocks noChangeShapeType="1"/>
          </p:cNvSpPr>
          <p:nvPr/>
        </p:nvSpPr>
        <p:spPr bwMode="auto">
          <a:xfrm>
            <a:off x="6018213" y="3489325"/>
            <a:ext cx="442912" cy="81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37" name="Line 63"/>
          <p:cNvSpPr>
            <a:spLocks noChangeShapeType="1"/>
          </p:cNvSpPr>
          <p:nvPr/>
        </p:nvSpPr>
        <p:spPr bwMode="auto">
          <a:xfrm>
            <a:off x="4454525" y="2574925"/>
            <a:ext cx="1249363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05"/>
          <p:cNvGrpSpPr>
            <a:grpSpLocks/>
          </p:cNvGrpSpPr>
          <p:nvPr/>
        </p:nvGrpSpPr>
        <p:grpSpPr bwMode="auto">
          <a:xfrm>
            <a:off x="5683250" y="5416550"/>
            <a:ext cx="428625" cy="569913"/>
            <a:chOff x="2400" y="864"/>
            <a:chExt cx="432" cy="554"/>
          </a:xfrm>
        </p:grpSpPr>
        <p:sp>
          <p:nvSpPr>
            <p:cNvPr id="30767" name="Oval 106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8" name="Text Box 107"/>
            <p:cNvSpPr txBox="1">
              <a:spLocks noChangeArrowheads="1"/>
            </p:cNvSpPr>
            <p:nvPr/>
          </p:nvSpPr>
          <p:spPr bwMode="auto">
            <a:xfrm>
              <a:off x="2502" y="973"/>
              <a:ext cx="186" cy="445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3" name="Group 108"/>
          <p:cNvGrpSpPr>
            <a:grpSpLocks/>
          </p:cNvGrpSpPr>
          <p:nvPr/>
        </p:nvGrpSpPr>
        <p:grpSpPr bwMode="auto">
          <a:xfrm>
            <a:off x="4252913" y="5416550"/>
            <a:ext cx="428625" cy="569913"/>
            <a:chOff x="2400" y="864"/>
            <a:chExt cx="432" cy="554"/>
          </a:xfrm>
        </p:grpSpPr>
        <p:sp>
          <p:nvSpPr>
            <p:cNvPr id="30765" name="Oval 109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6" name="Text Box 110"/>
            <p:cNvSpPr txBox="1">
              <a:spLocks noChangeArrowheads="1"/>
            </p:cNvSpPr>
            <p:nvPr/>
          </p:nvSpPr>
          <p:spPr bwMode="auto">
            <a:xfrm>
              <a:off x="2504" y="973"/>
              <a:ext cx="186" cy="445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4" name="Group 111"/>
          <p:cNvGrpSpPr>
            <a:grpSpLocks/>
          </p:cNvGrpSpPr>
          <p:nvPr/>
        </p:nvGrpSpPr>
        <p:grpSpPr bwMode="auto">
          <a:xfrm>
            <a:off x="4568825" y="4694238"/>
            <a:ext cx="1150938" cy="801687"/>
            <a:chOff x="896" y="1363"/>
            <a:chExt cx="1156" cy="778"/>
          </a:xfrm>
        </p:grpSpPr>
        <p:sp>
          <p:nvSpPr>
            <p:cNvPr id="30763" name="Line 112"/>
            <p:cNvSpPr>
              <a:spLocks noChangeShapeType="1"/>
            </p:cNvSpPr>
            <p:nvPr/>
          </p:nvSpPr>
          <p:spPr bwMode="auto">
            <a:xfrm flipH="1">
              <a:off x="896" y="1363"/>
              <a:ext cx="534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764" name="Line 113"/>
            <p:cNvSpPr>
              <a:spLocks noChangeShapeType="1"/>
            </p:cNvSpPr>
            <p:nvPr/>
          </p:nvSpPr>
          <p:spPr bwMode="auto">
            <a:xfrm>
              <a:off x="1674" y="1378"/>
              <a:ext cx="378" cy="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41" name="Text Box 114"/>
          <p:cNvSpPr txBox="1">
            <a:spLocks noChangeArrowheads="1"/>
          </p:cNvSpPr>
          <p:nvPr/>
        </p:nvSpPr>
        <p:spPr bwMode="auto">
          <a:xfrm>
            <a:off x="4946650" y="2514600"/>
            <a:ext cx="338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42" name="Text Box 115"/>
          <p:cNvSpPr txBox="1">
            <a:spLocks noChangeArrowheads="1"/>
          </p:cNvSpPr>
          <p:nvPr/>
        </p:nvSpPr>
        <p:spPr bwMode="auto">
          <a:xfrm>
            <a:off x="3390900" y="2514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5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43" name="Text Box 116"/>
          <p:cNvSpPr txBox="1">
            <a:spLocks noChangeArrowheads="1"/>
          </p:cNvSpPr>
          <p:nvPr/>
        </p:nvSpPr>
        <p:spPr bwMode="auto">
          <a:xfrm>
            <a:off x="52959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44" name="Text Box 117"/>
          <p:cNvSpPr txBox="1">
            <a:spLocks noChangeArrowheads="1"/>
          </p:cNvSpPr>
          <p:nvPr/>
        </p:nvSpPr>
        <p:spPr bwMode="auto">
          <a:xfrm>
            <a:off x="6242050" y="3657600"/>
            <a:ext cx="338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7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45" name="Text Box 118"/>
          <p:cNvSpPr txBox="1">
            <a:spLocks noChangeArrowheads="1"/>
          </p:cNvSpPr>
          <p:nvPr/>
        </p:nvSpPr>
        <p:spPr bwMode="auto">
          <a:xfrm>
            <a:off x="4532313" y="4724400"/>
            <a:ext cx="338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4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46" name="Text Box 119"/>
          <p:cNvSpPr txBox="1">
            <a:spLocks noChangeArrowheads="1"/>
          </p:cNvSpPr>
          <p:nvPr/>
        </p:nvSpPr>
        <p:spPr bwMode="auto">
          <a:xfrm>
            <a:off x="5480050" y="472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5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47" name="Text Box 121"/>
          <p:cNvSpPr txBox="1">
            <a:spLocks noChangeArrowheads="1"/>
          </p:cNvSpPr>
          <p:nvPr/>
        </p:nvSpPr>
        <p:spPr bwMode="auto">
          <a:xfrm>
            <a:off x="2355850" y="30480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[5]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48" name="Text Box 122"/>
          <p:cNvSpPr txBox="1">
            <a:spLocks noChangeArrowheads="1"/>
          </p:cNvSpPr>
          <p:nvPr/>
        </p:nvSpPr>
        <p:spPr bwMode="auto">
          <a:xfrm>
            <a:off x="6318250" y="29718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[2]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49" name="Text Box 123"/>
          <p:cNvSpPr txBox="1">
            <a:spLocks noChangeArrowheads="1"/>
          </p:cNvSpPr>
          <p:nvPr/>
        </p:nvSpPr>
        <p:spPr bwMode="auto">
          <a:xfrm>
            <a:off x="7004050" y="41910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[9]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50" name="Text Box 124"/>
          <p:cNvSpPr txBox="1">
            <a:spLocks noChangeArrowheads="1"/>
          </p:cNvSpPr>
          <p:nvPr/>
        </p:nvSpPr>
        <p:spPr bwMode="auto">
          <a:xfrm>
            <a:off x="4337050" y="41910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[3]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51" name="Text Box 125"/>
          <p:cNvSpPr txBox="1">
            <a:spLocks noChangeArrowheads="1"/>
          </p:cNvSpPr>
          <p:nvPr/>
        </p:nvSpPr>
        <p:spPr bwMode="auto">
          <a:xfrm>
            <a:off x="3575050" y="54102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[7]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52" name="Text Box 126"/>
          <p:cNvSpPr txBox="1">
            <a:spLocks noChangeArrowheads="1"/>
          </p:cNvSpPr>
          <p:nvPr/>
        </p:nvSpPr>
        <p:spPr bwMode="auto">
          <a:xfrm>
            <a:off x="6242050" y="54102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[8]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53" name="Line 127"/>
          <p:cNvSpPr>
            <a:spLocks noChangeShapeType="1"/>
          </p:cNvSpPr>
          <p:nvPr/>
        </p:nvSpPr>
        <p:spPr bwMode="auto">
          <a:xfrm flipH="1">
            <a:off x="2127250" y="3429000"/>
            <a:ext cx="82550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4" name="Line 128"/>
          <p:cNvSpPr>
            <a:spLocks noChangeShapeType="1"/>
          </p:cNvSpPr>
          <p:nvPr/>
        </p:nvSpPr>
        <p:spPr bwMode="auto">
          <a:xfrm>
            <a:off x="3194050" y="3505200"/>
            <a:ext cx="442913" cy="81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5" name="Oval 129"/>
          <p:cNvSpPr>
            <a:spLocks noChangeArrowheads="1"/>
          </p:cNvSpPr>
          <p:nvPr/>
        </p:nvSpPr>
        <p:spPr bwMode="auto">
          <a:xfrm>
            <a:off x="1822450" y="4038600"/>
            <a:ext cx="430213" cy="444500"/>
          </a:xfrm>
          <a:prstGeom prst="ellipse">
            <a:avLst/>
          </a:prstGeom>
          <a:solidFill>
            <a:schemeClr val="hlink">
              <a:alpha val="50195"/>
            </a:schemeClr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6" name="Text Box 130"/>
          <p:cNvSpPr txBox="1">
            <a:spLocks noChangeArrowheads="1"/>
          </p:cNvSpPr>
          <p:nvPr/>
        </p:nvSpPr>
        <p:spPr bwMode="auto">
          <a:xfrm>
            <a:off x="2127250" y="35052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57" name="Text Box 131"/>
          <p:cNvSpPr txBox="1">
            <a:spLocks noChangeArrowheads="1"/>
          </p:cNvSpPr>
          <p:nvPr/>
        </p:nvSpPr>
        <p:spPr bwMode="auto">
          <a:xfrm>
            <a:off x="334645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4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58" name="Oval 132"/>
          <p:cNvSpPr>
            <a:spLocks noChangeArrowheads="1"/>
          </p:cNvSpPr>
          <p:nvPr/>
        </p:nvSpPr>
        <p:spPr bwMode="auto">
          <a:xfrm>
            <a:off x="3498850" y="4343400"/>
            <a:ext cx="430213" cy="444500"/>
          </a:xfrm>
          <a:prstGeom prst="ellipse">
            <a:avLst/>
          </a:prstGeom>
          <a:solidFill>
            <a:srgbClr val="C0C0C0">
              <a:alpha val="50195"/>
            </a:srgbClr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en-US">
              <a:solidFill>
                <a:srgbClr val="C0C0C0"/>
              </a:solidFill>
            </a:endParaRPr>
          </a:p>
        </p:txBody>
      </p:sp>
      <p:sp>
        <p:nvSpPr>
          <p:cNvPr id="30759" name="Text Box 133"/>
          <p:cNvSpPr txBox="1">
            <a:spLocks noChangeArrowheads="1"/>
          </p:cNvSpPr>
          <p:nvPr/>
        </p:nvSpPr>
        <p:spPr bwMode="auto">
          <a:xfrm>
            <a:off x="2889250" y="43434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[9]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60" name="Text Box 134"/>
          <p:cNvSpPr txBox="1">
            <a:spLocks noChangeArrowheads="1"/>
          </p:cNvSpPr>
          <p:nvPr/>
        </p:nvSpPr>
        <p:spPr bwMode="auto">
          <a:xfrm>
            <a:off x="1289050" y="41910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[6]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0761" name="Text Box 137"/>
          <p:cNvSpPr txBox="1">
            <a:spLocks noChangeArrowheads="1"/>
          </p:cNvSpPr>
          <p:nvPr/>
        </p:nvSpPr>
        <p:spPr bwMode="auto">
          <a:xfrm>
            <a:off x="685800" y="5410200"/>
            <a:ext cx="2514600" cy="77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[x] = g(n) </a:t>
            </a:r>
          </a:p>
          <a:p>
            <a:pPr>
              <a:spcBef>
                <a:spcPct val="50000"/>
              </a:spcBef>
            </a:pPr>
            <a:r>
              <a:rPr lang="en-US" b="1"/>
              <a:t>path cost of node n</a:t>
            </a:r>
            <a:endParaRPr lang="en-GB" b="1"/>
          </a:p>
        </p:txBody>
      </p:sp>
      <p:sp>
        <p:nvSpPr>
          <p:cNvPr id="30762" name="Text Box 138"/>
          <p:cNvSpPr txBox="1">
            <a:spLocks noChangeArrowheads="1"/>
          </p:cNvSpPr>
          <p:nvPr/>
        </p:nvSpPr>
        <p:spPr bwMode="auto">
          <a:xfrm>
            <a:off x="1371600" y="4572000"/>
            <a:ext cx="1447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/>
              <a:t>Goal state</a:t>
            </a:r>
            <a:endParaRPr lang="en-GB" b="1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3EBD1E4F-3E8E-4354-AE77-9BA5F4A4A839}" type="slidenum">
              <a:rPr lang="ar-SA" smtClean="0">
                <a:cs typeface="Arial" pitchFamily="34" charset="0"/>
              </a:rPr>
              <a:pPr/>
              <a:t>96</a:t>
            </a:fld>
            <a:endParaRPr lang="en-GB">
              <a:cs typeface="Arial" pitchFamily="34" charset="0"/>
            </a:endParaRPr>
          </a:p>
        </p:txBody>
      </p:sp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Uniform Cost Search (UCS)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2355850" y="2209800"/>
            <a:ext cx="4502150" cy="1411288"/>
            <a:chOff x="1484" y="1392"/>
            <a:chExt cx="2836" cy="889"/>
          </a:xfrm>
        </p:grpSpPr>
        <p:sp>
          <p:nvSpPr>
            <p:cNvPr id="31749" name="Oval 4"/>
            <p:cNvSpPr>
              <a:spLocks noChangeArrowheads="1"/>
            </p:cNvSpPr>
            <p:nvPr/>
          </p:nvSpPr>
          <p:spPr bwMode="auto">
            <a:xfrm>
              <a:off x="2571" y="1392"/>
              <a:ext cx="271" cy="280"/>
            </a:xfrm>
            <a:prstGeom prst="ellipse">
              <a:avLst/>
            </a:prstGeom>
            <a:solidFill>
              <a:schemeClr val="accent2">
                <a:alpha val="50195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0" name="Text Box 5"/>
            <p:cNvSpPr txBox="1">
              <a:spLocks noChangeArrowheads="1"/>
            </p:cNvSpPr>
            <p:nvPr/>
          </p:nvSpPr>
          <p:spPr bwMode="auto">
            <a:xfrm>
              <a:off x="2636" y="1463"/>
              <a:ext cx="116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1751" name="Oval 6"/>
            <p:cNvSpPr>
              <a:spLocks noChangeArrowheads="1"/>
            </p:cNvSpPr>
            <p:nvPr/>
          </p:nvSpPr>
          <p:spPr bwMode="auto">
            <a:xfrm>
              <a:off x="1820" y="1922"/>
              <a:ext cx="269" cy="280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2" name="Text Box 7"/>
            <p:cNvSpPr txBox="1">
              <a:spLocks noChangeArrowheads="1"/>
            </p:cNvSpPr>
            <p:nvPr/>
          </p:nvSpPr>
          <p:spPr bwMode="auto">
            <a:xfrm>
              <a:off x="1884" y="1993"/>
              <a:ext cx="116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1753" name="Oval 8"/>
            <p:cNvSpPr>
              <a:spLocks noChangeArrowheads="1"/>
            </p:cNvSpPr>
            <p:nvPr/>
          </p:nvSpPr>
          <p:spPr bwMode="auto">
            <a:xfrm>
              <a:off x="3595" y="1922"/>
              <a:ext cx="271" cy="280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4" name="Text Box 9"/>
            <p:cNvSpPr txBox="1">
              <a:spLocks noChangeArrowheads="1"/>
            </p:cNvSpPr>
            <p:nvPr/>
          </p:nvSpPr>
          <p:spPr bwMode="auto">
            <a:xfrm>
              <a:off x="3661" y="1993"/>
              <a:ext cx="116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1755" name="Line 14"/>
            <p:cNvSpPr>
              <a:spLocks noChangeShapeType="1"/>
            </p:cNvSpPr>
            <p:nvPr/>
          </p:nvSpPr>
          <p:spPr bwMode="auto">
            <a:xfrm flipH="1">
              <a:off x="2062" y="1611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6" name="Line 17"/>
            <p:cNvSpPr>
              <a:spLocks noChangeShapeType="1"/>
            </p:cNvSpPr>
            <p:nvPr/>
          </p:nvSpPr>
          <p:spPr bwMode="auto">
            <a:xfrm>
              <a:off x="2806" y="1622"/>
              <a:ext cx="787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757" name="Text Box 27"/>
            <p:cNvSpPr txBox="1">
              <a:spLocks noChangeArrowheads="1"/>
            </p:cNvSpPr>
            <p:nvPr/>
          </p:nvSpPr>
          <p:spPr bwMode="auto">
            <a:xfrm>
              <a:off x="3116" y="1584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1758" name="Text Box 28"/>
            <p:cNvSpPr txBox="1">
              <a:spLocks noChangeArrowheads="1"/>
            </p:cNvSpPr>
            <p:nvPr/>
          </p:nvSpPr>
          <p:spPr bwMode="auto">
            <a:xfrm>
              <a:off x="2136" y="158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1759" name="Text Box 33"/>
            <p:cNvSpPr txBox="1">
              <a:spLocks noChangeArrowheads="1"/>
            </p:cNvSpPr>
            <p:nvPr/>
          </p:nvSpPr>
          <p:spPr bwMode="auto">
            <a:xfrm>
              <a:off x="1484" y="1920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[5]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1760" name="Text Box 34"/>
            <p:cNvSpPr txBox="1">
              <a:spLocks noChangeArrowheads="1"/>
            </p:cNvSpPr>
            <p:nvPr/>
          </p:nvSpPr>
          <p:spPr bwMode="auto">
            <a:xfrm>
              <a:off x="3980" y="1872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</a:rPr>
                <a:t>[2]</a:t>
              </a:r>
              <a:endParaRPr lang="en-US" sz="2400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5B10B2A0-E738-456A-ACA3-1335BE96F020}" type="slidenum">
              <a:rPr lang="ar-SA" smtClean="0">
                <a:cs typeface="Arial" pitchFamily="34" charset="0"/>
              </a:rPr>
              <a:pPr/>
              <a:t>97</a:t>
            </a:fld>
            <a:endParaRPr lang="en-GB">
              <a:cs typeface="Arial" pitchFamily="34" charset="0"/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Uniform Cost Search (UCS)</a:t>
            </a:r>
          </a:p>
        </p:txBody>
      </p:sp>
      <p:sp>
        <p:nvSpPr>
          <p:cNvPr id="32772" name="Oval 4"/>
          <p:cNvSpPr>
            <a:spLocks noChangeArrowheads="1"/>
          </p:cNvSpPr>
          <p:nvPr/>
        </p:nvSpPr>
        <p:spPr bwMode="auto">
          <a:xfrm>
            <a:off x="4081463" y="2209800"/>
            <a:ext cx="430212" cy="444500"/>
          </a:xfrm>
          <a:prstGeom prst="ellipse">
            <a:avLst/>
          </a:prstGeom>
          <a:solidFill>
            <a:srgbClr val="C0C0C0">
              <a:alpha val="50195"/>
            </a:srgbClr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3" name="Text Box 5"/>
          <p:cNvSpPr txBox="1">
            <a:spLocks noChangeArrowheads="1"/>
          </p:cNvSpPr>
          <p:nvPr/>
        </p:nvSpPr>
        <p:spPr bwMode="auto">
          <a:xfrm>
            <a:off x="4184650" y="2322513"/>
            <a:ext cx="18415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2774" name="Oval 6"/>
          <p:cNvSpPr>
            <a:spLocks noChangeArrowheads="1"/>
          </p:cNvSpPr>
          <p:nvPr/>
        </p:nvSpPr>
        <p:spPr bwMode="auto">
          <a:xfrm>
            <a:off x="2889250" y="3051175"/>
            <a:ext cx="427038" cy="444500"/>
          </a:xfrm>
          <a:prstGeom prst="ellipse">
            <a:avLst/>
          </a:prstGeom>
          <a:solidFill>
            <a:srgbClr val="C0C0C0">
              <a:alpha val="50195"/>
            </a:srgbClr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5" name="Text Box 7"/>
          <p:cNvSpPr txBox="1">
            <a:spLocks noChangeArrowheads="1"/>
          </p:cNvSpPr>
          <p:nvPr/>
        </p:nvSpPr>
        <p:spPr bwMode="auto">
          <a:xfrm>
            <a:off x="2990850" y="3163888"/>
            <a:ext cx="18415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2776" name="Oval 8"/>
          <p:cNvSpPr>
            <a:spLocks noChangeArrowheads="1"/>
          </p:cNvSpPr>
          <p:nvPr/>
        </p:nvSpPr>
        <p:spPr bwMode="auto">
          <a:xfrm>
            <a:off x="5707063" y="3051175"/>
            <a:ext cx="430212" cy="444500"/>
          </a:xfrm>
          <a:prstGeom prst="ellipse">
            <a:avLst/>
          </a:prstGeom>
          <a:solidFill>
            <a:schemeClr val="accent2">
              <a:alpha val="50195"/>
            </a:schemeClr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7" name="Text Box 9"/>
          <p:cNvSpPr txBox="1">
            <a:spLocks noChangeArrowheads="1"/>
          </p:cNvSpPr>
          <p:nvPr/>
        </p:nvSpPr>
        <p:spPr bwMode="auto">
          <a:xfrm>
            <a:off x="5811838" y="3163888"/>
            <a:ext cx="18415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2778" name="Oval 10"/>
          <p:cNvSpPr>
            <a:spLocks noChangeArrowheads="1"/>
          </p:cNvSpPr>
          <p:nvPr/>
        </p:nvSpPr>
        <p:spPr bwMode="auto">
          <a:xfrm>
            <a:off x="6424613" y="4191000"/>
            <a:ext cx="427037" cy="444500"/>
          </a:xfrm>
          <a:prstGeom prst="ellipse">
            <a:avLst/>
          </a:prstGeom>
          <a:solidFill>
            <a:srgbClr val="C0C0C0">
              <a:alpha val="50195"/>
            </a:srgbClr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79" name="Text Box 11"/>
          <p:cNvSpPr txBox="1">
            <a:spLocks noChangeArrowheads="1"/>
          </p:cNvSpPr>
          <p:nvPr/>
        </p:nvSpPr>
        <p:spPr bwMode="auto">
          <a:xfrm>
            <a:off x="6527800" y="4305300"/>
            <a:ext cx="184150" cy="4556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2780" name="Oval 12"/>
          <p:cNvSpPr>
            <a:spLocks noChangeArrowheads="1"/>
          </p:cNvSpPr>
          <p:nvPr/>
        </p:nvSpPr>
        <p:spPr bwMode="auto">
          <a:xfrm>
            <a:off x="4989513" y="4191000"/>
            <a:ext cx="430212" cy="444500"/>
          </a:xfrm>
          <a:prstGeom prst="ellipse">
            <a:avLst/>
          </a:prstGeom>
          <a:solidFill>
            <a:srgbClr val="C0C0C0">
              <a:alpha val="50195"/>
            </a:srgbClr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1" name="Text Box 13"/>
          <p:cNvSpPr txBox="1">
            <a:spLocks noChangeArrowheads="1"/>
          </p:cNvSpPr>
          <p:nvPr/>
        </p:nvSpPr>
        <p:spPr bwMode="auto">
          <a:xfrm>
            <a:off x="5094288" y="4305300"/>
            <a:ext cx="184150" cy="4556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2782" name="Line 14"/>
          <p:cNvSpPr>
            <a:spLocks noChangeShapeType="1"/>
          </p:cNvSpPr>
          <p:nvPr/>
        </p:nvSpPr>
        <p:spPr bwMode="auto">
          <a:xfrm flipH="1">
            <a:off x="3273425" y="2557463"/>
            <a:ext cx="82550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3" name="Line 15"/>
          <p:cNvSpPr>
            <a:spLocks noChangeShapeType="1"/>
          </p:cNvSpPr>
          <p:nvPr/>
        </p:nvSpPr>
        <p:spPr bwMode="auto">
          <a:xfrm flipH="1">
            <a:off x="5340350" y="3468688"/>
            <a:ext cx="46990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4" name="Line 16"/>
          <p:cNvSpPr>
            <a:spLocks noChangeShapeType="1"/>
          </p:cNvSpPr>
          <p:nvPr/>
        </p:nvSpPr>
        <p:spPr bwMode="auto">
          <a:xfrm>
            <a:off x="6018213" y="3489325"/>
            <a:ext cx="442912" cy="81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5" name="Line 17"/>
          <p:cNvSpPr>
            <a:spLocks noChangeShapeType="1"/>
          </p:cNvSpPr>
          <p:nvPr/>
        </p:nvSpPr>
        <p:spPr bwMode="auto">
          <a:xfrm>
            <a:off x="4454525" y="2574925"/>
            <a:ext cx="1249363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2786" name="Text Box 27"/>
          <p:cNvSpPr txBox="1">
            <a:spLocks noChangeArrowheads="1"/>
          </p:cNvSpPr>
          <p:nvPr/>
        </p:nvSpPr>
        <p:spPr bwMode="auto">
          <a:xfrm>
            <a:off x="4946650" y="2514600"/>
            <a:ext cx="338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2787" name="Text Box 28"/>
          <p:cNvSpPr txBox="1">
            <a:spLocks noChangeArrowheads="1"/>
          </p:cNvSpPr>
          <p:nvPr/>
        </p:nvSpPr>
        <p:spPr bwMode="auto">
          <a:xfrm>
            <a:off x="3390900" y="2514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5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2788" name="Text Box 29"/>
          <p:cNvSpPr txBox="1">
            <a:spLocks noChangeArrowheads="1"/>
          </p:cNvSpPr>
          <p:nvPr/>
        </p:nvSpPr>
        <p:spPr bwMode="auto">
          <a:xfrm>
            <a:off x="52959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2789" name="Text Box 30"/>
          <p:cNvSpPr txBox="1">
            <a:spLocks noChangeArrowheads="1"/>
          </p:cNvSpPr>
          <p:nvPr/>
        </p:nvSpPr>
        <p:spPr bwMode="auto">
          <a:xfrm>
            <a:off x="6242050" y="3657600"/>
            <a:ext cx="338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7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2790" name="Text Box 33"/>
          <p:cNvSpPr txBox="1">
            <a:spLocks noChangeArrowheads="1"/>
          </p:cNvSpPr>
          <p:nvPr/>
        </p:nvSpPr>
        <p:spPr bwMode="auto">
          <a:xfrm>
            <a:off x="2355850" y="30480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[5]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2791" name="Text Box 34"/>
          <p:cNvSpPr txBox="1">
            <a:spLocks noChangeArrowheads="1"/>
          </p:cNvSpPr>
          <p:nvPr/>
        </p:nvSpPr>
        <p:spPr bwMode="auto">
          <a:xfrm>
            <a:off x="6318250" y="29718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[2]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2792" name="Text Box 35"/>
          <p:cNvSpPr txBox="1">
            <a:spLocks noChangeArrowheads="1"/>
          </p:cNvSpPr>
          <p:nvPr/>
        </p:nvSpPr>
        <p:spPr bwMode="auto">
          <a:xfrm>
            <a:off x="7004050" y="41910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[9]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2793" name="Text Box 36"/>
          <p:cNvSpPr txBox="1">
            <a:spLocks noChangeArrowheads="1"/>
          </p:cNvSpPr>
          <p:nvPr/>
        </p:nvSpPr>
        <p:spPr bwMode="auto">
          <a:xfrm>
            <a:off x="4337050" y="41910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chemeClr val="accent1"/>
                </a:solidFill>
                <a:latin typeface="Times New Roman" pitchFamily="18" charset="0"/>
              </a:rPr>
              <a:t>[3]</a:t>
            </a:r>
            <a:endParaRPr lang="en-US" sz="2400">
              <a:solidFill>
                <a:schemeClr val="accent1"/>
              </a:solidFill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CAFE6121-D2B2-4631-A266-DFFF688D3F08}" type="slidenum">
              <a:rPr lang="ar-SA" smtClean="0">
                <a:cs typeface="Arial" pitchFamily="34" charset="0"/>
              </a:rPr>
              <a:pPr/>
              <a:t>98</a:t>
            </a:fld>
            <a:endParaRPr lang="en-GB">
              <a:cs typeface="Arial" pitchFamily="34" charset="0"/>
            </a:endParaRPr>
          </a:p>
        </p:txBody>
      </p:sp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Uniform Cost Search (UCS)</a:t>
            </a:r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4081463" y="2209800"/>
            <a:ext cx="430212" cy="444500"/>
          </a:xfrm>
          <a:prstGeom prst="ellipse">
            <a:avLst/>
          </a:prstGeom>
          <a:solidFill>
            <a:srgbClr val="C0C0C0">
              <a:alpha val="50195"/>
            </a:srgbClr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4184650" y="2322513"/>
            <a:ext cx="18415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2889250" y="3051175"/>
            <a:ext cx="427038" cy="444500"/>
          </a:xfrm>
          <a:prstGeom prst="ellipse">
            <a:avLst/>
          </a:prstGeom>
          <a:solidFill>
            <a:srgbClr val="C0C0C0">
              <a:alpha val="50195"/>
            </a:srgbClr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799" name="Text Box 7"/>
          <p:cNvSpPr txBox="1">
            <a:spLocks noChangeArrowheads="1"/>
          </p:cNvSpPr>
          <p:nvPr/>
        </p:nvSpPr>
        <p:spPr bwMode="auto">
          <a:xfrm>
            <a:off x="2990850" y="3163888"/>
            <a:ext cx="18415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3800" name="Oval 8"/>
          <p:cNvSpPr>
            <a:spLocks noChangeArrowheads="1"/>
          </p:cNvSpPr>
          <p:nvPr/>
        </p:nvSpPr>
        <p:spPr bwMode="auto">
          <a:xfrm>
            <a:off x="5707063" y="3051175"/>
            <a:ext cx="430212" cy="444500"/>
          </a:xfrm>
          <a:prstGeom prst="ellipse">
            <a:avLst/>
          </a:prstGeom>
          <a:solidFill>
            <a:srgbClr val="C0C0C0">
              <a:alpha val="50195"/>
            </a:srgbClr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1" name="Text Box 9"/>
          <p:cNvSpPr txBox="1">
            <a:spLocks noChangeArrowheads="1"/>
          </p:cNvSpPr>
          <p:nvPr/>
        </p:nvSpPr>
        <p:spPr bwMode="auto">
          <a:xfrm>
            <a:off x="5811838" y="3163888"/>
            <a:ext cx="184150" cy="457200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3802" name="Oval 10"/>
          <p:cNvSpPr>
            <a:spLocks noChangeArrowheads="1"/>
          </p:cNvSpPr>
          <p:nvPr/>
        </p:nvSpPr>
        <p:spPr bwMode="auto">
          <a:xfrm>
            <a:off x="6424613" y="4191000"/>
            <a:ext cx="427037" cy="444500"/>
          </a:xfrm>
          <a:prstGeom prst="ellipse">
            <a:avLst/>
          </a:prstGeom>
          <a:solidFill>
            <a:srgbClr val="C0C0C0">
              <a:alpha val="50195"/>
            </a:srgbClr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3" name="Text Box 11"/>
          <p:cNvSpPr txBox="1">
            <a:spLocks noChangeArrowheads="1"/>
          </p:cNvSpPr>
          <p:nvPr/>
        </p:nvSpPr>
        <p:spPr bwMode="auto">
          <a:xfrm>
            <a:off x="6527800" y="4305300"/>
            <a:ext cx="184150" cy="4556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3804" name="Oval 12"/>
          <p:cNvSpPr>
            <a:spLocks noChangeArrowheads="1"/>
          </p:cNvSpPr>
          <p:nvPr/>
        </p:nvSpPr>
        <p:spPr bwMode="auto">
          <a:xfrm>
            <a:off x="4989513" y="4191000"/>
            <a:ext cx="430212" cy="444500"/>
          </a:xfrm>
          <a:prstGeom prst="ellipse">
            <a:avLst/>
          </a:prstGeom>
          <a:solidFill>
            <a:schemeClr val="accent2">
              <a:alpha val="50195"/>
            </a:schemeClr>
          </a:solidFill>
          <a:ln w="571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5094288" y="4305300"/>
            <a:ext cx="184150" cy="455613"/>
          </a:xfrm>
          <a:prstGeom prst="rect">
            <a:avLst/>
          </a:prstGeom>
          <a:noFill/>
          <a:ln w="5715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/>
            <a:endParaRPr lang="en-US" sz="2400">
              <a:latin typeface="Times New Roman" pitchFamily="18" charset="0"/>
            </a:endParaRPr>
          </a:p>
        </p:txBody>
      </p:sp>
      <p:sp>
        <p:nvSpPr>
          <p:cNvPr id="33806" name="Line 14"/>
          <p:cNvSpPr>
            <a:spLocks noChangeShapeType="1"/>
          </p:cNvSpPr>
          <p:nvPr/>
        </p:nvSpPr>
        <p:spPr bwMode="auto">
          <a:xfrm flipH="1">
            <a:off x="3273425" y="2557463"/>
            <a:ext cx="825500" cy="590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7" name="Line 15"/>
          <p:cNvSpPr>
            <a:spLocks noChangeShapeType="1"/>
          </p:cNvSpPr>
          <p:nvPr/>
        </p:nvSpPr>
        <p:spPr bwMode="auto">
          <a:xfrm flipH="1">
            <a:off x="5340350" y="3468688"/>
            <a:ext cx="469900" cy="768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8" name="Line 16"/>
          <p:cNvSpPr>
            <a:spLocks noChangeShapeType="1"/>
          </p:cNvSpPr>
          <p:nvPr/>
        </p:nvSpPr>
        <p:spPr bwMode="auto">
          <a:xfrm>
            <a:off x="6018213" y="3489325"/>
            <a:ext cx="442912" cy="8112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3809" name="Line 17"/>
          <p:cNvSpPr>
            <a:spLocks noChangeShapeType="1"/>
          </p:cNvSpPr>
          <p:nvPr/>
        </p:nvSpPr>
        <p:spPr bwMode="auto">
          <a:xfrm>
            <a:off x="4454525" y="2574925"/>
            <a:ext cx="1249363" cy="701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18"/>
          <p:cNvGrpSpPr>
            <a:grpSpLocks/>
          </p:cNvGrpSpPr>
          <p:nvPr/>
        </p:nvGrpSpPr>
        <p:grpSpPr bwMode="auto">
          <a:xfrm>
            <a:off x="5683250" y="5416550"/>
            <a:ext cx="428625" cy="569913"/>
            <a:chOff x="2400" y="864"/>
            <a:chExt cx="432" cy="554"/>
          </a:xfrm>
        </p:grpSpPr>
        <p:sp>
          <p:nvSpPr>
            <p:cNvPr id="33829" name="Oval 19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30" name="Text Box 20"/>
            <p:cNvSpPr txBox="1">
              <a:spLocks noChangeArrowheads="1"/>
            </p:cNvSpPr>
            <p:nvPr/>
          </p:nvSpPr>
          <p:spPr bwMode="auto">
            <a:xfrm>
              <a:off x="2502" y="973"/>
              <a:ext cx="186" cy="445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4252913" y="5416550"/>
            <a:ext cx="428625" cy="569913"/>
            <a:chOff x="2400" y="864"/>
            <a:chExt cx="432" cy="554"/>
          </a:xfrm>
        </p:grpSpPr>
        <p:sp>
          <p:nvSpPr>
            <p:cNvPr id="33827" name="Oval 22"/>
            <p:cNvSpPr>
              <a:spLocks noChangeArrowheads="1"/>
            </p:cNvSpPr>
            <p:nvPr/>
          </p:nvSpPr>
          <p:spPr bwMode="auto">
            <a:xfrm>
              <a:off x="2400" y="864"/>
              <a:ext cx="432" cy="432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8" name="Text Box 23"/>
            <p:cNvSpPr txBox="1">
              <a:spLocks noChangeArrowheads="1"/>
            </p:cNvSpPr>
            <p:nvPr/>
          </p:nvSpPr>
          <p:spPr bwMode="auto">
            <a:xfrm>
              <a:off x="2504" y="973"/>
              <a:ext cx="186" cy="445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568825" y="4694238"/>
            <a:ext cx="1150938" cy="801687"/>
            <a:chOff x="896" y="1363"/>
            <a:chExt cx="1156" cy="778"/>
          </a:xfrm>
        </p:grpSpPr>
        <p:sp>
          <p:nvSpPr>
            <p:cNvPr id="33825" name="Line 25"/>
            <p:cNvSpPr>
              <a:spLocks noChangeShapeType="1"/>
            </p:cNvSpPr>
            <p:nvPr/>
          </p:nvSpPr>
          <p:spPr bwMode="auto">
            <a:xfrm flipH="1">
              <a:off x="896" y="1363"/>
              <a:ext cx="534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6" name="Line 26"/>
            <p:cNvSpPr>
              <a:spLocks noChangeShapeType="1"/>
            </p:cNvSpPr>
            <p:nvPr/>
          </p:nvSpPr>
          <p:spPr bwMode="auto">
            <a:xfrm>
              <a:off x="1674" y="1378"/>
              <a:ext cx="378" cy="7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3813" name="Text Box 27"/>
          <p:cNvSpPr txBox="1">
            <a:spLocks noChangeArrowheads="1"/>
          </p:cNvSpPr>
          <p:nvPr/>
        </p:nvSpPr>
        <p:spPr bwMode="auto">
          <a:xfrm>
            <a:off x="4946650" y="2514600"/>
            <a:ext cx="338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2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3814" name="Text Box 28"/>
          <p:cNvSpPr txBox="1">
            <a:spLocks noChangeArrowheads="1"/>
          </p:cNvSpPr>
          <p:nvPr/>
        </p:nvSpPr>
        <p:spPr bwMode="auto">
          <a:xfrm>
            <a:off x="3390900" y="25146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5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3815" name="Text Box 29"/>
          <p:cNvSpPr txBox="1">
            <a:spLocks noChangeArrowheads="1"/>
          </p:cNvSpPr>
          <p:nvPr/>
        </p:nvSpPr>
        <p:spPr bwMode="auto">
          <a:xfrm>
            <a:off x="5295900" y="3581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1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3816" name="Text Box 30"/>
          <p:cNvSpPr txBox="1">
            <a:spLocks noChangeArrowheads="1"/>
          </p:cNvSpPr>
          <p:nvPr/>
        </p:nvSpPr>
        <p:spPr bwMode="auto">
          <a:xfrm>
            <a:off x="6242050" y="3657600"/>
            <a:ext cx="3381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7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3817" name="Text Box 31"/>
          <p:cNvSpPr txBox="1">
            <a:spLocks noChangeArrowheads="1"/>
          </p:cNvSpPr>
          <p:nvPr/>
        </p:nvSpPr>
        <p:spPr bwMode="auto">
          <a:xfrm>
            <a:off x="4532313" y="4724400"/>
            <a:ext cx="3381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4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3818" name="Text Box 32"/>
          <p:cNvSpPr txBox="1">
            <a:spLocks noChangeArrowheads="1"/>
          </p:cNvSpPr>
          <p:nvPr/>
        </p:nvSpPr>
        <p:spPr bwMode="auto">
          <a:xfrm>
            <a:off x="5480050" y="4724400"/>
            <a:ext cx="336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5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3819" name="Text Box 33"/>
          <p:cNvSpPr txBox="1">
            <a:spLocks noChangeArrowheads="1"/>
          </p:cNvSpPr>
          <p:nvPr/>
        </p:nvSpPr>
        <p:spPr bwMode="auto">
          <a:xfrm>
            <a:off x="2355850" y="30480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solidFill>
                  <a:schemeClr val="accent1"/>
                </a:solidFill>
                <a:latin typeface="Times New Roman" pitchFamily="18" charset="0"/>
              </a:rPr>
              <a:t>[5]</a:t>
            </a:r>
            <a:endParaRPr lang="en-US" sz="2400">
              <a:solidFill>
                <a:schemeClr val="accent1"/>
              </a:solidFill>
              <a:latin typeface="Times New Roman" pitchFamily="18" charset="0"/>
            </a:endParaRPr>
          </a:p>
        </p:txBody>
      </p:sp>
      <p:sp>
        <p:nvSpPr>
          <p:cNvPr id="33820" name="Text Box 34"/>
          <p:cNvSpPr txBox="1">
            <a:spLocks noChangeArrowheads="1"/>
          </p:cNvSpPr>
          <p:nvPr/>
        </p:nvSpPr>
        <p:spPr bwMode="auto">
          <a:xfrm>
            <a:off x="6318250" y="29718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[2]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3821" name="Text Box 35"/>
          <p:cNvSpPr txBox="1">
            <a:spLocks noChangeArrowheads="1"/>
          </p:cNvSpPr>
          <p:nvPr/>
        </p:nvSpPr>
        <p:spPr bwMode="auto">
          <a:xfrm>
            <a:off x="7004050" y="41910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[9]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3822" name="Text Box 36"/>
          <p:cNvSpPr txBox="1">
            <a:spLocks noChangeArrowheads="1"/>
          </p:cNvSpPr>
          <p:nvPr/>
        </p:nvSpPr>
        <p:spPr bwMode="auto">
          <a:xfrm>
            <a:off x="4337050" y="41910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[3]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3823" name="Text Box 37"/>
          <p:cNvSpPr txBox="1">
            <a:spLocks noChangeArrowheads="1"/>
          </p:cNvSpPr>
          <p:nvPr/>
        </p:nvSpPr>
        <p:spPr bwMode="auto">
          <a:xfrm>
            <a:off x="3575050" y="54102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[7]</a:t>
            </a:r>
            <a:endParaRPr lang="en-US" sz="2400">
              <a:latin typeface="Times New Roman" pitchFamily="18" charset="0"/>
            </a:endParaRPr>
          </a:p>
        </p:txBody>
      </p:sp>
      <p:sp>
        <p:nvSpPr>
          <p:cNvPr id="33824" name="Text Box 38"/>
          <p:cNvSpPr txBox="1">
            <a:spLocks noChangeArrowheads="1"/>
          </p:cNvSpPr>
          <p:nvPr/>
        </p:nvSpPr>
        <p:spPr bwMode="auto">
          <a:xfrm>
            <a:off x="6242050" y="5410200"/>
            <a:ext cx="5397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 sz="2400" b="1">
                <a:latin typeface="Times New Roman" pitchFamily="18" charset="0"/>
              </a:rPr>
              <a:t>[8]</a:t>
            </a:r>
            <a:endParaRPr lang="en-US" sz="2400">
              <a:latin typeface="Times New Roman" pitchFamily="18" charset="0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</p:spPr>
        <p:txBody>
          <a:bodyPr/>
          <a:lstStyle/>
          <a:p>
            <a:fld id="{03AF53F4-41F1-4970-A70E-905C6BC3BE3E}" type="slidenum">
              <a:rPr lang="ar-SA" smtClean="0">
                <a:cs typeface="Arial" pitchFamily="34" charset="0"/>
              </a:rPr>
              <a:pPr/>
              <a:t>99</a:t>
            </a:fld>
            <a:endParaRPr lang="en-GB">
              <a:cs typeface="Arial" pitchFamily="34" charset="0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>
          <a:xfrm>
            <a:off x="1066800" y="533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/>
              <a:t>Uniform Cost Search (UCS)</a:t>
            </a:r>
          </a:p>
        </p:txBody>
      </p:sp>
      <p:grpSp>
        <p:nvGrpSpPr>
          <p:cNvPr id="2" name="Group 48"/>
          <p:cNvGrpSpPr>
            <a:grpSpLocks/>
          </p:cNvGrpSpPr>
          <p:nvPr/>
        </p:nvGrpSpPr>
        <p:grpSpPr bwMode="auto">
          <a:xfrm>
            <a:off x="1289050" y="2209800"/>
            <a:ext cx="6254750" cy="3776663"/>
            <a:chOff x="812" y="1392"/>
            <a:chExt cx="3940" cy="2379"/>
          </a:xfrm>
        </p:grpSpPr>
        <p:sp>
          <p:nvSpPr>
            <p:cNvPr id="34821" name="Oval 4"/>
            <p:cNvSpPr>
              <a:spLocks noChangeArrowheads="1"/>
            </p:cNvSpPr>
            <p:nvPr/>
          </p:nvSpPr>
          <p:spPr bwMode="auto">
            <a:xfrm>
              <a:off x="2571" y="1392"/>
              <a:ext cx="271" cy="280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2" name="Text Box 5"/>
            <p:cNvSpPr txBox="1">
              <a:spLocks noChangeArrowheads="1"/>
            </p:cNvSpPr>
            <p:nvPr/>
          </p:nvSpPr>
          <p:spPr bwMode="auto">
            <a:xfrm>
              <a:off x="2636" y="1463"/>
              <a:ext cx="116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23" name="Oval 6"/>
            <p:cNvSpPr>
              <a:spLocks noChangeArrowheads="1"/>
            </p:cNvSpPr>
            <p:nvPr/>
          </p:nvSpPr>
          <p:spPr bwMode="auto">
            <a:xfrm>
              <a:off x="1820" y="1922"/>
              <a:ext cx="269" cy="280"/>
            </a:xfrm>
            <a:prstGeom prst="ellipse">
              <a:avLst/>
            </a:prstGeom>
            <a:solidFill>
              <a:schemeClr val="accent2">
                <a:alpha val="50195"/>
              </a:scheme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4" name="Text Box 7"/>
            <p:cNvSpPr txBox="1">
              <a:spLocks noChangeArrowheads="1"/>
            </p:cNvSpPr>
            <p:nvPr/>
          </p:nvSpPr>
          <p:spPr bwMode="auto">
            <a:xfrm>
              <a:off x="1884" y="1993"/>
              <a:ext cx="116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25" name="Oval 8"/>
            <p:cNvSpPr>
              <a:spLocks noChangeArrowheads="1"/>
            </p:cNvSpPr>
            <p:nvPr/>
          </p:nvSpPr>
          <p:spPr bwMode="auto">
            <a:xfrm>
              <a:off x="3595" y="1922"/>
              <a:ext cx="271" cy="280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6" name="Text Box 9"/>
            <p:cNvSpPr txBox="1">
              <a:spLocks noChangeArrowheads="1"/>
            </p:cNvSpPr>
            <p:nvPr/>
          </p:nvSpPr>
          <p:spPr bwMode="auto">
            <a:xfrm>
              <a:off x="3661" y="1993"/>
              <a:ext cx="116" cy="288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27" name="Oval 10"/>
            <p:cNvSpPr>
              <a:spLocks noChangeArrowheads="1"/>
            </p:cNvSpPr>
            <p:nvPr/>
          </p:nvSpPr>
          <p:spPr bwMode="auto">
            <a:xfrm>
              <a:off x="4047" y="2640"/>
              <a:ext cx="269" cy="280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28" name="Text Box 11"/>
            <p:cNvSpPr txBox="1">
              <a:spLocks noChangeArrowheads="1"/>
            </p:cNvSpPr>
            <p:nvPr/>
          </p:nvSpPr>
          <p:spPr bwMode="auto">
            <a:xfrm>
              <a:off x="4112" y="2712"/>
              <a:ext cx="116" cy="28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29" name="Oval 12"/>
            <p:cNvSpPr>
              <a:spLocks noChangeArrowheads="1"/>
            </p:cNvSpPr>
            <p:nvPr/>
          </p:nvSpPr>
          <p:spPr bwMode="auto">
            <a:xfrm>
              <a:off x="3143" y="2640"/>
              <a:ext cx="271" cy="280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0" name="Text Box 13"/>
            <p:cNvSpPr txBox="1">
              <a:spLocks noChangeArrowheads="1"/>
            </p:cNvSpPr>
            <p:nvPr/>
          </p:nvSpPr>
          <p:spPr bwMode="auto">
            <a:xfrm>
              <a:off x="3209" y="2712"/>
              <a:ext cx="116" cy="287"/>
            </a:xfrm>
            <a:prstGeom prst="rect">
              <a:avLst/>
            </a:prstGeom>
            <a:noFill/>
            <a:ln w="5715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31" name="Line 14"/>
            <p:cNvSpPr>
              <a:spLocks noChangeShapeType="1"/>
            </p:cNvSpPr>
            <p:nvPr/>
          </p:nvSpPr>
          <p:spPr bwMode="auto">
            <a:xfrm flipH="1">
              <a:off x="2062" y="1611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2" name="Line 15"/>
            <p:cNvSpPr>
              <a:spLocks noChangeShapeType="1"/>
            </p:cNvSpPr>
            <p:nvPr/>
          </p:nvSpPr>
          <p:spPr bwMode="auto">
            <a:xfrm flipH="1">
              <a:off x="3364" y="2185"/>
              <a:ext cx="296" cy="4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3" name="Line 16"/>
            <p:cNvSpPr>
              <a:spLocks noChangeShapeType="1"/>
            </p:cNvSpPr>
            <p:nvPr/>
          </p:nvSpPr>
          <p:spPr bwMode="auto">
            <a:xfrm>
              <a:off x="3791" y="219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34" name="Line 17"/>
            <p:cNvSpPr>
              <a:spLocks noChangeShapeType="1"/>
            </p:cNvSpPr>
            <p:nvPr/>
          </p:nvSpPr>
          <p:spPr bwMode="auto">
            <a:xfrm>
              <a:off x="2806" y="1622"/>
              <a:ext cx="787" cy="44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3580" y="3412"/>
              <a:ext cx="270" cy="359"/>
              <a:chOff x="2400" y="864"/>
              <a:chExt cx="432" cy="554"/>
            </a:xfrm>
          </p:grpSpPr>
          <p:sp>
            <p:nvSpPr>
              <p:cNvPr id="34862" name="Oval 19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195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63" name="Text Box 20"/>
              <p:cNvSpPr txBox="1">
                <a:spLocks noChangeArrowheads="1"/>
              </p:cNvSpPr>
              <p:nvPr/>
            </p:nvSpPr>
            <p:spPr bwMode="auto">
              <a:xfrm>
                <a:off x="2502" y="973"/>
                <a:ext cx="186" cy="445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4" name="Group 21"/>
            <p:cNvGrpSpPr>
              <a:grpSpLocks/>
            </p:cNvGrpSpPr>
            <p:nvPr/>
          </p:nvGrpSpPr>
          <p:grpSpPr bwMode="auto">
            <a:xfrm>
              <a:off x="2679" y="3412"/>
              <a:ext cx="270" cy="359"/>
              <a:chOff x="2400" y="864"/>
              <a:chExt cx="432" cy="554"/>
            </a:xfrm>
          </p:grpSpPr>
          <p:sp>
            <p:nvSpPr>
              <p:cNvPr id="34860" name="Oval 22"/>
              <p:cNvSpPr>
                <a:spLocks noChangeArrowheads="1"/>
              </p:cNvSpPr>
              <p:nvPr/>
            </p:nvSpPr>
            <p:spPr bwMode="auto">
              <a:xfrm>
                <a:off x="2400" y="864"/>
                <a:ext cx="432" cy="432"/>
              </a:xfrm>
              <a:prstGeom prst="ellipse">
                <a:avLst/>
              </a:prstGeom>
              <a:solidFill>
                <a:srgbClr val="C0C0C0">
                  <a:alpha val="50195"/>
                </a:srgbClr>
              </a:solidFill>
              <a:ln w="571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61" name="Text Box 23"/>
              <p:cNvSpPr txBox="1">
                <a:spLocks noChangeArrowheads="1"/>
              </p:cNvSpPr>
              <p:nvPr/>
            </p:nvSpPr>
            <p:spPr bwMode="auto">
              <a:xfrm>
                <a:off x="2504" y="973"/>
                <a:ext cx="186" cy="445"/>
              </a:xfrm>
              <a:prstGeom prst="rect">
                <a:avLst/>
              </a:prstGeom>
              <a:noFill/>
              <a:ln w="5715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 eaLnBrk="0" hangingPunct="0"/>
                <a:endParaRPr lang="en-US" sz="2400">
                  <a:latin typeface="Times New Roman" pitchFamily="18" charset="0"/>
                </a:endParaRPr>
              </a:p>
            </p:txBody>
          </p:sp>
        </p:grp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2878" y="2957"/>
              <a:ext cx="725" cy="505"/>
              <a:chOff x="896" y="1363"/>
              <a:chExt cx="1156" cy="778"/>
            </a:xfrm>
          </p:grpSpPr>
          <p:sp>
            <p:nvSpPr>
              <p:cNvPr id="34858" name="Line 25"/>
              <p:cNvSpPr>
                <a:spLocks noChangeShapeType="1"/>
              </p:cNvSpPr>
              <p:nvPr/>
            </p:nvSpPr>
            <p:spPr bwMode="auto">
              <a:xfrm flipH="1">
                <a:off x="896" y="1363"/>
                <a:ext cx="534" cy="72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859" name="Line 26"/>
              <p:cNvSpPr>
                <a:spLocks noChangeShapeType="1"/>
              </p:cNvSpPr>
              <p:nvPr/>
            </p:nvSpPr>
            <p:spPr bwMode="auto">
              <a:xfrm>
                <a:off x="1674" y="1378"/>
                <a:ext cx="378" cy="7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4838" name="Text Box 27"/>
            <p:cNvSpPr txBox="1">
              <a:spLocks noChangeArrowheads="1"/>
            </p:cNvSpPr>
            <p:nvPr/>
          </p:nvSpPr>
          <p:spPr bwMode="auto">
            <a:xfrm>
              <a:off x="3116" y="1584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2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39" name="Text Box 28"/>
            <p:cNvSpPr txBox="1">
              <a:spLocks noChangeArrowheads="1"/>
            </p:cNvSpPr>
            <p:nvPr/>
          </p:nvSpPr>
          <p:spPr bwMode="auto">
            <a:xfrm>
              <a:off x="2136" y="1584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40" name="Text Box 29"/>
            <p:cNvSpPr txBox="1">
              <a:spLocks noChangeArrowheads="1"/>
            </p:cNvSpPr>
            <p:nvPr/>
          </p:nvSpPr>
          <p:spPr bwMode="auto">
            <a:xfrm>
              <a:off x="3336" y="22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41" name="Text Box 30"/>
            <p:cNvSpPr txBox="1">
              <a:spLocks noChangeArrowheads="1"/>
            </p:cNvSpPr>
            <p:nvPr/>
          </p:nvSpPr>
          <p:spPr bwMode="auto">
            <a:xfrm>
              <a:off x="3932" y="2304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7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42" name="Text Box 31"/>
            <p:cNvSpPr txBox="1">
              <a:spLocks noChangeArrowheads="1"/>
            </p:cNvSpPr>
            <p:nvPr/>
          </p:nvSpPr>
          <p:spPr bwMode="auto">
            <a:xfrm>
              <a:off x="2855" y="2976"/>
              <a:ext cx="21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4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43" name="Text Box 32"/>
            <p:cNvSpPr txBox="1">
              <a:spLocks noChangeArrowheads="1"/>
            </p:cNvSpPr>
            <p:nvPr/>
          </p:nvSpPr>
          <p:spPr bwMode="auto">
            <a:xfrm>
              <a:off x="3452" y="297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5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44" name="Text Box 33"/>
            <p:cNvSpPr txBox="1">
              <a:spLocks noChangeArrowheads="1"/>
            </p:cNvSpPr>
            <p:nvPr/>
          </p:nvSpPr>
          <p:spPr bwMode="auto">
            <a:xfrm>
              <a:off x="1484" y="1920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[5]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45" name="Text Box 34"/>
            <p:cNvSpPr txBox="1">
              <a:spLocks noChangeArrowheads="1"/>
            </p:cNvSpPr>
            <p:nvPr/>
          </p:nvSpPr>
          <p:spPr bwMode="auto">
            <a:xfrm>
              <a:off x="3980" y="1872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[2]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46" name="Text Box 35"/>
            <p:cNvSpPr txBox="1">
              <a:spLocks noChangeArrowheads="1"/>
            </p:cNvSpPr>
            <p:nvPr/>
          </p:nvSpPr>
          <p:spPr bwMode="auto">
            <a:xfrm>
              <a:off x="4412" y="2640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[9]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47" name="Text Box 36"/>
            <p:cNvSpPr txBox="1">
              <a:spLocks noChangeArrowheads="1"/>
            </p:cNvSpPr>
            <p:nvPr/>
          </p:nvSpPr>
          <p:spPr bwMode="auto">
            <a:xfrm>
              <a:off x="2732" y="2640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[3]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48" name="Text Box 37"/>
            <p:cNvSpPr txBox="1">
              <a:spLocks noChangeArrowheads="1"/>
            </p:cNvSpPr>
            <p:nvPr/>
          </p:nvSpPr>
          <p:spPr bwMode="auto">
            <a:xfrm>
              <a:off x="2252" y="3408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[7]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49" name="Text Box 38"/>
            <p:cNvSpPr txBox="1">
              <a:spLocks noChangeArrowheads="1"/>
            </p:cNvSpPr>
            <p:nvPr/>
          </p:nvSpPr>
          <p:spPr bwMode="auto">
            <a:xfrm>
              <a:off x="3932" y="3408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[8]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50" name="Line 39"/>
            <p:cNvSpPr>
              <a:spLocks noChangeShapeType="1"/>
            </p:cNvSpPr>
            <p:nvPr/>
          </p:nvSpPr>
          <p:spPr bwMode="auto">
            <a:xfrm flipH="1">
              <a:off x="1340" y="2160"/>
              <a:ext cx="520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1" name="Line 40"/>
            <p:cNvSpPr>
              <a:spLocks noChangeShapeType="1"/>
            </p:cNvSpPr>
            <p:nvPr/>
          </p:nvSpPr>
          <p:spPr bwMode="auto">
            <a:xfrm>
              <a:off x="2012" y="2208"/>
              <a:ext cx="279" cy="5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2" name="Oval 41"/>
            <p:cNvSpPr>
              <a:spLocks noChangeArrowheads="1"/>
            </p:cNvSpPr>
            <p:nvPr/>
          </p:nvSpPr>
          <p:spPr bwMode="auto">
            <a:xfrm>
              <a:off x="1148" y="2544"/>
              <a:ext cx="271" cy="280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853" name="Text Box 42"/>
            <p:cNvSpPr txBox="1">
              <a:spLocks noChangeArrowheads="1"/>
            </p:cNvSpPr>
            <p:nvPr/>
          </p:nvSpPr>
          <p:spPr bwMode="auto">
            <a:xfrm>
              <a:off x="1340" y="2208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1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54" name="Text Box 43"/>
            <p:cNvSpPr txBox="1">
              <a:spLocks noChangeArrowheads="1"/>
            </p:cNvSpPr>
            <p:nvPr/>
          </p:nvSpPr>
          <p:spPr bwMode="auto">
            <a:xfrm>
              <a:off x="2108" y="2256"/>
              <a:ext cx="21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4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55" name="Oval 44"/>
            <p:cNvSpPr>
              <a:spLocks noChangeArrowheads="1"/>
            </p:cNvSpPr>
            <p:nvPr/>
          </p:nvSpPr>
          <p:spPr bwMode="auto">
            <a:xfrm>
              <a:off x="2204" y="2736"/>
              <a:ext cx="271" cy="280"/>
            </a:xfrm>
            <a:prstGeom prst="ellipse">
              <a:avLst/>
            </a:prstGeom>
            <a:solidFill>
              <a:srgbClr val="C0C0C0">
                <a:alpha val="50195"/>
              </a:srgbClr>
            </a:solidFill>
            <a:ln w="571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US">
                <a:solidFill>
                  <a:srgbClr val="C0C0C0"/>
                </a:solidFill>
              </a:endParaRPr>
            </a:p>
          </p:txBody>
        </p:sp>
        <p:sp>
          <p:nvSpPr>
            <p:cNvPr id="34856" name="Text Box 45"/>
            <p:cNvSpPr txBox="1">
              <a:spLocks noChangeArrowheads="1"/>
            </p:cNvSpPr>
            <p:nvPr/>
          </p:nvSpPr>
          <p:spPr bwMode="auto">
            <a:xfrm>
              <a:off x="1820" y="2736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latin typeface="Times New Roman" pitchFamily="18" charset="0"/>
                </a:rPr>
                <a:t>[9]</a:t>
              </a:r>
              <a:endParaRPr lang="en-US" sz="2400">
                <a:latin typeface="Times New Roman" pitchFamily="18" charset="0"/>
              </a:endParaRPr>
            </a:p>
          </p:txBody>
        </p:sp>
        <p:sp>
          <p:nvSpPr>
            <p:cNvPr id="34857" name="Text Box 46"/>
            <p:cNvSpPr txBox="1">
              <a:spLocks noChangeArrowheads="1"/>
            </p:cNvSpPr>
            <p:nvPr/>
          </p:nvSpPr>
          <p:spPr bwMode="auto">
            <a:xfrm>
              <a:off x="812" y="2640"/>
              <a:ext cx="34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sz="2400" b="1">
                  <a:solidFill>
                    <a:schemeClr val="accent1"/>
                  </a:solidFill>
                  <a:latin typeface="Times New Roman" pitchFamily="18" charset="0"/>
                </a:rPr>
                <a:t>[6]</a:t>
              </a:r>
              <a:endParaRPr lang="en-US" sz="2400">
                <a:solidFill>
                  <a:schemeClr val="accent1"/>
                </a:solidFill>
                <a:latin typeface="Times New Roman" pitchFamily="18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Blank Presentation">
  <a:themeElements>
    <a:clrScheme name="Blank Presentation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lank Presentation.pot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Apex</Template>
  <TotalTime>2808</TotalTime>
  <Words>4261</Words>
  <Application>Microsoft Office PowerPoint</Application>
  <PresentationFormat>On-screen Show (4:3)</PresentationFormat>
  <Paragraphs>1587</Paragraphs>
  <Slides>115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115</vt:i4>
      </vt:variant>
    </vt:vector>
  </HeadingPairs>
  <TitlesOfParts>
    <vt:vector size="122" baseType="lpstr">
      <vt:lpstr>ＭＳ Ｐゴシック</vt:lpstr>
      <vt:lpstr>Arial</vt:lpstr>
      <vt:lpstr>Calibri</vt:lpstr>
      <vt:lpstr>Times New Roman</vt:lpstr>
      <vt:lpstr>Wingdings</vt:lpstr>
      <vt:lpstr>Blank Presentation</vt:lpstr>
      <vt:lpstr>Equation</vt:lpstr>
      <vt:lpstr>CSC 422 Class #3  Problem Solving as Search</vt:lpstr>
      <vt:lpstr>Why searching in AI?</vt:lpstr>
      <vt:lpstr>Why searching in AI?</vt:lpstr>
      <vt:lpstr>Why searching in AI?</vt:lpstr>
      <vt:lpstr>PowerPoint Presentation</vt:lpstr>
      <vt:lpstr>Uninformed Vs Informed Search</vt:lpstr>
      <vt:lpstr>Uninformed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Breadth First Search</vt:lpstr>
      <vt:lpstr>Depth First Search (DFS)</vt:lpstr>
      <vt:lpstr>Depth First Search</vt:lpstr>
      <vt:lpstr>Depth First Search</vt:lpstr>
      <vt:lpstr>Depth First Search</vt:lpstr>
      <vt:lpstr>Depth First Search</vt:lpstr>
      <vt:lpstr>Depth First Search</vt:lpstr>
      <vt:lpstr>Depth First Search</vt:lpstr>
      <vt:lpstr>Depth First Search</vt:lpstr>
      <vt:lpstr>Depth First Search</vt:lpstr>
      <vt:lpstr>Depth-Limited Search (DLS)</vt:lpstr>
      <vt:lpstr>Depth-Limited Search (DLS)</vt:lpstr>
      <vt:lpstr>Depth-Limited Search (DLS)</vt:lpstr>
      <vt:lpstr>Depth-Limited Search (DLS)</vt:lpstr>
      <vt:lpstr>Depth-Limited Search (DLS)</vt:lpstr>
      <vt:lpstr>Depth-Limited Search (DLS)</vt:lpstr>
      <vt:lpstr>Depth-Limited Search (DLS)</vt:lpstr>
      <vt:lpstr>Depth-Limited Search (DLS)</vt:lpstr>
      <vt:lpstr>Depth-Limited Search (DLS)</vt:lpstr>
      <vt:lpstr>Depth-Limited Search (DLS)</vt:lpstr>
      <vt:lpstr>Depth-Limited Search (DLS)</vt:lpstr>
      <vt:lpstr>Depth-Limited Search (DLS)</vt:lpstr>
      <vt:lpstr>Depth-Limited Search (DLS)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Iterative Deepening Search (IDS)</vt:lpstr>
      <vt:lpstr>Uniform Cost Search (UCS)</vt:lpstr>
      <vt:lpstr>Uniform Cost Search (UCS)</vt:lpstr>
      <vt:lpstr>Uniform Cost Search (UCS)</vt:lpstr>
      <vt:lpstr>Uniform Cost Search (UCS)</vt:lpstr>
      <vt:lpstr>Uniform Cost Search (UCS)</vt:lpstr>
      <vt:lpstr>Uniform Cost Search (UCS)</vt:lpstr>
      <vt:lpstr>Uniform Cost Search (UCS)</vt:lpstr>
      <vt:lpstr>Uniform Cost Search (UCS)</vt:lpstr>
      <vt:lpstr>Uniform-cost search</vt:lpstr>
      <vt:lpstr>Example for Illustrating Search Strategies</vt:lpstr>
      <vt:lpstr>Depth-First Search </vt:lpstr>
      <vt:lpstr>Breadth-First Search</vt:lpstr>
      <vt:lpstr>Uniform-Cost Search </vt:lpstr>
      <vt:lpstr>Bidirectional Search</vt:lpstr>
      <vt:lpstr>What Criteria are used to Compare different search techniques ?</vt:lpstr>
      <vt:lpstr>Time and Space Complexity ?</vt:lpstr>
      <vt:lpstr>Properties of breadth-first search</vt:lpstr>
      <vt:lpstr>Properties of depth-first search</vt:lpstr>
      <vt:lpstr>Properties of iterative deepening search</vt:lpstr>
      <vt:lpstr>Uniform-cost search </vt:lpstr>
      <vt:lpstr>Bi-Directional Search</vt:lpstr>
      <vt:lpstr>Summary of algorithms</vt:lpstr>
    </vt:vector>
  </TitlesOfParts>
  <Company>UMBC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Uninformed Search</dc:title>
  <dc:subject>CS 671 Class Slides</dc:subject>
  <dc:creator>Marie desJardins</dc:creator>
  <cp:lastModifiedBy>EMRAN AHMED</cp:lastModifiedBy>
  <cp:revision>279</cp:revision>
  <cp:lastPrinted>1998-09-24T20:45:41Z</cp:lastPrinted>
  <dcterms:created xsi:type="dcterms:W3CDTF">2014-02-04T08:58:30Z</dcterms:created>
  <dcterms:modified xsi:type="dcterms:W3CDTF">2024-10-24T09:49:06Z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1</vt:i4>
  </property>
  <property fmtid="{D5CDD505-2E9C-101B-9397-08002B2CF9AE}" pid="6" name="ScreenUsage">
    <vt:i4>2</vt:i4>
  </property>
  <property fmtid="{D5CDD505-2E9C-101B-9397-08002B2CF9AE}" pid="7" name="MailAddress">
    <vt:lpwstr>finin@umbc.edu</vt:lpwstr>
  </property>
  <property fmtid="{D5CDD505-2E9C-101B-9397-08002B2CF9AE}" pid="8" name="HomePage">
    <vt:lpwstr>http://umbc.edu/~finin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C:\Users\finin\teaching\AI\RN</vt:lpwstr>
  </property>
</Properties>
</file>