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336" r:id="rId4"/>
    <p:sldId id="337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14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0"/>
    <p:restoredTop sz="94674"/>
  </p:normalViewPr>
  <p:slideViewPr>
    <p:cSldViewPr snapToGrid="0" snapToObjects="1">
      <p:cViewPr varScale="1">
        <p:scale>
          <a:sx n="89" d="100"/>
          <a:sy n="89" d="100"/>
        </p:scale>
        <p:origin x="11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38199-BD52-6540-8578-78454D1FBB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64FFCB-DD40-9742-9A79-B6971A57E9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31A4D-A8AA-FA44-804A-AF4925E74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3DA97-28FF-D940-A9F1-90A74D56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643DA-2451-CE4A-A814-390B62D5D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81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647C7-860A-4449-8E33-DF4840F47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C728D8-6604-0E4D-AE10-2DFDC230C1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9D454-9F64-8D48-83AA-23744C0D0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4B4213-817C-B54F-9BBE-FF6E9E5F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DBCD65-7D09-F943-A4C0-24BE276CE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99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A2F485-9C12-2F49-A540-A5F7410588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79F51E-0F0A-A049-B2C4-4909D77A5C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1C6A8D-B6BB-BF44-8796-1082BCB8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78FD4-A300-7745-94F1-DD815590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9B389-FAC1-3649-B7FC-C25209BE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21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EAB8F-66BA-F741-BA6F-F35191582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AE3CE-0E74-6641-828E-E45F2701A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4F82-849E-9748-9A66-D8D22CD7A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9713A-5956-7A41-A0F0-9E5127455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90136-8AB8-6948-97F4-2815652BC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0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763C-A08B-7C4F-81A3-CB6703EBD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DF1057-BCB4-2E42-93B1-23BFC8DAE3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7749E-4BE0-1543-93EE-16ADCCE6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FE2A2B-8052-2443-9AB9-49EDFD5DB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17FA-CAD8-8744-A095-D66AF189F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1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0686A-1173-0B45-8A1B-089F1253B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D5F15-F658-A345-8DC7-D4071F361C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0CE82F-D852-DD47-9BD4-D8823EE527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8BB9A3-3DA3-C642-8766-A78F0999C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AE1E0-16C6-0147-B3C1-F016CB670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6E5BC6-1C90-EA48-A6C3-A2AB98281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90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D4D37-3226-9747-941E-AB07DF02F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A31E94-B674-AC47-B33F-83B096182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1D320F-74DC-0A4E-A46B-897C9AA7BD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13097A-69C5-A148-922C-EC88B5DA53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8ADE77-2538-654F-A84E-414E7FF336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9DCB2E-E297-8341-BC7C-0AE96F9E2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0B8D9D-D604-9C4E-9619-C96912000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1A691-E817-2048-982A-4F3930CA9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09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3E53D-6A08-5449-B0D7-6DDF6D23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0CD264-2F88-574C-92DF-20414AE5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1FBA9E-2217-9B44-909F-47B4477F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25990A-607B-A548-97F5-A0020ECBA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024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CF2969-7FAE-AE47-8D88-BA189CBAC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30E62D-6877-984B-BD37-DF2C6DB5C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9C88AF-953A-3945-AACB-C7DAA39C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08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0F831-963E-2D4C-BD56-E60B508C0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C3956-85B9-6E48-A939-C569F5C112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58887-F704-E84E-BA83-806411A7FD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59EFD-AECF-F743-8CFD-872D68C9F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D13167-1D5A-8A48-AFE4-1C28584E9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54B09-5282-A444-9100-37CAA6E53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69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FF95C-AA5F-0942-B121-D8ABA9DE8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BE0BF-166E-4E4F-AFBD-17CC7D47FA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B0DD65-1607-1C40-93BF-E6B338C51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649FFE-B55C-884E-84C9-B1803F9776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90D28-EFE2-D144-BF59-3F66DD547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D58F7B-0C3A-3F40-9159-2A181A0C9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040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D3D511-07CB-3140-A534-0705405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116D72-5657-7047-80D6-0C1EB97E7D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40C07E-9241-5746-91C6-1A11205A6C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524F-7CF6-034B-BD59-CBA1E24DA43A}" type="datetimeFigureOut">
              <a:rPr lang="en-US" smtClean="0"/>
              <a:t>1/31/19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5BFD07-9CA2-5544-9E7A-4482058DEF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15AFC-CF26-6E4E-B973-39FDB5A864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7EC57D-271E-054E-BE8D-109D1F303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2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E7B81-36B4-434E-AEE4-2CB4492136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0720"/>
            <a:ext cx="9144000" cy="2387600"/>
          </a:xfrm>
        </p:spPr>
        <p:txBody>
          <a:bodyPr/>
          <a:lstStyle/>
          <a:p>
            <a:r>
              <a:rPr lang="en-US" dirty="0"/>
              <a:t>CSE 477: Introduction to Computer Security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3EDC08-8A7F-4949-885E-4E85B2175E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6723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Lecture – 5</a:t>
            </a:r>
          </a:p>
          <a:p>
            <a:endParaRPr lang="en-US" dirty="0"/>
          </a:p>
          <a:p>
            <a:endParaRPr lang="en-US" dirty="0"/>
          </a:p>
          <a:p>
            <a:pPr algn="r"/>
            <a:r>
              <a:rPr lang="en-US" dirty="0"/>
              <a:t>Course Teacher: Dr. Md Sadek Ferdous</a:t>
            </a:r>
          </a:p>
          <a:p>
            <a:pPr algn="r"/>
            <a:r>
              <a:rPr lang="en-US" dirty="0"/>
              <a:t>Assistant Professor, CSE, SUST</a:t>
            </a:r>
          </a:p>
          <a:p>
            <a:pPr algn="r"/>
            <a:r>
              <a:rPr lang="en-US" dirty="0"/>
              <a:t>E-mail: </a:t>
            </a:r>
            <a:r>
              <a:rPr lang="en-US" dirty="0" err="1"/>
              <a:t>ripul.bd@gmail.com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5411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Public-key cryptography solves the problem of how to get Alice and Bob to share a common secret key</a:t>
                </a:r>
              </a:p>
              <a:p>
                <a:r>
                  <a:rPr lang="en-GB" dirty="0"/>
                  <a:t>But this solution has a flaw: </a:t>
                </a:r>
              </a:p>
              <a:p>
                <a:pPr lvl="1"/>
                <a:r>
                  <a:rPr lang="en-GB" dirty="0"/>
                  <a:t>How does Alice know that the public key,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GB" dirty="0"/>
                  <a:t>, that she used is really the public key for Bob?</a:t>
                </a:r>
              </a:p>
              <a:p>
                <a:pPr lvl="1"/>
                <a:r>
                  <a:rPr lang="en-GB" dirty="0"/>
                  <a:t>And if there are lots of Bobs, how can she be sure she used the public key for the right one? </a:t>
                </a:r>
              </a:p>
              <a:p>
                <a:r>
                  <a:rPr lang="en-GB" dirty="0"/>
                  <a:t>Solution: </a:t>
                </a:r>
              </a:p>
              <a:p>
                <a:pPr lvl="1"/>
                <a:r>
                  <a:rPr lang="en-GB" dirty="0"/>
                  <a:t>Utilise a trusted authority who will verify a user’s identity and then digitally sign a statement that combines each person’s identity with their public key</a:t>
                </a:r>
              </a:p>
              <a:p>
                <a:pPr lvl="1"/>
                <a:r>
                  <a:rPr lang="en-GB" dirty="0"/>
                  <a:t>The statement can be something like this:</a:t>
                </a:r>
              </a:p>
              <a:p>
                <a:pPr lvl="1"/>
                <a:r>
                  <a:rPr lang="en-GB" dirty="0"/>
                  <a:t>“</a:t>
                </a:r>
                <a:r>
                  <a:rPr lang="en-GB" i="1" dirty="0"/>
                  <a:t>The Bob who lives on 11 Main Street in Gotham City was born on August 4, 1981, and has email address </a:t>
                </a:r>
                <a:r>
                  <a:rPr lang="en-GB" i="1" dirty="0" err="1"/>
                  <a:t>bob@gotham.com</a:t>
                </a:r>
                <a:r>
                  <a:rPr lang="en-GB" i="1" dirty="0"/>
                  <a:t>, has the public key P</a:t>
                </a:r>
                <a:r>
                  <a:rPr lang="en-GB" i="1" baseline="-25000" dirty="0"/>
                  <a:t>B</a:t>
                </a:r>
                <a:r>
                  <a:rPr lang="en-GB" i="1" dirty="0"/>
                  <a:t>, and I stand by this certification until December 31, 2011.</a:t>
                </a:r>
                <a:r>
                  <a:rPr lang="en-GB" dirty="0"/>
                  <a:t>” </a:t>
                </a:r>
              </a:p>
              <a:p>
                <a:pPr lvl="1"/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844" t="-2591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41268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Such a statement is called </a:t>
            </a:r>
            <a:r>
              <a:rPr lang="en-GB" i="1" dirty="0"/>
              <a:t>digital certificates</a:t>
            </a:r>
          </a:p>
          <a:p>
            <a:r>
              <a:rPr lang="en-GB" dirty="0"/>
              <a:t>Such a trusted authority is called a </a:t>
            </a:r>
            <a:r>
              <a:rPr lang="en-GB" i="1" dirty="0"/>
              <a:t>Certificate Authority (CA)</a:t>
            </a:r>
          </a:p>
          <a:p>
            <a:r>
              <a:rPr lang="en-GB" dirty="0"/>
              <a:t>Since the digital certificate is a strong evidence of the authenticity of Bob’s public key, Alice can trust it even if it comes from an unsigned email message or is posted on a third-party web site</a:t>
            </a:r>
            <a:endParaRPr lang="en-GB" i="1" dirty="0"/>
          </a:p>
          <a:p>
            <a:r>
              <a:rPr lang="en-GB" dirty="0"/>
              <a:t>However, Alice also needs to trust the public key of CAs. This creates a circular problem</a:t>
            </a:r>
          </a:p>
          <a:p>
            <a:pPr lvl="1"/>
            <a:r>
              <a:rPr lang="en-GB" dirty="0"/>
              <a:t>Solution, embed the public keys of the CAs in the OS/Browser </a:t>
            </a:r>
          </a:p>
          <a:p>
            <a:r>
              <a:rPr lang="en-GB" dirty="0"/>
              <a:t>We will study the protocol for validating digital certificates when we study web security</a:t>
            </a:r>
          </a:p>
        </p:txBody>
      </p:sp>
    </p:spTree>
    <p:extLst>
      <p:ext uri="{BB962C8B-B14F-4D97-AF65-F5344CB8AC3E}">
        <p14:creationId xmlns:p14="http://schemas.microsoft.com/office/powerpoint/2010/main" val="475702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certificates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E0BDBC-AD30-C64D-A5F8-FC5EDC624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793" y="2089702"/>
            <a:ext cx="7108372" cy="41255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792C053-0F5D-B449-BF8A-69EB46E37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806" y="1690688"/>
            <a:ext cx="3853898" cy="4384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93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aspects: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 short sequence of characters used as a means to authenticate someone via a secret that they know (</a:t>
            </a:r>
            <a:r>
              <a:rPr lang="en-GB" b="1" i="1" dirty="0"/>
              <a:t>something you know paradigm</a:t>
            </a:r>
            <a:r>
              <a:rPr lang="en-GB" dirty="0"/>
              <a:t>)</a:t>
            </a:r>
          </a:p>
          <a:p>
            <a:r>
              <a:rPr lang="en-GB" dirty="0"/>
              <a:t>Ideally, passwords should be easy to remember and hard to guess</a:t>
            </a:r>
          </a:p>
          <a:p>
            <a:pPr lvl="1"/>
            <a:r>
              <a:rPr lang="en-GB" dirty="0"/>
              <a:t>Unfortunately, these two goals are in conflict with each other</a:t>
            </a:r>
          </a:p>
          <a:p>
            <a:pPr lvl="1"/>
            <a:r>
              <a:rPr lang="en-GB" dirty="0"/>
              <a:t>Easy to remember passwords are easy to guess!</a:t>
            </a:r>
          </a:p>
          <a:p>
            <a:pPr lvl="1"/>
            <a:r>
              <a:rPr lang="en-GB" dirty="0"/>
              <a:t>Hard random passwords are difficult to memorise!</a:t>
            </a:r>
          </a:p>
          <a:p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1901485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What is a strong password</a:t>
            </a:r>
          </a:p>
          <a:p>
            <a:pPr lvl="1"/>
            <a:r>
              <a:rPr lang="en-GB" dirty="0"/>
              <a:t>UPPER/lower case characters</a:t>
            </a:r>
          </a:p>
          <a:p>
            <a:pPr lvl="1"/>
            <a:r>
              <a:rPr lang="en-GB" dirty="0"/>
              <a:t>Special characters</a:t>
            </a:r>
          </a:p>
          <a:p>
            <a:pPr lvl="1"/>
            <a:r>
              <a:rPr lang="en-GB" dirty="0"/>
              <a:t>Numbers </a:t>
            </a:r>
          </a:p>
          <a:p>
            <a:r>
              <a:rPr lang="en-GB" dirty="0"/>
              <a:t>When is a password strong? </a:t>
            </a:r>
          </a:p>
          <a:p>
            <a:pPr lvl="1"/>
            <a:r>
              <a:rPr lang="en-GB" dirty="0"/>
              <a:t>Seattle1 </a:t>
            </a:r>
          </a:p>
          <a:p>
            <a:pPr lvl="1"/>
            <a:r>
              <a:rPr lang="en-GB" dirty="0"/>
              <a:t>M1ke03</a:t>
            </a:r>
          </a:p>
          <a:p>
            <a:pPr lvl="1"/>
            <a:r>
              <a:rPr lang="en-GB" dirty="0"/>
              <a:t>P@$$w0rd</a:t>
            </a:r>
          </a:p>
          <a:p>
            <a:pPr lvl="1"/>
            <a:r>
              <a:rPr lang="en-GB" dirty="0"/>
              <a:t>TD2k5secV </a:t>
            </a:r>
          </a:p>
          <a:p>
            <a:r>
              <a:rPr lang="en-GB" dirty="0"/>
              <a:t>An Example:</a:t>
            </a:r>
          </a:p>
          <a:p>
            <a:pPr lvl="1"/>
            <a:r>
              <a:rPr lang="en-GB" dirty="0"/>
              <a:t>“Mark took Lisa to Disneyland on March 15, </a:t>
            </a:r>
          </a:p>
          <a:p>
            <a:pPr lvl="1"/>
            <a:r>
              <a:rPr lang="en-GB" dirty="0"/>
              <a:t>MtLtDoM15, </a:t>
            </a:r>
          </a:p>
          <a:p>
            <a:pPr lvl="1"/>
            <a:r>
              <a:rPr lang="en-GB" dirty="0"/>
              <a:t>MtL+DoM15, (a more secure password)</a:t>
            </a:r>
          </a:p>
        </p:txBody>
      </p:sp>
    </p:spTree>
    <p:extLst>
      <p:ext uri="{BB962C8B-B14F-4D97-AF65-F5344CB8AC3E}">
        <p14:creationId xmlns:p14="http://schemas.microsoft.com/office/powerpoint/2010/main" val="33537309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complexity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 fixed 6 symbols password: </a:t>
            </a:r>
          </a:p>
          <a:p>
            <a:pPr lvl="1"/>
            <a:r>
              <a:rPr lang="en-GB" dirty="0"/>
              <a:t>Numbers: 10</a:t>
            </a:r>
            <a:r>
              <a:rPr lang="en-GB" baseline="30000" dirty="0"/>
              <a:t>6</a:t>
            </a:r>
            <a:r>
              <a:rPr lang="en-GB" dirty="0"/>
              <a:t> = 1,000,000 </a:t>
            </a:r>
          </a:p>
          <a:p>
            <a:pPr lvl="1"/>
            <a:r>
              <a:rPr lang="en-GB" dirty="0"/>
              <a:t>UPPER or lower case characters 26</a:t>
            </a:r>
            <a:r>
              <a:rPr lang="en-GB" baseline="30000" dirty="0"/>
              <a:t>6</a:t>
            </a:r>
            <a:r>
              <a:rPr lang="en-GB" dirty="0"/>
              <a:t> = 308,915,776 </a:t>
            </a:r>
          </a:p>
          <a:p>
            <a:pPr lvl="1"/>
            <a:r>
              <a:rPr lang="en-GB" dirty="0"/>
              <a:t>UPPER and lower case characters 52</a:t>
            </a:r>
            <a:r>
              <a:rPr lang="en-GB" baseline="30000" dirty="0"/>
              <a:t>6</a:t>
            </a:r>
            <a:r>
              <a:rPr lang="en-GB" dirty="0"/>
              <a:t> = 19,770,609,664 </a:t>
            </a:r>
          </a:p>
          <a:p>
            <a:pPr lvl="1"/>
            <a:r>
              <a:rPr lang="en-GB" dirty="0"/>
              <a:t>32 special characters (&amp;, %, $, £, “, |, ^, §, etc.) 32</a:t>
            </a:r>
            <a:r>
              <a:rPr lang="en-GB" baseline="30000" dirty="0"/>
              <a:t>6</a:t>
            </a:r>
            <a:r>
              <a:rPr lang="en-GB" dirty="0"/>
              <a:t> = 1,073,741,824 </a:t>
            </a:r>
          </a:p>
          <a:p>
            <a:pPr lvl="1"/>
            <a:r>
              <a:rPr lang="en-GB" dirty="0"/>
              <a:t>94 practical symbols available 94</a:t>
            </a:r>
            <a:r>
              <a:rPr lang="en-GB" baseline="30000" dirty="0"/>
              <a:t>6</a:t>
            </a:r>
            <a:r>
              <a:rPr lang="en-GB" dirty="0"/>
              <a:t> = 689,869,781,056 </a:t>
            </a:r>
          </a:p>
          <a:p>
            <a:pPr lvl="1"/>
            <a:r>
              <a:rPr lang="en-GB" dirty="0"/>
              <a:t>ASCII standard 7 bit 2</a:t>
            </a:r>
            <a:r>
              <a:rPr lang="en-GB" baseline="30000" dirty="0"/>
              <a:t>7</a:t>
            </a:r>
            <a:r>
              <a:rPr lang="en-GB" dirty="0"/>
              <a:t> =128 symbols </a:t>
            </a:r>
          </a:p>
          <a:p>
            <a:pPr lvl="2"/>
            <a:r>
              <a:rPr lang="en-GB" dirty="0"/>
              <a:t>128</a:t>
            </a:r>
            <a:r>
              <a:rPr lang="en-GB" baseline="30000" dirty="0"/>
              <a:t>6 </a:t>
            </a:r>
            <a:r>
              <a:rPr lang="en-GB" dirty="0"/>
              <a:t>= 4,398,046,511,104 (4 trillion)</a:t>
            </a:r>
          </a:p>
          <a:p>
            <a:r>
              <a:rPr lang="en-GB" dirty="0"/>
              <a:t>Odd characters make password safer!</a:t>
            </a:r>
          </a:p>
        </p:txBody>
      </p:sp>
    </p:spTree>
    <p:extLst>
      <p:ext uri="{BB962C8B-B14F-4D97-AF65-F5344CB8AC3E}">
        <p14:creationId xmlns:p14="http://schemas.microsoft.com/office/powerpoint/2010/main" val="3122332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6"/>
          </a:xfrm>
        </p:spPr>
        <p:txBody>
          <a:bodyPr>
            <a:normAutofit/>
          </a:bodyPr>
          <a:lstStyle/>
          <a:p>
            <a:r>
              <a:rPr lang="en-GB" dirty="0"/>
              <a:t>94 characters:</a:t>
            </a:r>
          </a:p>
          <a:p>
            <a:pPr lvl="1"/>
            <a:r>
              <a:rPr lang="en-GB" dirty="0"/>
              <a:t>26 UPPER/lower case characters=52characters </a:t>
            </a:r>
          </a:p>
          <a:p>
            <a:pPr lvl="1"/>
            <a:r>
              <a:rPr lang="en-GB" dirty="0"/>
              <a:t>10 numbers </a:t>
            </a:r>
          </a:p>
          <a:p>
            <a:pPr lvl="1"/>
            <a:r>
              <a:rPr lang="en-GB" dirty="0"/>
              <a:t>32 special characters </a:t>
            </a:r>
          </a:p>
          <a:p>
            <a:pPr lvl="1"/>
            <a:r>
              <a:rPr lang="en-GB" dirty="0"/>
              <a:t>52 + 10 + 32 = 94 characters available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9742AA-DBC6-534C-B0E3-C77501E34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5050" y="3784600"/>
            <a:ext cx="6290108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920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Secure passwords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105276"/>
          </a:xfrm>
        </p:spPr>
        <p:txBody>
          <a:bodyPr>
            <a:normAutofit/>
          </a:bodyPr>
          <a:lstStyle/>
          <a:p>
            <a:r>
              <a:rPr lang="en-GB" dirty="0"/>
              <a:t>A strong password includes characters from at least three of the following groups: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0A3B90-0ABE-EC45-ABFD-5162838C58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1759" y="3024188"/>
            <a:ext cx="7288482" cy="304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41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attack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For the English language, there are less than 50,000 common words, 1,000 common human first names, 1,000 typical pet names, and 10,000 common last names </a:t>
            </a:r>
          </a:p>
          <a:p>
            <a:r>
              <a:rPr lang="en-GB" dirty="0"/>
              <a:t>36,525 birthdays and anniversaries for almost all living humans </a:t>
            </a:r>
          </a:p>
          <a:p>
            <a:r>
              <a:rPr lang="en-GB" dirty="0"/>
              <a:t>So an attacker can compile a dictionary of all these common passwords and have a file that has fewer than 100,000 entries</a:t>
            </a:r>
          </a:p>
          <a:p>
            <a:r>
              <a:rPr lang="en-GB" dirty="0"/>
              <a:t>Armed with this dictionary of common passwords, one can perform an attack that is called, for obvious reasons, a </a:t>
            </a:r>
            <a:r>
              <a:rPr lang="en-GB" b="1" i="1" dirty="0"/>
              <a:t>dictionary attack</a:t>
            </a:r>
            <a:r>
              <a:rPr lang="en-GB" dirty="0"/>
              <a:t> </a:t>
            </a:r>
          </a:p>
          <a:p>
            <a:r>
              <a:rPr lang="en-GB" dirty="0"/>
              <a:t> If a computer can test one password every millisecond, then it can complete the dictionary attack in 100 seconds, which is less than 2 minutes</a:t>
            </a:r>
          </a:p>
          <a:p>
            <a:pPr lvl="1"/>
            <a:r>
              <a:rPr lang="en-GB" dirty="0"/>
              <a:t>Solution: </a:t>
            </a:r>
          </a:p>
          <a:p>
            <a:pPr lvl="2"/>
            <a:r>
              <a:rPr lang="en-GB" dirty="0"/>
              <a:t>a certain number of password try within a certain duration</a:t>
            </a:r>
          </a:p>
          <a:p>
            <a:pPr lvl="2"/>
            <a:r>
              <a:rPr lang="en-GB" dirty="0"/>
              <a:t>a certain number of tries before the account is locked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76445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 fontScale="92500" lnSpcReduction="10000"/>
          </a:bodyPr>
          <a:lstStyle/>
          <a:p>
            <a:r>
              <a:rPr lang="en-GB" b="1" i="1" dirty="0"/>
              <a:t>Social engineering </a:t>
            </a:r>
            <a:r>
              <a:rPr lang="en-GB" dirty="0"/>
              <a:t>refers to techniques involving the use of human insiders to circumvent computer security solutions</a:t>
            </a:r>
          </a:p>
          <a:p>
            <a:pPr lvl="1"/>
            <a:r>
              <a:rPr lang="en-GB" dirty="0"/>
              <a:t>“</a:t>
            </a:r>
            <a:r>
              <a:rPr lang="en-GB" i="1" dirty="0"/>
              <a:t>Humans are the weakest link in the information security chain</a:t>
            </a:r>
            <a:r>
              <a:rPr lang="en-GB" dirty="0"/>
              <a:t>”</a:t>
            </a:r>
          </a:p>
          <a:p>
            <a:r>
              <a:rPr lang="en-GB" b="1" dirty="0"/>
              <a:t>Pretexting</a:t>
            </a:r>
            <a:r>
              <a:rPr lang="en-GB" dirty="0"/>
              <a:t>: creating a story that convinces an administrator or operator into revealing secret information</a:t>
            </a:r>
          </a:p>
          <a:p>
            <a:pPr lvl="1"/>
            <a:r>
              <a:rPr lang="en-GB" dirty="0"/>
              <a:t>I forgot my password and I have a meeting in 10 minutes. Could you please reset my password according to my choice?! </a:t>
            </a:r>
          </a:p>
          <a:p>
            <a:r>
              <a:rPr lang="en-GB" b="1" dirty="0"/>
              <a:t>Baiting: </a:t>
            </a:r>
            <a:r>
              <a:rPr lang="en-GB" dirty="0"/>
              <a:t>offering a kind of “gift” to get a user or agent to perform an insecure action</a:t>
            </a:r>
          </a:p>
          <a:p>
            <a:pPr lvl="1"/>
            <a:r>
              <a:rPr lang="en-GB" dirty="0"/>
              <a:t>Leaving a USB drive with text “top secret”!</a:t>
            </a:r>
          </a:p>
          <a:p>
            <a:r>
              <a:rPr lang="en-GB" b="1" dirty="0"/>
              <a:t>Quid pro quo </a:t>
            </a:r>
            <a:r>
              <a:rPr lang="en-GB" dirty="0"/>
              <a:t>(“something for something.”)</a:t>
            </a:r>
            <a:r>
              <a:rPr lang="en-GB" b="1" dirty="0"/>
              <a:t>: </a:t>
            </a:r>
            <a:r>
              <a:rPr lang="en-GB" dirty="0"/>
              <a:t>offering an action or service and then expecting something in return:</a:t>
            </a:r>
          </a:p>
          <a:p>
            <a:pPr lvl="1"/>
            <a:r>
              <a:rPr lang="en-GB" dirty="0"/>
              <a:t>I am a helpdesk agent and your computer is in severe danger, let me help you!</a:t>
            </a:r>
          </a:p>
        </p:txBody>
      </p:sp>
    </p:spTree>
    <p:extLst>
      <p:ext uri="{BB962C8B-B14F-4D97-AF65-F5344CB8AC3E}">
        <p14:creationId xmlns:p14="http://schemas.microsoft.com/office/powerpoint/2010/main" val="550520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crypto concepts</a:t>
            </a:r>
          </a:p>
          <a:p>
            <a:r>
              <a:rPr lang="en-US" dirty="0"/>
              <a:t>Other aspects</a:t>
            </a:r>
          </a:p>
        </p:txBody>
      </p:sp>
    </p:spTree>
    <p:extLst>
      <p:ext uri="{BB962C8B-B14F-4D97-AF65-F5344CB8AC3E}">
        <p14:creationId xmlns:p14="http://schemas.microsoft.com/office/powerpoint/2010/main" val="5518721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86275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 secure system must be usable:</a:t>
            </a:r>
          </a:p>
          <a:p>
            <a:pPr lvl="1"/>
            <a:r>
              <a:rPr lang="en-GB" dirty="0"/>
              <a:t>Remember security is often the secondary goal of a user</a:t>
            </a:r>
          </a:p>
          <a:p>
            <a:r>
              <a:rPr lang="en-GB" dirty="0"/>
              <a:t>Security Usability:</a:t>
            </a:r>
          </a:p>
          <a:p>
            <a:pPr lvl="1"/>
            <a:r>
              <a:rPr lang="en-GB" dirty="0"/>
              <a:t>A growing field combining the expertise of Security researchers, psychologists and computer engineering</a:t>
            </a:r>
          </a:p>
          <a:p>
            <a:r>
              <a:rPr lang="en-GB" dirty="0"/>
              <a:t>Domain was created with the following seminal paper by Whitten et al.:</a:t>
            </a:r>
          </a:p>
          <a:p>
            <a:pPr lvl="1"/>
            <a:r>
              <a:rPr lang="en-GB" dirty="0"/>
              <a:t>Why Johnny Can’t Encrypt at Usenix’99 – Study the paper</a:t>
            </a:r>
          </a:p>
          <a:p>
            <a:r>
              <a:rPr lang="en-GB" dirty="0"/>
              <a:t>If you are more interested about passwords:</a:t>
            </a:r>
          </a:p>
          <a:p>
            <a:pPr lvl="1"/>
            <a:r>
              <a:rPr lang="en-GB" dirty="0"/>
              <a:t>Passwords and the Evolution of Imperfect Authentication – Bonneau et al.</a:t>
            </a:r>
          </a:p>
          <a:p>
            <a:r>
              <a:rPr lang="en-GB" dirty="0"/>
              <a:t>Homework: to read these two papers</a:t>
            </a:r>
          </a:p>
        </p:txBody>
      </p:sp>
    </p:spTree>
    <p:extLst>
      <p:ext uri="{BB962C8B-B14F-4D97-AF65-F5344CB8AC3E}">
        <p14:creationId xmlns:p14="http://schemas.microsoft.com/office/powerpoint/2010/main" val="32537794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8737" y="955433"/>
            <a:ext cx="8317375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The lecture slides can be found in the following location!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05EB61-417D-9C41-9AEC-C33B72B432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9750" y="2280996"/>
            <a:ext cx="3492500" cy="349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7405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To reduce the size of the message that Bob has to sign, we often use cryptographic </a:t>
            </a:r>
            <a:r>
              <a:rPr lang="en-GB" b="1" i="1" dirty="0"/>
              <a:t>hash functions</a:t>
            </a:r>
            <a:r>
              <a:rPr lang="en-GB" dirty="0"/>
              <a:t>, which are checksums on messages that have some additional useful properties</a:t>
            </a:r>
          </a:p>
          <a:p>
            <a:r>
              <a:rPr lang="en-GB" b="1" dirty="0"/>
              <a:t>One-way</a:t>
            </a:r>
            <a:r>
              <a:rPr lang="en-GB" dirty="0"/>
              <a:t>: it should be easy to compute Y=H(M), but hard to find M given only Y </a:t>
            </a:r>
          </a:p>
          <a:p>
            <a:r>
              <a:rPr lang="en-GB" b="1" dirty="0"/>
              <a:t>Collision-resistant: </a:t>
            </a:r>
            <a:r>
              <a:rPr lang="en-GB" dirty="0"/>
              <a:t>it should be hard to find two messages, M and N, such that H(M)=H(N)</a:t>
            </a:r>
          </a:p>
          <a:p>
            <a:r>
              <a:rPr lang="en-GB" b="1" dirty="0"/>
              <a:t>Examples: </a:t>
            </a:r>
            <a:r>
              <a:rPr lang="en-GB" dirty="0"/>
              <a:t>SHA-1, SHA-256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08109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Given a cryptographic hash function, we can reduce the time and space needed for Bob to perform a digital signature by </a:t>
                </a:r>
              </a:p>
              <a:p>
                <a:pPr lvl="1"/>
                <a:r>
                  <a:rPr lang="en-GB" dirty="0"/>
                  <a:t>first creating a hash of M: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M</a:t>
                </a:r>
                <a:r>
                  <a:rPr lang="en-GB" dirty="0"/>
                  <a:t>) and </a:t>
                </a:r>
              </a:p>
              <a:p>
                <a:pPr lvl="1"/>
                <a:r>
                  <a:rPr lang="en-GB" dirty="0"/>
                  <a:t>then have him sign this value: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r>
                  <a:rPr lang="en-GB" dirty="0"/>
                  <a:t> which is sometimes called the </a:t>
                </a:r>
                <a:r>
                  <a:rPr lang="en-GB" b="1" i="1" dirty="0"/>
                  <a:t>digest </a:t>
                </a:r>
                <a:r>
                  <a:rPr lang="en-GB" dirty="0"/>
                  <a:t>of </a:t>
                </a:r>
                <a:r>
                  <a:rPr lang="en-GB" i="1" dirty="0"/>
                  <a:t>M</a:t>
                </a:r>
                <a:endParaRPr lang="en-GB" dirty="0"/>
              </a:p>
              <a:p>
                <a:r>
                  <a:rPr lang="en-GB" dirty="0"/>
                  <a:t>Send </a:t>
                </a:r>
                <a:r>
                  <a:rPr lang="en-GB" i="1" dirty="0"/>
                  <a:t>S</a:t>
                </a:r>
                <a:r>
                  <a:rPr lang="en-GB" dirty="0"/>
                  <a:t> and </a:t>
                </a:r>
                <a:r>
                  <a:rPr lang="en-GB" i="1" dirty="0"/>
                  <a:t>M</a:t>
                </a:r>
                <a:r>
                  <a:rPr lang="en-GB" dirty="0"/>
                  <a:t> to Alice</a:t>
                </a:r>
              </a:p>
              <a:p>
                <a:r>
                  <a:rPr lang="en-GB" dirty="0"/>
                  <a:t>Upon receiving, Alice computes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pPr lvl="1"/>
                <a:r>
                  <a:rPr lang="en-GB" dirty="0"/>
                  <a:t>Then compute: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and them compare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′=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dirty="0"/>
              </a:p>
              <a:p>
                <a:r>
                  <a:rPr lang="en-GB" dirty="0"/>
                  <a:t>Signing a cryptographic digest of the message is more efficient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965" t="-2332" r="-3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9605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Signing a cryptographic digest of the message also defends against the MITM attack described previously</a:t>
            </a:r>
          </a:p>
          <a:p>
            <a:pPr lvl="1"/>
            <a:r>
              <a:rPr lang="en-GB" dirty="0"/>
              <a:t>both guarding integrity and authenticity of the message</a:t>
            </a:r>
          </a:p>
          <a:p>
            <a:r>
              <a:rPr lang="en-GB" dirty="0"/>
              <a:t>Because it is no longer possible for the attacker to forge a message-signature pair without knowledge of the private key</a:t>
            </a:r>
          </a:p>
          <a:p>
            <a:pPr lvl="1"/>
            <a:r>
              <a:rPr lang="en-GB" dirty="0"/>
              <a:t>Hence, if the attacker crafts a forged signature its validation will fail!</a:t>
            </a:r>
          </a:p>
          <a:p>
            <a:pPr lvl="1"/>
            <a:r>
              <a:rPr lang="en-GB" dirty="0"/>
              <a:t>This guarantees authenticity of the message</a:t>
            </a:r>
          </a:p>
          <a:p>
            <a:r>
              <a:rPr lang="en-GB" dirty="0"/>
              <a:t>Also, because of the collision-resistant property of the hash-function, the attacker cannot find another message </a:t>
            </a:r>
            <a:r>
              <a:rPr lang="en-GB" i="1" dirty="0"/>
              <a:t>M’</a:t>
            </a:r>
            <a:r>
              <a:rPr lang="en-GB" dirty="0"/>
              <a:t> which will have the same digest as the </a:t>
            </a:r>
            <a:r>
              <a:rPr lang="en-GB" i="1" dirty="0"/>
              <a:t>M</a:t>
            </a:r>
          </a:p>
          <a:p>
            <a:pPr lvl="1"/>
            <a:r>
              <a:rPr lang="en-GB" dirty="0"/>
              <a:t>This guarantees the integrity of the message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2029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Cryptographic hash functions: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Another application of cryptographic hash functions is to protect the integrity of critical files in an operating system in the following way:</a:t>
            </a:r>
          </a:p>
          <a:p>
            <a:pPr lvl="1"/>
            <a:r>
              <a:rPr lang="en-GB" dirty="0"/>
              <a:t>store the cryptographic hash value of each such file in protected memory</a:t>
            </a:r>
          </a:p>
          <a:p>
            <a:pPr lvl="1"/>
            <a:r>
              <a:rPr lang="en-GB" dirty="0"/>
              <a:t>compute the cryptographic hash of a corresponding file in run-time</a:t>
            </a:r>
          </a:p>
          <a:p>
            <a:pPr lvl="1"/>
            <a:r>
              <a:rPr lang="en-GB" dirty="0"/>
              <a:t>and compare the computed value with the stored in secure memory</a:t>
            </a:r>
          </a:p>
          <a:p>
            <a:pPr lvl="1"/>
            <a:r>
              <a:rPr lang="en-GB" dirty="0"/>
              <a:t>if they match, the file has not been altered with, because of the collision-resistant property of the hash function</a:t>
            </a:r>
          </a:p>
        </p:txBody>
      </p:sp>
    </p:spTree>
    <p:extLst>
      <p:ext uri="{BB962C8B-B14F-4D97-AF65-F5344CB8AC3E}">
        <p14:creationId xmlns:p14="http://schemas.microsoft.com/office/powerpoint/2010/main" val="30065073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A cryptographic hash function </a:t>
                </a:r>
                <a:r>
                  <a:rPr lang="en-GB" i="1" dirty="0"/>
                  <a:t>h </a:t>
                </a:r>
                <a:r>
                  <a:rPr lang="en-GB" dirty="0"/>
                  <a:t>can be used in conjunction with a secret key shared by two parties to provide integrity protection to messages exchanged over an insecure channel, much like a digital signature</a:t>
                </a:r>
              </a:p>
              <a:p>
                <a:r>
                  <a:rPr lang="en-GB" dirty="0"/>
                  <a:t>Suppose Alice and Bob share a secret key </a:t>
                </a:r>
                <a:r>
                  <a:rPr lang="en-GB" i="1" dirty="0"/>
                  <a:t>K</a:t>
                </a:r>
                <a:endParaRPr lang="en-GB" dirty="0"/>
              </a:p>
              <a:p>
                <a:r>
                  <a:rPr lang="en-GB" dirty="0"/>
                  <a:t>When Alice wants to send a message </a:t>
                </a:r>
                <a:r>
                  <a:rPr lang="en-GB" i="1" dirty="0"/>
                  <a:t>M </a:t>
                </a:r>
                <a:r>
                  <a:rPr lang="en-GB" dirty="0"/>
                  <a:t>to Bob, she computes the hash value of the key </a:t>
                </a:r>
                <a:r>
                  <a:rPr lang="en-GB" i="1" dirty="0"/>
                  <a:t>K </a:t>
                </a:r>
                <a:r>
                  <a:rPr lang="en-GB" dirty="0"/>
                  <a:t>concatenated with message </a:t>
                </a:r>
                <a:r>
                  <a:rPr lang="en-GB" i="1" dirty="0"/>
                  <a:t>M</a:t>
                </a:r>
                <a:r>
                  <a:rPr lang="en-GB" dirty="0"/>
                  <a:t>: </a:t>
                </a:r>
                <a:r>
                  <a:rPr lang="en-GB" i="1" dirty="0"/>
                  <a:t>A </a:t>
                </a:r>
                <a:r>
                  <a:rPr lang="en-GB" dirty="0"/>
                  <a:t>= </a:t>
                </a:r>
                <a:r>
                  <a:rPr lang="en-GB" i="1" dirty="0"/>
                  <a:t>h</a:t>
                </a:r>
                <a:r>
                  <a:rPr lang="en-GB" dirty="0"/>
                  <a:t>(</a:t>
                </a:r>
                <a:r>
                  <a:rPr lang="en-GB" i="1" dirty="0"/>
                  <a:t>K</a:t>
                </a:r>
                <a:r>
                  <a:rPr lang="en-GB" dirty="0"/>
                  <a:t>||</a:t>
                </a:r>
                <a:r>
                  <a:rPr lang="en-GB" i="1" dirty="0"/>
                  <a:t>M</a:t>
                </a:r>
                <a:r>
                  <a:rPr lang="en-GB" dirty="0"/>
                  <a:t>)</a:t>
                </a:r>
              </a:p>
              <a:p>
                <a:pPr lvl="1"/>
                <a:r>
                  <a:rPr lang="en-GB" dirty="0"/>
                  <a:t>A is called the MAC</a:t>
                </a:r>
              </a:p>
              <a:p>
                <a:r>
                  <a:rPr lang="en-GB" dirty="0"/>
                  <a:t>Alice sends the pair (</a:t>
                </a:r>
                <a:r>
                  <a:rPr lang="en-GB" i="1" dirty="0"/>
                  <a:t>M,A</a:t>
                </a:r>
                <a:r>
                  <a:rPr lang="en-GB" dirty="0"/>
                  <a:t>) to Bob</a:t>
                </a:r>
              </a:p>
              <a:p>
                <a:r>
                  <a:rPr lang="en-GB" dirty="0"/>
                  <a:t>Let’s assume what Bob receives (</a:t>
                </a:r>
                <a:r>
                  <a:rPr lang="en-GB" i="1" dirty="0"/>
                  <a:t>M’, A</a:t>
                </a:r>
                <a:r>
                  <a:rPr lang="en-GB" dirty="0"/>
                  <a:t>)</a:t>
                </a:r>
              </a:p>
              <a:p>
                <a:r>
                  <a:rPr lang="en-GB" dirty="0"/>
                  <a:t>Alice computes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GB" dirty="0"/>
                  <a:t>, if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GB" dirty="0"/>
                  <a:t>, Bob is assured that </a:t>
                </a:r>
              </a:p>
              <a:p>
                <a:pPr lvl="1"/>
                <a:r>
                  <a:rPr lang="en-GB" dirty="0"/>
                  <a:t>the message is sent by Alice, thus guaranteeing authenticity</a:t>
                </a:r>
              </a:p>
              <a:p>
                <a:pPr lvl="1"/>
                <a:r>
                  <a:rPr lang="en-GB" dirty="0"/>
                  <a:t>and the message has not been altered during transmission and hence guaranteeing integrity 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F4B5E-BDE4-B248-88DA-5C8C31ABAE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906479"/>
              </a:xfrm>
              <a:blipFill>
                <a:blip r:embed="rId2"/>
                <a:stretch>
                  <a:fillRect l="-844" t="-2591" b="-12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181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Authentication Code (MAC)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A649B3-0B6A-B042-BC3D-249D067B6D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0889" y="2331554"/>
            <a:ext cx="8650221" cy="35524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133644E-D7BD-F74F-9D9E-2FDC16FF3BB8}"/>
              </a:ext>
            </a:extLst>
          </p:cNvPr>
          <p:cNvSpPr/>
          <p:nvPr/>
        </p:nvSpPr>
        <p:spPr>
          <a:xfrm>
            <a:off x="9833113" y="5552661"/>
            <a:ext cx="304800" cy="1855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365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64FEE-34C3-024B-BA88-33E8D6444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Digital Signature vs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4B5E-BDE4-B248-88DA-5C8C31ABAE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06479"/>
          </a:xfrm>
        </p:spPr>
        <p:txBody>
          <a:bodyPr>
            <a:normAutofit/>
          </a:bodyPr>
          <a:lstStyle/>
          <a:p>
            <a:r>
              <a:rPr lang="en-GB" dirty="0"/>
              <a:t>They are similar, but the shared key </a:t>
            </a:r>
            <a:r>
              <a:rPr lang="en-GB" i="1" dirty="0"/>
              <a:t>K  </a:t>
            </a:r>
            <a:r>
              <a:rPr lang="en-GB" dirty="0"/>
              <a:t>needs to be exchanged in a secure fashion</a:t>
            </a:r>
          </a:p>
          <a:p>
            <a:pPr lvl="1"/>
            <a:r>
              <a:rPr lang="en-GB" dirty="0"/>
              <a:t>Like any symmetric encryption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6AD1F3-81E3-F24B-8DA9-FD568F0AF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028" y="3225800"/>
            <a:ext cx="7924908" cy="314849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296A7BE-CD39-FC40-8879-2BF93D0E5AA1}"/>
              </a:ext>
            </a:extLst>
          </p:cNvPr>
          <p:cNvSpPr/>
          <p:nvPr/>
        </p:nvSpPr>
        <p:spPr>
          <a:xfrm>
            <a:off x="1899892" y="6374296"/>
            <a:ext cx="8392215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crypto.stackexchange.com</a:t>
            </a:r>
            <a:r>
              <a:rPr lang="en-US" sz="1200" dirty="0"/>
              <a:t>/questions/5646/what-are-the-differences-between-a-digital-signature-a-mac-and-a-hash</a:t>
            </a:r>
          </a:p>
        </p:txBody>
      </p:sp>
    </p:spTree>
    <p:extLst>
      <p:ext uri="{BB962C8B-B14F-4D97-AF65-F5344CB8AC3E}">
        <p14:creationId xmlns:p14="http://schemas.microsoft.com/office/powerpoint/2010/main" val="463408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12939</TotalTime>
  <Words>1481</Words>
  <Application>Microsoft Macintosh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CSE 477: Introduction to Computer Security</vt:lpstr>
      <vt:lpstr>Outline</vt:lpstr>
      <vt:lpstr>Cryptographic hash functions</vt:lpstr>
      <vt:lpstr>Cryptographic hash functions: applications</vt:lpstr>
      <vt:lpstr>Cryptographic hash functions: applications</vt:lpstr>
      <vt:lpstr>Cryptographic hash functions: applications</vt:lpstr>
      <vt:lpstr>Message Authentication Code (MAC)</vt:lpstr>
      <vt:lpstr>Message Authentication Code (MAC)</vt:lpstr>
      <vt:lpstr>Digital Signature vs MAC</vt:lpstr>
      <vt:lpstr>Digital certificates</vt:lpstr>
      <vt:lpstr>Digital certificates</vt:lpstr>
      <vt:lpstr>Digital certificates</vt:lpstr>
      <vt:lpstr>Other aspects: passwords</vt:lpstr>
      <vt:lpstr>Strong passwords</vt:lpstr>
      <vt:lpstr>Password complexity</vt:lpstr>
      <vt:lpstr>Password length</vt:lpstr>
      <vt:lpstr>Secure passwords</vt:lpstr>
      <vt:lpstr>Dictionary attack</vt:lpstr>
      <vt:lpstr>Other attacks</vt:lpstr>
      <vt:lpstr>Security usability</vt:lpstr>
      <vt:lpstr>The lecture slides can be found in the following location!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Ferdous, Md Sadek</dc:creator>
  <cp:lastModifiedBy>Ferdous, Md Sadek</cp:lastModifiedBy>
  <cp:revision>146</cp:revision>
  <cp:lastPrinted>2018-04-04T08:22:29Z</cp:lastPrinted>
  <dcterms:created xsi:type="dcterms:W3CDTF">2018-03-28T08:20:04Z</dcterms:created>
  <dcterms:modified xsi:type="dcterms:W3CDTF">2019-01-31T06:24:14Z</dcterms:modified>
</cp:coreProperties>
</file>