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16" r:id="rId3"/>
    <p:sldId id="367" r:id="rId4"/>
    <p:sldId id="370" r:id="rId5"/>
    <p:sldId id="371" r:id="rId6"/>
    <p:sldId id="372" r:id="rId7"/>
    <p:sldId id="373" r:id="rId8"/>
    <p:sldId id="374" r:id="rId9"/>
    <p:sldId id="369" r:id="rId10"/>
    <p:sldId id="368" r:id="rId11"/>
    <p:sldId id="395" r:id="rId12"/>
    <p:sldId id="391" r:id="rId13"/>
    <p:sldId id="392" r:id="rId14"/>
    <p:sldId id="394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5" r:id="rId23"/>
    <p:sldId id="384" r:id="rId24"/>
    <p:sldId id="386" r:id="rId25"/>
    <p:sldId id="387" r:id="rId26"/>
    <p:sldId id="389" r:id="rId27"/>
    <p:sldId id="388" r:id="rId28"/>
    <p:sldId id="390" r:id="rId29"/>
    <p:sldId id="31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7BC"/>
    <a:srgbClr val="FC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7"/>
    <p:restoredTop sz="94674"/>
  </p:normalViewPr>
  <p:slideViewPr>
    <p:cSldViewPr snapToGrid="0" snapToObjects="1">
      <p:cViewPr varScale="1">
        <p:scale>
          <a:sx n="158" d="100"/>
          <a:sy n="158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701AE-786A-BF40-AA71-CC61F50D5FD0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0ACC2-0067-B747-83B7-C333B203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8199-BD52-6540-8578-78454D1FB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4FFCB-DD40-9742-9A79-B6971A57E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31A4D-A8AA-FA44-804A-AF4925E7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DA97-28FF-D940-A9F1-90A74D56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43DA-2451-CE4A-A814-390B62D5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47C7-860A-4449-8E33-DF4840F4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28D8-6604-0E4D-AE10-2DFDC230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D454-9F64-8D48-83AA-23744C0D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4213-817C-B54F-9BBE-FF6E9E5F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CD65-7D09-F943-A4C0-24BE276C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7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2F485-9C12-2F49-A540-A5F741058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9F51E-0F0A-A049-B2C4-4909D77A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C6A8D-B6BB-BF44-8796-1082BCB8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8FD4-A300-7745-94F1-DD815590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B389-FAC1-3649-B7FC-C25209BE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AB8F-66BA-F741-BA6F-F3519158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AE3CE-0E74-6641-828E-E45F2701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4F82-849E-9748-9A66-D8D22CD7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713A-5956-7A41-A0F0-9E512745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0136-8AB8-6948-97F4-2815652B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9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763C-A08B-7C4F-81A3-CB6703EB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F1057-BCB4-2E42-93B1-23BFC8DAE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749E-4BE0-1543-93EE-16ADCCE6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2A2B-8052-2443-9AB9-49EDFD5D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917FA-CAD8-8744-A095-D66AF189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686A-1173-0B45-8A1B-089F1253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5F15-F658-A345-8DC7-D4071F361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CE82F-D852-DD47-9BD4-D8823EE52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BB9A3-3DA3-C642-8766-A78F0999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E1E0-16C6-0147-B3C1-F016CB67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E5BC6-1C90-EA48-A6C3-A2AB9828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9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4D37-3226-9747-941E-AB07DF02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31E94-B674-AC47-B33F-83B096182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D320F-74DC-0A4E-A46B-897C9AA7B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3097A-69C5-A148-922C-EC88B5DA5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ADE77-2538-654F-A84E-414E7FF33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DCB2E-E297-8341-BC7C-0AE96F9E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B8D9D-D604-9C4E-9619-C9691200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1A691-E817-2048-982A-4F3930CA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9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53D-6A08-5449-B0D7-6DDF6D23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CD264-2F88-574C-92DF-20414AE5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FBA9E-2217-9B44-909F-47B4477F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5990A-607B-A548-97F5-A0020ECB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2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F2969-7FAE-AE47-8D88-BA189CBA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0E62D-6877-984B-BD37-DF2C6DB5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C88AF-953A-3945-AACB-C7DAA39C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F831-963E-2D4C-BD56-E60B508C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3956-85B9-6E48-A939-C569F5C11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58887-F704-E84E-BA83-806411A7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59EFD-AECF-F743-8CFD-872D68C9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13167-1D5A-8A48-AFE4-1C28584E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54B09-5282-A444-9100-37CAA6E5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F95C-AA5F-0942-B121-D8ABA9DE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BE0BF-166E-4E4F-AFBD-17CC7D47F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0DD65-1607-1C40-93BF-E6B338C51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49FFE-B55C-884E-84C9-B1803F97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90D28-EFE2-D144-BF59-3F66DD54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58F7B-0C3A-3F40-9159-2A181A0C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4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3D511-07CB-3140-A534-0705405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16D72-5657-7047-80D6-0C1EB97E7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C07E-9241-5746-91C6-1A11205A6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BFD07-9CA2-5544-9E7A-4482058DE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5AFC-CF26-6E4E-B973-39FDB5A86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2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7B81-36B4-434E-AEE4-2CB449213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0720"/>
            <a:ext cx="9144000" cy="2387600"/>
          </a:xfrm>
        </p:spPr>
        <p:txBody>
          <a:bodyPr/>
          <a:lstStyle/>
          <a:p>
            <a:r>
              <a:rPr lang="en-US" dirty="0"/>
              <a:t>CSE 477: Introduction to Computer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EDC08-8A7F-4949-885E-4E85B2175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6723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Lecture – 9</a:t>
            </a:r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Course Teacher: Dr. Md Sadek Ferdous</a:t>
            </a:r>
          </a:p>
          <a:p>
            <a:pPr algn="r"/>
            <a:r>
              <a:rPr lang="en-US" dirty="0"/>
              <a:t>Assistant Professor, CSE, SUST</a:t>
            </a:r>
          </a:p>
          <a:p>
            <a:pPr algn="r"/>
            <a:r>
              <a:rPr lang="en-US" dirty="0"/>
              <a:t>E-mail: </a:t>
            </a:r>
            <a:r>
              <a:rPr lang="en-US" dirty="0" err="1"/>
              <a:t>ripul.bd@gmail.com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41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Diffie-Hellman key exchange protocol (DH protocol)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2" y="1825623"/>
                <a:ext cx="10943804" cy="473956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 classic </a:t>
                </a:r>
                <a:r>
                  <a:rPr lang="en-GB" b="1" i="1" dirty="0"/>
                  <a:t>Diffie-Hellman key exchange protocol </a:t>
                </a:r>
                <a:r>
                  <a:rPr lang="en-GB" dirty="0"/>
                  <a:t>(</a:t>
                </a:r>
                <a:r>
                  <a:rPr lang="en-GB" b="1" i="1" dirty="0"/>
                  <a:t>DH protocol</a:t>
                </a:r>
                <a:r>
                  <a:rPr lang="en-GB" dirty="0"/>
                  <a:t>), which is named after its inventors, Whitfield Diffie and Martin Hellman</a:t>
                </a:r>
              </a:p>
              <a:p>
                <a:pPr lvl="1"/>
                <a:r>
                  <a:rPr lang="en-GB" dirty="0"/>
                  <a:t>based on modular exponentiation</a:t>
                </a:r>
              </a:p>
              <a:p>
                <a:r>
                  <a:rPr lang="en-GB" dirty="0"/>
                  <a:t>Assumed two public parameters have been established and are known to all participants (including the attacker): </a:t>
                </a:r>
              </a:p>
              <a:p>
                <a:pPr lvl="1"/>
                <a:r>
                  <a:rPr lang="en-GB" dirty="0"/>
                  <a:t>a prime number, </a:t>
                </a:r>
                <a:r>
                  <a:rPr lang="en-GB" i="1" dirty="0"/>
                  <a:t>p</a:t>
                </a:r>
                <a:r>
                  <a:rPr lang="en-GB" dirty="0"/>
                  <a:t>, and a generator </a:t>
                </a:r>
                <a:r>
                  <a:rPr lang="en-GB" i="1" dirty="0"/>
                  <a:t>g</a:t>
                </a:r>
                <a:r>
                  <a:rPr lang="en-GB" dirty="0"/>
                  <a:t>, for </a:t>
                </a:r>
                <a:r>
                  <a:rPr lang="en-GB" i="1" dirty="0" err="1"/>
                  <a:t>Z</a:t>
                </a:r>
                <a:r>
                  <a:rPr lang="en-GB" i="1" baseline="-25000" dirty="0" err="1"/>
                  <a:t>p</a:t>
                </a:r>
                <a:r>
                  <a:rPr lang="en-GB" i="1" dirty="0"/>
                  <a:t> </a:t>
                </a:r>
                <a:endParaRPr lang="en-GB" dirty="0"/>
              </a:p>
              <a:p>
                <a:r>
                  <a:rPr lang="en-GB" dirty="0"/>
                  <a:t>Alice picks a random number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Bob picks a random number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2" y="1825623"/>
                <a:ext cx="10943804" cy="4739563"/>
              </a:xfrm>
              <a:blipFill>
                <a:blip r:embed="rId2"/>
                <a:stretch>
                  <a:fillRect l="-928" t="-2413" r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01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Diffie-Hellman key exchange protocol (DH protocol)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8F000-9F0C-3044-A92D-EC4323C9BA9D}"/>
              </a:ext>
            </a:extLst>
          </p:cNvPr>
          <p:cNvSpPr/>
          <p:nvPr/>
        </p:nvSpPr>
        <p:spPr>
          <a:xfrm>
            <a:off x="2727016" y="2859315"/>
            <a:ext cx="817296" cy="350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99E3EB-8B9E-F243-80A2-C9AAC2C04171}"/>
              </a:ext>
            </a:extLst>
          </p:cNvPr>
          <p:cNvSpPr/>
          <p:nvPr/>
        </p:nvSpPr>
        <p:spPr>
          <a:xfrm>
            <a:off x="7143919" y="2859315"/>
            <a:ext cx="817296" cy="350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3F3736-5398-D749-BE4E-5D819F51CAA6}"/>
              </a:ext>
            </a:extLst>
          </p:cNvPr>
          <p:cNvSpPr/>
          <p:nvPr/>
        </p:nvSpPr>
        <p:spPr>
          <a:xfrm>
            <a:off x="2481734" y="2436241"/>
            <a:ext cx="13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Picks x in </a:t>
            </a:r>
            <a:r>
              <a:rPr lang="en-GB" dirty="0" err="1"/>
              <a:t>Z</a:t>
            </a:r>
            <a:r>
              <a:rPr lang="en-GB" baseline="-25000" dirty="0" err="1"/>
              <a:t>p</a:t>
            </a:r>
            <a:endParaRPr lang="en-US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C61A32-3301-BC4E-9EF0-0CCD1CCBF346}"/>
              </a:ext>
            </a:extLst>
          </p:cNvPr>
          <p:cNvSpPr/>
          <p:nvPr/>
        </p:nvSpPr>
        <p:spPr>
          <a:xfrm>
            <a:off x="6914821" y="2422516"/>
            <a:ext cx="13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Picks y in </a:t>
            </a:r>
            <a:r>
              <a:rPr lang="en-GB" dirty="0" err="1"/>
              <a:t>Z</a:t>
            </a:r>
            <a:r>
              <a:rPr lang="en-GB" baseline="-25000" dirty="0" err="1"/>
              <a:t>p</a:t>
            </a:r>
            <a:endParaRPr lang="en-US" baseline="-25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7A6CDD-8393-6645-9699-08D6C9ECF44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125965" y="3209903"/>
            <a:ext cx="9699" cy="1809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54DE47-5D0F-C24B-9AA7-5019975830C9}"/>
              </a:ext>
            </a:extLst>
          </p:cNvPr>
          <p:cNvCxnSpPr>
            <a:cxnSpLocks/>
          </p:cNvCxnSpPr>
          <p:nvPr/>
        </p:nvCxnSpPr>
        <p:spPr>
          <a:xfrm flipH="1">
            <a:off x="7544139" y="3188357"/>
            <a:ext cx="8430" cy="181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2E6D01-479D-ED4F-9014-7F1BB77AFF50}"/>
              </a:ext>
            </a:extLst>
          </p:cNvPr>
          <p:cNvCxnSpPr>
            <a:cxnSpLocks/>
          </p:cNvCxnSpPr>
          <p:nvPr/>
        </p:nvCxnSpPr>
        <p:spPr>
          <a:xfrm>
            <a:off x="3135663" y="3485032"/>
            <a:ext cx="441142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601C6A-07DF-4146-A46B-1EF6CA2C4221}"/>
              </a:ext>
            </a:extLst>
          </p:cNvPr>
          <p:cNvSpPr/>
          <p:nvPr/>
        </p:nvSpPr>
        <p:spPr>
          <a:xfrm>
            <a:off x="4506116" y="3089775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X </a:t>
            </a:r>
            <a:r>
              <a:rPr lang="en-GB" dirty="0"/>
              <a:t>= </a:t>
            </a:r>
            <a:r>
              <a:rPr lang="en-GB" i="1" dirty="0" err="1"/>
              <a:t>g</a:t>
            </a:r>
            <a:r>
              <a:rPr lang="en-GB" i="1" baseline="30000" dirty="0" err="1"/>
              <a:t>x</a:t>
            </a:r>
            <a:r>
              <a:rPr lang="en-GB" i="1" dirty="0"/>
              <a:t> </a:t>
            </a:r>
            <a:r>
              <a:rPr lang="en-GB" dirty="0"/>
              <a:t>mod </a:t>
            </a:r>
            <a:r>
              <a:rPr lang="en-GB" i="1" dirty="0"/>
              <a:t>p 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A084EF-0C08-8149-BFD4-A510F59C245B}"/>
              </a:ext>
            </a:extLst>
          </p:cNvPr>
          <p:cNvCxnSpPr>
            <a:cxnSpLocks/>
          </p:cNvCxnSpPr>
          <p:nvPr/>
        </p:nvCxnSpPr>
        <p:spPr>
          <a:xfrm>
            <a:off x="3135663" y="4097328"/>
            <a:ext cx="4411427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29BFF-1BBD-1842-9EA6-448B37F3A2D6}"/>
              </a:ext>
            </a:extLst>
          </p:cNvPr>
          <p:cNvSpPr/>
          <p:nvPr/>
        </p:nvSpPr>
        <p:spPr>
          <a:xfrm>
            <a:off x="4505870" y="3734752"/>
            <a:ext cx="146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Y </a:t>
            </a:r>
            <a:r>
              <a:rPr lang="en-GB" dirty="0"/>
              <a:t>= </a:t>
            </a:r>
            <a:r>
              <a:rPr lang="en-GB" i="1" dirty="0" err="1"/>
              <a:t>g</a:t>
            </a:r>
            <a:r>
              <a:rPr lang="en-GB" i="1" baseline="30000" dirty="0" err="1"/>
              <a:t>y</a:t>
            </a:r>
            <a:r>
              <a:rPr lang="en-GB" i="1" dirty="0"/>
              <a:t> </a:t>
            </a:r>
            <a:r>
              <a:rPr lang="en-GB" dirty="0"/>
              <a:t>mod </a:t>
            </a:r>
            <a:r>
              <a:rPr lang="en-GB" i="1" dirty="0"/>
              <a:t>p 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48C2AD-E313-2742-B732-EA7B7E3EA774}"/>
              </a:ext>
            </a:extLst>
          </p:cNvPr>
          <p:cNvGrpSpPr/>
          <p:nvPr/>
        </p:nvGrpSpPr>
        <p:grpSpPr>
          <a:xfrm>
            <a:off x="2809792" y="4305022"/>
            <a:ext cx="316174" cy="309765"/>
            <a:chOff x="2819490" y="5004068"/>
            <a:chExt cx="316174" cy="30976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0EC0940-4D2C-6542-A911-25B3DC684F80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90" y="5004068"/>
              <a:ext cx="3161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2722F7-0940-6B45-A7F0-21E35060C3ED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90" y="5004068"/>
              <a:ext cx="0" cy="309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98476E-B9C1-4640-B871-8AB75469A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90" y="5313833"/>
              <a:ext cx="316174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8A51E9-B6D6-A24C-A248-47D84D1641E2}"/>
              </a:ext>
            </a:extLst>
          </p:cNvPr>
          <p:cNvCxnSpPr/>
          <p:nvPr/>
        </p:nvCxnSpPr>
        <p:spPr>
          <a:xfrm>
            <a:off x="7547090" y="4289890"/>
            <a:ext cx="216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F44697-717B-664A-8743-6ABC2271FFF7}"/>
              </a:ext>
            </a:extLst>
          </p:cNvPr>
          <p:cNvCxnSpPr>
            <a:cxnSpLocks/>
          </p:cNvCxnSpPr>
          <p:nvPr/>
        </p:nvCxnSpPr>
        <p:spPr>
          <a:xfrm>
            <a:off x="7763466" y="4289890"/>
            <a:ext cx="0" cy="285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6E95726-0ACB-564E-A5E5-936AF3EBED86}"/>
              </a:ext>
            </a:extLst>
          </p:cNvPr>
          <p:cNvCxnSpPr/>
          <p:nvPr/>
        </p:nvCxnSpPr>
        <p:spPr>
          <a:xfrm>
            <a:off x="7544139" y="4575775"/>
            <a:ext cx="216376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AABD125-C59C-7948-BCC0-CF898A768C05}"/>
              </a:ext>
            </a:extLst>
          </p:cNvPr>
          <p:cNvSpPr/>
          <p:nvPr/>
        </p:nvSpPr>
        <p:spPr>
          <a:xfrm>
            <a:off x="3075231" y="4271823"/>
            <a:ext cx="1428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i="1" dirty="0"/>
              <a:t>K</a:t>
            </a:r>
            <a:r>
              <a:rPr lang="en-GB" baseline="-25000" dirty="0"/>
              <a:t>1</a:t>
            </a:r>
            <a:r>
              <a:rPr lang="en-GB" dirty="0"/>
              <a:t> = </a:t>
            </a:r>
            <a:r>
              <a:rPr lang="en-GB" i="1" dirty="0" err="1"/>
              <a:t>Y</a:t>
            </a:r>
            <a:r>
              <a:rPr lang="en-GB" i="1" baseline="30000" dirty="0" err="1"/>
              <a:t>x</a:t>
            </a:r>
            <a:r>
              <a:rPr lang="en-GB" i="1" baseline="30000" dirty="0"/>
              <a:t> </a:t>
            </a:r>
            <a:r>
              <a:rPr lang="en-GB" i="1" dirty="0"/>
              <a:t>mod p</a:t>
            </a:r>
            <a:endParaRPr lang="en-US" i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7F7FC1-7B93-4C4A-B0AB-692F366BDC02}"/>
              </a:ext>
            </a:extLst>
          </p:cNvPr>
          <p:cNvSpPr/>
          <p:nvPr/>
        </p:nvSpPr>
        <p:spPr>
          <a:xfrm>
            <a:off x="7718073" y="4245455"/>
            <a:ext cx="1420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i="1" dirty="0"/>
              <a:t>K</a:t>
            </a:r>
            <a:r>
              <a:rPr lang="en-GB" i="1" baseline="-25000" dirty="0"/>
              <a:t>2</a:t>
            </a:r>
            <a:r>
              <a:rPr lang="en-GB" i="1" dirty="0"/>
              <a:t> = </a:t>
            </a:r>
            <a:r>
              <a:rPr lang="en-GB" i="1" dirty="0" err="1"/>
              <a:t>X</a:t>
            </a:r>
            <a:r>
              <a:rPr lang="en-GB" i="1" baseline="30000" dirty="0" err="1"/>
              <a:t>y</a:t>
            </a:r>
            <a:r>
              <a:rPr lang="en-GB" i="1" baseline="30000" dirty="0"/>
              <a:t> </a:t>
            </a:r>
            <a:r>
              <a:rPr lang="en-GB" i="1" dirty="0"/>
              <a:t>mod 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330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Diffie-Hellman key exchange protocol (DH protocol)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2" y="1825623"/>
                <a:ext cx="10943804" cy="473956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 secret key essentially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The security of the DH protocol is based on the assumption </a:t>
                </a:r>
              </a:p>
              <a:p>
                <a:pPr lvl="1"/>
                <a:r>
                  <a:rPr lang="en-GB" dirty="0"/>
                  <a:t>It is difficult for the attacker to determine the key </a:t>
                </a:r>
                <a:r>
                  <a:rPr lang="en-GB" i="1" dirty="0"/>
                  <a:t>K </a:t>
                </a:r>
                <a:r>
                  <a:rPr lang="en-GB" dirty="0"/>
                  <a:t>from the public parameters and the eavesdropped values </a:t>
                </a:r>
                <a:r>
                  <a:rPr lang="en-GB" i="1" dirty="0"/>
                  <a:t>X </a:t>
                </a:r>
                <a:r>
                  <a:rPr lang="en-GB" dirty="0"/>
                  <a:t>and </a:t>
                </a:r>
                <a:r>
                  <a:rPr lang="en-GB" i="1" dirty="0"/>
                  <a:t>Y</a:t>
                </a:r>
              </a:p>
              <a:p>
                <a:r>
                  <a:rPr lang="en-GB" dirty="0"/>
                  <a:t>Indeed, recovering either </a:t>
                </a:r>
                <a:r>
                  <a:rPr lang="en-GB" i="1" dirty="0"/>
                  <a:t>x </a:t>
                </a:r>
                <a:r>
                  <a:rPr lang="en-GB" dirty="0"/>
                  <a:t>from </a:t>
                </a:r>
                <a:r>
                  <a:rPr lang="en-GB" i="1" dirty="0"/>
                  <a:t>X </a:t>
                </a:r>
                <a:r>
                  <a:rPr lang="en-GB" dirty="0"/>
                  <a:t>or </a:t>
                </a:r>
                <a:r>
                  <a:rPr lang="en-GB" i="1" dirty="0"/>
                  <a:t>y </a:t>
                </a:r>
                <a:r>
                  <a:rPr lang="en-GB" dirty="0"/>
                  <a:t>from </a:t>
                </a:r>
                <a:r>
                  <a:rPr lang="en-GB" i="1" dirty="0"/>
                  <a:t>Y </a:t>
                </a:r>
                <a:r>
                  <a:rPr lang="en-GB" dirty="0"/>
                  <a:t>is equivalent to solving the discrete logarithm problem</a:t>
                </a:r>
              </a:p>
              <a:p>
                <a:pPr lvl="1"/>
                <a:r>
                  <a:rPr lang="en-GB" dirty="0"/>
                  <a:t>believed to be computationally hard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2" y="1825623"/>
                <a:ext cx="10943804" cy="4739563"/>
              </a:xfrm>
              <a:blipFill>
                <a:blip r:embed="rId2"/>
                <a:stretch>
                  <a:fillRect l="-928" t="-2413" r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46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Diffie-Hellman key exchange protocol (DH protocol)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3"/>
            <a:ext cx="10943804" cy="4739563"/>
          </a:xfrm>
        </p:spPr>
        <p:txBody>
          <a:bodyPr>
            <a:normAutofit/>
          </a:bodyPr>
          <a:lstStyle/>
          <a:p>
            <a:r>
              <a:rPr lang="en-GB" dirty="0"/>
              <a:t>Alice and Bob agree on p = 23 and g = 5</a:t>
            </a:r>
          </a:p>
          <a:p>
            <a:r>
              <a:rPr lang="en-GB" dirty="0"/>
              <a:t>Alice chooses x = 6 and sends 5</a:t>
            </a:r>
            <a:r>
              <a:rPr lang="en-GB" baseline="30000" dirty="0"/>
              <a:t>6</a:t>
            </a:r>
            <a:r>
              <a:rPr lang="en-GB" dirty="0"/>
              <a:t> mod 23 = 8 as X</a:t>
            </a:r>
          </a:p>
          <a:p>
            <a:r>
              <a:rPr lang="en-GB" dirty="0"/>
              <a:t>Bob chooses y = 15 and sends 5</a:t>
            </a:r>
            <a:r>
              <a:rPr lang="en-GB" baseline="30000" dirty="0"/>
              <a:t>15</a:t>
            </a:r>
            <a:r>
              <a:rPr lang="en-GB" dirty="0"/>
              <a:t> mod 23 = 19 as Y</a:t>
            </a:r>
          </a:p>
          <a:p>
            <a:r>
              <a:rPr lang="en-GB" dirty="0"/>
              <a:t>Alice computes K</a:t>
            </a:r>
            <a:r>
              <a:rPr lang="en-GB" baseline="-25000" dirty="0"/>
              <a:t>1</a:t>
            </a:r>
            <a:r>
              <a:rPr lang="en-GB" dirty="0"/>
              <a:t> = 19</a:t>
            </a:r>
            <a:r>
              <a:rPr lang="en-GB" baseline="30000" dirty="0"/>
              <a:t>6</a:t>
            </a:r>
            <a:r>
              <a:rPr lang="en-GB" dirty="0"/>
              <a:t> mod 23 = 2</a:t>
            </a:r>
          </a:p>
          <a:p>
            <a:r>
              <a:rPr lang="en-GB" dirty="0"/>
              <a:t>Bob computes 8</a:t>
            </a:r>
            <a:r>
              <a:rPr lang="en-GB" baseline="30000" dirty="0"/>
              <a:t>15</a:t>
            </a:r>
            <a:r>
              <a:rPr lang="en-GB" dirty="0"/>
              <a:t> mod 23 = 2</a:t>
            </a:r>
          </a:p>
          <a:p>
            <a:r>
              <a:rPr lang="en-GB" dirty="0"/>
              <a:t>2 is their shared secret!</a:t>
            </a:r>
          </a:p>
          <a:p>
            <a:r>
              <a:rPr lang="en-GB" dirty="0"/>
              <a:t>Clearly, much larger values of x, y, and p are required</a:t>
            </a:r>
          </a:p>
        </p:txBody>
      </p:sp>
    </p:spTree>
    <p:extLst>
      <p:ext uri="{BB962C8B-B14F-4D97-AF65-F5344CB8AC3E}">
        <p14:creationId xmlns:p14="http://schemas.microsoft.com/office/powerpoint/2010/main" val="13512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Attack on DH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3"/>
            <a:ext cx="10943804" cy="1289811"/>
          </a:xfrm>
        </p:spPr>
        <p:txBody>
          <a:bodyPr>
            <a:normAutofit/>
          </a:bodyPr>
          <a:lstStyle/>
          <a:p>
            <a:r>
              <a:rPr lang="en-GB" sz="2400" dirty="0"/>
              <a:t>Even though it is secure against a passive attacker, the DH protocol is vulnerable to a man-in-the-middle attack if the attacker can intercept and modify the messages exchanged by Alice and Bob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E09DB3-32EA-7842-9F02-9663B86BF158}"/>
              </a:ext>
            </a:extLst>
          </p:cNvPr>
          <p:cNvGrpSpPr/>
          <p:nvPr/>
        </p:nvGrpSpPr>
        <p:grpSpPr>
          <a:xfrm>
            <a:off x="2764955" y="2964682"/>
            <a:ext cx="6909236" cy="3893318"/>
            <a:chOff x="4545203" y="2813569"/>
            <a:chExt cx="6909236" cy="38933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88F000-9F0C-3044-A92D-EC4323C9BA9D}"/>
                </a:ext>
              </a:extLst>
            </p:cNvPr>
            <p:cNvSpPr/>
            <p:nvPr/>
          </p:nvSpPr>
          <p:spPr>
            <a:xfrm>
              <a:off x="4790485" y="3250368"/>
              <a:ext cx="817296" cy="3505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11AB60-F459-2A40-A153-DE76124AEEFA}"/>
                </a:ext>
              </a:extLst>
            </p:cNvPr>
            <p:cNvSpPr/>
            <p:nvPr/>
          </p:nvSpPr>
          <p:spPr>
            <a:xfrm>
              <a:off x="6933189" y="3250368"/>
              <a:ext cx="924178" cy="3505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Mallory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99E3EB-8B9E-F243-80A2-C9AAC2C04171}"/>
                </a:ext>
              </a:extLst>
            </p:cNvPr>
            <p:cNvSpPr/>
            <p:nvPr/>
          </p:nvSpPr>
          <p:spPr>
            <a:xfrm>
              <a:off x="9207388" y="3250368"/>
              <a:ext cx="817296" cy="3505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DDE3AA-C97F-FC48-BD8E-9925E89BECA2}"/>
                </a:ext>
              </a:extLst>
            </p:cNvPr>
            <p:cNvSpPr/>
            <p:nvPr/>
          </p:nvSpPr>
          <p:spPr>
            <a:xfrm>
              <a:off x="6181979" y="2813569"/>
              <a:ext cx="26792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Picks numbers </a:t>
              </a:r>
              <a:r>
                <a:rPr lang="en-GB" i="1" dirty="0"/>
                <a:t>s </a:t>
              </a:r>
              <a:r>
                <a:rPr lang="en-GB" dirty="0"/>
                <a:t>and </a:t>
              </a:r>
              <a:r>
                <a:rPr lang="en-GB" i="1" dirty="0"/>
                <a:t>t </a:t>
              </a:r>
              <a:r>
                <a:rPr lang="en-GB" dirty="0"/>
                <a:t>in </a:t>
              </a:r>
              <a:r>
                <a:rPr lang="en-GB" i="1" dirty="0" err="1"/>
                <a:t>Z</a:t>
              </a:r>
              <a:r>
                <a:rPr lang="en-GB" i="1" baseline="-25000" dirty="0" err="1"/>
                <a:t>p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F3736-5398-D749-BE4E-5D819F51CAA6}"/>
                </a:ext>
              </a:extLst>
            </p:cNvPr>
            <p:cNvSpPr/>
            <p:nvPr/>
          </p:nvSpPr>
          <p:spPr>
            <a:xfrm>
              <a:off x="4545203" y="2827294"/>
              <a:ext cx="130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Picks x in </a:t>
              </a:r>
              <a:r>
                <a:rPr lang="en-GB" dirty="0" err="1"/>
                <a:t>Z</a:t>
              </a:r>
              <a:r>
                <a:rPr lang="en-GB" baseline="-25000" dirty="0" err="1"/>
                <a:t>p</a:t>
              </a:r>
              <a:endParaRPr lang="en-US" baseline="-250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C61A32-3301-BC4E-9EF0-0CCD1CCBF346}"/>
                </a:ext>
              </a:extLst>
            </p:cNvPr>
            <p:cNvSpPr/>
            <p:nvPr/>
          </p:nvSpPr>
          <p:spPr>
            <a:xfrm>
              <a:off x="8978290" y="2813569"/>
              <a:ext cx="130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Picks y in </a:t>
              </a:r>
              <a:r>
                <a:rPr lang="en-GB" dirty="0" err="1"/>
                <a:t>Z</a:t>
              </a:r>
              <a:r>
                <a:rPr lang="en-GB" baseline="-25000" dirty="0" err="1"/>
                <a:t>p</a:t>
              </a:r>
              <a:endParaRPr lang="en-US" baseline="-2500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7A6CDD-8393-6645-9699-08D6C9ECF44C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5199132" y="3600956"/>
              <a:ext cx="1" cy="310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3636BB-3FF7-694C-B0BC-914DE403FB47}"/>
                </a:ext>
              </a:extLst>
            </p:cNvPr>
            <p:cNvCxnSpPr/>
            <p:nvPr/>
          </p:nvCxnSpPr>
          <p:spPr>
            <a:xfrm flipH="1">
              <a:off x="7395278" y="3603687"/>
              <a:ext cx="1" cy="310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54DE47-5D0F-C24B-9AA7-501997583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3510" y="3579410"/>
              <a:ext cx="2527" cy="31046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2E6D01-479D-ED4F-9014-7F1BB77AFF50}"/>
                </a:ext>
              </a:extLst>
            </p:cNvPr>
            <p:cNvCxnSpPr/>
            <p:nvPr/>
          </p:nvCxnSpPr>
          <p:spPr>
            <a:xfrm>
              <a:off x="5199132" y="3876085"/>
              <a:ext cx="2196146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601C6A-07DF-4146-A46B-1EF6CA2C4221}"/>
                </a:ext>
              </a:extLst>
            </p:cNvPr>
            <p:cNvSpPr/>
            <p:nvPr/>
          </p:nvSpPr>
          <p:spPr>
            <a:xfrm>
              <a:off x="5493094" y="3553855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i="1" dirty="0"/>
                <a:t>X </a:t>
              </a:r>
              <a:r>
                <a:rPr lang="en-GB" dirty="0"/>
                <a:t>= </a:t>
              </a:r>
              <a:r>
                <a:rPr lang="en-GB" i="1" dirty="0" err="1"/>
                <a:t>g</a:t>
              </a:r>
              <a:r>
                <a:rPr lang="en-GB" i="1" baseline="30000" dirty="0" err="1"/>
                <a:t>x</a:t>
              </a:r>
              <a:r>
                <a:rPr lang="en-GB" i="1" dirty="0"/>
                <a:t> </a:t>
              </a:r>
              <a:r>
                <a:rPr lang="en-GB" dirty="0"/>
                <a:t>mod </a:t>
              </a:r>
              <a:r>
                <a:rPr lang="en-GB" i="1" dirty="0"/>
                <a:t>p </a:t>
              </a:r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C69F84-F28F-9445-AC9F-B80440C0B2D2}"/>
                </a:ext>
              </a:extLst>
            </p:cNvPr>
            <p:cNvCxnSpPr/>
            <p:nvPr/>
          </p:nvCxnSpPr>
          <p:spPr>
            <a:xfrm>
              <a:off x="7415761" y="4077037"/>
              <a:ext cx="2196146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AED2C0-AC08-E84A-8426-08A7A1CD8002}"/>
                </a:ext>
              </a:extLst>
            </p:cNvPr>
            <p:cNvSpPr/>
            <p:nvPr/>
          </p:nvSpPr>
          <p:spPr>
            <a:xfrm>
              <a:off x="7736570" y="3734048"/>
              <a:ext cx="13933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i="1" dirty="0"/>
                <a:t>T </a:t>
              </a:r>
              <a:r>
                <a:rPr lang="en-GB" dirty="0"/>
                <a:t>= </a:t>
              </a:r>
              <a:r>
                <a:rPr lang="en-GB" i="1" dirty="0" err="1"/>
                <a:t>g</a:t>
              </a:r>
              <a:r>
                <a:rPr lang="en-GB" i="1" baseline="30000" dirty="0" err="1"/>
                <a:t>t</a:t>
              </a:r>
              <a:r>
                <a:rPr lang="en-GB" i="1" dirty="0"/>
                <a:t> </a:t>
              </a:r>
              <a:r>
                <a:rPr lang="en-GB" dirty="0"/>
                <a:t>mod </a:t>
              </a:r>
              <a:r>
                <a:rPr lang="en-GB" i="1" dirty="0"/>
                <a:t>p </a:t>
              </a:r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A084EF-0C08-8149-BFD4-A510F59C245B}"/>
                </a:ext>
              </a:extLst>
            </p:cNvPr>
            <p:cNvCxnSpPr/>
            <p:nvPr/>
          </p:nvCxnSpPr>
          <p:spPr>
            <a:xfrm>
              <a:off x="7414413" y="4488381"/>
              <a:ext cx="2196146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529BFF-1BBD-1842-9EA6-448B37F3A2D6}"/>
                </a:ext>
              </a:extLst>
            </p:cNvPr>
            <p:cNvSpPr/>
            <p:nvPr/>
          </p:nvSpPr>
          <p:spPr>
            <a:xfrm>
              <a:off x="7751406" y="4145392"/>
              <a:ext cx="14622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i="1" dirty="0"/>
                <a:t>Y </a:t>
              </a:r>
              <a:r>
                <a:rPr lang="en-GB" dirty="0"/>
                <a:t>= </a:t>
              </a:r>
              <a:r>
                <a:rPr lang="en-GB" i="1" dirty="0" err="1"/>
                <a:t>g</a:t>
              </a:r>
              <a:r>
                <a:rPr lang="en-GB" i="1" baseline="30000" dirty="0" err="1"/>
                <a:t>y</a:t>
              </a:r>
              <a:r>
                <a:rPr lang="en-GB" i="1" dirty="0"/>
                <a:t> </a:t>
              </a:r>
              <a:r>
                <a:rPr lang="en-GB" dirty="0"/>
                <a:t>mod </a:t>
              </a:r>
              <a:r>
                <a:rPr lang="en-GB" i="1" dirty="0"/>
                <a:t>p </a:t>
              </a:r>
              <a:endParaRPr lang="en-US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3F763B-B291-9A4E-86E0-A468C2EDF163}"/>
                </a:ext>
              </a:extLst>
            </p:cNvPr>
            <p:cNvCxnSpPr/>
            <p:nvPr/>
          </p:nvCxnSpPr>
          <p:spPr>
            <a:xfrm>
              <a:off x="5203261" y="4683649"/>
              <a:ext cx="2196146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2F7A0C-F1D4-2E49-A035-19C3449B36A3}"/>
                </a:ext>
              </a:extLst>
            </p:cNvPr>
            <p:cNvSpPr/>
            <p:nvPr/>
          </p:nvSpPr>
          <p:spPr>
            <a:xfrm>
              <a:off x="5540254" y="4340660"/>
              <a:ext cx="13933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i="1" dirty="0"/>
                <a:t>S </a:t>
              </a:r>
              <a:r>
                <a:rPr lang="en-GB" dirty="0"/>
                <a:t>= </a:t>
              </a:r>
              <a:r>
                <a:rPr lang="en-GB" i="1" dirty="0" err="1"/>
                <a:t>g</a:t>
              </a:r>
              <a:r>
                <a:rPr lang="en-GB" i="1" baseline="30000" dirty="0" err="1"/>
                <a:t>s</a:t>
              </a:r>
              <a:r>
                <a:rPr lang="en-GB" i="1" dirty="0"/>
                <a:t> </a:t>
              </a:r>
              <a:r>
                <a:rPr lang="en-GB" dirty="0"/>
                <a:t>mod </a:t>
              </a:r>
              <a:r>
                <a:rPr lang="en-GB" i="1" dirty="0"/>
                <a:t>p 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A5E50E-F0A7-3346-9B51-54560234AC81}"/>
                </a:ext>
              </a:extLst>
            </p:cNvPr>
            <p:cNvSpPr/>
            <p:nvPr/>
          </p:nvSpPr>
          <p:spPr>
            <a:xfrm>
              <a:off x="5199132" y="4806670"/>
              <a:ext cx="2215281" cy="314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/>
                <a:t>K</a:t>
              </a:r>
              <a:r>
                <a:rPr lang="en-GB" baseline="-25000" dirty="0"/>
                <a:t>1</a:t>
              </a:r>
              <a:r>
                <a:rPr lang="en-GB" dirty="0"/>
                <a:t> = </a:t>
              </a:r>
              <a:r>
                <a:rPr lang="en-GB" i="1" dirty="0" err="1"/>
                <a:t>g</a:t>
              </a:r>
              <a:r>
                <a:rPr lang="en-GB" i="1" baseline="30000" dirty="0" err="1"/>
                <a:t>xs</a:t>
              </a:r>
              <a:r>
                <a:rPr lang="en-GB" i="1" dirty="0"/>
                <a:t> </a:t>
              </a:r>
              <a:r>
                <a:rPr lang="en-GB" dirty="0"/>
                <a:t>mod </a:t>
              </a:r>
              <a:r>
                <a:rPr lang="en-GB" i="1" dirty="0"/>
                <a:t>p</a:t>
              </a: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78D298-E76E-4D42-9450-8DBB904ADFB1}"/>
                </a:ext>
              </a:extLst>
            </p:cNvPr>
            <p:cNvSpPr/>
            <p:nvPr/>
          </p:nvSpPr>
          <p:spPr>
            <a:xfrm>
              <a:off x="7407584" y="4806603"/>
              <a:ext cx="2215281" cy="3146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/>
                <a:t>K</a:t>
              </a:r>
              <a:r>
                <a:rPr lang="en-GB" baseline="-25000" dirty="0"/>
                <a:t>2</a:t>
              </a:r>
              <a:r>
                <a:rPr lang="en-GB" dirty="0"/>
                <a:t> = </a:t>
              </a:r>
              <a:r>
                <a:rPr lang="en-GB" i="1" dirty="0" err="1"/>
                <a:t>g</a:t>
              </a:r>
              <a:r>
                <a:rPr lang="en-GB" i="1" baseline="30000" dirty="0" err="1"/>
                <a:t>yt</a:t>
              </a:r>
              <a:r>
                <a:rPr lang="en-GB" i="1" dirty="0"/>
                <a:t> </a:t>
              </a:r>
              <a:r>
                <a:rPr lang="en-GB" dirty="0"/>
                <a:t>mod </a:t>
              </a:r>
              <a:r>
                <a:rPr lang="en-GB" i="1" dirty="0"/>
                <a:t>p</a:t>
              </a:r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860881-805C-594E-9504-391AE8E97160}"/>
                </a:ext>
              </a:extLst>
            </p:cNvPr>
            <p:cNvCxnSpPr/>
            <p:nvPr/>
          </p:nvCxnSpPr>
          <p:spPr>
            <a:xfrm>
              <a:off x="5200359" y="5517555"/>
              <a:ext cx="2196146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FBEE315-F2C1-9342-ADE2-66431ED2183E}"/>
                </a:ext>
              </a:extLst>
            </p:cNvPr>
            <p:cNvSpPr/>
            <p:nvPr/>
          </p:nvSpPr>
          <p:spPr>
            <a:xfrm>
              <a:off x="5494321" y="5195325"/>
              <a:ext cx="16595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Encrypt with </a:t>
              </a:r>
              <a:r>
                <a:rPr lang="en-GB" i="1" dirty="0"/>
                <a:t>K</a:t>
              </a:r>
              <a:r>
                <a:rPr lang="en-GB" i="1" baseline="-25000" dirty="0"/>
                <a:t>1</a:t>
              </a:r>
              <a:endParaRPr lang="en-US" i="1" baseline="-25000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CC8F4EC-9A86-8D40-97D0-541FC28B6E38}"/>
                </a:ext>
              </a:extLst>
            </p:cNvPr>
            <p:cNvCxnSpPr/>
            <p:nvPr/>
          </p:nvCxnSpPr>
          <p:spPr>
            <a:xfrm>
              <a:off x="7424311" y="6187843"/>
              <a:ext cx="2196146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6BD3ECE-DC1C-B04A-93FF-43287BB1A50F}"/>
                </a:ext>
              </a:extLst>
            </p:cNvPr>
            <p:cNvSpPr/>
            <p:nvPr/>
          </p:nvSpPr>
          <p:spPr>
            <a:xfrm>
              <a:off x="7718273" y="5865613"/>
              <a:ext cx="16210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Encrypt with </a:t>
              </a:r>
              <a:r>
                <a:rPr lang="en-GB" i="1" dirty="0"/>
                <a:t>K</a:t>
              </a:r>
              <a:r>
                <a:rPr lang="en-GB" i="1" baseline="-25000" dirty="0"/>
                <a:t>2</a:t>
              </a:r>
              <a:endParaRPr lang="en-US" i="1" baseline="-2500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0EC0940-4D2C-6542-A911-25B3DC684F80}"/>
                </a:ext>
              </a:extLst>
            </p:cNvPr>
            <p:cNvCxnSpPr/>
            <p:nvPr/>
          </p:nvCxnSpPr>
          <p:spPr>
            <a:xfrm>
              <a:off x="7414413" y="5564657"/>
              <a:ext cx="216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2722F7-0940-6B45-A7F0-21E35060C3ED}"/>
                </a:ext>
              </a:extLst>
            </p:cNvPr>
            <p:cNvCxnSpPr>
              <a:cxnSpLocks/>
            </p:cNvCxnSpPr>
            <p:nvPr/>
          </p:nvCxnSpPr>
          <p:spPr>
            <a:xfrm>
              <a:off x="7630789" y="5564657"/>
              <a:ext cx="0" cy="285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98476E-B9C1-4640-B871-8AB75469A011}"/>
                </a:ext>
              </a:extLst>
            </p:cNvPr>
            <p:cNvCxnSpPr/>
            <p:nvPr/>
          </p:nvCxnSpPr>
          <p:spPr>
            <a:xfrm>
              <a:off x="7411462" y="5850542"/>
              <a:ext cx="216376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2F8DB28-1331-D545-90F8-6EBD6D815AB2}"/>
                </a:ext>
              </a:extLst>
            </p:cNvPr>
            <p:cNvSpPr/>
            <p:nvPr/>
          </p:nvSpPr>
          <p:spPr>
            <a:xfrm>
              <a:off x="7603456" y="5535705"/>
              <a:ext cx="16451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Decrypt with </a:t>
              </a:r>
              <a:r>
                <a:rPr lang="en-GB" i="1" dirty="0"/>
                <a:t>K</a:t>
              </a:r>
              <a:r>
                <a:rPr lang="en-GB" i="1" baseline="-25000" dirty="0"/>
                <a:t>1</a:t>
              </a:r>
              <a:endParaRPr lang="en-US" i="1" baseline="-25000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78A51E9-B6D6-A24C-A248-47D84D1641E2}"/>
                </a:ext>
              </a:extLst>
            </p:cNvPr>
            <p:cNvCxnSpPr/>
            <p:nvPr/>
          </p:nvCxnSpPr>
          <p:spPr>
            <a:xfrm>
              <a:off x="9620266" y="6219509"/>
              <a:ext cx="216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DF44697-717B-664A-8743-6ABC2271FFF7}"/>
                </a:ext>
              </a:extLst>
            </p:cNvPr>
            <p:cNvCxnSpPr>
              <a:cxnSpLocks/>
            </p:cNvCxnSpPr>
            <p:nvPr/>
          </p:nvCxnSpPr>
          <p:spPr>
            <a:xfrm>
              <a:off x="9836642" y="6219509"/>
              <a:ext cx="0" cy="285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6E95726-0ACB-564E-A5E5-936AF3EBED86}"/>
                </a:ext>
              </a:extLst>
            </p:cNvPr>
            <p:cNvCxnSpPr/>
            <p:nvPr/>
          </p:nvCxnSpPr>
          <p:spPr>
            <a:xfrm>
              <a:off x="9617315" y="6505394"/>
              <a:ext cx="216376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F54A63C-FF13-9B4F-9A44-A5C01A56BAF2}"/>
                </a:ext>
              </a:extLst>
            </p:cNvPr>
            <p:cNvSpPr/>
            <p:nvPr/>
          </p:nvSpPr>
          <p:spPr>
            <a:xfrm>
              <a:off x="9809309" y="6190557"/>
              <a:ext cx="16451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Decrypt with </a:t>
              </a:r>
              <a:r>
                <a:rPr lang="en-GB" i="1" dirty="0"/>
                <a:t>K</a:t>
              </a:r>
              <a:r>
                <a:rPr lang="en-GB" i="1" baseline="-25000" dirty="0"/>
                <a:t>2</a:t>
              </a:r>
              <a:endParaRPr lang="en-US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5142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Cryptographic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3"/>
            <a:ext cx="10943804" cy="47395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 cryptographic </a:t>
            </a:r>
            <a:r>
              <a:rPr lang="en-GB" b="1" i="1" dirty="0"/>
              <a:t>hash function </a:t>
            </a:r>
            <a:r>
              <a:rPr lang="en-GB" dirty="0"/>
              <a:t>produces a compressed digest of a message with three properties: </a:t>
            </a:r>
            <a:r>
              <a:rPr lang="en-GB" b="1" dirty="0"/>
              <a:t>deterministic</a:t>
            </a:r>
            <a:r>
              <a:rPr lang="en-GB" dirty="0"/>
              <a:t>, </a:t>
            </a:r>
            <a:r>
              <a:rPr lang="en-GB" b="1" i="1" dirty="0"/>
              <a:t>one-way</a:t>
            </a:r>
            <a:r>
              <a:rPr lang="en-GB" dirty="0"/>
              <a:t>, and </a:t>
            </a:r>
            <a:r>
              <a:rPr lang="en-GB" b="1" i="1" dirty="0"/>
              <a:t>collision-resistant</a:t>
            </a:r>
          </a:p>
          <a:p>
            <a:r>
              <a:rPr lang="en-GB" dirty="0"/>
              <a:t>Deterministic property will ensure that a fixed input will produce a same output</a:t>
            </a:r>
          </a:p>
          <a:p>
            <a:r>
              <a:rPr lang="en-GB" dirty="0"/>
              <a:t>The hash value should be significantly smaller than a typical message</a:t>
            </a:r>
          </a:p>
          <a:p>
            <a:r>
              <a:rPr lang="en-GB" dirty="0"/>
              <a:t>For example, the commonly used standard hash function SHA-256 produces hash values with 256 bits</a:t>
            </a:r>
          </a:p>
          <a:p>
            <a:r>
              <a:rPr lang="en-GB" dirty="0"/>
              <a:t>The digest will be such that changing one bit of input should potentially impact every bit of output</a:t>
            </a:r>
          </a:p>
          <a:p>
            <a:r>
              <a:rPr lang="en-GB" dirty="0"/>
              <a:t>A hash function utilises several of the techniques employed in symmetric encryption, including substitution, permutation, exclusive-or, and iteration, in a way that provides the required diffusion  </a:t>
            </a:r>
          </a:p>
        </p:txBody>
      </p:sp>
    </p:spTree>
    <p:extLst>
      <p:ext uri="{BB962C8B-B14F-4D97-AF65-F5344CB8AC3E}">
        <p14:creationId xmlns:p14="http://schemas.microsoft.com/office/powerpoint/2010/main" val="3407011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Function: one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3"/>
            <a:ext cx="10943804" cy="4739563"/>
          </a:xfrm>
        </p:spPr>
        <p:txBody>
          <a:bodyPr>
            <a:normAutofit/>
          </a:bodyPr>
          <a:lstStyle/>
          <a:p>
            <a:r>
              <a:rPr lang="en-GB" dirty="0"/>
              <a:t>That is, given a message, </a:t>
            </a:r>
            <a:r>
              <a:rPr lang="en-GB" i="1" dirty="0"/>
              <a:t>M</a:t>
            </a:r>
            <a:r>
              <a:rPr lang="en-GB" dirty="0"/>
              <a:t>, it should be easy to compute a hash value, </a:t>
            </a:r>
            <a:r>
              <a:rPr lang="en-GB" i="1" dirty="0"/>
              <a:t>H</a:t>
            </a:r>
            <a:r>
              <a:rPr lang="en-GB" dirty="0"/>
              <a:t>(</a:t>
            </a:r>
            <a:r>
              <a:rPr lang="en-GB" i="1" dirty="0"/>
              <a:t>M</a:t>
            </a:r>
            <a:r>
              <a:rPr lang="en-GB" dirty="0"/>
              <a:t>), from that message</a:t>
            </a:r>
          </a:p>
          <a:p>
            <a:r>
              <a:rPr lang="en-GB" dirty="0"/>
              <a:t>However, given only a value, </a:t>
            </a:r>
            <a:r>
              <a:rPr lang="en-GB" i="1" dirty="0"/>
              <a:t>x</a:t>
            </a:r>
            <a:r>
              <a:rPr lang="en-GB" dirty="0"/>
              <a:t>, it should be difficult to find a message, </a:t>
            </a:r>
            <a:r>
              <a:rPr lang="en-GB" i="1" dirty="0"/>
              <a:t>M</a:t>
            </a:r>
            <a:r>
              <a:rPr lang="en-GB" dirty="0"/>
              <a:t>, such that </a:t>
            </a:r>
            <a:r>
              <a:rPr lang="en-GB" i="1" dirty="0"/>
              <a:t>x </a:t>
            </a:r>
            <a:r>
              <a:rPr lang="en-GB" dirty="0"/>
              <a:t>= </a:t>
            </a:r>
            <a:r>
              <a:rPr lang="en-GB" i="1" dirty="0"/>
              <a:t>H</a:t>
            </a:r>
            <a:r>
              <a:rPr lang="en-GB" dirty="0"/>
              <a:t>(</a:t>
            </a:r>
            <a:r>
              <a:rPr lang="en-GB" i="1" dirty="0"/>
              <a:t>M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5367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Function: collision resistance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2" y="1825623"/>
                <a:ext cx="10943804" cy="503237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A hash function, </a:t>
                </a:r>
                <a:r>
                  <a:rPr lang="en-GB" i="1" dirty="0"/>
                  <a:t>H</a:t>
                </a:r>
                <a:r>
                  <a:rPr lang="en-GB" dirty="0"/>
                  <a:t>, is a mapping of input strings to (smaller) output strings</a:t>
                </a:r>
              </a:p>
              <a:p>
                <a:r>
                  <a:rPr lang="en-GB" dirty="0"/>
                  <a:t>We say that </a:t>
                </a:r>
                <a:r>
                  <a:rPr lang="en-GB" i="1" dirty="0"/>
                  <a:t>H </a:t>
                </a:r>
                <a:r>
                  <a:rPr lang="en-GB" dirty="0"/>
                  <a:t>has </a:t>
                </a:r>
                <a:r>
                  <a:rPr lang="en-GB" b="1" i="1" dirty="0"/>
                  <a:t>weak collision resistance </a:t>
                </a:r>
                <a:r>
                  <a:rPr lang="en-GB" dirty="0"/>
                  <a:t>if, given any message, </a:t>
                </a:r>
                <a:r>
                  <a:rPr lang="en-GB" i="1" dirty="0"/>
                  <a:t>M</a:t>
                </a:r>
                <a:r>
                  <a:rPr lang="en-GB" dirty="0"/>
                  <a:t>, it is computationally difficult to find another message,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, such that </a:t>
                </a:r>
              </a:p>
              <a:p>
                <a:pPr lvl="1"/>
                <a:r>
                  <a:rPr lang="en-GB" i="1" dirty="0"/>
                  <a:t>H</a:t>
                </a:r>
                <a:r>
                  <a:rPr lang="en-GB" dirty="0"/>
                  <a:t>(</a:t>
                </a:r>
                <a:r>
                  <a:rPr lang="en-GB" i="1" dirty="0"/>
                  <a:t>M</a:t>
                </a:r>
                <a:r>
                  <a:rPr lang="en-GB" dirty="0"/>
                  <a:t>′) = </a:t>
                </a:r>
                <a:r>
                  <a:rPr lang="en-GB" i="1" dirty="0"/>
                  <a:t>H</a:t>
                </a:r>
                <a:r>
                  <a:rPr lang="en-GB" dirty="0"/>
                  <a:t>(</a:t>
                </a:r>
                <a:r>
                  <a:rPr lang="en-GB" i="1" dirty="0"/>
                  <a:t>M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Hash function </a:t>
                </a:r>
                <a:r>
                  <a:rPr lang="en-GB" i="1" dirty="0"/>
                  <a:t>H </a:t>
                </a:r>
                <a:r>
                  <a:rPr lang="en-GB" dirty="0"/>
                  <a:t>has </a:t>
                </a:r>
                <a:r>
                  <a:rPr lang="en-GB" b="1" i="1" dirty="0"/>
                  <a:t>strong collision resistance </a:t>
                </a:r>
                <a:r>
                  <a:rPr lang="en-GB" dirty="0"/>
                  <a:t>if it is computationally difficult to compute two distinct messages, </a:t>
                </a:r>
                <a:r>
                  <a:rPr lang="en-GB" i="1" dirty="0"/>
                  <a:t>M</a:t>
                </a:r>
                <a:r>
                  <a:rPr lang="en-GB" baseline="-25000" dirty="0"/>
                  <a:t>1</a:t>
                </a:r>
                <a:r>
                  <a:rPr lang="en-GB" dirty="0"/>
                  <a:t> and </a:t>
                </a:r>
                <a:r>
                  <a:rPr lang="en-GB" i="1" dirty="0"/>
                  <a:t>M</a:t>
                </a:r>
                <a:r>
                  <a:rPr lang="en-GB" baseline="-25000" dirty="0"/>
                  <a:t>2</a:t>
                </a:r>
                <a:r>
                  <a:rPr lang="en-GB" dirty="0"/>
                  <a:t>, such that</a:t>
                </a:r>
              </a:p>
              <a:p>
                <a:pPr lvl="1"/>
                <a:r>
                  <a:rPr lang="en-GB" i="1" dirty="0"/>
                  <a:t>H</a:t>
                </a:r>
                <a:r>
                  <a:rPr lang="en-GB" dirty="0"/>
                  <a:t>(</a:t>
                </a:r>
                <a:r>
                  <a:rPr lang="en-GB" i="1" dirty="0"/>
                  <a:t>M</a:t>
                </a:r>
                <a:r>
                  <a:rPr lang="en-GB" baseline="-25000" dirty="0"/>
                  <a:t>1</a:t>
                </a:r>
                <a:r>
                  <a:rPr lang="en-GB" dirty="0"/>
                  <a:t>) = </a:t>
                </a:r>
                <a:r>
                  <a:rPr lang="en-GB" i="1" dirty="0"/>
                  <a:t>H</a:t>
                </a:r>
                <a:r>
                  <a:rPr lang="en-GB" dirty="0"/>
                  <a:t>(</a:t>
                </a:r>
                <a:r>
                  <a:rPr lang="en-GB" i="1" dirty="0"/>
                  <a:t>M</a:t>
                </a:r>
                <a:r>
                  <a:rPr lang="en-GB" baseline="-25000" dirty="0"/>
                  <a:t>2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That is, in weak collision resistance, we are trying to avoid a collision with a specific message, and in strong collision resistance we are trying to avoid collisions in general</a:t>
                </a:r>
              </a:p>
              <a:p>
                <a:r>
                  <a:rPr lang="en-GB" dirty="0"/>
                  <a:t>It is usually a challenge to prove that real-world cryptographic hash functions have strong collision resistance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2" y="1825623"/>
                <a:ext cx="10943804" cy="5032377"/>
              </a:xfrm>
              <a:blipFill>
                <a:blip r:embed="rId2"/>
                <a:stretch>
                  <a:fillRect l="-812" t="-2020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62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Function: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3"/>
            <a:ext cx="10943804" cy="5032377"/>
          </a:xfrm>
        </p:spPr>
        <p:txBody>
          <a:bodyPr>
            <a:normAutofit/>
          </a:bodyPr>
          <a:lstStyle/>
          <a:p>
            <a:r>
              <a:rPr lang="en-GB" dirty="0"/>
              <a:t>A hash function utilises a building block called </a:t>
            </a:r>
            <a:r>
              <a:rPr lang="en-GB" b="1" i="1" dirty="0"/>
              <a:t>cryptographic compression function </a:t>
            </a:r>
            <a:r>
              <a:rPr lang="en-GB" i="1" dirty="0"/>
              <a:t>C</a:t>
            </a:r>
            <a:r>
              <a:rPr lang="en-GB" dirty="0"/>
              <a:t>(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Y</a:t>
            </a:r>
            <a:r>
              <a:rPr lang="en-GB" dirty="0"/>
              <a:t>)</a:t>
            </a:r>
          </a:p>
          <a:p>
            <a:pPr lvl="1"/>
            <a:r>
              <a:rPr lang="en-GB" i="1" dirty="0"/>
              <a:t>C </a:t>
            </a:r>
            <a:r>
              <a:rPr lang="en-GB" dirty="0"/>
              <a:t>takes as input two strings, </a:t>
            </a:r>
            <a:r>
              <a:rPr lang="en-GB" i="1" dirty="0"/>
              <a:t>X </a:t>
            </a:r>
            <a:r>
              <a:rPr lang="en-GB" dirty="0"/>
              <a:t>and </a:t>
            </a:r>
            <a:r>
              <a:rPr lang="en-GB" i="1" dirty="0"/>
              <a:t>Y</a:t>
            </a:r>
            <a:r>
              <a:rPr lang="en-GB" dirty="0"/>
              <a:t>, where </a:t>
            </a:r>
            <a:r>
              <a:rPr lang="en-GB" i="1" dirty="0"/>
              <a:t>X </a:t>
            </a:r>
            <a:r>
              <a:rPr lang="en-GB" dirty="0"/>
              <a:t>has fixed length </a:t>
            </a:r>
            <a:r>
              <a:rPr lang="en-GB" i="1" dirty="0"/>
              <a:t>m </a:t>
            </a:r>
            <a:r>
              <a:rPr lang="en-GB" dirty="0"/>
              <a:t>and </a:t>
            </a:r>
            <a:r>
              <a:rPr lang="en-GB" i="1" dirty="0"/>
              <a:t>Y </a:t>
            </a:r>
            <a:r>
              <a:rPr lang="en-GB" dirty="0"/>
              <a:t>has fixed length </a:t>
            </a:r>
            <a:r>
              <a:rPr lang="en-GB" i="1" dirty="0"/>
              <a:t>n</a:t>
            </a:r>
          </a:p>
          <a:p>
            <a:pPr lvl="1"/>
            <a:r>
              <a:rPr lang="en-GB" dirty="0"/>
              <a:t>produces a hash value of length </a:t>
            </a:r>
            <a:r>
              <a:rPr lang="en-GB" i="1" dirty="0"/>
              <a:t>n </a:t>
            </a:r>
            <a:endParaRPr lang="en-GB" dirty="0"/>
          </a:p>
          <a:p>
            <a:r>
              <a:rPr lang="en-GB" dirty="0"/>
              <a:t>Given a message </a:t>
            </a:r>
            <a:r>
              <a:rPr lang="en-GB" i="1" dirty="0"/>
              <a:t>M</a:t>
            </a:r>
            <a:r>
              <a:rPr lang="en-GB" dirty="0"/>
              <a:t>, we divide </a:t>
            </a:r>
            <a:r>
              <a:rPr lang="en-GB" i="1" dirty="0"/>
              <a:t>M </a:t>
            </a:r>
            <a:r>
              <a:rPr lang="en-GB" dirty="0"/>
              <a:t>into multiple blocks, </a:t>
            </a:r>
            <a:r>
              <a:rPr lang="en-GB" i="1" dirty="0"/>
              <a:t>M</a:t>
            </a:r>
            <a:r>
              <a:rPr lang="en-GB" baseline="-25000" dirty="0"/>
              <a:t>1</a:t>
            </a:r>
            <a:r>
              <a:rPr lang="en-GB" dirty="0"/>
              <a:t>, </a:t>
            </a:r>
            <a:r>
              <a:rPr lang="en-GB" i="1" dirty="0"/>
              <a:t>M</a:t>
            </a:r>
            <a:r>
              <a:rPr lang="en-GB" baseline="-25000" dirty="0"/>
              <a:t>2</a:t>
            </a:r>
            <a:r>
              <a:rPr lang="en-GB" dirty="0"/>
              <a:t>, . . ., </a:t>
            </a:r>
            <a:r>
              <a:rPr lang="en-GB" i="1" dirty="0"/>
              <a:t>M</a:t>
            </a:r>
            <a:r>
              <a:rPr lang="en-GB" i="1" baseline="-25000" dirty="0"/>
              <a:t>k</a:t>
            </a:r>
            <a:r>
              <a:rPr lang="en-GB" dirty="0"/>
              <a:t>, each of length </a:t>
            </a:r>
            <a:r>
              <a:rPr lang="en-GB" i="1" dirty="0"/>
              <a:t>m</a:t>
            </a:r>
          </a:p>
          <a:p>
            <a:pPr lvl="1"/>
            <a:r>
              <a:rPr lang="en-GB" dirty="0"/>
              <a:t>The last block is padded in an unambiguous way with additional bits to make it of length </a:t>
            </a:r>
            <a:r>
              <a:rPr lang="en-GB" i="1" dirty="0"/>
              <a:t>m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869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Function: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3"/>
            <a:ext cx="4712936" cy="5032377"/>
          </a:xfrm>
        </p:spPr>
        <p:txBody>
          <a:bodyPr>
            <a:normAutofit fontScale="92500"/>
          </a:bodyPr>
          <a:lstStyle/>
          <a:p>
            <a:r>
              <a:rPr lang="en-GB" dirty="0"/>
              <a:t>For block </a:t>
            </a:r>
            <a:r>
              <a:rPr lang="en-GB" i="1" dirty="0"/>
              <a:t>M</a:t>
            </a:r>
            <a:r>
              <a:rPr lang="en-GB" baseline="-25000" dirty="0"/>
              <a:t>1, </a:t>
            </a:r>
            <a:r>
              <a:rPr lang="en-GB" dirty="0"/>
              <a:t>input M</a:t>
            </a:r>
            <a:r>
              <a:rPr lang="en-GB" baseline="-25000" dirty="0"/>
              <a:t>1</a:t>
            </a:r>
            <a:r>
              <a:rPr lang="en-GB" dirty="0"/>
              <a:t> with a fixed string </a:t>
            </a:r>
            <a:r>
              <a:rPr lang="en-GB" i="1" dirty="0"/>
              <a:t>v </a:t>
            </a:r>
            <a:r>
              <a:rPr lang="en-GB" dirty="0"/>
              <a:t>of length </a:t>
            </a:r>
            <a:r>
              <a:rPr lang="en-GB" i="1" dirty="0"/>
              <a:t>n</a:t>
            </a:r>
            <a:r>
              <a:rPr lang="en-GB" dirty="0"/>
              <a:t>, known as the </a:t>
            </a:r>
            <a:r>
              <a:rPr lang="en-GB" b="1" i="1" dirty="0"/>
              <a:t>initialization vector, </a:t>
            </a:r>
            <a:r>
              <a:rPr lang="en-GB" dirty="0"/>
              <a:t>to </a:t>
            </a:r>
            <a:r>
              <a:rPr lang="en-GB" i="1" dirty="0"/>
              <a:t>C</a:t>
            </a:r>
            <a:endParaRPr lang="en-GB" b="1" i="1" dirty="0"/>
          </a:p>
          <a:p>
            <a:pPr lvl="1"/>
            <a:r>
              <a:rPr lang="en-GB" dirty="0"/>
              <a:t>Denote</a:t>
            </a:r>
            <a:r>
              <a:rPr lang="en-GB" i="1" dirty="0"/>
              <a:t>, d</a:t>
            </a:r>
            <a:r>
              <a:rPr lang="en-GB" i="1" baseline="-25000" dirty="0"/>
              <a:t>1</a:t>
            </a:r>
            <a:r>
              <a:rPr lang="en-GB" dirty="0"/>
              <a:t> = </a:t>
            </a:r>
            <a:r>
              <a:rPr lang="en-GB" i="1" dirty="0"/>
              <a:t>C</a:t>
            </a:r>
            <a:r>
              <a:rPr lang="en-GB" dirty="0"/>
              <a:t>(</a:t>
            </a:r>
            <a:r>
              <a:rPr lang="en-GB" i="1" dirty="0"/>
              <a:t>M</a:t>
            </a:r>
            <a:r>
              <a:rPr lang="en-GB" baseline="-25000" dirty="0"/>
              <a:t>1</a:t>
            </a:r>
            <a:r>
              <a:rPr lang="en-GB" dirty="0"/>
              <a:t>,</a:t>
            </a:r>
            <a:r>
              <a:rPr lang="en-GB" i="1" dirty="0"/>
              <a:t>v</a:t>
            </a:r>
            <a:r>
              <a:rPr lang="en-GB" dirty="0"/>
              <a:t>)</a:t>
            </a:r>
          </a:p>
          <a:p>
            <a:r>
              <a:rPr lang="en-GB" dirty="0"/>
              <a:t>Next, we apply the compression function to block </a:t>
            </a:r>
            <a:r>
              <a:rPr lang="en-GB" i="1" dirty="0"/>
              <a:t>M</a:t>
            </a:r>
            <a:r>
              <a:rPr lang="en-GB" baseline="-25000" dirty="0"/>
              <a:t>2</a:t>
            </a:r>
            <a:r>
              <a:rPr lang="en-GB" dirty="0"/>
              <a:t> and </a:t>
            </a:r>
            <a:r>
              <a:rPr lang="en-GB" i="1" dirty="0"/>
              <a:t>d</a:t>
            </a:r>
            <a:r>
              <a:rPr lang="en-GB" baseline="-25000" dirty="0"/>
              <a:t>1</a:t>
            </a:r>
          </a:p>
          <a:p>
            <a:pPr lvl="1"/>
            <a:r>
              <a:rPr lang="en-GB" dirty="0"/>
              <a:t>resulting in </a:t>
            </a:r>
            <a:r>
              <a:rPr lang="en-GB" i="1" dirty="0"/>
              <a:t>d</a:t>
            </a:r>
            <a:r>
              <a:rPr lang="en-GB" baseline="-25000" dirty="0"/>
              <a:t>2</a:t>
            </a:r>
            <a:r>
              <a:rPr lang="en-GB" dirty="0"/>
              <a:t> = </a:t>
            </a:r>
            <a:r>
              <a:rPr lang="en-GB" i="1" dirty="0"/>
              <a:t>C</a:t>
            </a:r>
            <a:r>
              <a:rPr lang="en-GB" dirty="0"/>
              <a:t>(</a:t>
            </a:r>
            <a:r>
              <a:rPr lang="en-GB" i="1" dirty="0"/>
              <a:t>M</a:t>
            </a:r>
            <a:r>
              <a:rPr lang="en-GB" baseline="-25000" dirty="0"/>
              <a:t>2</a:t>
            </a:r>
            <a:r>
              <a:rPr lang="en-GB" dirty="0"/>
              <a:t>, </a:t>
            </a:r>
            <a:r>
              <a:rPr lang="en-GB" i="1" dirty="0"/>
              <a:t>d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  <a:p>
            <a:r>
              <a:rPr lang="en-GB" dirty="0"/>
              <a:t>These go on for all </a:t>
            </a:r>
            <a:r>
              <a:rPr lang="en-GB" i="1" dirty="0"/>
              <a:t>k</a:t>
            </a:r>
            <a:r>
              <a:rPr lang="en-GB" dirty="0"/>
              <a:t> blocks</a:t>
            </a:r>
          </a:p>
          <a:p>
            <a:r>
              <a:rPr lang="en-GB" dirty="0"/>
              <a:t>Final hash value, </a:t>
            </a:r>
            <a:r>
              <a:rPr lang="en-GB" i="1" dirty="0"/>
              <a:t>H = </a:t>
            </a:r>
            <a:r>
              <a:rPr lang="en-GB" i="1" dirty="0" err="1"/>
              <a:t>d</a:t>
            </a:r>
            <a:r>
              <a:rPr lang="en-GB" i="1" baseline="-25000" dirty="0" err="1"/>
              <a:t>k</a:t>
            </a:r>
            <a:r>
              <a:rPr lang="en-GB" dirty="0"/>
              <a:t> </a:t>
            </a:r>
          </a:p>
          <a:p>
            <a:r>
              <a:rPr lang="en-GB" dirty="0"/>
              <a:t>Known as the Merkle-</a:t>
            </a:r>
            <a:r>
              <a:rPr lang="en-GB" dirty="0" err="1"/>
              <a:t>Damgård</a:t>
            </a:r>
            <a:r>
              <a:rPr lang="en-GB" dirty="0"/>
              <a:t> construction</a:t>
            </a:r>
          </a:p>
          <a:p>
            <a:pPr lvl="1"/>
            <a:r>
              <a:rPr lang="en-GB" dirty="0"/>
              <a:t>Ralph Merkle &amp; Ivan </a:t>
            </a:r>
            <a:r>
              <a:rPr lang="en-GB" dirty="0" err="1"/>
              <a:t>Damgård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730AA-AB46-8542-AE6E-A355B106A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892" y="3138585"/>
            <a:ext cx="6230615" cy="18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1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Elgamal</a:t>
            </a:r>
            <a:r>
              <a:rPr lang="en-US" dirty="0"/>
              <a:t> Crypto System</a:t>
            </a:r>
          </a:p>
          <a:p>
            <a:r>
              <a:rPr lang="en-US" dirty="0"/>
              <a:t>Key Exchange</a:t>
            </a:r>
          </a:p>
          <a:p>
            <a:r>
              <a:rPr lang="en-US" dirty="0"/>
              <a:t>Hash Function</a:t>
            </a:r>
          </a:p>
          <a:p>
            <a:r>
              <a:rPr lang="en-US"/>
              <a:t>Digital Signature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60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Function: practical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3"/>
            <a:ext cx="10943804" cy="496359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currently recommended hash function for cryptographic applications are the </a:t>
            </a:r>
            <a:r>
              <a:rPr lang="en-GB" b="1" i="1" dirty="0"/>
              <a:t>SHA-256 </a:t>
            </a:r>
            <a:r>
              <a:rPr lang="en-GB" dirty="0"/>
              <a:t>and </a:t>
            </a:r>
            <a:r>
              <a:rPr lang="en-GB" b="1" i="1" dirty="0"/>
              <a:t>SHA-512 </a:t>
            </a:r>
            <a:r>
              <a:rPr lang="en-GB" dirty="0"/>
              <a:t>standardized by NIST</a:t>
            </a:r>
          </a:p>
          <a:p>
            <a:pPr lvl="1"/>
            <a:r>
              <a:rPr lang="en-GB" dirty="0"/>
              <a:t>SHA stands for “Secure Hash Algorithm” </a:t>
            </a:r>
          </a:p>
          <a:p>
            <a:pPr lvl="1"/>
            <a:r>
              <a:rPr lang="en-GB" dirty="0"/>
              <a:t>The numeric suffix refers to the length of the hash value</a:t>
            </a:r>
          </a:p>
          <a:p>
            <a:r>
              <a:rPr lang="en-GB" dirty="0"/>
              <a:t>Utilises the Merkle-</a:t>
            </a:r>
            <a:r>
              <a:rPr lang="en-GB" dirty="0" err="1"/>
              <a:t>Damgård</a:t>
            </a:r>
            <a:r>
              <a:rPr lang="en-GB" dirty="0"/>
              <a:t> construction</a:t>
            </a:r>
          </a:p>
          <a:p>
            <a:r>
              <a:rPr lang="en-GB" dirty="0"/>
              <a:t>SHA-256 employs a compression function with inputs of:</a:t>
            </a:r>
          </a:p>
          <a:p>
            <a:pPr lvl="1"/>
            <a:r>
              <a:rPr lang="en-GB" i="1" dirty="0"/>
              <a:t>m </a:t>
            </a:r>
            <a:r>
              <a:rPr lang="en-GB" dirty="0"/>
              <a:t>= 512 bits and </a:t>
            </a:r>
            <a:r>
              <a:rPr lang="en-GB" i="1" dirty="0"/>
              <a:t>n </a:t>
            </a:r>
            <a:r>
              <a:rPr lang="en-GB" dirty="0"/>
              <a:t>= 256 bits and produces hash values of </a:t>
            </a:r>
            <a:r>
              <a:rPr lang="en-GB" i="1" dirty="0"/>
              <a:t>n </a:t>
            </a:r>
            <a:r>
              <a:rPr lang="en-GB" dirty="0"/>
              <a:t>= 256 bits</a:t>
            </a:r>
          </a:p>
          <a:p>
            <a:r>
              <a:rPr lang="en-GB" dirty="0"/>
              <a:t>For SHA-512: </a:t>
            </a:r>
            <a:r>
              <a:rPr lang="en-GB" i="1" dirty="0"/>
              <a:t>m </a:t>
            </a:r>
            <a:r>
              <a:rPr lang="en-GB" dirty="0"/>
              <a:t>= 1,024 and </a:t>
            </a:r>
            <a:r>
              <a:rPr lang="en-GB" i="1" dirty="0"/>
              <a:t>n </a:t>
            </a:r>
            <a:r>
              <a:rPr lang="en-GB" dirty="0"/>
              <a:t>= 512</a:t>
            </a:r>
          </a:p>
          <a:p>
            <a:r>
              <a:rPr lang="en-GB" dirty="0"/>
              <a:t>MD5 (Message Digest 5) hash function is still widely used in legacy applications</a:t>
            </a:r>
          </a:p>
          <a:p>
            <a:pPr lvl="1"/>
            <a:r>
              <a:rPr lang="en-GB" dirty="0"/>
              <a:t>However, it is considered insecure as several attacks against it have been demonstrated</a:t>
            </a:r>
          </a:p>
          <a:p>
            <a:r>
              <a:rPr lang="en-GB" dirty="0"/>
              <a:t>For example, one can generate different PDF files or executable files with the same MD5 hash, a major vulnerability!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354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Function: birthday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3"/>
            <a:ext cx="10943804" cy="496359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main way that cryptographic hash functions are attacked with is by compromising their collision resistance</a:t>
            </a:r>
          </a:p>
          <a:p>
            <a:r>
              <a:rPr lang="en-GB" dirty="0"/>
              <a:t>Sometimes this is done by careful cryptanalysis of the algorithms used to perform cryptographic hashing</a:t>
            </a:r>
          </a:p>
          <a:p>
            <a:r>
              <a:rPr lang="en-GB" dirty="0"/>
              <a:t>But it can also be done by using a brute-force technique known as a </a:t>
            </a:r>
            <a:r>
              <a:rPr lang="en-GB" b="1" i="1" dirty="0"/>
              <a:t>birthday attack</a:t>
            </a:r>
          </a:p>
          <a:p>
            <a:r>
              <a:rPr lang="en-GB" dirty="0"/>
              <a:t>This attack is based on a nonintuitive statistical phenomenon that states that as soon as there are more than 23 people in a room, there is better than a 50-50 chance that two of the people have the same birthday</a:t>
            </a:r>
          </a:p>
          <a:p>
            <a:r>
              <a:rPr lang="en-GB" dirty="0"/>
              <a:t>If there are more than 60 people in a room, it is almost certain that two of them share a birthday</a:t>
            </a:r>
          </a:p>
          <a:p>
            <a:r>
              <a:rPr lang="en-GB" dirty="0"/>
              <a:t>Here, sharing birthday represents finding a collision</a:t>
            </a:r>
          </a:p>
        </p:txBody>
      </p:sp>
    </p:spTree>
    <p:extLst>
      <p:ext uri="{BB962C8B-B14F-4D97-AF65-F5344CB8AC3E}">
        <p14:creationId xmlns:p14="http://schemas.microsoft.com/office/powerpoint/2010/main" val="151100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Function: birthday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3"/>
            <a:ext cx="10943804" cy="496359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GB" dirty="0"/>
              <a:t>The problem is to compute the approximate probability that in a group of </a:t>
            </a:r>
            <a:r>
              <a:rPr lang="en-GB" i="1" dirty="0"/>
              <a:t>n</a:t>
            </a:r>
            <a:r>
              <a:rPr lang="en-GB" dirty="0"/>
              <a:t> people, at least two have the same birthday</a:t>
            </a:r>
          </a:p>
          <a:p>
            <a:pPr fontAlgn="base"/>
            <a:r>
              <a:rPr lang="en-GB" dirty="0"/>
              <a:t>The goal is to compute </a:t>
            </a:r>
            <a:r>
              <a:rPr lang="en-GB" i="1" dirty="0"/>
              <a:t>P</a:t>
            </a:r>
            <a:r>
              <a:rPr lang="en-GB" dirty="0"/>
              <a:t>(</a:t>
            </a:r>
            <a:r>
              <a:rPr lang="en-GB" i="1" dirty="0"/>
              <a:t>A</a:t>
            </a:r>
            <a:r>
              <a:rPr lang="en-GB" dirty="0"/>
              <a:t>)</a:t>
            </a:r>
          </a:p>
          <a:p>
            <a:pPr lvl="1" fontAlgn="base"/>
            <a:r>
              <a:rPr lang="en-GB" dirty="0"/>
              <a:t>the probability that at least two people in the room have the same birthday</a:t>
            </a:r>
          </a:p>
          <a:p>
            <a:pPr fontAlgn="base"/>
            <a:r>
              <a:rPr lang="en-GB" dirty="0"/>
              <a:t>However, it is simpler to calculate </a:t>
            </a:r>
            <a:r>
              <a:rPr lang="en-GB" i="1" dirty="0"/>
              <a:t>P</a:t>
            </a:r>
            <a:r>
              <a:rPr lang="en-GB" dirty="0"/>
              <a:t>(</a:t>
            </a:r>
            <a:r>
              <a:rPr lang="en-GB" i="1" dirty="0"/>
              <a:t>A</a:t>
            </a:r>
            <a:r>
              <a:rPr lang="en-GB" dirty="0"/>
              <a:t>’)</a:t>
            </a:r>
          </a:p>
          <a:p>
            <a:pPr lvl="1" fontAlgn="base"/>
            <a:r>
              <a:rPr lang="en-GB" dirty="0"/>
              <a:t>the probability that no two people in the room have the same birthday</a:t>
            </a:r>
          </a:p>
          <a:p>
            <a:pPr fontAlgn="base"/>
            <a:r>
              <a:rPr lang="en-GB" dirty="0"/>
              <a:t>Because </a:t>
            </a:r>
            <a:r>
              <a:rPr lang="en-GB" i="1" dirty="0"/>
              <a:t>A</a:t>
            </a:r>
            <a:r>
              <a:rPr lang="en-GB" dirty="0"/>
              <a:t> and </a:t>
            </a:r>
            <a:r>
              <a:rPr lang="en-GB" i="1" dirty="0"/>
              <a:t>A</a:t>
            </a:r>
            <a:r>
              <a:rPr lang="en-GB" dirty="0"/>
              <a:t>' are the only two possibilities and are also mutually exclusive, </a:t>
            </a:r>
            <a:r>
              <a:rPr lang="en-GB" i="1" dirty="0"/>
              <a:t>P</a:t>
            </a:r>
            <a:r>
              <a:rPr lang="en-GB" dirty="0"/>
              <a:t>(</a:t>
            </a:r>
            <a:r>
              <a:rPr lang="en-GB" i="1" dirty="0"/>
              <a:t>A</a:t>
            </a:r>
            <a:r>
              <a:rPr lang="en-GB" dirty="0"/>
              <a:t>) = 1 − </a:t>
            </a:r>
            <a:r>
              <a:rPr lang="en-GB" i="1" dirty="0"/>
              <a:t>P</a:t>
            </a:r>
            <a:r>
              <a:rPr lang="en-GB" dirty="0"/>
              <a:t>(</a:t>
            </a:r>
            <a:r>
              <a:rPr lang="en-GB" i="1" dirty="0"/>
              <a:t>A</a:t>
            </a:r>
            <a:r>
              <a:rPr lang="en-GB" dirty="0"/>
              <a:t>')</a:t>
            </a:r>
          </a:p>
          <a:p>
            <a:pPr fontAlgn="base"/>
            <a:r>
              <a:rPr lang="en-GB" dirty="0"/>
              <a:t>When events are independent of each other, the probability of all of the events occurring is equal to a product of the probabilities of each of the events occurring</a:t>
            </a:r>
          </a:p>
          <a:p>
            <a:pPr fontAlgn="base"/>
            <a:r>
              <a:rPr lang="en-GB" i="1" dirty="0"/>
              <a:t>P</a:t>
            </a:r>
            <a:r>
              <a:rPr lang="en-GB" dirty="0"/>
              <a:t>(</a:t>
            </a:r>
            <a:r>
              <a:rPr lang="en-GB" i="1" dirty="0"/>
              <a:t>A</a:t>
            </a:r>
            <a:r>
              <a:rPr lang="en-GB" dirty="0"/>
              <a:t>') can be described as 23 independent events</a:t>
            </a:r>
          </a:p>
          <a:p>
            <a:pPr lvl="1" fontAlgn="base"/>
            <a:r>
              <a:rPr lang="en-GB" i="1" dirty="0"/>
              <a:t>P</a:t>
            </a:r>
            <a:r>
              <a:rPr lang="en-GB" dirty="0"/>
              <a:t>(</a:t>
            </a:r>
            <a:r>
              <a:rPr lang="en-GB" i="1" dirty="0"/>
              <a:t>A</a:t>
            </a:r>
            <a:r>
              <a:rPr lang="en-GB" dirty="0"/>
              <a:t>’) = </a:t>
            </a:r>
            <a:r>
              <a:rPr lang="en-GB" i="1" dirty="0"/>
              <a:t>P</a:t>
            </a:r>
            <a:r>
              <a:rPr lang="en-GB" dirty="0"/>
              <a:t>(1) × </a:t>
            </a:r>
            <a:r>
              <a:rPr lang="en-GB" i="1" dirty="0"/>
              <a:t>P</a:t>
            </a:r>
            <a:r>
              <a:rPr lang="en-GB" dirty="0"/>
              <a:t>(2) × </a:t>
            </a:r>
            <a:r>
              <a:rPr lang="en-GB" i="1" dirty="0"/>
              <a:t>P</a:t>
            </a:r>
            <a:r>
              <a:rPr lang="en-GB" dirty="0"/>
              <a:t>(3) × ... × </a:t>
            </a:r>
            <a:r>
              <a:rPr lang="en-GB" i="1" dirty="0"/>
              <a:t>P</a:t>
            </a:r>
            <a:r>
              <a:rPr lang="en-GB" dirty="0"/>
              <a:t>(23)</a:t>
            </a:r>
          </a:p>
        </p:txBody>
      </p:sp>
    </p:spTree>
    <p:extLst>
      <p:ext uri="{BB962C8B-B14F-4D97-AF65-F5344CB8AC3E}">
        <p14:creationId xmlns:p14="http://schemas.microsoft.com/office/powerpoint/2010/main" val="4178147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Function: birthday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2" y="1825623"/>
                <a:ext cx="10943804" cy="4963595"/>
              </a:xfrm>
            </p:spPr>
            <p:txBody>
              <a:bodyPr>
                <a:normAutofit fontScale="92500" lnSpcReduction="10000"/>
              </a:bodyPr>
              <a:lstStyle/>
              <a:p>
                <a:pPr fontAlgn="base"/>
                <a:r>
                  <a:rPr lang="en-GB" dirty="0"/>
                  <a:t>For </a:t>
                </a:r>
                <a:r>
                  <a:rPr lang="en-GB" i="1" dirty="0"/>
                  <a:t>Event 1</a:t>
                </a:r>
                <a:r>
                  <a:rPr lang="en-GB" dirty="0"/>
                  <a:t>, there are no previously analysed people</a:t>
                </a:r>
              </a:p>
              <a:p>
                <a:pPr lvl="1" fontAlgn="base"/>
                <a:r>
                  <a:rPr lang="en-GB" dirty="0"/>
                  <a:t>The probability, </a:t>
                </a:r>
                <a:r>
                  <a:rPr lang="en-GB" i="1" dirty="0"/>
                  <a:t>P</a:t>
                </a:r>
                <a:r>
                  <a:rPr lang="en-GB" dirty="0"/>
                  <a:t>(1), that </a:t>
                </a:r>
                <a:r>
                  <a:rPr lang="en-GB" i="1" dirty="0"/>
                  <a:t>Person 1</a:t>
                </a:r>
                <a:r>
                  <a:rPr lang="en-GB" dirty="0"/>
                  <a:t> does not share his/her birthday with previously analysed people is 1, or 100% or 365/365 ignoring leap years</a:t>
                </a:r>
              </a:p>
              <a:p>
                <a:pPr fontAlgn="base"/>
                <a:r>
                  <a:rPr lang="en-GB" dirty="0"/>
                  <a:t>For </a:t>
                </a:r>
                <a:r>
                  <a:rPr lang="en-GB" i="1" dirty="0"/>
                  <a:t>Event 2</a:t>
                </a:r>
                <a:r>
                  <a:rPr lang="en-GB" dirty="0"/>
                  <a:t>, the probability, </a:t>
                </a:r>
                <a:r>
                  <a:rPr lang="en-GB" i="1" dirty="0"/>
                  <a:t>P</a:t>
                </a:r>
                <a:r>
                  <a:rPr lang="en-GB" dirty="0"/>
                  <a:t>(2), that </a:t>
                </a:r>
                <a:r>
                  <a:rPr lang="en-GB" i="1" dirty="0"/>
                  <a:t>Person 2</a:t>
                </a:r>
                <a:r>
                  <a:rPr lang="en-GB" dirty="0"/>
                  <a:t> has a different birthday than </a:t>
                </a:r>
                <a:r>
                  <a:rPr lang="en-GB" i="1" dirty="0"/>
                  <a:t>Person 1</a:t>
                </a:r>
                <a:r>
                  <a:rPr lang="en-GB" dirty="0"/>
                  <a:t> is 364/365</a:t>
                </a:r>
              </a:p>
              <a:p>
                <a:pPr fontAlgn="base"/>
                <a:r>
                  <a:rPr lang="en-GB" dirty="0"/>
                  <a:t>For </a:t>
                </a:r>
                <a:r>
                  <a:rPr lang="en-GB" i="1" dirty="0"/>
                  <a:t>Event 3</a:t>
                </a:r>
                <a:r>
                  <a:rPr lang="en-GB" dirty="0"/>
                  <a:t>, the probability, </a:t>
                </a:r>
                <a:r>
                  <a:rPr lang="en-GB" i="1" dirty="0"/>
                  <a:t>P</a:t>
                </a:r>
                <a:r>
                  <a:rPr lang="en-GB" dirty="0"/>
                  <a:t>(3), that </a:t>
                </a:r>
                <a:r>
                  <a:rPr lang="en-GB" i="1" dirty="0"/>
                  <a:t>Person 3</a:t>
                </a:r>
                <a:r>
                  <a:rPr lang="en-GB" dirty="0"/>
                  <a:t> has a different birthday than </a:t>
                </a:r>
                <a:r>
                  <a:rPr lang="en-GB" i="1" dirty="0"/>
                  <a:t>Person 1</a:t>
                </a:r>
                <a:r>
                  <a:rPr lang="en-GB" dirty="0"/>
                  <a:t> and </a:t>
                </a:r>
                <a:r>
                  <a:rPr lang="en-GB" i="1" dirty="0"/>
                  <a:t>Person 2</a:t>
                </a:r>
                <a:r>
                  <a:rPr lang="en-GB" dirty="0"/>
                  <a:t> is 363/365</a:t>
                </a:r>
              </a:p>
              <a:p>
                <a:pPr fontAlgn="base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365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36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36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</m:oMath>
                </a14:m>
                <a:endParaRPr lang="en-GB" dirty="0"/>
              </a:p>
              <a:p>
                <a:pPr marL="0" indent="0" fontAlgn="base">
                  <a:buNone/>
                </a:pPr>
                <a:r>
                  <a:rPr lang="en-GB" dirty="0"/>
                  <a:t>  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365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365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364</m:t>
                        </m:r>
                        <m:r>
                          <a:rPr lang="en-GB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×…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343</m:t>
                        </m:r>
                      </m:e>
                    </m:d>
                  </m:oMath>
                </a14:m>
                <a:endParaRPr lang="en-GB" b="0" dirty="0"/>
              </a:p>
              <a:p>
                <a:pPr marL="0" indent="0" fontAlgn="base">
                  <a:buNone/>
                </a:pPr>
                <a:r>
                  <a:rPr lang="en-GB" dirty="0"/>
                  <a:t>	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0.492703</m:t>
                    </m:r>
                  </m:oMath>
                </a14:m>
                <a:endParaRPr lang="en-GB" dirty="0"/>
              </a:p>
              <a:p>
                <a:pPr fontAlgn="base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GB">
                        <a:latin typeface="Cambria Math" panose="02040503050406030204" pitchFamily="18" charset="0"/>
                      </a:rPr>
                      <m:t>0.492703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/>
                      <m:t> 0.507297</m:t>
                    </m:r>
                  </m:oMath>
                </a14:m>
                <a:r>
                  <a:rPr lang="en-GB" dirty="0"/>
                  <a:t> or 50.7% &gt; 50%</a:t>
                </a:r>
              </a:p>
              <a:p>
                <a:pPr fontAlgn="base"/>
                <a:endParaRPr lang="en-GB" dirty="0"/>
              </a:p>
              <a:p>
                <a:pPr fontAlgn="base"/>
                <a:endParaRPr lang="en-GB" dirty="0"/>
              </a:p>
              <a:p>
                <a:pPr marL="0" indent="0" fontAlgn="base">
                  <a:buNone/>
                </a:pPr>
                <a:endParaRPr lang="en-GB" dirty="0"/>
              </a:p>
              <a:p>
                <a:pPr lvl="1" fontAlgn="base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2" y="1825623"/>
                <a:ext cx="10943804" cy="4963595"/>
              </a:xfrm>
              <a:blipFill>
                <a:blip r:embed="rId2"/>
                <a:stretch>
                  <a:fillRect l="-812" t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71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4"/>
            <a:ext cx="10943804" cy="236623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 </a:t>
            </a:r>
            <a:r>
              <a:rPr lang="en-GB" b="1" i="1" dirty="0"/>
              <a:t>digital signature </a:t>
            </a:r>
            <a:r>
              <a:rPr lang="en-GB" dirty="0"/>
              <a:t>is a way for an entity to demonstrate the authenticity of a message by binding its identity with that message</a:t>
            </a:r>
          </a:p>
          <a:p>
            <a:r>
              <a:rPr lang="en-GB" dirty="0"/>
              <a:t>Alice uses her private key with a signature algorithm to produce a digital signature, </a:t>
            </a:r>
            <a:r>
              <a:rPr lang="en-GB" i="1" dirty="0" err="1"/>
              <a:t>S</a:t>
            </a:r>
            <a:r>
              <a:rPr lang="en-GB" baseline="-25000" dirty="0" err="1"/>
              <a:t>Alice</a:t>
            </a:r>
            <a:r>
              <a:rPr lang="en-GB" dirty="0"/>
              <a:t>(</a:t>
            </a:r>
            <a:r>
              <a:rPr lang="en-GB" i="1" dirty="0"/>
              <a:t>M</a:t>
            </a:r>
            <a:r>
              <a:rPr lang="en-GB" dirty="0"/>
              <a:t>), for a message, </a:t>
            </a:r>
            <a:r>
              <a:rPr lang="en-GB" i="1" dirty="0"/>
              <a:t>M</a:t>
            </a:r>
          </a:p>
          <a:p>
            <a:r>
              <a:rPr lang="en-GB" dirty="0"/>
              <a:t>Given Alice’s public key, the message, </a:t>
            </a:r>
            <a:r>
              <a:rPr lang="en-GB" i="1" dirty="0"/>
              <a:t>M</a:t>
            </a:r>
            <a:r>
              <a:rPr lang="en-GB" dirty="0"/>
              <a:t>, and Alice’s signature, </a:t>
            </a:r>
            <a:r>
              <a:rPr lang="en-GB" i="1" dirty="0" err="1"/>
              <a:t>S</a:t>
            </a:r>
            <a:r>
              <a:rPr lang="en-GB" baseline="-25000" dirty="0" err="1"/>
              <a:t>Alice</a:t>
            </a:r>
            <a:r>
              <a:rPr lang="en-GB" dirty="0"/>
              <a:t>(</a:t>
            </a:r>
            <a:r>
              <a:rPr lang="en-GB" i="1" dirty="0"/>
              <a:t>M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Bob verifies Alice’s signature on </a:t>
            </a:r>
            <a:r>
              <a:rPr lang="en-GB" i="1" dirty="0"/>
              <a:t>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D6ACA-73B0-EC4B-AC1C-9400B8D69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85" y="4105311"/>
            <a:ext cx="7233343" cy="27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3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3"/>
            <a:ext cx="10943804" cy="4739563"/>
          </a:xfrm>
        </p:spPr>
        <p:txBody>
          <a:bodyPr>
            <a:normAutofit/>
          </a:bodyPr>
          <a:lstStyle/>
          <a:p>
            <a:r>
              <a:rPr lang="en-GB" dirty="0"/>
              <a:t>Three important properties that we would like to have for a digital- signature scheme are the following: </a:t>
            </a:r>
          </a:p>
          <a:p>
            <a:r>
              <a:rPr lang="en-GB" b="1" i="1" dirty="0" err="1"/>
              <a:t>Nonforgeability</a:t>
            </a:r>
            <a:r>
              <a:rPr lang="en-GB" b="1" i="1" dirty="0"/>
              <a:t>:</a:t>
            </a:r>
            <a:r>
              <a:rPr lang="en-GB" dirty="0"/>
              <a:t> It should be difficult for an attacker, Eve, to forge a signature, </a:t>
            </a:r>
            <a:r>
              <a:rPr lang="en-GB" i="1" dirty="0" err="1"/>
              <a:t>S</a:t>
            </a:r>
            <a:r>
              <a:rPr lang="en-GB" baseline="-25000" dirty="0" err="1"/>
              <a:t>Alice</a:t>
            </a:r>
            <a:r>
              <a:rPr lang="en-GB" dirty="0"/>
              <a:t>(</a:t>
            </a:r>
            <a:r>
              <a:rPr lang="en-GB" i="1" dirty="0"/>
              <a:t>M</a:t>
            </a:r>
            <a:r>
              <a:rPr lang="en-GB" dirty="0"/>
              <a:t>), for a message, </a:t>
            </a:r>
            <a:r>
              <a:rPr lang="en-GB" i="1" dirty="0"/>
              <a:t>M</a:t>
            </a:r>
            <a:r>
              <a:rPr lang="en-GB" dirty="0"/>
              <a:t>, as if it is coming from Alice </a:t>
            </a:r>
          </a:p>
          <a:p>
            <a:r>
              <a:rPr lang="en-GB" b="1" i="1" dirty="0" err="1"/>
              <a:t>Nonmutability</a:t>
            </a:r>
            <a:r>
              <a:rPr lang="en-GB" b="1" i="1" dirty="0"/>
              <a:t>:</a:t>
            </a:r>
            <a:r>
              <a:rPr lang="en-GB" dirty="0"/>
              <a:t> It should be difficult for an attacker, Eve, to take a signature, </a:t>
            </a:r>
            <a:r>
              <a:rPr lang="en-GB" i="1" dirty="0" err="1"/>
              <a:t>S</a:t>
            </a:r>
            <a:r>
              <a:rPr lang="en-GB" baseline="-25000" dirty="0" err="1"/>
              <a:t>Alice</a:t>
            </a:r>
            <a:r>
              <a:rPr lang="en-GB" dirty="0"/>
              <a:t>(</a:t>
            </a:r>
            <a:r>
              <a:rPr lang="en-GB" i="1" dirty="0"/>
              <a:t>M</a:t>
            </a:r>
            <a:r>
              <a:rPr lang="en-GB" dirty="0"/>
              <a:t>), for a message, </a:t>
            </a:r>
            <a:r>
              <a:rPr lang="en-GB" i="1" dirty="0"/>
              <a:t>M</a:t>
            </a:r>
            <a:r>
              <a:rPr lang="en-GB" dirty="0"/>
              <a:t>, and convert </a:t>
            </a:r>
            <a:r>
              <a:rPr lang="en-GB" i="1" dirty="0" err="1"/>
              <a:t>S</a:t>
            </a:r>
            <a:r>
              <a:rPr lang="en-GB" baseline="-25000" dirty="0" err="1"/>
              <a:t>Alice</a:t>
            </a:r>
            <a:r>
              <a:rPr lang="en-GB" dirty="0"/>
              <a:t>(</a:t>
            </a:r>
            <a:r>
              <a:rPr lang="en-GB" i="1" dirty="0"/>
              <a:t>M</a:t>
            </a:r>
            <a:r>
              <a:rPr lang="en-GB" dirty="0"/>
              <a:t>) into a valid signature on a different message, </a:t>
            </a:r>
            <a:r>
              <a:rPr lang="en-GB" i="1" dirty="0"/>
              <a:t>N</a:t>
            </a:r>
            <a:r>
              <a:rPr lang="en-GB" dirty="0"/>
              <a:t> </a:t>
            </a:r>
          </a:p>
          <a:p>
            <a:r>
              <a:rPr lang="en-GB" b="1" i="1" dirty="0"/>
              <a:t>Non-repudiation: </a:t>
            </a:r>
            <a:r>
              <a:rPr lang="en-GB" dirty="0"/>
              <a:t>If a digital-signature scheme achieves these two properties, then it actually achieves </a:t>
            </a:r>
            <a:r>
              <a:rPr lang="en-GB" b="1" i="1" dirty="0"/>
              <a:t>nonrepudiation</a:t>
            </a:r>
          </a:p>
          <a:p>
            <a:pPr lvl="1"/>
            <a:r>
              <a:rPr lang="en-GB" dirty="0"/>
              <a:t>It should be difficult for Alice to claim she didn’t sign a document, </a:t>
            </a:r>
            <a:r>
              <a:rPr lang="en-GB" i="1" dirty="0"/>
              <a:t>M</a:t>
            </a:r>
            <a:r>
              <a:rPr lang="en-GB" dirty="0"/>
              <a:t>, once she has produced a digital signature, </a:t>
            </a:r>
            <a:r>
              <a:rPr lang="en-GB" i="1" dirty="0" err="1"/>
              <a:t>S</a:t>
            </a:r>
            <a:r>
              <a:rPr lang="en-GB" baseline="-25000" dirty="0" err="1"/>
              <a:t>Alice</a:t>
            </a:r>
            <a:r>
              <a:rPr lang="en-GB" dirty="0"/>
              <a:t>(</a:t>
            </a:r>
            <a:r>
              <a:rPr lang="en-GB" i="1" dirty="0"/>
              <a:t>M</a:t>
            </a:r>
            <a:r>
              <a:rPr lang="en-GB" dirty="0"/>
              <a:t>), for that document </a:t>
            </a:r>
          </a:p>
        </p:txBody>
      </p:sp>
    </p:spTree>
    <p:extLst>
      <p:ext uri="{BB962C8B-B14F-4D97-AF65-F5344CB8AC3E}">
        <p14:creationId xmlns:p14="http://schemas.microsoft.com/office/powerpoint/2010/main" val="1014213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RSA signature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2" y="1825623"/>
                <a:ext cx="10943804" cy="47395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In RSA encryption system, Bob creates a public key, (</a:t>
                </a:r>
                <a:r>
                  <a:rPr lang="en-GB" i="1" dirty="0"/>
                  <a:t>e</a:t>
                </a:r>
                <a:r>
                  <a:rPr lang="en-GB" dirty="0"/>
                  <a:t>, </a:t>
                </a:r>
                <a:r>
                  <a:rPr lang="en-GB" i="1" dirty="0"/>
                  <a:t>n</a:t>
                </a:r>
                <a:r>
                  <a:rPr lang="en-GB" dirty="0"/>
                  <a:t>), so that other parties can encrypt a message</a:t>
                </a:r>
              </a:p>
              <a:p>
                <a:pPr lvl="1"/>
                <a:r>
                  <a:rPr lang="en-GB" i="1" dirty="0"/>
                  <a:t>C </a:t>
                </a:r>
                <a:r>
                  <a:rPr lang="en-GB" dirty="0"/>
                  <a:t>= </a:t>
                </a:r>
                <a:r>
                  <a:rPr lang="en-GB" i="1" dirty="0"/>
                  <a:t>M</a:t>
                </a:r>
                <a:r>
                  <a:rPr lang="en-GB" i="1" baseline="30000" dirty="0"/>
                  <a:t>e</a:t>
                </a:r>
                <a:r>
                  <a:rPr lang="en-GB" i="1" dirty="0"/>
                  <a:t> </a:t>
                </a:r>
                <a:r>
                  <a:rPr lang="en-GB" dirty="0"/>
                  <a:t>mod </a:t>
                </a:r>
                <a:r>
                  <a:rPr lang="en-GB" i="1" dirty="0"/>
                  <a:t>n</a:t>
                </a:r>
              </a:p>
              <a:p>
                <a:r>
                  <a:rPr lang="en-GB" dirty="0"/>
                  <a:t>In RSA signature, Bob instead signs a message, </a:t>
                </a:r>
                <a:r>
                  <a:rPr lang="en-GB" i="1" dirty="0"/>
                  <a:t>M</a:t>
                </a:r>
                <a:r>
                  <a:rPr lang="en-GB" dirty="0"/>
                  <a:t>, using his secret key, </a:t>
                </a:r>
                <a:r>
                  <a:rPr lang="en-GB" i="1" dirty="0"/>
                  <a:t>d</a:t>
                </a:r>
              </a:p>
              <a:p>
                <a:pPr lvl="1"/>
                <a:r>
                  <a:rPr lang="en-GB" i="1" dirty="0"/>
                  <a:t>S </a:t>
                </a:r>
                <a:r>
                  <a:rPr lang="en-GB" dirty="0"/>
                  <a:t>= </a:t>
                </a:r>
                <a:r>
                  <a:rPr lang="en-GB" i="1" dirty="0"/>
                  <a:t>M</a:t>
                </a:r>
                <a:r>
                  <a:rPr lang="en-GB" i="1" baseline="30000" dirty="0"/>
                  <a:t>d</a:t>
                </a:r>
                <a:r>
                  <a:rPr lang="en-GB" i="1" dirty="0"/>
                  <a:t> </a:t>
                </a:r>
                <a:r>
                  <a:rPr lang="en-GB" dirty="0"/>
                  <a:t>mod </a:t>
                </a:r>
                <a:r>
                  <a:rPr lang="en-GB" i="1" dirty="0"/>
                  <a:t>n</a:t>
                </a:r>
                <a:endParaRPr lang="en-GB" dirty="0"/>
              </a:p>
              <a:p>
                <a:r>
                  <a:rPr lang="en-GB" dirty="0"/>
                  <a:t>Verification:</a:t>
                </a:r>
              </a:p>
              <a:p>
                <a:pPr lvl="1"/>
                <a:r>
                  <a:rPr lang="en-GB" dirty="0"/>
                  <a:t>Is it true that </a:t>
                </a:r>
                <a:r>
                  <a:rPr lang="en-GB" i="1" dirty="0"/>
                  <a:t>M </a:t>
                </a:r>
                <a:r>
                  <a:rPr lang="en-GB" dirty="0"/>
                  <a:t>= </a:t>
                </a:r>
                <a:r>
                  <a:rPr lang="en-GB" i="1" dirty="0"/>
                  <a:t>S</a:t>
                </a:r>
                <a:r>
                  <a:rPr lang="en-GB" i="1" baseline="30000" dirty="0"/>
                  <a:t>e</a:t>
                </a:r>
                <a:r>
                  <a:rPr lang="en-GB" i="1" dirty="0"/>
                  <a:t> </a:t>
                </a:r>
                <a:r>
                  <a:rPr lang="en-GB" dirty="0"/>
                  <a:t>mod </a:t>
                </a:r>
                <a:r>
                  <a:rPr lang="en-GB" i="1" dirty="0"/>
                  <a:t>n</a:t>
                </a:r>
                <a:r>
                  <a:rPr lang="en-GB" dirty="0"/>
                  <a:t>?</a:t>
                </a:r>
              </a:p>
              <a:p>
                <a:r>
                  <a:rPr lang="en-GB" dirty="0"/>
                  <a:t>Correctness,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𝑀𝑀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dirty="0"/>
                  <a:t>             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Verification utilises the same RSA encryption and decryption algorithms using the same public key (</a:t>
                </a:r>
                <a:r>
                  <a:rPr lang="en-GB" i="1" dirty="0"/>
                  <a:t>e</a:t>
                </a:r>
                <a:r>
                  <a:rPr lang="en-GB" dirty="0"/>
                  <a:t>, </a:t>
                </a:r>
                <a:r>
                  <a:rPr lang="en-GB" i="1" dirty="0"/>
                  <a:t>n</a:t>
                </a:r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2" y="1825623"/>
                <a:ext cx="10943804" cy="4739563"/>
              </a:xfrm>
              <a:blipFill>
                <a:blip r:embed="rId2"/>
                <a:stretch>
                  <a:fillRect l="-812" t="-2681" r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494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RSA signature: security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2" y="1825623"/>
                <a:ext cx="10943804" cy="511970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The </a:t>
                </a:r>
                <a:r>
                  <a:rPr lang="en-GB" dirty="0" err="1"/>
                  <a:t>nonforgeability</a:t>
                </a:r>
                <a:r>
                  <a:rPr lang="en-GB" dirty="0"/>
                  <a:t> of this scheme comes from the difficulty of breaking the RSA encryption algorithm</a:t>
                </a:r>
              </a:p>
              <a:p>
                <a:pPr lvl="1"/>
                <a:r>
                  <a:rPr lang="en-GB" dirty="0"/>
                  <a:t>To forge a signature from Bob on a message, </a:t>
                </a:r>
                <a:r>
                  <a:rPr lang="en-GB" i="1" dirty="0"/>
                  <a:t>M</a:t>
                </a:r>
                <a:r>
                  <a:rPr lang="en-GB" dirty="0"/>
                  <a:t>, an attacker, Eve, would have to produce </a:t>
                </a:r>
                <a:r>
                  <a:rPr lang="en-GB" i="1" dirty="0"/>
                  <a:t>M</a:t>
                </a:r>
                <a:r>
                  <a:rPr lang="en-GB" i="1" baseline="30000" dirty="0"/>
                  <a:t>d</a:t>
                </a:r>
                <a:r>
                  <a:rPr lang="en-GB" i="1" dirty="0"/>
                  <a:t> </a:t>
                </a:r>
                <a:r>
                  <a:rPr lang="en-GB" dirty="0"/>
                  <a:t>mod </a:t>
                </a:r>
                <a:r>
                  <a:rPr lang="en-GB" i="1" dirty="0"/>
                  <a:t>n</a:t>
                </a:r>
                <a:r>
                  <a:rPr lang="en-GB" dirty="0"/>
                  <a:t>, without knowing </a:t>
                </a:r>
                <a:r>
                  <a:rPr lang="en-GB" i="1" dirty="0"/>
                  <a:t>d</a:t>
                </a:r>
              </a:p>
              <a:p>
                <a:r>
                  <a:rPr lang="en-GB" dirty="0"/>
                  <a:t>Unfortunately, the RSA signature scheme does not achieve non- mutability!</a:t>
                </a:r>
              </a:p>
              <a:p>
                <a:r>
                  <a:rPr lang="en-GB" dirty="0"/>
                  <a:t>For example, an attacker Eve, has two valid signatures from Bob for two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Now, Eve can produce a new signature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This would validate as a verifiable signature from Bob on the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2" y="1825623"/>
                <a:ext cx="10943804" cy="5119707"/>
              </a:xfrm>
              <a:blipFill>
                <a:blip r:embed="rId2"/>
                <a:stretch>
                  <a:fillRect l="-928" t="-297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511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function + 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3"/>
            <a:ext cx="10943804" cy="50323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For practical purposes, the above descriptions of the RSA digital-signature schemes are not what one would use in practice</a:t>
            </a:r>
          </a:p>
          <a:p>
            <a:r>
              <a:rPr lang="en-GB" dirty="0"/>
              <a:t>Firstly, the scheme is inefficient if the message, </a:t>
            </a:r>
            <a:r>
              <a:rPr lang="en-GB" i="1" dirty="0"/>
              <a:t>M</a:t>
            </a:r>
            <a:r>
              <a:rPr lang="en-GB" dirty="0"/>
              <a:t>, being signed is very long</a:t>
            </a:r>
          </a:p>
          <a:p>
            <a:pPr lvl="1"/>
            <a:r>
              <a:rPr lang="en-GB" dirty="0"/>
              <a:t>For instance, RSA signature creation involves an encryption of the message, </a:t>
            </a:r>
            <a:r>
              <a:rPr lang="en-GB" i="1" dirty="0"/>
              <a:t>M</a:t>
            </a:r>
            <a:r>
              <a:rPr lang="en-GB" dirty="0"/>
              <a:t>, using a private key</a:t>
            </a:r>
          </a:p>
          <a:p>
            <a:r>
              <a:rPr lang="en-GB" dirty="0"/>
              <a:t>Secondly, one can construct valid RSA signatures on combined messages from existing RSA signatures as shown before</a:t>
            </a:r>
          </a:p>
          <a:p>
            <a:r>
              <a:rPr lang="en-GB" dirty="0"/>
              <a:t>For these reasons, real-world digital-signature schemes are usually applied to cryptographic hashes of messages, not to actual messages</a:t>
            </a:r>
          </a:p>
          <a:p>
            <a:r>
              <a:rPr lang="en-GB" dirty="0"/>
              <a:t>This approach significantly reduces the mutability risk for RSA signatures</a:t>
            </a:r>
          </a:p>
          <a:p>
            <a:pPr lvl="1"/>
            <a:r>
              <a:rPr lang="en-GB" dirty="0"/>
              <a:t>For instance, since it is extremely unlikely that the product of two hash values, </a:t>
            </a:r>
            <a:r>
              <a:rPr lang="en-GB" i="1" dirty="0"/>
              <a:t>H</a:t>
            </a:r>
            <a:r>
              <a:rPr lang="en-GB" dirty="0"/>
              <a:t>(</a:t>
            </a:r>
            <a:r>
              <a:rPr lang="en-GB" i="1" dirty="0"/>
              <a:t>M</a:t>
            </a:r>
            <a:r>
              <a:rPr lang="en-GB" dirty="0"/>
              <a:t>) and </a:t>
            </a:r>
            <a:r>
              <a:rPr lang="en-GB" i="1" dirty="0"/>
              <a:t>H</a:t>
            </a:r>
            <a:r>
              <a:rPr lang="en-GB" dirty="0"/>
              <a:t>(</a:t>
            </a:r>
            <a:r>
              <a:rPr lang="en-GB" i="1" dirty="0"/>
              <a:t>N</a:t>
            </a:r>
            <a:r>
              <a:rPr lang="en-GB" dirty="0"/>
              <a:t>), would itself be equal to the hash of the product message, </a:t>
            </a:r>
            <a:r>
              <a:rPr lang="en-GB" i="1" dirty="0"/>
              <a:t>M </a:t>
            </a:r>
            <a:r>
              <a:rPr lang="en-GB" dirty="0"/>
              <a:t>· </a:t>
            </a:r>
            <a:r>
              <a:rPr lang="en-GB" i="1" dirty="0"/>
              <a:t>N</a:t>
            </a:r>
          </a:p>
          <a:p>
            <a:r>
              <a:rPr lang="en-GB" dirty="0"/>
              <a:t>Moreover, signing a hash value is more efficient than signing a full message</a:t>
            </a:r>
          </a:p>
        </p:txBody>
      </p:sp>
    </p:spTree>
    <p:extLst>
      <p:ext uri="{BB962C8B-B14F-4D97-AF65-F5344CB8AC3E}">
        <p14:creationId xmlns:p14="http://schemas.microsoft.com/office/powerpoint/2010/main" val="1387340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737" y="955433"/>
            <a:ext cx="8317375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The lecture slides can be found in the following location!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B75F2-FFAF-A747-AD4C-0597944EB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0" y="2280996"/>
            <a:ext cx="3492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4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Elgamal</a:t>
            </a:r>
            <a:r>
              <a:rPr lang="en-GB" dirty="0"/>
              <a:t> cryptosystem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1" y="1825623"/>
            <a:ext cx="11178473" cy="47395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The </a:t>
            </a:r>
            <a:r>
              <a:rPr lang="en-GB" b="1" i="1" dirty="0" err="1"/>
              <a:t>Elgamal</a:t>
            </a:r>
            <a:r>
              <a:rPr lang="en-GB" b="1" i="1" dirty="0"/>
              <a:t> </a:t>
            </a:r>
            <a:r>
              <a:rPr lang="en-GB" dirty="0"/>
              <a:t>cryptosystem, named after its inventor, Taher </a:t>
            </a:r>
            <a:r>
              <a:rPr lang="en-GB" dirty="0" err="1"/>
              <a:t>Elgamal</a:t>
            </a:r>
            <a:r>
              <a:rPr lang="en-GB" dirty="0"/>
              <a:t>, is a public-key cryptosystem that uses randomization</a:t>
            </a:r>
          </a:p>
          <a:p>
            <a:pPr lvl="1"/>
            <a:r>
              <a:rPr lang="en-GB" dirty="0"/>
              <a:t>Enabling independent encryptions of the same plaintext to produce different ciphertexts</a:t>
            </a:r>
          </a:p>
          <a:p>
            <a:r>
              <a:rPr lang="en-GB" dirty="0"/>
              <a:t>In the number system </a:t>
            </a:r>
            <a:r>
              <a:rPr lang="en-GB" i="1" dirty="0" err="1"/>
              <a:t>Z</a:t>
            </a:r>
            <a:r>
              <a:rPr lang="en-GB" i="1" baseline="-25000" dirty="0" err="1"/>
              <a:t>p</a:t>
            </a:r>
            <a:r>
              <a:rPr lang="en-GB" dirty="0"/>
              <a:t>, all arithmetic is done modulo a prime number, </a:t>
            </a:r>
            <a:r>
              <a:rPr lang="en-GB" i="1" dirty="0"/>
              <a:t>p</a:t>
            </a:r>
          </a:p>
          <a:p>
            <a:r>
              <a:rPr lang="en-GB" dirty="0"/>
              <a:t>A number, </a:t>
            </a:r>
            <a:r>
              <a:rPr lang="en-GB" i="1" dirty="0"/>
              <a:t>g </a:t>
            </a:r>
            <a:r>
              <a:rPr lang="en-GB" dirty="0"/>
              <a:t>in </a:t>
            </a:r>
            <a:r>
              <a:rPr lang="en-GB" i="1" dirty="0" err="1"/>
              <a:t>Z</a:t>
            </a:r>
            <a:r>
              <a:rPr lang="en-GB" i="1" baseline="-25000" dirty="0" err="1"/>
              <a:t>p</a:t>
            </a:r>
            <a:r>
              <a:rPr lang="en-GB" dirty="0"/>
              <a:t>, is said to be a </a:t>
            </a:r>
            <a:r>
              <a:rPr lang="en-GB" b="1" i="1" dirty="0"/>
              <a:t>generator </a:t>
            </a:r>
            <a:r>
              <a:rPr lang="en-GB" dirty="0"/>
              <a:t>or </a:t>
            </a:r>
            <a:r>
              <a:rPr lang="en-GB" b="1" i="1" dirty="0"/>
              <a:t>primitive root </a:t>
            </a:r>
            <a:r>
              <a:rPr lang="en-GB" dirty="0"/>
              <a:t>modulo </a:t>
            </a:r>
            <a:r>
              <a:rPr lang="en-GB" i="1" dirty="0"/>
              <a:t>p </a:t>
            </a:r>
            <a:r>
              <a:rPr lang="en-GB" dirty="0"/>
              <a:t>if, for each positive integer </a:t>
            </a:r>
            <a:r>
              <a:rPr lang="en-GB" i="1" dirty="0"/>
              <a:t>k </a:t>
            </a:r>
            <a:r>
              <a:rPr lang="en-GB" dirty="0"/>
              <a:t>in </a:t>
            </a:r>
            <a:r>
              <a:rPr lang="en-GB" i="1" dirty="0" err="1"/>
              <a:t>Z</a:t>
            </a:r>
            <a:r>
              <a:rPr lang="en-GB" i="1" baseline="-25000" dirty="0" err="1"/>
              <a:t>p</a:t>
            </a:r>
            <a:r>
              <a:rPr lang="en-GB" dirty="0"/>
              <a:t>, there is a unique integer 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dirty="0"/>
              <a:t>such that 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dirty="0"/>
              <a:t>= </a:t>
            </a:r>
            <a:r>
              <a:rPr lang="en-GB" i="1" dirty="0" err="1"/>
              <a:t>g</a:t>
            </a:r>
            <a:r>
              <a:rPr lang="en-GB" i="1" baseline="30000" dirty="0" err="1"/>
              <a:t>k</a:t>
            </a:r>
            <a:r>
              <a:rPr lang="en-GB" i="1" dirty="0"/>
              <a:t> </a:t>
            </a:r>
            <a:r>
              <a:rPr lang="en-GB" dirty="0"/>
              <a:t>mod </a:t>
            </a:r>
            <a:r>
              <a:rPr lang="en-GB" i="1" dirty="0"/>
              <a:t>p</a:t>
            </a:r>
          </a:p>
          <a:p>
            <a:pPr fontAlgn="base"/>
            <a:r>
              <a:rPr lang="en-GB" dirty="0"/>
              <a:t>For example,</a:t>
            </a:r>
          </a:p>
          <a:p>
            <a:pPr lvl="1" fontAlgn="base"/>
            <a:r>
              <a:rPr lang="en-GB" dirty="0"/>
              <a:t>3 is a </a:t>
            </a:r>
            <a:r>
              <a:rPr lang="en-GB" dirty="0">
                <a:solidFill>
                  <a:schemeClr val="accent6"/>
                </a:solidFill>
              </a:rPr>
              <a:t>primitive</a:t>
            </a:r>
            <a:r>
              <a:rPr lang="en-GB" dirty="0"/>
              <a:t> root modulo 7</a:t>
            </a:r>
          </a:p>
          <a:p>
            <a:pPr lvl="1" fontAlgn="base"/>
            <a:r>
              <a:rPr lang="en-GB" dirty="0"/>
              <a:t>3</a:t>
            </a:r>
            <a:r>
              <a:rPr lang="en-GB" baseline="30000" dirty="0"/>
              <a:t>0 </a:t>
            </a:r>
            <a:r>
              <a:rPr lang="en-GB" dirty="0"/>
              <a:t>mod 7 = 1, 3</a:t>
            </a:r>
            <a:r>
              <a:rPr lang="en-GB" baseline="30000" dirty="0"/>
              <a:t>1 </a:t>
            </a:r>
            <a:r>
              <a:rPr lang="en-GB" dirty="0"/>
              <a:t>mod 7 = 3, 3</a:t>
            </a:r>
            <a:r>
              <a:rPr lang="en-GB" baseline="30000" dirty="0"/>
              <a:t>2</a:t>
            </a:r>
            <a:r>
              <a:rPr lang="en-GB" dirty="0"/>
              <a:t> mod 7 = 2, 3</a:t>
            </a:r>
            <a:r>
              <a:rPr lang="en-GB" baseline="30000" dirty="0"/>
              <a:t>3</a:t>
            </a:r>
            <a:r>
              <a:rPr lang="en-GB" dirty="0"/>
              <a:t> mod 7 = 6, 3</a:t>
            </a:r>
            <a:r>
              <a:rPr lang="en-GB" baseline="30000" dirty="0"/>
              <a:t>4</a:t>
            </a:r>
            <a:r>
              <a:rPr lang="en-GB" dirty="0"/>
              <a:t> mod 7 = 4, 3</a:t>
            </a:r>
            <a:r>
              <a:rPr lang="en-GB" baseline="30000" dirty="0"/>
              <a:t>5</a:t>
            </a:r>
            <a:r>
              <a:rPr lang="en-GB" dirty="0"/>
              <a:t> mod 7 = 5, 3</a:t>
            </a:r>
            <a:r>
              <a:rPr lang="en-GB" baseline="30000" dirty="0"/>
              <a:t>6</a:t>
            </a:r>
            <a:r>
              <a:rPr lang="en-GB" dirty="0"/>
              <a:t> mod 7 = 1</a:t>
            </a:r>
          </a:p>
          <a:p>
            <a:pPr lvl="1" fontAlgn="base"/>
            <a:r>
              <a:rPr lang="en-GB" dirty="0"/>
              <a:t>Here, you get all the possible results: 1,3,2,6,4,5</a:t>
            </a:r>
          </a:p>
          <a:p>
            <a:pPr lvl="1" fontAlgn="base"/>
            <a:endParaRPr lang="en-GB" dirty="0"/>
          </a:p>
          <a:p>
            <a:pPr lvl="1" fontAlgn="base"/>
            <a:r>
              <a:rPr lang="en-GB" dirty="0"/>
              <a:t>3 is </a:t>
            </a:r>
            <a:r>
              <a:rPr lang="en-GB" dirty="0">
                <a:solidFill>
                  <a:srgbClr val="FF0000"/>
                </a:solidFill>
              </a:rPr>
              <a:t>not a primitive </a:t>
            </a:r>
            <a:r>
              <a:rPr lang="en-GB" dirty="0"/>
              <a:t>root modulo 11</a:t>
            </a:r>
          </a:p>
          <a:p>
            <a:pPr lvl="1" fontAlgn="base"/>
            <a:r>
              <a:rPr lang="en-GB" dirty="0"/>
              <a:t>3</a:t>
            </a:r>
            <a:r>
              <a:rPr lang="en-GB" baseline="30000" dirty="0"/>
              <a:t>0</a:t>
            </a:r>
            <a:r>
              <a:rPr lang="en-GB" dirty="0"/>
              <a:t> mod 11 = 1, 3</a:t>
            </a:r>
            <a:r>
              <a:rPr lang="en-GB" baseline="30000" dirty="0"/>
              <a:t>1</a:t>
            </a:r>
            <a:r>
              <a:rPr lang="en-GB" dirty="0"/>
              <a:t> mod 11 = 3, 3</a:t>
            </a:r>
            <a:r>
              <a:rPr lang="en-GB" baseline="30000" dirty="0"/>
              <a:t>2</a:t>
            </a:r>
            <a:r>
              <a:rPr lang="en-GB" dirty="0"/>
              <a:t> mod 11 = 9, 3</a:t>
            </a:r>
            <a:r>
              <a:rPr lang="en-GB" baseline="30000" dirty="0"/>
              <a:t>3</a:t>
            </a:r>
            <a:r>
              <a:rPr lang="en-GB" dirty="0"/>
              <a:t> mod 11 = 5, 3</a:t>
            </a:r>
            <a:r>
              <a:rPr lang="en-GB" baseline="30000" dirty="0"/>
              <a:t>4</a:t>
            </a:r>
            <a:r>
              <a:rPr lang="en-GB" dirty="0"/>
              <a:t> mod 11 = 4, 3</a:t>
            </a:r>
            <a:r>
              <a:rPr lang="en-GB" baseline="30000" dirty="0"/>
              <a:t>5</a:t>
            </a:r>
            <a:r>
              <a:rPr lang="en-GB" dirty="0"/>
              <a:t> mod 11 = 1</a:t>
            </a:r>
          </a:p>
          <a:p>
            <a:pPr lvl="1" fontAlgn="base"/>
            <a:r>
              <a:rPr lang="en-GB" dirty="0"/>
              <a:t>You get 1, 3, 9, 5, 4 and this sequence repeats after 3</a:t>
            </a:r>
            <a:r>
              <a:rPr lang="en-GB" baseline="30000" dirty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43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Elgamal</a:t>
            </a:r>
            <a:r>
              <a:rPr lang="en-GB" dirty="0"/>
              <a:t> cryptosystem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1" y="1825623"/>
            <a:ext cx="11178473" cy="4739563"/>
          </a:xfrm>
        </p:spPr>
        <p:txBody>
          <a:bodyPr>
            <a:normAutofit/>
          </a:bodyPr>
          <a:lstStyle/>
          <a:p>
            <a:r>
              <a:rPr lang="en-GB" dirty="0"/>
              <a:t>It turns out that there are </a:t>
            </a:r>
            <a:r>
              <a:rPr lang="el-GR" i="1" dirty="0"/>
              <a:t>φ</a:t>
            </a:r>
            <a:r>
              <a:rPr lang="el-GR" dirty="0"/>
              <a:t>(</a:t>
            </a:r>
            <a:r>
              <a:rPr lang="el-GR" i="1" dirty="0"/>
              <a:t>φ</a:t>
            </a:r>
            <a:r>
              <a:rPr lang="el-GR" dirty="0"/>
              <a:t>(</a:t>
            </a:r>
            <a:r>
              <a:rPr lang="en-GB" i="1" dirty="0"/>
              <a:t>p</a:t>
            </a:r>
            <a:r>
              <a:rPr lang="en-GB" dirty="0"/>
              <a:t>)) = </a:t>
            </a:r>
            <a:r>
              <a:rPr lang="el-GR" i="1" dirty="0"/>
              <a:t>φ</a:t>
            </a:r>
            <a:r>
              <a:rPr lang="el-GR" dirty="0"/>
              <a:t>(</a:t>
            </a:r>
            <a:r>
              <a:rPr lang="en-GB" i="1" dirty="0"/>
              <a:t>p </a:t>
            </a:r>
            <a:r>
              <a:rPr lang="en-GB" dirty="0"/>
              <a:t>− 1) generators for </a:t>
            </a:r>
            <a:r>
              <a:rPr lang="en-GB" i="1" dirty="0" err="1"/>
              <a:t>Z</a:t>
            </a:r>
            <a:r>
              <a:rPr lang="en-GB" i="1" baseline="-25000" dirty="0" err="1"/>
              <a:t>p</a:t>
            </a:r>
            <a:endParaRPr lang="en-GB" i="1" baseline="-25000" dirty="0"/>
          </a:p>
          <a:p>
            <a:pPr lvl="1"/>
            <a:r>
              <a:rPr lang="en-GB" dirty="0"/>
              <a:t>So we can test different numbers until we find one that is a generator</a:t>
            </a:r>
          </a:p>
          <a:p>
            <a:r>
              <a:rPr lang="en-GB" dirty="0"/>
              <a:t>Once we have a generator </a:t>
            </a:r>
            <a:r>
              <a:rPr lang="en-GB" i="1" dirty="0"/>
              <a:t>g</a:t>
            </a:r>
            <a:r>
              <a:rPr lang="en-GB" dirty="0"/>
              <a:t>, we can efficiently compute </a:t>
            </a:r>
            <a:r>
              <a:rPr lang="en-GB" i="1" dirty="0"/>
              <a:t>x </a:t>
            </a:r>
            <a:r>
              <a:rPr lang="en-GB" dirty="0"/>
              <a:t>= </a:t>
            </a:r>
            <a:r>
              <a:rPr lang="en-GB" i="1" dirty="0" err="1"/>
              <a:t>g</a:t>
            </a:r>
            <a:r>
              <a:rPr lang="en-GB" i="1" baseline="30000" dirty="0" err="1"/>
              <a:t>k</a:t>
            </a:r>
            <a:r>
              <a:rPr lang="en-GB" i="1" dirty="0"/>
              <a:t> </a:t>
            </a:r>
            <a:r>
              <a:rPr lang="en-GB" dirty="0"/>
              <a:t>mod </a:t>
            </a:r>
            <a:r>
              <a:rPr lang="en-GB" i="1" dirty="0"/>
              <a:t>p</a:t>
            </a:r>
            <a:r>
              <a:rPr lang="en-GB" dirty="0"/>
              <a:t>, for any value </a:t>
            </a:r>
            <a:r>
              <a:rPr lang="en-GB" i="1" dirty="0"/>
              <a:t>k </a:t>
            </a:r>
          </a:p>
          <a:p>
            <a:r>
              <a:rPr lang="en-GB" dirty="0"/>
              <a:t>Conversely, given 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g</a:t>
            </a:r>
            <a:r>
              <a:rPr lang="en-GB" dirty="0"/>
              <a:t>, and </a:t>
            </a:r>
            <a:r>
              <a:rPr lang="en-GB" i="1" dirty="0"/>
              <a:t>p</a:t>
            </a:r>
            <a:r>
              <a:rPr lang="en-GB" dirty="0"/>
              <a:t>, the problem of determining </a:t>
            </a:r>
            <a:r>
              <a:rPr lang="en-GB" i="1" dirty="0"/>
              <a:t>k </a:t>
            </a:r>
            <a:r>
              <a:rPr lang="en-GB" dirty="0"/>
              <a:t>such that </a:t>
            </a:r>
            <a:r>
              <a:rPr lang="en-GB" i="1" dirty="0"/>
              <a:t>x </a:t>
            </a:r>
            <a:r>
              <a:rPr lang="en-GB" dirty="0"/>
              <a:t>= </a:t>
            </a:r>
            <a:r>
              <a:rPr lang="en-GB" i="1" dirty="0" err="1"/>
              <a:t>g</a:t>
            </a:r>
            <a:r>
              <a:rPr lang="en-GB" i="1" baseline="30000" dirty="0" err="1"/>
              <a:t>k</a:t>
            </a:r>
            <a:r>
              <a:rPr lang="en-GB" i="1" dirty="0"/>
              <a:t> </a:t>
            </a:r>
            <a:r>
              <a:rPr lang="en-GB" dirty="0"/>
              <a:t>mod </a:t>
            </a:r>
            <a:r>
              <a:rPr lang="en-GB" i="1" dirty="0"/>
              <a:t>p </a:t>
            </a:r>
            <a:r>
              <a:rPr lang="en-GB" dirty="0"/>
              <a:t>is known as the </a:t>
            </a:r>
            <a:r>
              <a:rPr lang="en-GB" b="1" i="1" dirty="0"/>
              <a:t>discrete logarithm </a:t>
            </a:r>
            <a:r>
              <a:rPr lang="en-GB" dirty="0"/>
              <a:t>problem</a:t>
            </a:r>
          </a:p>
          <a:p>
            <a:r>
              <a:rPr lang="en-GB" dirty="0"/>
              <a:t>Like factoring, the discrete logarithm problem is widely believed to be computationally hard</a:t>
            </a:r>
          </a:p>
          <a:p>
            <a:r>
              <a:rPr lang="en-GB" dirty="0"/>
              <a:t>The security of the </a:t>
            </a:r>
            <a:r>
              <a:rPr lang="en-GB" dirty="0" err="1"/>
              <a:t>Elgamal</a:t>
            </a:r>
            <a:r>
              <a:rPr lang="en-GB" dirty="0"/>
              <a:t> cryptosystem depends on the difficulty of the discrete logarithm problem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7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Elgamal</a:t>
            </a:r>
            <a:r>
              <a:rPr lang="en-GB" dirty="0"/>
              <a:t> cryptosystem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1" y="1825623"/>
                <a:ext cx="11178473" cy="503237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Setup:</a:t>
                </a:r>
              </a:p>
              <a:p>
                <a:pPr lvl="1"/>
                <a:r>
                  <a:rPr lang="en-GB" dirty="0"/>
                  <a:t>Bob chooses a random large prime number, </a:t>
                </a:r>
                <a:r>
                  <a:rPr lang="en-GB" i="1" dirty="0"/>
                  <a:t>p</a:t>
                </a:r>
                <a:r>
                  <a:rPr lang="en-GB" dirty="0"/>
                  <a:t>, and finds a generator, </a:t>
                </a:r>
                <a:r>
                  <a:rPr lang="en-GB" i="1" dirty="0"/>
                  <a:t>g</a:t>
                </a:r>
                <a:r>
                  <a:rPr lang="en-GB" dirty="0"/>
                  <a:t>, for </a:t>
                </a:r>
                <a:r>
                  <a:rPr lang="en-GB" i="1" dirty="0" err="1"/>
                  <a:t>Z</a:t>
                </a:r>
                <a:r>
                  <a:rPr lang="en-GB" i="1" baseline="-25000" dirty="0" err="1"/>
                  <a:t>p</a:t>
                </a:r>
                <a:endParaRPr lang="en-GB" i="1" baseline="-25000" dirty="0"/>
              </a:p>
              <a:p>
                <a:pPr lvl="1"/>
                <a:r>
                  <a:rPr lang="en-GB" dirty="0"/>
                  <a:t>He then picks a random number, </a:t>
                </a:r>
                <a:r>
                  <a:rPr lang="en-GB" i="1" dirty="0"/>
                  <a:t>x</a:t>
                </a:r>
                <a:r>
                  <a:rPr lang="en-GB" dirty="0"/>
                  <a:t>, between 1 and </a:t>
                </a:r>
                <a:r>
                  <a:rPr lang="en-GB" i="1" dirty="0"/>
                  <a:t>p </a:t>
                </a:r>
                <a:r>
                  <a:rPr lang="en-GB" dirty="0"/>
                  <a:t>− 2, and computes </a:t>
                </a:r>
                <a:r>
                  <a:rPr lang="en-GB" i="1" dirty="0"/>
                  <a:t>y </a:t>
                </a:r>
                <a:r>
                  <a:rPr lang="en-GB" dirty="0"/>
                  <a:t>= </a:t>
                </a:r>
                <a:r>
                  <a:rPr lang="en-GB" i="1" dirty="0" err="1"/>
                  <a:t>g</a:t>
                </a:r>
                <a:r>
                  <a:rPr lang="en-GB" i="1" baseline="30000" dirty="0" err="1"/>
                  <a:t>x</a:t>
                </a:r>
                <a:r>
                  <a:rPr lang="en-GB" i="1" dirty="0"/>
                  <a:t> </a:t>
                </a:r>
                <a:r>
                  <a:rPr lang="en-GB" dirty="0"/>
                  <a:t>mod </a:t>
                </a:r>
                <a:r>
                  <a:rPr lang="en-GB" i="1" dirty="0"/>
                  <a:t>p</a:t>
                </a:r>
              </a:p>
              <a:p>
                <a:pPr lvl="1"/>
                <a:r>
                  <a:rPr lang="en-GB" dirty="0"/>
                  <a:t>The number, </a:t>
                </a:r>
                <a:r>
                  <a:rPr lang="en-GB" i="1" dirty="0"/>
                  <a:t>x</a:t>
                </a:r>
                <a:r>
                  <a:rPr lang="en-GB" dirty="0"/>
                  <a:t>, is Bob’s secret key</a:t>
                </a:r>
              </a:p>
              <a:p>
                <a:pPr lvl="1"/>
                <a:r>
                  <a:rPr lang="en-GB" dirty="0"/>
                  <a:t>His public key is the triple (</a:t>
                </a:r>
                <a:r>
                  <a:rPr lang="en-GB" i="1" dirty="0"/>
                  <a:t>p</a:t>
                </a:r>
                <a:r>
                  <a:rPr lang="en-GB" dirty="0"/>
                  <a:t>, </a:t>
                </a:r>
                <a:r>
                  <a:rPr lang="en-GB" i="1" dirty="0"/>
                  <a:t>g</a:t>
                </a:r>
                <a:r>
                  <a:rPr lang="en-GB" dirty="0"/>
                  <a:t>, </a:t>
                </a:r>
                <a:r>
                  <a:rPr lang="en-GB" i="1" dirty="0"/>
                  <a:t>y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When Alice wants to encrypt a plaintext message, </a:t>
                </a:r>
                <a:r>
                  <a:rPr lang="en-GB" i="1" dirty="0"/>
                  <a:t>M</a:t>
                </a:r>
                <a:r>
                  <a:rPr lang="en-GB" dirty="0"/>
                  <a:t>, for Bob, she begins by getting his public key, (</a:t>
                </a:r>
                <a:r>
                  <a:rPr lang="en-GB" i="1" dirty="0"/>
                  <a:t>p</a:t>
                </a:r>
                <a:r>
                  <a:rPr lang="en-GB" dirty="0"/>
                  <a:t>, </a:t>
                </a:r>
                <a:r>
                  <a:rPr lang="en-GB" i="1" dirty="0"/>
                  <a:t>g</a:t>
                </a:r>
                <a:r>
                  <a:rPr lang="en-GB" dirty="0"/>
                  <a:t>, </a:t>
                </a:r>
                <a:r>
                  <a:rPr lang="en-GB" i="1" dirty="0"/>
                  <a:t>y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She then generates a random number, </a:t>
                </a:r>
                <a:r>
                  <a:rPr lang="en-GB" i="1" dirty="0"/>
                  <a:t>k</a:t>
                </a:r>
                <a:r>
                  <a:rPr lang="en-GB" dirty="0"/>
                  <a:t>, between 1 and </a:t>
                </a:r>
                <a:r>
                  <a:rPr lang="en-GB" i="1" dirty="0"/>
                  <a:t>p </a:t>
                </a:r>
                <a:r>
                  <a:rPr lang="en-GB" dirty="0"/>
                  <a:t>− 2</a:t>
                </a:r>
              </a:p>
              <a:p>
                <a:r>
                  <a:rPr lang="en-GB" dirty="0"/>
                  <a:t>She then uses modular multiplication and exponentiation to compute two numbers: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𝑀𝑦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 encryption of M is the pair (</a:t>
                </a:r>
                <a:r>
                  <a:rPr lang="en-GB" i="1" dirty="0" err="1"/>
                  <a:t>a</a:t>
                </a:r>
                <a:r>
                  <a:rPr lang="en-GB" dirty="0" err="1"/>
                  <a:t>,</a:t>
                </a:r>
                <a:r>
                  <a:rPr lang="en-GB" i="1" dirty="0" err="1"/>
                  <a:t>b</a:t>
                </a:r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1" y="1825623"/>
                <a:ext cx="11178473" cy="5032377"/>
              </a:xfrm>
              <a:blipFill>
                <a:blip r:embed="rId2"/>
                <a:stretch>
                  <a:fillRect l="-795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17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Elgamal</a:t>
            </a:r>
            <a:r>
              <a:rPr lang="en-GB" dirty="0"/>
              <a:t> cryptosystem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1" y="1825624"/>
                <a:ext cx="10231705" cy="449425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 decryption can be carried out by Bob in the following manner: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/>
              </a:p>
              <a:p>
                <a:r>
                  <a:rPr lang="en-GB" dirty="0"/>
                  <a:t>Correctness: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𝑀𝑦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b="0" dirty="0"/>
              </a:p>
              <a:p>
                <a:pPr marL="457200" lvl="1" indent="0">
                  <a:buNone/>
                </a:pPr>
                <a:r>
                  <a:rPr lang="en-GB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𝑘𝑥</m:t>
                        </m:r>
                      </m:sup>
                    </m:sSup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𝑘𝑥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dirty="0"/>
                  <a:t>	            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1" y="1825624"/>
                <a:ext cx="10231705" cy="4494256"/>
              </a:xfrm>
              <a:blipFill>
                <a:blip r:embed="rId2"/>
                <a:stretch>
                  <a:fillRect l="-993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54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Elgamal</a:t>
            </a:r>
            <a:r>
              <a:rPr lang="en-GB" dirty="0"/>
              <a:t> cryptosystem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1" y="1825624"/>
            <a:ext cx="10231705" cy="4494256"/>
          </a:xfrm>
        </p:spPr>
        <p:txBody>
          <a:bodyPr>
            <a:normAutofit/>
          </a:bodyPr>
          <a:lstStyle/>
          <a:p>
            <a:r>
              <a:rPr lang="en-GB" dirty="0"/>
              <a:t>Note that Bob doesn’t need to know the random value, </a:t>
            </a:r>
            <a:r>
              <a:rPr lang="en-GB" i="1" dirty="0"/>
              <a:t>k</a:t>
            </a:r>
            <a:r>
              <a:rPr lang="en-GB" dirty="0"/>
              <a:t>, to decrypt a message that was encrypted using this value</a:t>
            </a:r>
          </a:p>
          <a:p>
            <a:r>
              <a:rPr lang="en-GB" dirty="0"/>
              <a:t>And Alice didn’t need to know Bob’s secret key to encrypt the message for him in the first place</a:t>
            </a:r>
          </a:p>
          <a:p>
            <a:r>
              <a:rPr lang="en-GB" dirty="0"/>
              <a:t>Instead, Alice got </a:t>
            </a:r>
            <a:r>
              <a:rPr lang="en-GB" i="1" dirty="0" err="1"/>
              <a:t>g</a:t>
            </a:r>
            <a:r>
              <a:rPr lang="en-GB" i="1" baseline="30000" dirty="0" err="1"/>
              <a:t>x</a:t>
            </a:r>
            <a:r>
              <a:rPr lang="en-GB" dirty="0"/>
              <a:t>, as </a:t>
            </a:r>
            <a:r>
              <a:rPr lang="en-GB" i="1" dirty="0"/>
              <a:t>y</a:t>
            </a:r>
            <a:r>
              <a:rPr lang="en-GB" dirty="0"/>
              <a:t>, from Bob’s public key, and Bob got </a:t>
            </a:r>
            <a:r>
              <a:rPr lang="en-GB" i="1" dirty="0" err="1"/>
              <a:t>g</a:t>
            </a:r>
            <a:r>
              <a:rPr lang="en-GB" i="1" baseline="30000" dirty="0" err="1"/>
              <a:t>k</a:t>
            </a:r>
            <a:r>
              <a:rPr lang="en-GB" dirty="0"/>
              <a:t>, as </a:t>
            </a:r>
            <a:r>
              <a:rPr lang="en-GB" i="1" dirty="0"/>
              <a:t>a</a:t>
            </a:r>
            <a:r>
              <a:rPr lang="en-GB" dirty="0"/>
              <a:t>, from Alice’s ciphertext</a:t>
            </a:r>
          </a:p>
          <a:p>
            <a:r>
              <a:rPr lang="en-GB" dirty="0"/>
              <a:t>Alice raised </a:t>
            </a:r>
            <a:r>
              <a:rPr lang="en-GB" i="1" dirty="0"/>
              <a:t>y </a:t>
            </a:r>
            <a:r>
              <a:rPr lang="en-GB" dirty="0"/>
              <a:t>to the power </a:t>
            </a:r>
            <a:r>
              <a:rPr lang="en-GB" i="1" dirty="0"/>
              <a:t>k </a:t>
            </a:r>
            <a:r>
              <a:rPr lang="en-GB" dirty="0"/>
              <a:t>and Bob raised </a:t>
            </a:r>
            <a:r>
              <a:rPr lang="en-GB" i="1" dirty="0"/>
              <a:t>a </a:t>
            </a:r>
            <a:r>
              <a:rPr lang="en-GB" dirty="0"/>
              <a:t>to the power </a:t>
            </a:r>
            <a:r>
              <a:rPr lang="en-GB" i="1" dirty="0"/>
              <a:t>x</a:t>
            </a:r>
            <a:r>
              <a:rPr lang="en-GB" dirty="0"/>
              <a:t>, and in so doing they implicitly computed a type of one- time shared key, </a:t>
            </a:r>
            <a:r>
              <a:rPr lang="en-GB" i="1" dirty="0" err="1"/>
              <a:t>g</a:t>
            </a:r>
            <a:r>
              <a:rPr lang="en-GB" i="1" baseline="30000" dirty="0" err="1"/>
              <a:t>xk</a:t>
            </a:r>
            <a:endParaRPr lang="en-GB" i="1" baseline="30000" dirty="0"/>
          </a:p>
          <a:p>
            <a:pPr lvl="1"/>
            <a:r>
              <a:rPr lang="en-GB" dirty="0"/>
              <a:t>which Alice used for encryption and Bob used for decryption</a:t>
            </a:r>
          </a:p>
        </p:txBody>
      </p:sp>
    </p:spTree>
    <p:extLst>
      <p:ext uri="{BB962C8B-B14F-4D97-AF65-F5344CB8AC3E}">
        <p14:creationId xmlns:p14="http://schemas.microsoft.com/office/powerpoint/2010/main" val="298726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Elgamal</a:t>
            </a:r>
            <a:r>
              <a:rPr lang="en-GB" dirty="0"/>
              <a:t> cryptosystem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1" y="1825623"/>
            <a:ext cx="10231705" cy="503237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security of this scheme is based on the fact that, without knowing </a:t>
            </a:r>
            <a:r>
              <a:rPr lang="en-GB" i="1" dirty="0"/>
              <a:t>x</a:t>
            </a:r>
            <a:r>
              <a:rPr lang="en-GB" dirty="0"/>
              <a:t>, it would be very difficult for an eavesdropper to decrypt the ciphertext, (</a:t>
            </a:r>
            <a:r>
              <a:rPr lang="en-GB" i="1" dirty="0"/>
              <a:t>a</a:t>
            </a:r>
            <a:r>
              <a:rPr lang="en-GB" dirty="0"/>
              <a:t>, </a:t>
            </a:r>
            <a:r>
              <a:rPr lang="en-GB" i="1" dirty="0"/>
              <a:t>b</a:t>
            </a:r>
            <a:r>
              <a:rPr lang="en-GB" dirty="0"/>
              <a:t>)</a:t>
            </a:r>
          </a:p>
          <a:p>
            <a:r>
              <a:rPr lang="en-GB" dirty="0"/>
              <a:t>Since everyone knows </a:t>
            </a:r>
            <a:r>
              <a:rPr lang="en-GB" i="1" dirty="0"/>
              <a:t>y </a:t>
            </a:r>
            <a:r>
              <a:rPr lang="en-GB" dirty="0"/>
              <a:t>= </a:t>
            </a:r>
            <a:r>
              <a:rPr lang="en-GB" i="1" dirty="0" err="1"/>
              <a:t>g</a:t>
            </a:r>
            <a:r>
              <a:rPr lang="en-GB" i="1" baseline="30000" dirty="0" err="1"/>
              <a:t>x</a:t>
            </a:r>
            <a:r>
              <a:rPr lang="en-GB" i="1" dirty="0"/>
              <a:t> </a:t>
            </a:r>
            <a:r>
              <a:rPr lang="en-GB" dirty="0"/>
              <a:t>mod </a:t>
            </a:r>
            <a:r>
              <a:rPr lang="en-GB" i="1" dirty="0"/>
              <a:t>p</a:t>
            </a:r>
            <a:r>
              <a:rPr lang="en-GB" dirty="0"/>
              <a:t>, from Bob’s public key, the security of this scheme is therefore related to the difficulty of solving the discrete logarithm problem</a:t>
            </a:r>
          </a:p>
          <a:p>
            <a:r>
              <a:rPr lang="en-GB" dirty="0"/>
              <a:t>That is, </a:t>
            </a:r>
            <a:r>
              <a:rPr lang="en-GB" dirty="0" err="1"/>
              <a:t>Elgamal</a:t>
            </a:r>
            <a:r>
              <a:rPr lang="en-GB" dirty="0"/>
              <a:t> could be broken by an eavesdropper finding the secret key, </a:t>
            </a:r>
            <a:r>
              <a:rPr lang="en-GB" i="1" dirty="0"/>
              <a:t>x</a:t>
            </a:r>
          </a:p>
          <a:p>
            <a:pPr lvl="1"/>
            <a:r>
              <a:rPr lang="en-GB" dirty="0"/>
              <a:t>This can be only done by solving the discrete logarithm problem which is believed to computationally hard</a:t>
            </a:r>
          </a:p>
          <a:p>
            <a:r>
              <a:rPr lang="en-GB" dirty="0"/>
              <a:t>Note that an </a:t>
            </a:r>
            <a:r>
              <a:rPr lang="en-GB" dirty="0" err="1"/>
              <a:t>Elgamal</a:t>
            </a:r>
            <a:r>
              <a:rPr lang="en-GB" dirty="0"/>
              <a:t> encryption is dependent on the choice of the random number, </a:t>
            </a:r>
            <a:r>
              <a:rPr lang="en-GB" i="1" dirty="0"/>
              <a:t>k</a:t>
            </a:r>
          </a:p>
          <a:p>
            <a:pPr lvl="1"/>
            <a:r>
              <a:rPr lang="en-GB" dirty="0"/>
              <a:t>Different </a:t>
            </a:r>
            <a:r>
              <a:rPr lang="en-GB" i="1" dirty="0"/>
              <a:t>k</a:t>
            </a:r>
            <a:r>
              <a:rPr lang="en-GB" dirty="0"/>
              <a:t> should be chosen for different message encryption</a:t>
            </a:r>
          </a:p>
          <a:p>
            <a:r>
              <a:rPr lang="en-GB" dirty="0"/>
              <a:t>If </a:t>
            </a:r>
            <a:r>
              <a:rPr lang="en-GB" i="1" dirty="0"/>
              <a:t>k</a:t>
            </a:r>
            <a:r>
              <a:rPr lang="en-GB" dirty="0"/>
              <a:t> is reused she would be leaking information much like the one-time pad would leak information if we were to reuse a pad </a:t>
            </a:r>
          </a:p>
        </p:txBody>
      </p:sp>
    </p:spTree>
    <p:extLst>
      <p:ext uri="{BB962C8B-B14F-4D97-AF65-F5344CB8AC3E}">
        <p14:creationId xmlns:p14="http://schemas.microsoft.com/office/powerpoint/2010/main" val="201966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exchange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3"/>
            <a:ext cx="10943804" cy="47395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use of a symmetric cryptosystem requires that Alice and Bob agree on a secret key before they can send encrypted messages to each other</a:t>
            </a:r>
          </a:p>
          <a:p>
            <a:r>
              <a:rPr lang="en-GB" dirty="0"/>
              <a:t>Accomplish it by the one-time use of a private communication channel, such as an in-person meeting in a private room, or mailing in tamper-proof containers</a:t>
            </a:r>
          </a:p>
          <a:p>
            <a:r>
              <a:rPr lang="en-GB" dirty="0"/>
              <a:t>A </a:t>
            </a:r>
            <a:r>
              <a:rPr lang="en-GB" b="1" i="1" dirty="0"/>
              <a:t>key exchange protocol</a:t>
            </a:r>
            <a:r>
              <a:rPr lang="en-GB" dirty="0"/>
              <a:t>, which is also called </a:t>
            </a:r>
            <a:r>
              <a:rPr lang="en-GB" b="1" i="1" dirty="0"/>
              <a:t>key agreement protocol</a:t>
            </a:r>
            <a:r>
              <a:rPr lang="en-GB" dirty="0"/>
              <a:t>, is a cryptographic approach</a:t>
            </a:r>
          </a:p>
          <a:p>
            <a:pPr lvl="1"/>
            <a:r>
              <a:rPr lang="en-GB" dirty="0"/>
              <a:t>to establish a shared secret key by communicating solely over an insecure channel, without any previous private communication</a:t>
            </a:r>
          </a:p>
          <a:p>
            <a:r>
              <a:rPr lang="en-GB" dirty="0"/>
              <a:t>Intuitively, the existence of a key exchange protocol appears unlikely</a:t>
            </a:r>
          </a:p>
          <a:p>
            <a:pPr lvl="1"/>
            <a:r>
              <a:rPr lang="en-GB" dirty="0"/>
              <a:t>as the adversary can arbitrarily disrupt the communication between Alice and Bob </a:t>
            </a:r>
          </a:p>
          <a:p>
            <a:r>
              <a:rPr lang="en-GB" dirty="0"/>
              <a:t>Indeed, it can be shown that no key exchange protocol exists if the adversary can actively modify messages sent over the insecure channel</a:t>
            </a:r>
          </a:p>
          <a:p>
            <a:r>
              <a:rPr lang="en-GB" dirty="0"/>
              <a:t>Nevertheless, key exchange can be successfully accomplished if the adversary is limited to only passive eavesdropping on messages</a:t>
            </a:r>
          </a:p>
        </p:txBody>
      </p:sp>
    </p:spTree>
    <p:extLst>
      <p:ext uri="{BB962C8B-B14F-4D97-AF65-F5344CB8AC3E}">
        <p14:creationId xmlns:p14="http://schemas.microsoft.com/office/powerpoint/2010/main" val="372127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20976</TotalTime>
  <Words>2660</Words>
  <Application>Microsoft Macintosh PowerPoint</Application>
  <PresentationFormat>Widescreen</PresentationFormat>
  <Paragraphs>238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CSE 477: Introduction to Computer Security</vt:lpstr>
      <vt:lpstr>Outline</vt:lpstr>
      <vt:lpstr>Elgamal cryptosystem</vt:lpstr>
      <vt:lpstr>Elgamal cryptosystem</vt:lpstr>
      <vt:lpstr>Elgamal cryptosystem</vt:lpstr>
      <vt:lpstr>Elgamal cryptosystem</vt:lpstr>
      <vt:lpstr>Elgamal cryptosystem</vt:lpstr>
      <vt:lpstr>Elgamal cryptosystem</vt:lpstr>
      <vt:lpstr>Key exchange</vt:lpstr>
      <vt:lpstr>Diffie-Hellman key exchange protocol (DH protocol) </vt:lpstr>
      <vt:lpstr>Diffie-Hellman key exchange protocol (DH protocol)</vt:lpstr>
      <vt:lpstr>Diffie-Hellman key exchange protocol (DH protocol) </vt:lpstr>
      <vt:lpstr>Diffie-Hellman key exchange protocol (DH protocol) </vt:lpstr>
      <vt:lpstr>Attack on DH protocol</vt:lpstr>
      <vt:lpstr>Cryptographic Hash Functions</vt:lpstr>
      <vt:lpstr>Hash Function: one way</vt:lpstr>
      <vt:lpstr>Hash Function: collision resistance</vt:lpstr>
      <vt:lpstr>Hash Function: construction</vt:lpstr>
      <vt:lpstr>Hash Function: construction</vt:lpstr>
      <vt:lpstr>Hash Function: practical implementation</vt:lpstr>
      <vt:lpstr>Hash Function: birthday attack</vt:lpstr>
      <vt:lpstr>Hash Function: birthday attack</vt:lpstr>
      <vt:lpstr>Hash Function: birthday attack</vt:lpstr>
      <vt:lpstr>Digital signature</vt:lpstr>
      <vt:lpstr>Digital signature: properties</vt:lpstr>
      <vt:lpstr>RSA signature</vt:lpstr>
      <vt:lpstr>RSA signature: security</vt:lpstr>
      <vt:lpstr>Hash function + Digital signature</vt:lpstr>
      <vt:lpstr>The lecture slides can be found in the following location!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Ferdous, Md Sadek</dc:creator>
  <cp:lastModifiedBy>Ferdous, Md Sadek</cp:lastModifiedBy>
  <cp:revision>203</cp:revision>
  <cp:lastPrinted>2018-10-27T13:46:23Z</cp:lastPrinted>
  <dcterms:created xsi:type="dcterms:W3CDTF">2018-03-28T08:20:04Z</dcterms:created>
  <dcterms:modified xsi:type="dcterms:W3CDTF">2019-03-06T14:42:32Z</dcterms:modified>
</cp:coreProperties>
</file>