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317" r:id="rId3"/>
    <p:sldId id="318" r:id="rId4"/>
    <p:sldId id="319" r:id="rId5"/>
    <p:sldId id="321" r:id="rId6"/>
    <p:sldId id="322" r:id="rId7"/>
    <p:sldId id="325" r:id="rId8"/>
    <p:sldId id="326" r:id="rId9"/>
    <p:sldId id="330" r:id="rId10"/>
    <p:sldId id="331" r:id="rId11"/>
    <p:sldId id="332" r:id="rId12"/>
    <p:sldId id="333" r:id="rId13"/>
    <p:sldId id="335" r:id="rId14"/>
    <p:sldId id="336" r:id="rId15"/>
    <p:sldId id="337" r:id="rId16"/>
    <p:sldId id="338" r:id="rId17"/>
    <p:sldId id="339" r:id="rId18"/>
    <p:sldId id="340" r:id="rId19"/>
    <p:sldId id="341" r:id="rId20"/>
    <p:sldId id="342" r:id="rId21"/>
    <p:sldId id="343" r:id="rId22"/>
    <p:sldId id="344" r:id="rId23"/>
    <p:sldId id="345" r:id="rId24"/>
    <p:sldId id="346" r:id="rId25"/>
    <p:sldId id="347" r:id="rId26"/>
    <p:sldId id="348" r:id="rId27"/>
    <p:sldId id="350" r:id="rId28"/>
    <p:sldId id="349" r:id="rId29"/>
    <p:sldId id="31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67BC"/>
    <a:srgbClr val="FCFB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54"/>
    <p:restoredTop sz="94674"/>
  </p:normalViewPr>
  <p:slideViewPr>
    <p:cSldViewPr snapToGrid="0" snapToObjects="1">
      <p:cViewPr varScale="1">
        <p:scale>
          <a:sx n="158" d="100"/>
          <a:sy n="158" d="100"/>
        </p:scale>
        <p:origin x="12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B701AE-786A-BF40-AA71-CC61F50D5FD0}" type="datetimeFigureOut">
              <a:rPr lang="en-US" smtClean="0"/>
              <a:t>4/28/19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50ACC2-0067-B747-83B7-C333B2033F66}" type="slidenum">
              <a:rPr lang="en-US" smtClean="0"/>
              <a:t>‹#›</a:t>
            </a:fld>
            <a:endParaRPr lang="en-US"/>
          </a:p>
        </p:txBody>
      </p:sp>
    </p:spTree>
    <p:extLst>
      <p:ext uri="{BB962C8B-B14F-4D97-AF65-F5344CB8AC3E}">
        <p14:creationId xmlns:p14="http://schemas.microsoft.com/office/powerpoint/2010/main" val="177070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38199-BD52-6540-8578-78454D1FBB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64FFCB-DD40-9742-9A79-B6971A57E9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531A4D-A8AA-FA44-804A-AF4925E742A4}"/>
              </a:ext>
            </a:extLst>
          </p:cNvPr>
          <p:cNvSpPr>
            <a:spLocks noGrp="1"/>
          </p:cNvSpPr>
          <p:nvPr>
            <p:ph type="dt" sz="half" idx="10"/>
          </p:nvPr>
        </p:nvSpPr>
        <p:spPr/>
        <p:txBody>
          <a:bodyPr/>
          <a:lstStyle/>
          <a:p>
            <a:fld id="{178D524F-7CF6-034B-BD59-CBA1E24DA43A}" type="datetimeFigureOut">
              <a:rPr lang="en-US" smtClean="0"/>
              <a:t>4/28/19</a:t>
            </a:fld>
            <a:endParaRPr lang="en-US"/>
          </a:p>
        </p:txBody>
      </p:sp>
      <p:sp>
        <p:nvSpPr>
          <p:cNvPr id="5" name="Footer Placeholder 4">
            <a:extLst>
              <a:ext uri="{FF2B5EF4-FFF2-40B4-BE49-F238E27FC236}">
                <a16:creationId xmlns:a16="http://schemas.microsoft.com/office/drawing/2014/main" id="{8943DA97-28FF-D940-A9F1-90A74D5608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4643DA-2451-CE4A-A814-390B62D5D688}"/>
              </a:ext>
            </a:extLst>
          </p:cNvPr>
          <p:cNvSpPr>
            <a:spLocks noGrp="1"/>
          </p:cNvSpPr>
          <p:nvPr>
            <p:ph type="sldNum" sz="quarter" idx="12"/>
          </p:nvPr>
        </p:nvSpPr>
        <p:spPr/>
        <p:txBody>
          <a:bodyPr/>
          <a:lstStyle/>
          <a:p>
            <a:fld id="{117EC57D-271E-054E-BE8D-109D1F3031A5}" type="slidenum">
              <a:rPr lang="en-US" smtClean="0"/>
              <a:t>‹#›</a:t>
            </a:fld>
            <a:endParaRPr lang="en-US"/>
          </a:p>
        </p:txBody>
      </p:sp>
    </p:spTree>
    <p:extLst>
      <p:ext uri="{BB962C8B-B14F-4D97-AF65-F5344CB8AC3E}">
        <p14:creationId xmlns:p14="http://schemas.microsoft.com/office/powerpoint/2010/main" val="2762816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647C7-860A-4449-8E33-DF4840F47E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C728D8-6604-0E4D-AE10-2DFDC230C1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E9D454-9F64-8D48-83AA-23744C0D0C90}"/>
              </a:ext>
            </a:extLst>
          </p:cNvPr>
          <p:cNvSpPr>
            <a:spLocks noGrp="1"/>
          </p:cNvSpPr>
          <p:nvPr>
            <p:ph type="dt" sz="half" idx="10"/>
          </p:nvPr>
        </p:nvSpPr>
        <p:spPr/>
        <p:txBody>
          <a:bodyPr/>
          <a:lstStyle/>
          <a:p>
            <a:fld id="{178D524F-7CF6-034B-BD59-CBA1E24DA43A}" type="datetimeFigureOut">
              <a:rPr lang="en-US" smtClean="0"/>
              <a:t>4/28/19</a:t>
            </a:fld>
            <a:endParaRPr lang="en-US"/>
          </a:p>
        </p:txBody>
      </p:sp>
      <p:sp>
        <p:nvSpPr>
          <p:cNvPr id="5" name="Footer Placeholder 4">
            <a:extLst>
              <a:ext uri="{FF2B5EF4-FFF2-40B4-BE49-F238E27FC236}">
                <a16:creationId xmlns:a16="http://schemas.microsoft.com/office/drawing/2014/main" id="{0F4B4213-817C-B54F-9BBE-FF6E9E5F22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DBCD65-7D09-F943-A4C0-24BE276CEDD6}"/>
              </a:ext>
            </a:extLst>
          </p:cNvPr>
          <p:cNvSpPr>
            <a:spLocks noGrp="1"/>
          </p:cNvSpPr>
          <p:nvPr>
            <p:ph type="sldNum" sz="quarter" idx="12"/>
          </p:nvPr>
        </p:nvSpPr>
        <p:spPr/>
        <p:txBody>
          <a:bodyPr/>
          <a:lstStyle/>
          <a:p>
            <a:fld id="{117EC57D-271E-054E-BE8D-109D1F3031A5}" type="slidenum">
              <a:rPr lang="en-US" smtClean="0"/>
              <a:t>‹#›</a:t>
            </a:fld>
            <a:endParaRPr lang="en-US"/>
          </a:p>
        </p:txBody>
      </p:sp>
    </p:spTree>
    <p:extLst>
      <p:ext uri="{BB962C8B-B14F-4D97-AF65-F5344CB8AC3E}">
        <p14:creationId xmlns:p14="http://schemas.microsoft.com/office/powerpoint/2010/main" val="2485979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A2F485-9C12-2F49-A540-A5F7410588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79F51E-0F0A-A049-B2C4-4909D77A5C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1C6A8D-B6BB-BF44-8796-1082BCB8C72D}"/>
              </a:ext>
            </a:extLst>
          </p:cNvPr>
          <p:cNvSpPr>
            <a:spLocks noGrp="1"/>
          </p:cNvSpPr>
          <p:nvPr>
            <p:ph type="dt" sz="half" idx="10"/>
          </p:nvPr>
        </p:nvSpPr>
        <p:spPr/>
        <p:txBody>
          <a:bodyPr/>
          <a:lstStyle/>
          <a:p>
            <a:fld id="{178D524F-7CF6-034B-BD59-CBA1E24DA43A}" type="datetimeFigureOut">
              <a:rPr lang="en-US" smtClean="0"/>
              <a:t>4/28/19</a:t>
            </a:fld>
            <a:endParaRPr lang="en-US"/>
          </a:p>
        </p:txBody>
      </p:sp>
      <p:sp>
        <p:nvSpPr>
          <p:cNvPr id="5" name="Footer Placeholder 4">
            <a:extLst>
              <a:ext uri="{FF2B5EF4-FFF2-40B4-BE49-F238E27FC236}">
                <a16:creationId xmlns:a16="http://schemas.microsoft.com/office/drawing/2014/main" id="{1F178FD4-A300-7745-94F1-DD8155907D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29B389-FAC1-3649-B7FC-C25209BE4DB4}"/>
              </a:ext>
            </a:extLst>
          </p:cNvPr>
          <p:cNvSpPr>
            <a:spLocks noGrp="1"/>
          </p:cNvSpPr>
          <p:nvPr>
            <p:ph type="sldNum" sz="quarter" idx="12"/>
          </p:nvPr>
        </p:nvSpPr>
        <p:spPr/>
        <p:txBody>
          <a:bodyPr/>
          <a:lstStyle/>
          <a:p>
            <a:fld id="{117EC57D-271E-054E-BE8D-109D1F3031A5}" type="slidenum">
              <a:rPr lang="en-US" smtClean="0"/>
              <a:t>‹#›</a:t>
            </a:fld>
            <a:endParaRPr lang="en-US"/>
          </a:p>
        </p:txBody>
      </p:sp>
    </p:spTree>
    <p:extLst>
      <p:ext uri="{BB962C8B-B14F-4D97-AF65-F5344CB8AC3E}">
        <p14:creationId xmlns:p14="http://schemas.microsoft.com/office/powerpoint/2010/main" val="934521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EAB8F-66BA-F741-BA6F-F351915826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2AE3CE-0E74-6641-828E-E45F2701A39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2D4F82-849E-9748-9A66-D8D22CD7AE31}"/>
              </a:ext>
            </a:extLst>
          </p:cNvPr>
          <p:cNvSpPr>
            <a:spLocks noGrp="1"/>
          </p:cNvSpPr>
          <p:nvPr>
            <p:ph type="dt" sz="half" idx="10"/>
          </p:nvPr>
        </p:nvSpPr>
        <p:spPr/>
        <p:txBody>
          <a:bodyPr/>
          <a:lstStyle/>
          <a:p>
            <a:fld id="{178D524F-7CF6-034B-BD59-CBA1E24DA43A}" type="datetimeFigureOut">
              <a:rPr lang="en-US" smtClean="0"/>
              <a:t>4/28/19</a:t>
            </a:fld>
            <a:endParaRPr lang="en-US"/>
          </a:p>
        </p:txBody>
      </p:sp>
      <p:sp>
        <p:nvSpPr>
          <p:cNvPr id="5" name="Footer Placeholder 4">
            <a:extLst>
              <a:ext uri="{FF2B5EF4-FFF2-40B4-BE49-F238E27FC236}">
                <a16:creationId xmlns:a16="http://schemas.microsoft.com/office/drawing/2014/main" id="{2209713A-5956-7A41-A0F0-9E51274559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890136-8AB8-6948-97F4-2815652BC670}"/>
              </a:ext>
            </a:extLst>
          </p:cNvPr>
          <p:cNvSpPr>
            <a:spLocks noGrp="1"/>
          </p:cNvSpPr>
          <p:nvPr>
            <p:ph type="sldNum" sz="quarter" idx="12"/>
          </p:nvPr>
        </p:nvSpPr>
        <p:spPr/>
        <p:txBody>
          <a:bodyPr/>
          <a:lstStyle/>
          <a:p>
            <a:fld id="{117EC57D-271E-054E-BE8D-109D1F3031A5}" type="slidenum">
              <a:rPr lang="en-US" smtClean="0"/>
              <a:t>‹#›</a:t>
            </a:fld>
            <a:endParaRPr lang="en-US"/>
          </a:p>
        </p:txBody>
      </p:sp>
    </p:spTree>
    <p:extLst>
      <p:ext uri="{BB962C8B-B14F-4D97-AF65-F5344CB8AC3E}">
        <p14:creationId xmlns:p14="http://schemas.microsoft.com/office/powerpoint/2010/main" val="600290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F763C-A08B-7C4F-81A3-CB6703EBD1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DF1057-BCB4-2E42-93B1-23BFC8DAE3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517749E-4BE0-1543-93EE-16ADCCE627A6}"/>
              </a:ext>
            </a:extLst>
          </p:cNvPr>
          <p:cNvSpPr>
            <a:spLocks noGrp="1"/>
          </p:cNvSpPr>
          <p:nvPr>
            <p:ph type="dt" sz="half" idx="10"/>
          </p:nvPr>
        </p:nvSpPr>
        <p:spPr/>
        <p:txBody>
          <a:bodyPr/>
          <a:lstStyle/>
          <a:p>
            <a:fld id="{178D524F-7CF6-034B-BD59-CBA1E24DA43A}" type="datetimeFigureOut">
              <a:rPr lang="en-US" smtClean="0"/>
              <a:t>4/28/19</a:t>
            </a:fld>
            <a:endParaRPr lang="en-US"/>
          </a:p>
        </p:txBody>
      </p:sp>
      <p:sp>
        <p:nvSpPr>
          <p:cNvPr id="5" name="Footer Placeholder 4">
            <a:extLst>
              <a:ext uri="{FF2B5EF4-FFF2-40B4-BE49-F238E27FC236}">
                <a16:creationId xmlns:a16="http://schemas.microsoft.com/office/drawing/2014/main" id="{65FE2A2B-8052-2443-9AB9-49EDFD5DB9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917FA-CAD8-8744-A095-D66AF189F1F9}"/>
              </a:ext>
            </a:extLst>
          </p:cNvPr>
          <p:cNvSpPr>
            <a:spLocks noGrp="1"/>
          </p:cNvSpPr>
          <p:nvPr>
            <p:ph type="sldNum" sz="quarter" idx="12"/>
          </p:nvPr>
        </p:nvSpPr>
        <p:spPr/>
        <p:txBody>
          <a:bodyPr/>
          <a:lstStyle/>
          <a:p>
            <a:fld id="{117EC57D-271E-054E-BE8D-109D1F3031A5}" type="slidenum">
              <a:rPr lang="en-US" smtClean="0"/>
              <a:t>‹#›</a:t>
            </a:fld>
            <a:endParaRPr lang="en-US"/>
          </a:p>
        </p:txBody>
      </p:sp>
    </p:spTree>
    <p:extLst>
      <p:ext uri="{BB962C8B-B14F-4D97-AF65-F5344CB8AC3E}">
        <p14:creationId xmlns:p14="http://schemas.microsoft.com/office/powerpoint/2010/main" val="303002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0686A-1173-0B45-8A1B-089F1253B2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9D5F15-F658-A345-8DC7-D4071F361C6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0CE82F-D852-DD47-9BD4-D8823EE527A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8BB9A3-3DA3-C642-8766-A78F0999CA51}"/>
              </a:ext>
            </a:extLst>
          </p:cNvPr>
          <p:cNvSpPr>
            <a:spLocks noGrp="1"/>
          </p:cNvSpPr>
          <p:nvPr>
            <p:ph type="dt" sz="half" idx="10"/>
          </p:nvPr>
        </p:nvSpPr>
        <p:spPr/>
        <p:txBody>
          <a:bodyPr/>
          <a:lstStyle/>
          <a:p>
            <a:fld id="{178D524F-7CF6-034B-BD59-CBA1E24DA43A}" type="datetimeFigureOut">
              <a:rPr lang="en-US" smtClean="0"/>
              <a:t>4/28/19</a:t>
            </a:fld>
            <a:endParaRPr lang="en-US"/>
          </a:p>
        </p:txBody>
      </p:sp>
      <p:sp>
        <p:nvSpPr>
          <p:cNvPr id="6" name="Footer Placeholder 5">
            <a:extLst>
              <a:ext uri="{FF2B5EF4-FFF2-40B4-BE49-F238E27FC236}">
                <a16:creationId xmlns:a16="http://schemas.microsoft.com/office/drawing/2014/main" id="{194AE1E0-16C6-0147-B3C1-F016CB6700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6E5BC6-1C90-EA48-A6C3-A2AB98281704}"/>
              </a:ext>
            </a:extLst>
          </p:cNvPr>
          <p:cNvSpPr>
            <a:spLocks noGrp="1"/>
          </p:cNvSpPr>
          <p:nvPr>
            <p:ph type="sldNum" sz="quarter" idx="12"/>
          </p:nvPr>
        </p:nvSpPr>
        <p:spPr/>
        <p:txBody>
          <a:bodyPr/>
          <a:lstStyle/>
          <a:p>
            <a:fld id="{117EC57D-271E-054E-BE8D-109D1F3031A5}" type="slidenum">
              <a:rPr lang="en-US" smtClean="0"/>
              <a:t>‹#›</a:t>
            </a:fld>
            <a:endParaRPr lang="en-US"/>
          </a:p>
        </p:txBody>
      </p:sp>
    </p:spTree>
    <p:extLst>
      <p:ext uri="{BB962C8B-B14F-4D97-AF65-F5344CB8AC3E}">
        <p14:creationId xmlns:p14="http://schemas.microsoft.com/office/powerpoint/2010/main" val="2193390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D4D37-3226-9747-941E-AB07DF02F0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A31E94-B674-AC47-B33F-83B096182D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31D320F-74DC-0A4E-A46B-897C9AA7BD3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13097A-69C5-A148-922C-EC88B5DA53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58ADE77-2538-654F-A84E-414E7FF3368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9DCB2E-E297-8341-BC7C-0AE96F9E250B}"/>
              </a:ext>
            </a:extLst>
          </p:cNvPr>
          <p:cNvSpPr>
            <a:spLocks noGrp="1"/>
          </p:cNvSpPr>
          <p:nvPr>
            <p:ph type="dt" sz="half" idx="10"/>
          </p:nvPr>
        </p:nvSpPr>
        <p:spPr/>
        <p:txBody>
          <a:bodyPr/>
          <a:lstStyle/>
          <a:p>
            <a:fld id="{178D524F-7CF6-034B-BD59-CBA1E24DA43A}" type="datetimeFigureOut">
              <a:rPr lang="en-US" smtClean="0"/>
              <a:t>4/28/19</a:t>
            </a:fld>
            <a:endParaRPr lang="en-US"/>
          </a:p>
        </p:txBody>
      </p:sp>
      <p:sp>
        <p:nvSpPr>
          <p:cNvPr id="8" name="Footer Placeholder 7">
            <a:extLst>
              <a:ext uri="{FF2B5EF4-FFF2-40B4-BE49-F238E27FC236}">
                <a16:creationId xmlns:a16="http://schemas.microsoft.com/office/drawing/2014/main" id="{300B8D9D-D604-9C4E-9619-C96912000D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1A691-E817-2048-982A-4F3930CA98D8}"/>
              </a:ext>
            </a:extLst>
          </p:cNvPr>
          <p:cNvSpPr>
            <a:spLocks noGrp="1"/>
          </p:cNvSpPr>
          <p:nvPr>
            <p:ph type="sldNum" sz="quarter" idx="12"/>
          </p:nvPr>
        </p:nvSpPr>
        <p:spPr/>
        <p:txBody>
          <a:bodyPr/>
          <a:lstStyle/>
          <a:p>
            <a:fld id="{117EC57D-271E-054E-BE8D-109D1F3031A5}" type="slidenum">
              <a:rPr lang="en-US" smtClean="0"/>
              <a:t>‹#›</a:t>
            </a:fld>
            <a:endParaRPr lang="en-US"/>
          </a:p>
        </p:txBody>
      </p:sp>
    </p:spTree>
    <p:extLst>
      <p:ext uri="{BB962C8B-B14F-4D97-AF65-F5344CB8AC3E}">
        <p14:creationId xmlns:p14="http://schemas.microsoft.com/office/powerpoint/2010/main" val="4026093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E53D-6A08-5449-B0D7-6DDF6D2313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0CD264-2F88-574C-92DF-20414AE5F2A8}"/>
              </a:ext>
            </a:extLst>
          </p:cNvPr>
          <p:cNvSpPr>
            <a:spLocks noGrp="1"/>
          </p:cNvSpPr>
          <p:nvPr>
            <p:ph type="dt" sz="half" idx="10"/>
          </p:nvPr>
        </p:nvSpPr>
        <p:spPr/>
        <p:txBody>
          <a:bodyPr/>
          <a:lstStyle/>
          <a:p>
            <a:fld id="{178D524F-7CF6-034B-BD59-CBA1E24DA43A}" type="datetimeFigureOut">
              <a:rPr lang="en-US" smtClean="0"/>
              <a:t>4/28/19</a:t>
            </a:fld>
            <a:endParaRPr lang="en-US"/>
          </a:p>
        </p:txBody>
      </p:sp>
      <p:sp>
        <p:nvSpPr>
          <p:cNvPr id="4" name="Footer Placeholder 3">
            <a:extLst>
              <a:ext uri="{FF2B5EF4-FFF2-40B4-BE49-F238E27FC236}">
                <a16:creationId xmlns:a16="http://schemas.microsoft.com/office/drawing/2014/main" id="{4C1FBA9E-2217-9B44-909F-47B4477FF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25990A-607B-A548-97F5-A0020ECBA147}"/>
              </a:ext>
            </a:extLst>
          </p:cNvPr>
          <p:cNvSpPr>
            <a:spLocks noGrp="1"/>
          </p:cNvSpPr>
          <p:nvPr>
            <p:ph type="sldNum" sz="quarter" idx="12"/>
          </p:nvPr>
        </p:nvSpPr>
        <p:spPr/>
        <p:txBody>
          <a:bodyPr/>
          <a:lstStyle/>
          <a:p>
            <a:fld id="{117EC57D-271E-054E-BE8D-109D1F3031A5}" type="slidenum">
              <a:rPr lang="en-US" smtClean="0"/>
              <a:t>‹#›</a:t>
            </a:fld>
            <a:endParaRPr lang="en-US"/>
          </a:p>
        </p:txBody>
      </p:sp>
    </p:spTree>
    <p:extLst>
      <p:ext uri="{BB962C8B-B14F-4D97-AF65-F5344CB8AC3E}">
        <p14:creationId xmlns:p14="http://schemas.microsoft.com/office/powerpoint/2010/main" val="1238024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CF2969-7FAE-AE47-8D88-BA189CBAC9DD}"/>
              </a:ext>
            </a:extLst>
          </p:cNvPr>
          <p:cNvSpPr>
            <a:spLocks noGrp="1"/>
          </p:cNvSpPr>
          <p:nvPr>
            <p:ph type="dt" sz="half" idx="10"/>
          </p:nvPr>
        </p:nvSpPr>
        <p:spPr/>
        <p:txBody>
          <a:bodyPr/>
          <a:lstStyle/>
          <a:p>
            <a:fld id="{178D524F-7CF6-034B-BD59-CBA1E24DA43A}" type="datetimeFigureOut">
              <a:rPr lang="en-US" smtClean="0"/>
              <a:t>4/28/19</a:t>
            </a:fld>
            <a:endParaRPr lang="en-US"/>
          </a:p>
        </p:txBody>
      </p:sp>
      <p:sp>
        <p:nvSpPr>
          <p:cNvPr id="3" name="Footer Placeholder 2">
            <a:extLst>
              <a:ext uri="{FF2B5EF4-FFF2-40B4-BE49-F238E27FC236}">
                <a16:creationId xmlns:a16="http://schemas.microsoft.com/office/drawing/2014/main" id="{3230E62D-6877-984B-BD37-DF2C6DB5CA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C88AF-953A-3945-AACB-C7DAA39C6890}"/>
              </a:ext>
            </a:extLst>
          </p:cNvPr>
          <p:cNvSpPr>
            <a:spLocks noGrp="1"/>
          </p:cNvSpPr>
          <p:nvPr>
            <p:ph type="sldNum" sz="quarter" idx="12"/>
          </p:nvPr>
        </p:nvSpPr>
        <p:spPr/>
        <p:txBody>
          <a:bodyPr/>
          <a:lstStyle/>
          <a:p>
            <a:fld id="{117EC57D-271E-054E-BE8D-109D1F3031A5}" type="slidenum">
              <a:rPr lang="en-US" smtClean="0"/>
              <a:t>‹#›</a:t>
            </a:fld>
            <a:endParaRPr lang="en-US"/>
          </a:p>
        </p:txBody>
      </p:sp>
    </p:spTree>
    <p:extLst>
      <p:ext uri="{BB962C8B-B14F-4D97-AF65-F5344CB8AC3E}">
        <p14:creationId xmlns:p14="http://schemas.microsoft.com/office/powerpoint/2010/main" val="327480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0F831-963E-2D4C-BD56-E60B508C0A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0C3956-85B9-6E48-A939-C569F5C112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258887-F704-E84E-BA83-806411A7FD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959EFD-AECF-F743-8CFD-872D68C9F205}"/>
              </a:ext>
            </a:extLst>
          </p:cNvPr>
          <p:cNvSpPr>
            <a:spLocks noGrp="1"/>
          </p:cNvSpPr>
          <p:nvPr>
            <p:ph type="dt" sz="half" idx="10"/>
          </p:nvPr>
        </p:nvSpPr>
        <p:spPr/>
        <p:txBody>
          <a:bodyPr/>
          <a:lstStyle/>
          <a:p>
            <a:fld id="{178D524F-7CF6-034B-BD59-CBA1E24DA43A}" type="datetimeFigureOut">
              <a:rPr lang="en-US" smtClean="0"/>
              <a:t>4/28/19</a:t>
            </a:fld>
            <a:endParaRPr lang="en-US"/>
          </a:p>
        </p:txBody>
      </p:sp>
      <p:sp>
        <p:nvSpPr>
          <p:cNvPr id="6" name="Footer Placeholder 5">
            <a:extLst>
              <a:ext uri="{FF2B5EF4-FFF2-40B4-BE49-F238E27FC236}">
                <a16:creationId xmlns:a16="http://schemas.microsoft.com/office/drawing/2014/main" id="{D5D13167-1D5A-8A48-AFE4-1C28584E9C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C54B09-5282-A444-9100-37CAA6E5396E}"/>
              </a:ext>
            </a:extLst>
          </p:cNvPr>
          <p:cNvSpPr>
            <a:spLocks noGrp="1"/>
          </p:cNvSpPr>
          <p:nvPr>
            <p:ph type="sldNum" sz="quarter" idx="12"/>
          </p:nvPr>
        </p:nvSpPr>
        <p:spPr/>
        <p:txBody>
          <a:bodyPr/>
          <a:lstStyle/>
          <a:p>
            <a:fld id="{117EC57D-271E-054E-BE8D-109D1F3031A5}" type="slidenum">
              <a:rPr lang="en-US" smtClean="0"/>
              <a:t>‹#›</a:t>
            </a:fld>
            <a:endParaRPr lang="en-US"/>
          </a:p>
        </p:txBody>
      </p:sp>
    </p:spTree>
    <p:extLst>
      <p:ext uri="{BB962C8B-B14F-4D97-AF65-F5344CB8AC3E}">
        <p14:creationId xmlns:p14="http://schemas.microsoft.com/office/powerpoint/2010/main" val="1399569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FF95C-AA5F-0942-B121-D8ABA9DE8E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3BE0BF-166E-4E4F-AFBD-17CC7D47FA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B0DD65-1607-1C40-93BF-E6B338C51F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649FFE-B55C-884E-84C9-B1803F977644}"/>
              </a:ext>
            </a:extLst>
          </p:cNvPr>
          <p:cNvSpPr>
            <a:spLocks noGrp="1"/>
          </p:cNvSpPr>
          <p:nvPr>
            <p:ph type="dt" sz="half" idx="10"/>
          </p:nvPr>
        </p:nvSpPr>
        <p:spPr/>
        <p:txBody>
          <a:bodyPr/>
          <a:lstStyle/>
          <a:p>
            <a:fld id="{178D524F-7CF6-034B-BD59-CBA1E24DA43A}" type="datetimeFigureOut">
              <a:rPr lang="en-US" smtClean="0"/>
              <a:t>4/28/19</a:t>
            </a:fld>
            <a:endParaRPr lang="en-US"/>
          </a:p>
        </p:txBody>
      </p:sp>
      <p:sp>
        <p:nvSpPr>
          <p:cNvPr id="6" name="Footer Placeholder 5">
            <a:extLst>
              <a:ext uri="{FF2B5EF4-FFF2-40B4-BE49-F238E27FC236}">
                <a16:creationId xmlns:a16="http://schemas.microsoft.com/office/drawing/2014/main" id="{D8590D28-EFE2-D144-BF59-3F66DD5471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D58F7B-0C3A-3F40-9159-2A181A0C9ADC}"/>
              </a:ext>
            </a:extLst>
          </p:cNvPr>
          <p:cNvSpPr>
            <a:spLocks noGrp="1"/>
          </p:cNvSpPr>
          <p:nvPr>
            <p:ph type="sldNum" sz="quarter" idx="12"/>
          </p:nvPr>
        </p:nvSpPr>
        <p:spPr/>
        <p:txBody>
          <a:bodyPr/>
          <a:lstStyle/>
          <a:p>
            <a:fld id="{117EC57D-271E-054E-BE8D-109D1F3031A5}" type="slidenum">
              <a:rPr lang="en-US" smtClean="0"/>
              <a:t>‹#›</a:t>
            </a:fld>
            <a:endParaRPr lang="en-US"/>
          </a:p>
        </p:txBody>
      </p:sp>
    </p:spTree>
    <p:extLst>
      <p:ext uri="{BB962C8B-B14F-4D97-AF65-F5344CB8AC3E}">
        <p14:creationId xmlns:p14="http://schemas.microsoft.com/office/powerpoint/2010/main" val="3715040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D3D511-07CB-3140-A534-07054052F1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116D72-5657-7047-80D6-0C1EB97E7D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40C07E-9241-5746-91C6-1A11205A6C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8D524F-7CF6-034B-BD59-CBA1E24DA43A}" type="datetimeFigureOut">
              <a:rPr lang="en-US" smtClean="0"/>
              <a:t>4/28/19</a:t>
            </a:fld>
            <a:endParaRPr lang="en-US"/>
          </a:p>
        </p:txBody>
      </p:sp>
      <p:sp>
        <p:nvSpPr>
          <p:cNvPr id="5" name="Footer Placeholder 4">
            <a:extLst>
              <a:ext uri="{FF2B5EF4-FFF2-40B4-BE49-F238E27FC236}">
                <a16:creationId xmlns:a16="http://schemas.microsoft.com/office/drawing/2014/main" id="{135BFD07-9CA2-5544-9E7A-4482058DEF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115AFC-CF26-6E4E-B973-39FDB5A864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EC57D-271E-054E-BE8D-109D1F3031A5}" type="slidenum">
              <a:rPr lang="en-US" smtClean="0"/>
              <a:t>‹#›</a:t>
            </a:fld>
            <a:endParaRPr lang="en-US"/>
          </a:p>
        </p:txBody>
      </p:sp>
    </p:spTree>
    <p:extLst>
      <p:ext uri="{BB962C8B-B14F-4D97-AF65-F5344CB8AC3E}">
        <p14:creationId xmlns:p14="http://schemas.microsoft.com/office/powerpoint/2010/main" val="1830525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E7B81-36B4-434E-AEE4-2CB44921367A}"/>
              </a:ext>
            </a:extLst>
          </p:cNvPr>
          <p:cNvSpPr>
            <a:spLocks noGrp="1"/>
          </p:cNvSpPr>
          <p:nvPr>
            <p:ph type="ctrTitle"/>
          </p:nvPr>
        </p:nvSpPr>
        <p:spPr>
          <a:xfrm>
            <a:off x="1524000" y="470720"/>
            <a:ext cx="9144000" cy="2387600"/>
          </a:xfrm>
        </p:spPr>
        <p:txBody>
          <a:bodyPr/>
          <a:lstStyle/>
          <a:p>
            <a:r>
              <a:rPr lang="en-US" dirty="0"/>
              <a:t>CSE 477: Introduction to Computer Security</a:t>
            </a:r>
          </a:p>
        </p:txBody>
      </p:sp>
      <p:sp>
        <p:nvSpPr>
          <p:cNvPr id="3" name="Subtitle 2">
            <a:extLst>
              <a:ext uri="{FF2B5EF4-FFF2-40B4-BE49-F238E27FC236}">
                <a16:creationId xmlns:a16="http://schemas.microsoft.com/office/drawing/2014/main" id="{113EDC08-8A7F-4949-885E-4E85B2175E4E}"/>
              </a:ext>
            </a:extLst>
          </p:cNvPr>
          <p:cNvSpPr>
            <a:spLocks noGrp="1"/>
          </p:cNvSpPr>
          <p:nvPr>
            <p:ph type="subTitle" idx="1"/>
          </p:nvPr>
        </p:nvSpPr>
        <p:spPr>
          <a:xfrm>
            <a:off x="1524000" y="3602037"/>
            <a:ext cx="9144000" cy="2767231"/>
          </a:xfrm>
        </p:spPr>
        <p:txBody>
          <a:bodyPr>
            <a:normAutofit lnSpcReduction="10000"/>
          </a:bodyPr>
          <a:lstStyle/>
          <a:p>
            <a:r>
              <a:rPr lang="en-US" sz="3200" dirty="0"/>
              <a:t>Lecture – 24</a:t>
            </a:r>
          </a:p>
          <a:p>
            <a:endParaRPr lang="en-US" dirty="0"/>
          </a:p>
          <a:p>
            <a:endParaRPr lang="en-US" dirty="0"/>
          </a:p>
          <a:p>
            <a:pPr algn="r"/>
            <a:r>
              <a:rPr lang="en-US" dirty="0"/>
              <a:t>Course Teacher: Dr. Md Sadek Ferdous</a:t>
            </a:r>
          </a:p>
          <a:p>
            <a:pPr algn="r"/>
            <a:r>
              <a:rPr lang="en-US" dirty="0"/>
              <a:t>Assistant Professor, CSE, SUST</a:t>
            </a:r>
          </a:p>
          <a:p>
            <a:pPr algn="r"/>
            <a:r>
              <a:rPr lang="en-US" dirty="0"/>
              <a:t>E-mail: </a:t>
            </a:r>
            <a:r>
              <a:rPr lang="en-US" dirty="0" err="1"/>
              <a:t>ripul.bd@gmail.com</a:t>
            </a:r>
            <a:endParaRPr lang="en-US" dirty="0"/>
          </a:p>
        </p:txBody>
      </p:sp>
    </p:spTree>
    <p:extLst>
      <p:ext uri="{BB962C8B-B14F-4D97-AF65-F5344CB8AC3E}">
        <p14:creationId xmlns:p14="http://schemas.microsoft.com/office/powerpoint/2010/main" val="650541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4FEE-34C3-024B-BA88-33E8D6444D82}"/>
              </a:ext>
            </a:extLst>
          </p:cNvPr>
          <p:cNvSpPr>
            <a:spLocks noGrp="1"/>
          </p:cNvSpPr>
          <p:nvPr>
            <p:ph type="title"/>
          </p:nvPr>
        </p:nvSpPr>
        <p:spPr/>
        <p:txBody>
          <a:bodyPr/>
          <a:lstStyle/>
          <a:p>
            <a:r>
              <a:rPr lang="en-US" dirty="0"/>
              <a:t>HTTPS/TLS</a:t>
            </a:r>
          </a:p>
        </p:txBody>
      </p:sp>
      <p:sp>
        <p:nvSpPr>
          <p:cNvPr id="3" name="Content Placeholder 2">
            <a:extLst>
              <a:ext uri="{FF2B5EF4-FFF2-40B4-BE49-F238E27FC236}">
                <a16:creationId xmlns:a16="http://schemas.microsoft.com/office/drawing/2014/main" id="{318F4B5E-BDE4-B248-88DA-5C8C31ABAEDA}"/>
              </a:ext>
            </a:extLst>
          </p:cNvPr>
          <p:cNvSpPr>
            <a:spLocks noGrp="1"/>
          </p:cNvSpPr>
          <p:nvPr>
            <p:ph idx="1"/>
          </p:nvPr>
        </p:nvSpPr>
        <p:spPr/>
        <p:txBody>
          <a:bodyPr>
            <a:normAutofit/>
          </a:bodyPr>
          <a:lstStyle/>
          <a:p>
            <a:r>
              <a:rPr lang="en-GB" dirty="0"/>
              <a:t>To solve the security problem inherent in HTTP, an alternative protocol is available called </a:t>
            </a:r>
            <a:r>
              <a:rPr lang="en-GB" b="1" i="1" dirty="0"/>
              <a:t>HTTPS </a:t>
            </a:r>
            <a:r>
              <a:rPr lang="en-GB" dirty="0"/>
              <a:t>(</a:t>
            </a:r>
            <a:r>
              <a:rPr lang="en-GB" b="1" i="1" dirty="0"/>
              <a:t>Hypertext Transfer Protocol over Secure Socket Layer</a:t>
            </a:r>
            <a:r>
              <a:rPr lang="en-GB" dirty="0"/>
              <a:t>)</a:t>
            </a:r>
          </a:p>
          <a:p>
            <a:r>
              <a:rPr lang="en-GB" dirty="0"/>
              <a:t>HTTPS is identical to HTTP syntactically, but incorporates an additional layer of security known as </a:t>
            </a:r>
            <a:r>
              <a:rPr lang="en-GB" b="1" i="1" dirty="0"/>
              <a:t>SSL </a:t>
            </a:r>
            <a:r>
              <a:rPr lang="en-GB" dirty="0"/>
              <a:t>(</a:t>
            </a:r>
            <a:r>
              <a:rPr lang="en-GB" b="1" i="1" dirty="0"/>
              <a:t>Secure Socket Layer</a:t>
            </a:r>
            <a:r>
              <a:rPr lang="en-GB" dirty="0"/>
              <a:t>), or a newer implementation, known as </a:t>
            </a:r>
            <a:r>
              <a:rPr lang="en-GB" b="1" i="1" dirty="0"/>
              <a:t>TLS </a:t>
            </a:r>
            <a:r>
              <a:rPr lang="en-GB" dirty="0"/>
              <a:t>(</a:t>
            </a:r>
            <a:r>
              <a:rPr lang="en-GB" b="1" i="1" dirty="0"/>
              <a:t>Transport Layer Security</a:t>
            </a:r>
            <a:r>
              <a:rPr lang="en-GB" dirty="0"/>
              <a:t>)</a:t>
            </a:r>
          </a:p>
          <a:p>
            <a:r>
              <a:rPr lang="en-GB" dirty="0"/>
              <a:t>SSL and TLS rely on the notion of a </a:t>
            </a:r>
            <a:r>
              <a:rPr lang="en-GB" b="1" i="1" dirty="0"/>
              <a:t>certificate </a:t>
            </a:r>
            <a:r>
              <a:rPr lang="en-GB" dirty="0"/>
              <a:t>to</a:t>
            </a:r>
          </a:p>
          <a:p>
            <a:pPr lvl="1"/>
            <a:r>
              <a:rPr lang="en-GB" dirty="0"/>
              <a:t>Verify the identity of the server</a:t>
            </a:r>
          </a:p>
          <a:p>
            <a:pPr lvl="1"/>
            <a:r>
              <a:rPr lang="en-GB" dirty="0"/>
              <a:t>Establish an encrypted communication channel between the web browser and the web server</a:t>
            </a:r>
          </a:p>
          <a:p>
            <a:endParaRPr lang="en-GB" dirty="0"/>
          </a:p>
          <a:p>
            <a:endParaRPr lang="en-GB" dirty="0"/>
          </a:p>
        </p:txBody>
      </p:sp>
    </p:spTree>
    <p:extLst>
      <p:ext uri="{BB962C8B-B14F-4D97-AF65-F5344CB8AC3E}">
        <p14:creationId xmlns:p14="http://schemas.microsoft.com/office/powerpoint/2010/main" val="1204133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4FEE-34C3-024B-BA88-33E8D6444D82}"/>
              </a:ext>
            </a:extLst>
          </p:cNvPr>
          <p:cNvSpPr>
            <a:spLocks noGrp="1"/>
          </p:cNvSpPr>
          <p:nvPr>
            <p:ph type="title"/>
          </p:nvPr>
        </p:nvSpPr>
        <p:spPr/>
        <p:txBody>
          <a:bodyPr/>
          <a:lstStyle/>
          <a:p>
            <a:r>
              <a:rPr lang="en-US" dirty="0"/>
              <a:t>HTTPS/TLS</a:t>
            </a:r>
          </a:p>
        </p:txBody>
      </p:sp>
      <p:sp>
        <p:nvSpPr>
          <p:cNvPr id="3" name="Content Placeholder 2">
            <a:extLst>
              <a:ext uri="{FF2B5EF4-FFF2-40B4-BE49-F238E27FC236}">
                <a16:creationId xmlns:a16="http://schemas.microsoft.com/office/drawing/2014/main" id="{318F4B5E-BDE4-B248-88DA-5C8C31ABAEDA}"/>
              </a:ext>
            </a:extLst>
          </p:cNvPr>
          <p:cNvSpPr>
            <a:spLocks noGrp="1"/>
          </p:cNvSpPr>
          <p:nvPr>
            <p:ph idx="1"/>
          </p:nvPr>
        </p:nvSpPr>
        <p:spPr>
          <a:xfrm>
            <a:off x="838200" y="1825625"/>
            <a:ext cx="6031938" cy="4753200"/>
          </a:xfrm>
        </p:spPr>
        <p:txBody>
          <a:bodyPr>
            <a:normAutofit fontScale="92500" lnSpcReduction="10000"/>
          </a:bodyPr>
          <a:lstStyle/>
          <a:p>
            <a:r>
              <a:rPr lang="en-GB" dirty="0"/>
              <a:t>The browser requests an HTTPS session with the server</a:t>
            </a:r>
          </a:p>
          <a:p>
            <a:pPr lvl="1"/>
            <a:r>
              <a:rPr lang="en-GB" dirty="0"/>
              <a:t>provides a list of cryptographic ciphers and hash functions that the client supports</a:t>
            </a:r>
          </a:p>
          <a:p>
            <a:r>
              <a:rPr lang="en-GB" dirty="0"/>
              <a:t>The server chooses the strongest cipher and hash function that are supported by both the browser and server, informs the browser of its choice</a:t>
            </a:r>
          </a:p>
          <a:p>
            <a:r>
              <a:rPr lang="en-GB" dirty="0"/>
              <a:t>The server sends back its certificate, which contains the server’s public encryption key</a:t>
            </a:r>
          </a:p>
          <a:p>
            <a:r>
              <a:rPr lang="en-GB" dirty="0"/>
              <a:t>The browser then verifies the authenticity of the certificate </a:t>
            </a:r>
          </a:p>
        </p:txBody>
      </p:sp>
      <p:pic>
        <p:nvPicPr>
          <p:cNvPr id="4" name="Picture 3">
            <a:extLst>
              <a:ext uri="{FF2B5EF4-FFF2-40B4-BE49-F238E27FC236}">
                <a16:creationId xmlns:a16="http://schemas.microsoft.com/office/drawing/2014/main" id="{89D1A3C8-9902-044F-AF50-F3771F75B2BD}"/>
              </a:ext>
            </a:extLst>
          </p:cNvPr>
          <p:cNvPicPr>
            <a:picLocks noChangeAspect="1"/>
          </p:cNvPicPr>
          <p:nvPr/>
        </p:nvPicPr>
        <p:blipFill>
          <a:blip r:embed="rId2"/>
          <a:stretch>
            <a:fillRect/>
          </a:stretch>
        </p:blipFill>
        <p:spPr>
          <a:xfrm>
            <a:off x="6766010" y="1594862"/>
            <a:ext cx="4999810" cy="4501490"/>
          </a:xfrm>
          <a:prstGeom prst="rect">
            <a:avLst/>
          </a:prstGeom>
        </p:spPr>
      </p:pic>
    </p:spTree>
    <p:extLst>
      <p:ext uri="{BB962C8B-B14F-4D97-AF65-F5344CB8AC3E}">
        <p14:creationId xmlns:p14="http://schemas.microsoft.com/office/powerpoint/2010/main" val="2589357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4FEE-34C3-024B-BA88-33E8D6444D82}"/>
              </a:ext>
            </a:extLst>
          </p:cNvPr>
          <p:cNvSpPr>
            <a:spLocks noGrp="1"/>
          </p:cNvSpPr>
          <p:nvPr>
            <p:ph type="title"/>
          </p:nvPr>
        </p:nvSpPr>
        <p:spPr/>
        <p:txBody>
          <a:bodyPr/>
          <a:lstStyle/>
          <a:p>
            <a:r>
              <a:rPr lang="en-US" dirty="0"/>
              <a:t>HTTPS/TLS</a:t>
            </a:r>
          </a:p>
        </p:txBody>
      </p:sp>
      <p:sp>
        <p:nvSpPr>
          <p:cNvPr id="3" name="Content Placeholder 2">
            <a:extLst>
              <a:ext uri="{FF2B5EF4-FFF2-40B4-BE49-F238E27FC236}">
                <a16:creationId xmlns:a16="http://schemas.microsoft.com/office/drawing/2014/main" id="{318F4B5E-BDE4-B248-88DA-5C8C31ABAEDA}"/>
              </a:ext>
            </a:extLst>
          </p:cNvPr>
          <p:cNvSpPr>
            <a:spLocks noGrp="1"/>
          </p:cNvSpPr>
          <p:nvPr>
            <p:ph idx="1"/>
          </p:nvPr>
        </p:nvSpPr>
        <p:spPr>
          <a:xfrm>
            <a:off x="838200" y="1825624"/>
            <a:ext cx="6379896" cy="5032375"/>
          </a:xfrm>
        </p:spPr>
        <p:txBody>
          <a:bodyPr>
            <a:normAutofit fontScale="85000" lnSpcReduction="20000"/>
          </a:bodyPr>
          <a:lstStyle/>
          <a:p>
            <a:r>
              <a:rPr lang="en-GB" dirty="0"/>
              <a:t>To complete the session, the browser encrypts a random number using the server’s public key</a:t>
            </a:r>
          </a:p>
          <a:p>
            <a:r>
              <a:rPr lang="en-GB" dirty="0"/>
              <a:t>The server decrypts it using its private key</a:t>
            </a:r>
          </a:p>
          <a:p>
            <a:r>
              <a:rPr lang="en-GB" dirty="0"/>
              <a:t>Using this random number, the client and server generate a shared secret</a:t>
            </a:r>
          </a:p>
          <a:p>
            <a:r>
              <a:rPr lang="en-GB" dirty="0"/>
              <a:t>The shared secret is used to</a:t>
            </a:r>
          </a:p>
          <a:p>
            <a:pPr lvl="1"/>
            <a:r>
              <a:rPr lang="en-GB" dirty="0"/>
              <a:t>Encrypt each subsequent message using a symmetric encryption algorithm, satisfying confidentiality</a:t>
            </a:r>
          </a:p>
          <a:p>
            <a:pPr lvl="1"/>
            <a:r>
              <a:rPr lang="en-GB" dirty="0"/>
              <a:t>Provide integrity using MAC (Message Authentication Code)</a:t>
            </a:r>
          </a:p>
          <a:p>
            <a:r>
              <a:rPr lang="en-GB" dirty="0"/>
              <a:t>Once all primitives are established</a:t>
            </a:r>
          </a:p>
          <a:p>
            <a:pPr lvl="1"/>
            <a:r>
              <a:rPr lang="en-GB" dirty="0"/>
              <a:t>Communication can be commenced using the normal HTTP protocol</a:t>
            </a:r>
          </a:p>
          <a:p>
            <a:r>
              <a:rPr lang="en-GB" dirty="0"/>
              <a:t>Namely, a MAC is appended to each HTTP message and the resulting authenticated message is encrypted</a:t>
            </a:r>
          </a:p>
        </p:txBody>
      </p:sp>
      <p:pic>
        <p:nvPicPr>
          <p:cNvPr id="4" name="Picture 3">
            <a:extLst>
              <a:ext uri="{FF2B5EF4-FFF2-40B4-BE49-F238E27FC236}">
                <a16:creationId xmlns:a16="http://schemas.microsoft.com/office/drawing/2014/main" id="{89D1A3C8-9902-044F-AF50-F3771F75B2BD}"/>
              </a:ext>
            </a:extLst>
          </p:cNvPr>
          <p:cNvPicPr>
            <a:picLocks noChangeAspect="1"/>
          </p:cNvPicPr>
          <p:nvPr/>
        </p:nvPicPr>
        <p:blipFill>
          <a:blip r:embed="rId2"/>
          <a:stretch>
            <a:fillRect/>
          </a:stretch>
        </p:blipFill>
        <p:spPr>
          <a:xfrm>
            <a:off x="7186794" y="1594862"/>
            <a:ext cx="4999810" cy="4501490"/>
          </a:xfrm>
          <a:prstGeom prst="rect">
            <a:avLst/>
          </a:prstGeom>
        </p:spPr>
      </p:pic>
    </p:spTree>
    <p:extLst>
      <p:ext uri="{BB962C8B-B14F-4D97-AF65-F5344CB8AC3E}">
        <p14:creationId xmlns:p14="http://schemas.microsoft.com/office/powerpoint/2010/main" val="1984067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4FEE-34C3-024B-BA88-33E8D6444D82}"/>
              </a:ext>
            </a:extLst>
          </p:cNvPr>
          <p:cNvSpPr>
            <a:spLocks noGrp="1"/>
          </p:cNvSpPr>
          <p:nvPr>
            <p:ph type="title"/>
          </p:nvPr>
        </p:nvSpPr>
        <p:spPr/>
        <p:txBody>
          <a:bodyPr/>
          <a:lstStyle/>
          <a:p>
            <a:r>
              <a:rPr lang="en-US" dirty="0"/>
              <a:t>Digital Certificates</a:t>
            </a:r>
          </a:p>
        </p:txBody>
      </p:sp>
      <p:sp>
        <p:nvSpPr>
          <p:cNvPr id="3" name="Content Placeholder 2">
            <a:extLst>
              <a:ext uri="{FF2B5EF4-FFF2-40B4-BE49-F238E27FC236}">
                <a16:creationId xmlns:a16="http://schemas.microsoft.com/office/drawing/2014/main" id="{318F4B5E-BDE4-B248-88DA-5C8C31ABAEDA}"/>
              </a:ext>
            </a:extLst>
          </p:cNvPr>
          <p:cNvSpPr>
            <a:spLocks noGrp="1"/>
          </p:cNvSpPr>
          <p:nvPr>
            <p:ph idx="1"/>
          </p:nvPr>
        </p:nvSpPr>
        <p:spPr>
          <a:xfrm>
            <a:off x="838200" y="1825624"/>
            <a:ext cx="10515600" cy="4862851"/>
          </a:xfrm>
        </p:spPr>
        <p:txBody>
          <a:bodyPr>
            <a:normAutofit fontScale="92500" lnSpcReduction="10000"/>
          </a:bodyPr>
          <a:lstStyle/>
          <a:p>
            <a:r>
              <a:rPr lang="en-GB" dirty="0"/>
              <a:t>In addition to providing a server’s public key for use in generating shared secret keys, certificates provide a means of verifying the identity of a web site to its clients</a:t>
            </a:r>
          </a:p>
          <a:p>
            <a:r>
              <a:rPr lang="en-GB" dirty="0"/>
              <a:t>To accomplish this goal, certificates are digitally signed using the private key of a trusted third party, known as a </a:t>
            </a:r>
            <a:r>
              <a:rPr lang="en-GB" b="1" i="1" dirty="0"/>
              <a:t>Certificate Authority </a:t>
            </a:r>
            <a:r>
              <a:rPr lang="en-GB" dirty="0"/>
              <a:t>(</a:t>
            </a:r>
            <a:r>
              <a:rPr lang="en-GB" b="1" i="1" dirty="0"/>
              <a:t>CA</a:t>
            </a:r>
            <a:r>
              <a:rPr lang="en-GB" dirty="0"/>
              <a:t>)</a:t>
            </a:r>
          </a:p>
          <a:p>
            <a:r>
              <a:rPr lang="en-GB" dirty="0"/>
              <a:t>A web site owner obtains a certificate by submitting a </a:t>
            </a:r>
            <a:r>
              <a:rPr lang="en-GB" b="1" i="1" dirty="0"/>
              <a:t>Certificate Signing Request </a:t>
            </a:r>
            <a:r>
              <a:rPr lang="en-GB" dirty="0"/>
              <a:t>to a CA and paying a fee</a:t>
            </a:r>
          </a:p>
          <a:p>
            <a:r>
              <a:rPr lang="en-GB" dirty="0"/>
              <a:t>After verifying the identity of the requester and ownership of the domain name for the website, the CA signs and issues the certificate</a:t>
            </a:r>
          </a:p>
          <a:p>
            <a:pPr lvl="1"/>
            <a:r>
              <a:rPr lang="en-GB" dirty="0"/>
              <a:t>which the web server then sends to browsers to provide proof of its identity</a:t>
            </a:r>
          </a:p>
          <a:p>
            <a:r>
              <a:rPr lang="en-GB" dirty="0"/>
              <a:t>In short, a web server certificate is an attestation by the </a:t>
            </a:r>
            <a:r>
              <a:rPr lang="en-GB" b="1" i="1" dirty="0"/>
              <a:t>issuer </a:t>
            </a:r>
            <a:r>
              <a:rPr lang="en-GB" dirty="0"/>
              <a:t>(CA) of a </a:t>
            </a:r>
            <a:r>
              <a:rPr lang="en-GB" b="1" i="1" dirty="0"/>
              <a:t>subject </a:t>
            </a:r>
            <a:r>
              <a:rPr lang="en-GB" dirty="0"/>
              <a:t>consisting of the organisation owning the web site, the domain name of the web site, and the web server’s public key</a:t>
            </a:r>
          </a:p>
        </p:txBody>
      </p:sp>
    </p:spTree>
    <p:extLst>
      <p:ext uri="{BB962C8B-B14F-4D97-AF65-F5344CB8AC3E}">
        <p14:creationId xmlns:p14="http://schemas.microsoft.com/office/powerpoint/2010/main" val="2058423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4FEE-34C3-024B-BA88-33E8D6444D82}"/>
              </a:ext>
            </a:extLst>
          </p:cNvPr>
          <p:cNvSpPr>
            <a:spLocks noGrp="1"/>
          </p:cNvSpPr>
          <p:nvPr>
            <p:ph type="title"/>
          </p:nvPr>
        </p:nvSpPr>
        <p:spPr/>
        <p:txBody>
          <a:bodyPr/>
          <a:lstStyle/>
          <a:p>
            <a:r>
              <a:rPr lang="en-US" dirty="0"/>
              <a:t>Digital Certificates</a:t>
            </a:r>
          </a:p>
        </p:txBody>
      </p:sp>
      <p:sp>
        <p:nvSpPr>
          <p:cNvPr id="3" name="Content Placeholder 2">
            <a:extLst>
              <a:ext uri="{FF2B5EF4-FFF2-40B4-BE49-F238E27FC236}">
                <a16:creationId xmlns:a16="http://schemas.microsoft.com/office/drawing/2014/main" id="{318F4B5E-BDE4-B248-88DA-5C8C31ABAEDA}"/>
              </a:ext>
            </a:extLst>
          </p:cNvPr>
          <p:cNvSpPr>
            <a:spLocks noGrp="1"/>
          </p:cNvSpPr>
          <p:nvPr>
            <p:ph idx="1"/>
          </p:nvPr>
        </p:nvSpPr>
        <p:spPr>
          <a:xfrm>
            <a:off x="838199" y="1582220"/>
            <a:ext cx="6384533" cy="5275780"/>
          </a:xfrm>
        </p:spPr>
        <p:txBody>
          <a:bodyPr>
            <a:normAutofit fontScale="92500" lnSpcReduction="20000"/>
          </a:bodyPr>
          <a:lstStyle/>
          <a:p>
            <a:r>
              <a:rPr lang="en-GB" dirty="0"/>
              <a:t>A web server certificate, also called </a:t>
            </a:r>
            <a:r>
              <a:rPr lang="en-GB" b="1" i="1" dirty="0"/>
              <a:t>SSL server certificate</a:t>
            </a:r>
            <a:r>
              <a:rPr lang="en-GB" dirty="0"/>
              <a:t>, contains several fields, including: </a:t>
            </a:r>
          </a:p>
          <a:p>
            <a:pPr lvl="1"/>
            <a:r>
              <a:rPr lang="en-GB" dirty="0"/>
              <a:t>Name of the CA that issued the certificate </a:t>
            </a:r>
          </a:p>
          <a:p>
            <a:pPr lvl="1"/>
            <a:r>
              <a:rPr lang="en-GB" dirty="0"/>
              <a:t>Serial number, unique among all certificates issued by the CA </a:t>
            </a:r>
          </a:p>
          <a:p>
            <a:pPr lvl="1"/>
            <a:r>
              <a:rPr lang="en-GB" dirty="0"/>
              <a:t>Expiration date of the certificate </a:t>
            </a:r>
          </a:p>
          <a:p>
            <a:pPr lvl="1"/>
            <a:r>
              <a:rPr lang="en-GB" dirty="0"/>
              <a:t>Domain name of the web site </a:t>
            </a:r>
          </a:p>
          <a:p>
            <a:pPr lvl="1"/>
            <a:r>
              <a:rPr lang="en-GB" dirty="0"/>
              <a:t>Organization operating the web site and its location </a:t>
            </a:r>
          </a:p>
          <a:p>
            <a:pPr lvl="1"/>
            <a:r>
              <a:rPr lang="en-GB" dirty="0"/>
              <a:t>Identifier of the public key crypto system used by the web server (e.g., 1,024-bit RSA) </a:t>
            </a:r>
          </a:p>
          <a:p>
            <a:pPr lvl="1"/>
            <a:r>
              <a:rPr lang="en-GB" dirty="0"/>
              <a:t>Public key used by the web server in the HTTPS protocol </a:t>
            </a:r>
          </a:p>
          <a:p>
            <a:pPr lvl="1"/>
            <a:r>
              <a:rPr lang="en-GB" dirty="0"/>
              <a:t>Identifier of the cryptographic hash function and public key cryptosystem used by the CA to sign the certificate (e.g., SHA-256 and 2,048-bit RSA) </a:t>
            </a:r>
          </a:p>
          <a:p>
            <a:pPr lvl="1"/>
            <a:r>
              <a:rPr lang="en-GB" dirty="0"/>
              <a:t>Digital signature over all the other fields of the certificate </a:t>
            </a:r>
          </a:p>
        </p:txBody>
      </p:sp>
      <p:pic>
        <p:nvPicPr>
          <p:cNvPr id="4" name="Picture 3">
            <a:extLst>
              <a:ext uri="{FF2B5EF4-FFF2-40B4-BE49-F238E27FC236}">
                <a16:creationId xmlns:a16="http://schemas.microsoft.com/office/drawing/2014/main" id="{967809B6-8BF1-5C42-8A4E-D7CF38726D76}"/>
              </a:ext>
            </a:extLst>
          </p:cNvPr>
          <p:cNvPicPr>
            <a:picLocks noChangeAspect="1"/>
          </p:cNvPicPr>
          <p:nvPr/>
        </p:nvPicPr>
        <p:blipFill>
          <a:blip r:embed="rId2"/>
          <a:stretch>
            <a:fillRect/>
          </a:stretch>
        </p:blipFill>
        <p:spPr>
          <a:xfrm>
            <a:off x="7222732" y="1682750"/>
            <a:ext cx="4958422" cy="4606642"/>
          </a:xfrm>
          <a:prstGeom prst="rect">
            <a:avLst/>
          </a:prstGeom>
        </p:spPr>
      </p:pic>
    </p:spTree>
    <p:extLst>
      <p:ext uri="{BB962C8B-B14F-4D97-AF65-F5344CB8AC3E}">
        <p14:creationId xmlns:p14="http://schemas.microsoft.com/office/powerpoint/2010/main" val="317046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4FEE-34C3-024B-BA88-33E8D6444D82}"/>
              </a:ext>
            </a:extLst>
          </p:cNvPr>
          <p:cNvSpPr>
            <a:spLocks noGrp="1"/>
          </p:cNvSpPr>
          <p:nvPr>
            <p:ph type="title"/>
          </p:nvPr>
        </p:nvSpPr>
        <p:spPr/>
        <p:txBody>
          <a:bodyPr/>
          <a:lstStyle/>
          <a:p>
            <a:r>
              <a:rPr lang="en-US" dirty="0"/>
              <a:t>Certificate hierarchy</a:t>
            </a:r>
          </a:p>
        </p:txBody>
      </p:sp>
      <p:sp>
        <p:nvSpPr>
          <p:cNvPr id="3" name="Content Placeholder 2">
            <a:extLst>
              <a:ext uri="{FF2B5EF4-FFF2-40B4-BE49-F238E27FC236}">
                <a16:creationId xmlns:a16="http://schemas.microsoft.com/office/drawing/2014/main" id="{318F4B5E-BDE4-B248-88DA-5C8C31ABAEDA}"/>
              </a:ext>
            </a:extLst>
          </p:cNvPr>
          <p:cNvSpPr>
            <a:spLocks noGrp="1"/>
          </p:cNvSpPr>
          <p:nvPr>
            <p:ph idx="1"/>
          </p:nvPr>
        </p:nvSpPr>
        <p:spPr>
          <a:xfrm>
            <a:off x="838200" y="1825624"/>
            <a:ext cx="10515600" cy="4862851"/>
          </a:xfrm>
        </p:spPr>
        <p:txBody>
          <a:bodyPr>
            <a:normAutofit fontScale="92500" lnSpcReduction="20000"/>
          </a:bodyPr>
          <a:lstStyle/>
          <a:p>
            <a:r>
              <a:rPr lang="en-GB" dirty="0"/>
              <a:t>How to verify the identity of the CA which signs a certificate?</a:t>
            </a:r>
          </a:p>
          <a:p>
            <a:pPr lvl="1"/>
            <a:r>
              <a:rPr lang="en-GB" dirty="0"/>
              <a:t>Utilise another certificate which is signed by another higher authority</a:t>
            </a:r>
          </a:p>
          <a:p>
            <a:r>
              <a:rPr lang="en-GB" dirty="0"/>
              <a:t>This creates a certificate hierarchy consisting of inter-mediate CA whose certificate is signed by a CA</a:t>
            </a:r>
          </a:p>
          <a:p>
            <a:r>
              <a:rPr lang="en-GB" dirty="0"/>
              <a:t>In these cases, the top-level certificate is known as the </a:t>
            </a:r>
            <a:r>
              <a:rPr lang="en-GB" b="1" i="1" dirty="0"/>
              <a:t>root certificate</a:t>
            </a:r>
          </a:p>
          <a:p>
            <a:r>
              <a:rPr lang="en-GB" dirty="0"/>
              <a:t>Since the root certificate clearly cannot be signed by a higher authority, the root certificate is known as a </a:t>
            </a:r>
            <a:r>
              <a:rPr lang="en-GB" b="1" i="1" dirty="0"/>
              <a:t>self-signed certificate</a:t>
            </a:r>
            <a:r>
              <a:rPr lang="en-GB" dirty="0"/>
              <a:t>, where the issuer is the same as the subject</a:t>
            </a:r>
          </a:p>
          <a:p>
            <a:pPr lvl="1"/>
            <a:r>
              <a:rPr lang="en-GB" dirty="0"/>
              <a:t>A self-signed certificate essentially asserts its own legitimacy</a:t>
            </a:r>
          </a:p>
          <a:p>
            <a:r>
              <a:rPr lang="en-GB" dirty="0"/>
              <a:t>Root certificates are referred to as </a:t>
            </a:r>
            <a:r>
              <a:rPr lang="en-GB" b="1" i="1" dirty="0"/>
              <a:t>anchor points </a:t>
            </a:r>
            <a:r>
              <a:rPr lang="en-GB" dirty="0"/>
              <a:t>in the chain of trust used to verify a certificate</a:t>
            </a:r>
          </a:p>
          <a:p>
            <a:r>
              <a:rPr lang="en-GB" dirty="0"/>
              <a:t>Such certificates are typically stored by the operating system or the browser in protected files, in order to be able to validate certificates lower in the hierarchy</a:t>
            </a:r>
          </a:p>
        </p:txBody>
      </p:sp>
    </p:spTree>
    <p:extLst>
      <p:ext uri="{BB962C8B-B14F-4D97-AF65-F5344CB8AC3E}">
        <p14:creationId xmlns:p14="http://schemas.microsoft.com/office/powerpoint/2010/main" val="638399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4FEE-34C3-024B-BA88-33E8D6444D82}"/>
              </a:ext>
            </a:extLst>
          </p:cNvPr>
          <p:cNvSpPr>
            <a:spLocks noGrp="1"/>
          </p:cNvSpPr>
          <p:nvPr>
            <p:ph type="title"/>
          </p:nvPr>
        </p:nvSpPr>
        <p:spPr/>
        <p:txBody>
          <a:bodyPr/>
          <a:lstStyle/>
          <a:p>
            <a:r>
              <a:rPr lang="en-GB" dirty="0"/>
              <a:t>Extended validation certificates </a:t>
            </a:r>
          </a:p>
        </p:txBody>
      </p:sp>
      <p:sp>
        <p:nvSpPr>
          <p:cNvPr id="3" name="Content Placeholder 2">
            <a:extLst>
              <a:ext uri="{FF2B5EF4-FFF2-40B4-BE49-F238E27FC236}">
                <a16:creationId xmlns:a16="http://schemas.microsoft.com/office/drawing/2014/main" id="{318F4B5E-BDE4-B248-88DA-5C8C31ABAEDA}"/>
              </a:ext>
            </a:extLst>
          </p:cNvPr>
          <p:cNvSpPr>
            <a:spLocks noGrp="1"/>
          </p:cNvSpPr>
          <p:nvPr>
            <p:ph idx="1"/>
          </p:nvPr>
        </p:nvSpPr>
        <p:spPr>
          <a:xfrm>
            <a:off x="838200" y="1825624"/>
            <a:ext cx="10515600" cy="3886807"/>
          </a:xfrm>
        </p:spPr>
        <p:txBody>
          <a:bodyPr>
            <a:normAutofit fontScale="85000" lnSpcReduction="20000"/>
          </a:bodyPr>
          <a:lstStyle/>
          <a:p>
            <a:r>
              <a:rPr lang="en-GB" dirty="0"/>
              <a:t>Some CAs only use what is known as </a:t>
            </a:r>
            <a:r>
              <a:rPr lang="en-GB" b="1" i="1" dirty="0"/>
              <a:t>domain validation</a:t>
            </a:r>
            <a:r>
              <a:rPr lang="en-GB" dirty="0"/>
              <a:t>—confirmation that the domain on the certificate being signed is in fact owned by the certificate requester</a:t>
            </a:r>
          </a:p>
          <a:p>
            <a:r>
              <a:rPr lang="en-GB" dirty="0"/>
              <a:t>To verify the authenticity of domains requesting certificates, </a:t>
            </a:r>
            <a:r>
              <a:rPr lang="en-GB" b="1" i="1" dirty="0"/>
              <a:t>extended validation certificates </a:t>
            </a:r>
            <a:r>
              <a:rPr lang="en-GB" dirty="0"/>
              <a:t>were introduced</a:t>
            </a:r>
          </a:p>
          <a:p>
            <a:r>
              <a:rPr lang="en-GB" dirty="0"/>
              <a:t>This new class of certificates can only be issued by CAs who pass an audit demonstrating that they adhere to strict criteria for how they confirm the subject’s identity</a:t>
            </a:r>
          </a:p>
          <a:p>
            <a:r>
              <a:rPr lang="en-GB" dirty="0"/>
              <a:t>These criteria are set by the CA/Browser Forum, an organization including many high-profile CAs and vendors</a:t>
            </a:r>
          </a:p>
          <a:p>
            <a:r>
              <a:rPr lang="en-GB" dirty="0"/>
              <a:t>Extended validation certificates are designated in the CA field of the certificate, as shown in the figure</a:t>
            </a:r>
          </a:p>
        </p:txBody>
      </p:sp>
      <p:pic>
        <p:nvPicPr>
          <p:cNvPr id="4" name="Picture 3">
            <a:extLst>
              <a:ext uri="{FF2B5EF4-FFF2-40B4-BE49-F238E27FC236}">
                <a16:creationId xmlns:a16="http://schemas.microsoft.com/office/drawing/2014/main" id="{4857CD66-E8F5-3046-9F39-190C73CF9CB6}"/>
              </a:ext>
            </a:extLst>
          </p:cNvPr>
          <p:cNvPicPr>
            <a:picLocks noChangeAspect="1"/>
          </p:cNvPicPr>
          <p:nvPr/>
        </p:nvPicPr>
        <p:blipFill>
          <a:blip r:embed="rId2"/>
          <a:stretch>
            <a:fillRect/>
          </a:stretch>
        </p:blipFill>
        <p:spPr>
          <a:xfrm>
            <a:off x="3532740" y="5491394"/>
            <a:ext cx="5766376" cy="1238179"/>
          </a:xfrm>
          <a:prstGeom prst="rect">
            <a:avLst/>
          </a:prstGeom>
        </p:spPr>
      </p:pic>
    </p:spTree>
    <p:extLst>
      <p:ext uri="{BB962C8B-B14F-4D97-AF65-F5344CB8AC3E}">
        <p14:creationId xmlns:p14="http://schemas.microsoft.com/office/powerpoint/2010/main" val="520444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4FEE-34C3-024B-BA88-33E8D6444D82}"/>
              </a:ext>
            </a:extLst>
          </p:cNvPr>
          <p:cNvSpPr>
            <a:spLocks noGrp="1"/>
          </p:cNvSpPr>
          <p:nvPr>
            <p:ph type="title"/>
          </p:nvPr>
        </p:nvSpPr>
        <p:spPr/>
        <p:txBody>
          <a:bodyPr/>
          <a:lstStyle/>
          <a:p>
            <a:r>
              <a:rPr lang="en-GB" dirty="0"/>
              <a:t>Trustworthiness and usability of certificates</a:t>
            </a:r>
          </a:p>
        </p:txBody>
      </p:sp>
      <p:sp>
        <p:nvSpPr>
          <p:cNvPr id="3" name="Content Placeholder 2">
            <a:extLst>
              <a:ext uri="{FF2B5EF4-FFF2-40B4-BE49-F238E27FC236}">
                <a16:creationId xmlns:a16="http://schemas.microsoft.com/office/drawing/2014/main" id="{318F4B5E-BDE4-B248-88DA-5C8C31ABAEDA}"/>
              </a:ext>
            </a:extLst>
          </p:cNvPr>
          <p:cNvSpPr>
            <a:spLocks noGrp="1"/>
          </p:cNvSpPr>
          <p:nvPr>
            <p:ph idx="1"/>
          </p:nvPr>
        </p:nvSpPr>
        <p:spPr>
          <a:xfrm>
            <a:off x="838200" y="1825624"/>
            <a:ext cx="10515600" cy="4862851"/>
          </a:xfrm>
        </p:spPr>
        <p:txBody>
          <a:bodyPr>
            <a:normAutofit fontScale="85000" lnSpcReduction="20000"/>
          </a:bodyPr>
          <a:lstStyle/>
          <a:p>
            <a:r>
              <a:rPr lang="en-GB" dirty="0"/>
              <a:t>The contents of a certificate specify a validity period after which it expires and is no longer considered acceptable verification of authenticity</a:t>
            </a:r>
          </a:p>
          <a:p>
            <a:r>
              <a:rPr lang="en-GB" dirty="0"/>
              <a:t>In addition to this built-in expiration date, a certificate includes the URL of a revocation site, from which one can download a list of certificates that have become invalid before their expiration date, called </a:t>
            </a:r>
            <a:r>
              <a:rPr lang="en-GB" b="1" dirty="0"/>
              <a:t>Certificate Revocation List (CRL)</a:t>
            </a:r>
          </a:p>
          <a:p>
            <a:r>
              <a:rPr lang="en-GB" dirty="0"/>
              <a:t>There are several reasons for a certificate to become invalid, including </a:t>
            </a:r>
          </a:p>
          <a:p>
            <a:pPr lvl="1"/>
            <a:r>
              <a:rPr lang="en-GB" dirty="0"/>
              <a:t>private key compromise or change of organization operating the web site</a:t>
            </a:r>
          </a:p>
          <a:p>
            <a:r>
              <a:rPr lang="en-GB" dirty="0"/>
              <a:t>When a certificate becomes invalid, the CA revokes it by adding its serial number to the certificate revocation list, which is signed by the CA and published at the revocation site</a:t>
            </a:r>
          </a:p>
          <a:p>
            <a:r>
              <a:rPr lang="en-GB" dirty="0"/>
              <a:t>Checking the validity of a certificate involves not only verifying the signature on the certificate, but also</a:t>
            </a:r>
          </a:p>
          <a:p>
            <a:pPr lvl="1"/>
            <a:r>
              <a:rPr lang="en-GB" dirty="0"/>
              <a:t>downloading the certificate revocation list</a:t>
            </a:r>
          </a:p>
          <a:p>
            <a:pPr lvl="1"/>
            <a:r>
              <a:rPr lang="en-GB" dirty="0"/>
              <a:t>verifying the signature on this list, and </a:t>
            </a:r>
          </a:p>
          <a:p>
            <a:pPr lvl="1"/>
            <a:r>
              <a:rPr lang="en-GB" dirty="0"/>
              <a:t>checking whether the serial number of the certificate appears in the list</a:t>
            </a:r>
          </a:p>
        </p:txBody>
      </p:sp>
    </p:spTree>
    <p:extLst>
      <p:ext uri="{BB962C8B-B14F-4D97-AF65-F5344CB8AC3E}">
        <p14:creationId xmlns:p14="http://schemas.microsoft.com/office/powerpoint/2010/main" val="4195822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4FEE-34C3-024B-BA88-33E8D6444D82}"/>
              </a:ext>
            </a:extLst>
          </p:cNvPr>
          <p:cNvSpPr>
            <a:spLocks noGrp="1"/>
          </p:cNvSpPr>
          <p:nvPr>
            <p:ph type="title"/>
          </p:nvPr>
        </p:nvSpPr>
        <p:spPr/>
        <p:txBody>
          <a:bodyPr/>
          <a:lstStyle/>
          <a:p>
            <a:r>
              <a:rPr lang="en-GB" dirty="0"/>
              <a:t>Trustworthiness and usability of certificates</a:t>
            </a:r>
          </a:p>
        </p:txBody>
      </p:sp>
      <p:sp>
        <p:nvSpPr>
          <p:cNvPr id="3" name="Content Placeholder 2">
            <a:extLst>
              <a:ext uri="{FF2B5EF4-FFF2-40B4-BE49-F238E27FC236}">
                <a16:creationId xmlns:a16="http://schemas.microsoft.com/office/drawing/2014/main" id="{318F4B5E-BDE4-B248-88DA-5C8C31ABAEDA}"/>
              </a:ext>
            </a:extLst>
          </p:cNvPr>
          <p:cNvSpPr>
            <a:spLocks noGrp="1"/>
          </p:cNvSpPr>
          <p:nvPr>
            <p:ph idx="1"/>
          </p:nvPr>
        </p:nvSpPr>
        <p:spPr>
          <a:xfrm>
            <a:off x="838200" y="1825624"/>
            <a:ext cx="7035350" cy="4862851"/>
          </a:xfrm>
        </p:spPr>
        <p:txBody>
          <a:bodyPr>
            <a:normAutofit fontScale="92500"/>
          </a:bodyPr>
          <a:lstStyle/>
          <a:p>
            <a:r>
              <a:rPr lang="en-GB" dirty="0"/>
              <a:t>The entire concept of certificates relies on the user understanding the information a browser displays and making informed decisions</a:t>
            </a:r>
          </a:p>
          <a:p>
            <a:r>
              <a:rPr lang="en-GB" dirty="0"/>
              <a:t>For example, most browsers display a visual cue when establishing a secure connection, such as </a:t>
            </a:r>
          </a:p>
          <a:p>
            <a:pPr lvl="1"/>
            <a:r>
              <a:rPr lang="en-GB" dirty="0"/>
              <a:t>A padlock icon</a:t>
            </a:r>
          </a:p>
          <a:p>
            <a:pPr lvl="1"/>
            <a:r>
              <a:rPr lang="en-GB" dirty="0"/>
              <a:t>The logo and name of the organisation operating the website in an area with green background of the address bar </a:t>
            </a:r>
          </a:p>
          <a:p>
            <a:pPr lvl="1"/>
            <a:r>
              <a:rPr lang="en-GB" dirty="0"/>
              <a:t>Clicking on this area displays a summary of the certificate</a:t>
            </a:r>
          </a:p>
          <a:p>
            <a:r>
              <a:rPr lang="en-GB" dirty="0"/>
              <a:t>Additional cues are provided for extended validation certificate</a:t>
            </a:r>
          </a:p>
        </p:txBody>
      </p:sp>
      <p:pic>
        <p:nvPicPr>
          <p:cNvPr id="4" name="Picture 3">
            <a:extLst>
              <a:ext uri="{FF2B5EF4-FFF2-40B4-BE49-F238E27FC236}">
                <a16:creationId xmlns:a16="http://schemas.microsoft.com/office/drawing/2014/main" id="{0D4179A2-DC5A-A647-BC61-8A43EF8961B6}"/>
              </a:ext>
            </a:extLst>
          </p:cNvPr>
          <p:cNvPicPr>
            <a:picLocks noChangeAspect="1"/>
          </p:cNvPicPr>
          <p:nvPr/>
        </p:nvPicPr>
        <p:blipFill>
          <a:blip r:embed="rId2"/>
          <a:stretch>
            <a:fillRect/>
          </a:stretch>
        </p:blipFill>
        <p:spPr>
          <a:xfrm>
            <a:off x="7873550" y="2857163"/>
            <a:ext cx="3657600" cy="2438400"/>
          </a:xfrm>
          <a:prstGeom prst="rect">
            <a:avLst/>
          </a:prstGeom>
        </p:spPr>
      </p:pic>
    </p:spTree>
    <p:extLst>
      <p:ext uri="{BB962C8B-B14F-4D97-AF65-F5344CB8AC3E}">
        <p14:creationId xmlns:p14="http://schemas.microsoft.com/office/powerpoint/2010/main" val="1050508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4FEE-34C3-024B-BA88-33E8D6444D82}"/>
              </a:ext>
            </a:extLst>
          </p:cNvPr>
          <p:cNvSpPr>
            <a:spLocks noGrp="1"/>
          </p:cNvSpPr>
          <p:nvPr>
            <p:ph type="title"/>
          </p:nvPr>
        </p:nvSpPr>
        <p:spPr/>
        <p:txBody>
          <a:bodyPr/>
          <a:lstStyle/>
          <a:p>
            <a:r>
              <a:rPr lang="en-GB" dirty="0"/>
              <a:t>Semantic attack on digital certificates</a:t>
            </a:r>
          </a:p>
        </p:txBody>
      </p:sp>
      <p:sp>
        <p:nvSpPr>
          <p:cNvPr id="3" name="Content Placeholder 2">
            <a:extLst>
              <a:ext uri="{FF2B5EF4-FFF2-40B4-BE49-F238E27FC236}">
                <a16:creationId xmlns:a16="http://schemas.microsoft.com/office/drawing/2014/main" id="{318F4B5E-BDE4-B248-88DA-5C8C31ABAEDA}"/>
              </a:ext>
            </a:extLst>
          </p:cNvPr>
          <p:cNvSpPr>
            <a:spLocks noGrp="1"/>
          </p:cNvSpPr>
          <p:nvPr>
            <p:ph idx="1"/>
          </p:nvPr>
        </p:nvSpPr>
        <p:spPr>
          <a:xfrm>
            <a:off x="838199" y="1825624"/>
            <a:ext cx="10919527" cy="4862851"/>
          </a:xfrm>
        </p:spPr>
        <p:txBody>
          <a:bodyPr>
            <a:normAutofit lnSpcReduction="10000"/>
          </a:bodyPr>
          <a:lstStyle/>
          <a:p>
            <a:r>
              <a:rPr lang="en-GB" dirty="0"/>
              <a:t>Digital certificates provide a syntactically correct technology</a:t>
            </a:r>
          </a:p>
          <a:p>
            <a:r>
              <a:rPr lang="en-GB" dirty="0"/>
              <a:t>Unfortunately, might struggle against semantic attack</a:t>
            </a:r>
          </a:p>
          <a:p>
            <a:r>
              <a:rPr lang="en-US" i="1" dirty="0"/>
              <a:t>Bruce </a:t>
            </a:r>
            <a:r>
              <a:rPr lang="en-US" i="1" dirty="0" err="1"/>
              <a:t>Schneier</a:t>
            </a:r>
            <a:r>
              <a:rPr lang="en-US" i="1" dirty="0"/>
              <a:t> on Security: “Attacks that target the way we, as humans, assign meaning  to content. . . .Semantic attacks directly target the human/computer interface, the most insecure interface on the Internet”</a:t>
            </a:r>
          </a:p>
          <a:p>
            <a:r>
              <a:rPr lang="en-US" dirty="0"/>
              <a:t>Buy a domain 0ntest.com (it is an 0, not O)</a:t>
            </a:r>
          </a:p>
          <a:p>
            <a:r>
              <a:rPr lang="en-US" dirty="0"/>
              <a:t>Buy a digital certificate for 0ntest.com</a:t>
            </a:r>
          </a:p>
          <a:p>
            <a:r>
              <a:rPr lang="en-US" dirty="0"/>
              <a:t>Prepare a website similar to </a:t>
            </a:r>
            <a:r>
              <a:rPr lang="en-US" dirty="0" err="1"/>
              <a:t>ontest.com</a:t>
            </a:r>
            <a:endParaRPr lang="en-US" dirty="0"/>
          </a:p>
          <a:p>
            <a:r>
              <a:rPr lang="en-US" dirty="0"/>
              <a:t>Redirect a user to 0ntest.com</a:t>
            </a:r>
          </a:p>
          <a:p>
            <a:pPr lvl="1"/>
            <a:r>
              <a:rPr lang="en-US" dirty="0"/>
              <a:t>The browser will validate the certificate!</a:t>
            </a:r>
          </a:p>
          <a:p>
            <a:r>
              <a:rPr lang="en-US" dirty="0"/>
              <a:t>Can a layman identify the difference?</a:t>
            </a:r>
            <a:endParaRPr lang="en-GB" dirty="0"/>
          </a:p>
        </p:txBody>
      </p:sp>
      <p:sp>
        <p:nvSpPr>
          <p:cNvPr id="6" name="Rectangle 5">
            <a:extLst>
              <a:ext uri="{FF2B5EF4-FFF2-40B4-BE49-F238E27FC236}">
                <a16:creationId xmlns:a16="http://schemas.microsoft.com/office/drawing/2014/main" id="{8A8FF46F-F35E-414C-81A4-719F62B89E91}"/>
              </a:ext>
            </a:extLst>
          </p:cNvPr>
          <p:cNvSpPr/>
          <p:nvPr/>
        </p:nvSpPr>
        <p:spPr>
          <a:xfrm>
            <a:off x="9100842" y="6642556"/>
            <a:ext cx="2956290" cy="215444"/>
          </a:xfrm>
          <a:prstGeom prst="rect">
            <a:avLst/>
          </a:prstGeom>
        </p:spPr>
        <p:txBody>
          <a:bodyPr wrap="square">
            <a:spAutoFit/>
          </a:bodyPr>
          <a:lstStyle/>
          <a:p>
            <a:r>
              <a:rPr lang="en-US" sz="800" dirty="0"/>
              <a:t>https://</a:t>
            </a:r>
            <a:r>
              <a:rPr lang="en-US" sz="800" dirty="0" err="1"/>
              <a:t>www.schneier.com</a:t>
            </a:r>
            <a:r>
              <a:rPr lang="en-US" sz="800" dirty="0"/>
              <a:t>/crypto-gram/archives/2000/1015.html</a:t>
            </a:r>
          </a:p>
        </p:txBody>
      </p:sp>
    </p:spTree>
    <p:extLst>
      <p:ext uri="{BB962C8B-B14F-4D97-AF65-F5344CB8AC3E}">
        <p14:creationId xmlns:p14="http://schemas.microsoft.com/office/powerpoint/2010/main" val="785725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4FEE-34C3-024B-BA88-33E8D6444D82}"/>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318F4B5E-BDE4-B248-88DA-5C8C31ABAEDA}"/>
              </a:ext>
            </a:extLst>
          </p:cNvPr>
          <p:cNvSpPr>
            <a:spLocks noGrp="1"/>
          </p:cNvSpPr>
          <p:nvPr>
            <p:ph idx="1"/>
          </p:nvPr>
        </p:nvSpPr>
        <p:spPr/>
        <p:txBody>
          <a:bodyPr>
            <a:normAutofit/>
          </a:bodyPr>
          <a:lstStyle/>
          <a:p>
            <a:r>
              <a:rPr lang="en-US" dirty="0"/>
              <a:t>Introduction to HTML &amp; HTTP</a:t>
            </a:r>
          </a:p>
          <a:p>
            <a:r>
              <a:rPr lang="en-US" dirty="0"/>
              <a:t>Attacks on Web Protocol</a:t>
            </a:r>
          </a:p>
          <a:p>
            <a:r>
              <a:rPr lang="en-US" dirty="0"/>
              <a:t>Mitigations Techniques</a:t>
            </a:r>
          </a:p>
        </p:txBody>
      </p:sp>
    </p:spTree>
    <p:extLst>
      <p:ext uri="{BB962C8B-B14F-4D97-AF65-F5344CB8AC3E}">
        <p14:creationId xmlns:p14="http://schemas.microsoft.com/office/powerpoint/2010/main" val="16554945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4FEE-34C3-024B-BA88-33E8D6444D82}"/>
              </a:ext>
            </a:extLst>
          </p:cNvPr>
          <p:cNvSpPr>
            <a:spLocks noGrp="1"/>
          </p:cNvSpPr>
          <p:nvPr>
            <p:ph type="title"/>
          </p:nvPr>
        </p:nvSpPr>
        <p:spPr/>
        <p:txBody>
          <a:bodyPr/>
          <a:lstStyle/>
          <a:p>
            <a:r>
              <a:rPr lang="en-GB" dirty="0"/>
              <a:t>Dynamic HTML</a:t>
            </a:r>
          </a:p>
        </p:txBody>
      </p:sp>
      <p:sp>
        <p:nvSpPr>
          <p:cNvPr id="3" name="Content Placeholder 2">
            <a:extLst>
              <a:ext uri="{FF2B5EF4-FFF2-40B4-BE49-F238E27FC236}">
                <a16:creationId xmlns:a16="http://schemas.microsoft.com/office/drawing/2014/main" id="{318F4B5E-BDE4-B248-88DA-5C8C31ABAEDA}"/>
              </a:ext>
            </a:extLst>
          </p:cNvPr>
          <p:cNvSpPr>
            <a:spLocks noGrp="1"/>
          </p:cNvSpPr>
          <p:nvPr>
            <p:ph idx="1"/>
          </p:nvPr>
        </p:nvSpPr>
        <p:spPr>
          <a:xfrm>
            <a:off x="838199" y="1825624"/>
            <a:ext cx="10919527" cy="4862851"/>
          </a:xfrm>
        </p:spPr>
        <p:txBody>
          <a:bodyPr>
            <a:normAutofit fontScale="77500" lnSpcReduction="20000"/>
          </a:bodyPr>
          <a:lstStyle/>
          <a:p>
            <a:r>
              <a:rPr lang="en-GB" dirty="0"/>
              <a:t>If a web page provides only fixed images, it is called static</a:t>
            </a:r>
          </a:p>
          <a:p>
            <a:pPr lvl="1"/>
            <a:r>
              <a:rPr lang="en-GB" dirty="0"/>
              <a:t>They are less functional, cannot facility the change of contents based on user interaction!</a:t>
            </a:r>
          </a:p>
          <a:p>
            <a:r>
              <a:rPr lang="en-GB" dirty="0"/>
              <a:t>In contrast, pages featuring </a:t>
            </a:r>
            <a:r>
              <a:rPr lang="en-GB" b="1" i="1" dirty="0"/>
              <a:t>dynamic content </a:t>
            </a:r>
            <a:r>
              <a:rPr lang="en-GB" dirty="0"/>
              <a:t>can change in response to user interaction or other conditions, such as the passage of time</a:t>
            </a:r>
          </a:p>
          <a:p>
            <a:r>
              <a:rPr lang="en-GB" dirty="0"/>
              <a:t>To provide these features, additional web languages called </a:t>
            </a:r>
            <a:r>
              <a:rPr lang="en-GB" b="1" i="1" dirty="0"/>
              <a:t>scripting languages </a:t>
            </a:r>
            <a:r>
              <a:rPr lang="en-GB" dirty="0"/>
              <a:t>were introduced</a:t>
            </a:r>
          </a:p>
          <a:p>
            <a:r>
              <a:rPr lang="en-GB" dirty="0"/>
              <a:t>A scripting language is a programming language that provides instructions to be executed inside an application (like a web browser), rather than being executed directly by a computer</a:t>
            </a:r>
          </a:p>
          <a:p>
            <a:r>
              <a:rPr lang="en-GB" dirty="0"/>
              <a:t>A program written in a scripting language is called a </a:t>
            </a:r>
            <a:r>
              <a:rPr lang="en-GB" b="1" i="1" dirty="0"/>
              <a:t>script</a:t>
            </a:r>
            <a:endParaRPr lang="en-GB" dirty="0"/>
          </a:p>
          <a:p>
            <a:r>
              <a:rPr lang="en-GB" dirty="0"/>
              <a:t>Mainly two types:</a:t>
            </a:r>
          </a:p>
          <a:p>
            <a:pPr lvl="1"/>
            <a:r>
              <a:rPr lang="en-GB" b="1" i="1" dirty="0"/>
              <a:t>client- side scripting languages </a:t>
            </a:r>
            <a:r>
              <a:rPr lang="en-GB" dirty="0"/>
              <a:t>describe code delivered to the browser, where it is executed by a module of the browser that knows how to interpret the instructions and perform the specified actions</a:t>
            </a:r>
            <a:endParaRPr lang="en-GB" b="1" i="1" dirty="0"/>
          </a:p>
          <a:p>
            <a:pPr lvl="1"/>
            <a:r>
              <a:rPr lang="en-GB" b="1" i="1" dirty="0"/>
              <a:t>server-side scripting languages </a:t>
            </a:r>
            <a:r>
              <a:rPr lang="en-GB" dirty="0"/>
              <a:t>describe code that is executed on the server hosting a web site, hiding the code from the user and presenting only the output of that code</a:t>
            </a:r>
          </a:p>
          <a:p>
            <a:r>
              <a:rPr lang="en-GB" dirty="0"/>
              <a:t>With scripting languages, developers can make pages that change based on the user’s interaction, creating a more interactive experience</a:t>
            </a:r>
          </a:p>
        </p:txBody>
      </p:sp>
    </p:spTree>
    <p:extLst>
      <p:ext uri="{BB962C8B-B14F-4D97-AF65-F5344CB8AC3E}">
        <p14:creationId xmlns:p14="http://schemas.microsoft.com/office/powerpoint/2010/main" val="1296403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4FEE-34C3-024B-BA88-33E8D6444D82}"/>
              </a:ext>
            </a:extLst>
          </p:cNvPr>
          <p:cNvSpPr>
            <a:spLocks noGrp="1"/>
          </p:cNvSpPr>
          <p:nvPr>
            <p:ph type="title"/>
          </p:nvPr>
        </p:nvSpPr>
        <p:spPr/>
        <p:txBody>
          <a:bodyPr/>
          <a:lstStyle/>
          <a:p>
            <a:r>
              <a:rPr lang="en-GB" dirty="0"/>
              <a:t>Document Object Model</a:t>
            </a:r>
          </a:p>
        </p:txBody>
      </p:sp>
      <p:sp>
        <p:nvSpPr>
          <p:cNvPr id="3" name="Content Placeholder 2">
            <a:extLst>
              <a:ext uri="{FF2B5EF4-FFF2-40B4-BE49-F238E27FC236}">
                <a16:creationId xmlns:a16="http://schemas.microsoft.com/office/drawing/2014/main" id="{318F4B5E-BDE4-B248-88DA-5C8C31ABAEDA}"/>
              </a:ext>
            </a:extLst>
          </p:cNvPr>
          <p:cNvSpPr>
            <a:spLocks noGrp="1"/>
          </p:cNvSpPr>
          <p:nvPr>
            <p:ph idx="1"/>
          </p:nvPr>
        </p:nvSpPr>
        <p:spPr>
          <a:xfrm>
            <a:off x="838199" y="1825624"/>
            <a:ext cx="10919527" cy="4862851"/>
          </a:xfrm>
        </p:spPr>
        <p:txBody>
          <a:bodyPr>
            <a:normAutofit/>
          </a:bodyPr>
          <a:lstStyle/>
          <a:p>
            <a:r>
              <a:rPr lang="en-GB" dirty="0"/>
              <a:t>The </a:t>
            </a:r>
            <a:r>
              <a:rPr lang="en-GB" b="1" i="1" dirty="0"/>
              <a:t>Document Object Model </a:t>
            </a:r>
            <a:r>
              <a:rPr lang="en-GB" dirty="0"/>
              <a:t>(</a:t>
            </a:r>
            <a:r>
              <a:rPr lang="en-GB" b="1" i="1" dirty="0"/>
              <a:t>DOM</a:t>
            </a:r>
            <a:r>
              <a:rPr lang="en-GB" dirty="0"/>
              <a:t>) is a means for representing the content of a web page in an organized way</a:t>
            </a:r>
          </a:p>
          <a:p>
            <a:r>
              <a:rPr lang="en-GB" dirty="0"/>
              <a:t>The DOM framework takes an object-oriented approach to HTML code, conceptualizing tags and page elements as objects in parent-child relationships, which form a hierarchy called the </a:t>
            </a:r>
            <a:r>
              <a:rPr lang="en-GB" b="1" i="1" dirty="0"/>
              <a:t>DOM tree</a:t>
            </a:r>
          </a:p>
          <a:p>
            <a:r>
              <a:rPr lang="en-GB" dirty="0"/>
              <a:t>The DOM facilitates the manipulation of the content of the web page by scripts, which can access objects on the web page by traversing the DOM tree</a:t>
            </a:r>
          </a:p>
        </p:txBody>
      </p:sp>
    </p:spTree>
    <p:extLst>
      <p:ext uri="{BB962C8B-B14F-4D97-AF65-F5344CB8AC3E}">
        <p14:creationId xmlns:p14="http://schemas.microsoft.com/office/powerpoint/2010/main" val="3435732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4FEE-34C3-024B-BA88-33E8D6444D82}"/>
              </a:ext>
            </a:extLst>
          </p:cNvPr>
          <p:cNvSpPr>
            <a:spLocks noGrp="1"/>
          </p:cNvSpPr>
          <p:nvPr>
            <p:ph type="title"/>
          </p:nvPr>
        </p:nvSpPr>
        <p:spPr/>
        <p:txBody>
          <a:bodyPr/>
          <a:lstStyle/>
          <a:p>
            <a:r>
              <a:rPr lang="en-GB" dirty="0"/>
              <a:t>JavaScript</a:t>
            </a:r>
          </a:p>
        </p:txBody>
      </p:sp>
      <p:sp>
        <p:nvSpPr>
          <p:cNvPr id="3" name="Content Placeholder 2">
            <a:extLst>
              <a:ext uri="{FF2B5EF4-FFF2-40B4-BE49-F238E27FC236}">
                <a16:creationId xmlns:a16="http://schemas.microsoft.com/office/drawing/2014/main" id="{318F4B5E-BDE4-B248-88DA-5C8C31ABAEDA}"/>
              </a:ext>
            </a:extLst>
          </p:cNvPr>
          <p:cNvSpPr>
            <a:spLocks noGrp="1"/>
          </p:cNvSpPr>
          <p:nvPr>
            <p:ph idx="1"/>
          </p:nvPr>
        </p:nvSpPr>
        <p:spPr>
          <a:xfrm>
            <a:off x="838199" y="1825624"/>
            <a:ext cx="10919527" cy="4862851"/>
          </a:xfrm>
        </p:spPr>
        <p:txBody>
          <a:bodyPr>
            <a:normAutofit/>
          </a:bodyPr>
          <a:lstStyle/>
          <a:p>
            <a:r>
              <a:rPr lang="en-GB" dirty="0"/>
              <a:t>One of the earliest and most popular examples of a scripting language is </a:t>
            </a:r>
            <a:r>
              <a:rPr lang="en-GB" b="1" i="1" dirty="0"/>
              <a:t>JavaScript</a:t>
            </a:r>
          </a:p>
          <a:p>
            <a:pPr lvl="1"/>
            <a:r>
              <a:rPr lang="en-GB" dirty="0"/>
              <a:t>introduced in 1995 and is now supported by every major browser</a:t>
            </a:r>
          </a:p>
          <a:p>
            <a:r>
              <a:rPr lang="en-GB" dirty="0"/>
              <a:t>JavaScript gives developers a whole set of tools with which to develop interactive and dynamic web applications</a:t>
            </a:r>
          </a:p>
          <a:p>
            <a:r>
              <a:rPr lang="en-GB" dirty="0"/>
              <a:t>To indicate to a browser that JavaScript is being used, the &lt;script&gt; and &lt;/script&gt; tags are used to separate sections of JavaScript from ordinary HTML code </a:t>
            </a:r>
          </a:p>
        </p:txBody>
      </p:sp>
    </p:spTree>
    <p:extLst>
      <p:ext uri="{BB962C8B-B14F-4D97-AF65-F5344CB8AC3E}">
        <p14:creationId xmlns:p14="http://schemas.microsoft.com/office/powerpoint/2010/main" val="434708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4FEE-34C3-024B-BA88-33E8D6444D82}"/>
              </a:ext>
            </a:extLst>
          </p:cNvPr>
          <p:cNvSpPr>
            <a:spLocks noGrp="1"/>
          </p:cNvSpPr>
          <p:nvPr>
            <p:ph type="title"/>
          </p:nvPr>
        </p:nvSpPr>
        <p:spPr/>
        <p:txBody>
          <a:bodyPr/>
          <a:lstStyle/>
          <a:p>
            <a:r>
              <a:rPr lang="en-GB" dirty="0"/>
              <a:t>JavaScript</a:t>
            </a:r>
          </a:p>
        </p:txBody>
      </p:sp>
      <p:sp>
        <p:nvSpPr>
          <p:cNvPr id="3" name="Content Placeholder 2">
            <a:extLst>
              <a:ext uri="{FF2B5EF4-FFF2-40B4-BE49-F238E27FC236}">
                <a16:creationId xmlns:a16="http://schemas.microsoft.com/office/drawing/2014/main" id="{318F4B5E-BDE4-B248-88DA-5C8C31ABAEDA}"/>
              </a:ext>
            </a:extLst>
          </p:cNvPr>
          <p:cNvSpPr>
            <a:spLocks noGrp="1"/>
          </p:cNvSpPr>
          <p:nvPr>
            <p:ph idx="1"/>
          </p:nvPr>
        </p:nvSpPr>
        <p:spPr>
          <a:xfrm>
            <a:off x="838200" y="1825624"/>
            <a:ext cx="8046856" cy="4862851"/>
          </a:xfrm>
        </p:spPr>
        <p:txBody>
          <a:bodyPr>
            <a:normAutofit lnSpcReduction="10000"/>
          </a:bodyPr>
          <a:lstStyle/>
          <a:p>
            <a:r>
              <a:rPr lang="en-GB" dirty="0"/>
              <a:t>JavaScript introduces the powerful feature of allowing programmers to declare functions and pass them arguments, upon which they perform some operation or return a value</a:t>
            </a:r>
          </a:p>
          <a:p>
            <a:r>
              <a:rPr lang="en-GB" dirty="0"/>
              <a:t>Later in the web page, if any line of JavaScript code calls the hello() function, it will result in a pop-up message box that says Hello world!</a:t>
            </a:r>
          </a:p>
          <a:p>
            <a:r>
              <a:rPr lang="en-GB" dirty="0"/>
              <a:t>In addition to the ability of defining functions, JavaScript also includes several standard programming constructs using the syntax of the C programming language, such as for, while, if/then/else, and switch</a:t>
            </a:r>
          </a:p>
          <a:p>
            <a:endParaRPr lang="en-GB" dirty="0"/>
          </a:p>
        </p:txBody>
      </p:sp>
      <p:pic>
        <p:nvPicPr>
          <p:cNvPr id="4" name="Picture 3">
            <a:extLst>
              <a:ext uri="{FF2B5EF4-FFF2-40B4-BE49-F238E27FC236}">
                <a16:creationId xmlns:a16="http://schemas.microsoft.com/office/drawing/2014/main" id="{94ABFFC0-9897-154C-B8E1-60214A6A1BCF}"/>
              </a:ext>
            </a:extLst>
          </p:cNvPr>
          <p:cNvPicPr>
            <a:picLocks noChangeAspect="1"/>
          </p:cNvPicPr>
          <p:nvPr/>
        </p:nvPicPr>
        <p:blipFill>
          <a:blip r:embed="rId2"/>
          <a:stretch>
            <a:fillRect/>
          </a:stretch>
        </p:blipFill>
        <p:spPr>
          <a:xfrm>
            <a:off x="8987329" y="1825624"/>
            <a:ext cx="2984644" cy="1146540"/>
          </a:xfrm>
          <a:prstGeom prst="rect">
            <a:avLst/>
          </a:prstGeom>
        </p:spPr>
      </p:pic>
    </p:spTree>
    <p:extLst>
      <p:ext uri="{BB962C8B-B14F-4D97-AF65-F5344CB8AC3E}">
        <p14:creationId xmlns:p14="http://schemas.microsoft.com/office/powerpoint/2010/main" val="1156838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4FEE-34C3-024B-BA88-33E8D6444D82}"/>
              </a:ext>
            </a:extLst>
          </p:cNvPr>
          <p:cNvSpPr>
            <a:spLocks noGrp="1"/>
          </p:cNvSpPr>
          <p:nvPr>
            <p:ph type="title"/>
          </p:nvPr>
        </p:nvSpPr>
        <p:spPr/>
        <p:txBody>
          <a:bodyPr/>
          <a:lstStyle/>
          <a:p>
            <a:r>
              <a:rPr lang="en-GB" dirty="0"/>
              <a:t>JavaScript</a:t>
            </a:r>
          </a:p>
        </p:txBody>
      </p:sp>
      <p:sp>
        <p:nvSpPr>
          <p:cNvPr id="3" name="Content Placeholder 2">
            <a:extLst>
              <a:ext uri="{FF2B5EF4-FFF2-40B4-BE49-F238E27FC236}">
                <a16:creationId xmlns:a16="http://schemas.microsoft.com/office/drawing/2014/main" id="{318F4B5E-BDE4-B248-88DA-5C8C31ABAEDA}"/>
              </a:ext>
            </a:extLst>
          </p:cNvPr>
          <p:cNvSpPr>
            <a:spLocks noGrp="1"/>
          </p:cNvSpPr>
          <p:nvPr>
            <p:ph idx="1"/>
          </p:nvPr>
        </p:nvSpPr>
        <p:spPr>
          <a:xfrm>
            <a:off x="838199" y="1825624"/>
            <a:ext cx="10919527" cy="2972953"/>
          </a:xfrm>
        </p:spPr>
        <p:txBody>
          <a:bodyPr>
            <a:normAutofit fontScale="92500" lnSpcReduction="20000"/>
          </a:bodyPr>
          <a:lstStyle/>
          <a:p>
            <a:r>
              <a:rPr lang="en-GB" dirty="0"/>
              <a:t>JavaScript also handles events, such as</a:t>
            </a:r>
          </a:p>
          <a:p>
            <a:pPr lvl="1"/>
            <a:r>
              <a:rPr lang="en-GB" dirty="0"/>
              <a:t>a user clicking a link or</a:t>
            </a:r>
          </a:p>
          <a:p>
            <a:pPr lvl="1"/>
            <a:r>
              <a:rPr lang="en-GB" dirty="0"/>
              <a:t>even simply hovering the mouse pointer over a portion of a web page, which is known as a </a:t>
            </a:r>
            <a:r>
              <a:rPr lang="en-GB" b="1" i="1" dirty="0"/>
              <a:t>mouse-over </a:t>
            </a:r>
            <a:r>
              <a:rPr lang="en-GB" dirty="0"/>
              <a:t>event</a:t>
            </a:r>
          </a:p>
          <a:p>
            <a:r>
              <a:rPr lang="en-GB" dirty="0"/>
              <a:t>These event handlers can be embedded in normal HTML code as below</a:t>
            </a:r>
          </a:p>
          <a:p>
            <a:pPr lvl="1"/>
            <a:r>
              <a:rPr lang="en-GB" dirty="0"/>
              <a:t>&lt;</a:t>
            </a:r>
            <a:r>
              <a:rPr lang="en-GB" dirty="0" err="1"/>
              <a:t>img</a:t>
            </a:r>
            <a:r>
              <a:rPr lang="en-GB" dirty="0"/>
              <a:t> </a:t>
            </a:r>
            <a:r>
              <a:rPr lang="en-GB" dirty="0" err="1"/>
              <a:t>src</a:t>
            </a:r>
            <a:r>
              <a:rPr lang="en-GB" dirty="0"/>
              <a:t>="</a:t>
            </a:r>
            <a:r>
              <a:rPr lang="en-GB" dirty="0" err="1"/>
              <a:t>picture.gif</a:t>
            </a:r>
            <a:r>
              <a:rPr lang="en-GB" dirty="0"/>
              <a:t>" </a:t>
            </a:r>
            <a:r>
              <a:rPr lang="en-GB" dirty="0" err="1"/>
              <a:t>onMouseOver</a:t>
            </a:r>
            <a:r>
              <a:rPr lang="en-GB" dirty="0"/>
              <a:t>="</a:t>
            </a:r>
            <a:r>
              <a:rPr lang="en-GB" dirty="0" err="1"/>
              <a:t>javascript:hello</a:t>
            </a:r>
            <a:r>
              <a:rPr lang="en-GB" dirty="0"/>
              <a:t>()"&gt;</a:t>
            </a:r>
          </a:p>
          <a:p>
            <a:r>
              <a:rPr lang="en-GB" dirty="0"/>
              <a:t>On hovering the mouse pointer on this image, the previously declared hello() function will be called, resulting in a pop-up message box</a:t>
            </a:r>
            <a:br>
              <a:rPr lang="en-GB" dirty="0"/>
            </a:br>
            <a:endParaRPr lang="en-GB" dirty="0"/>
          </a:p>
        </p:txBody>
      </p:sp>
      <p:pic>
        <p:nvPicPr>
          <p:cNvPr id="4" name="Picture 3">
            <a:extLst>
              <a:ext uri="{FF2B5EF4-FFF2-40B4-BE49-F238E27FC236}">
                <a16:creationId xmlns:a16="http://schemas.microsoft.com/office/drawing/2014/main" id="{8DC13DEA-CEE9-864B-BA6C-FF0891944B79}"/>
              </a:ext>
            </a:extLst>
          </p:cNvPr>
          <p:cNvPicPr>
            <a:picLocks noChangeAspect="1"/>
          </p:cNvPicPr>
          <p:nvPr/>
        </p:nvPicPr>
        <p:blipFill>
          <a:blip r:embed="rId2"/>
          <a:stretch>
            <a:fillRect/>
          </a:stretch>
        </p:blipFill>
        <p:spPr>
          <a:xfrm>
            <a:off x="2830358" y="4426387"/>
            <a:ext cx="6145652" cy="2431613"/>
          </a:xfrm>
          <a:prstGeom prst="rect">
            <a:avLst/>
          </a:prstGeom>
        </p:spPr>
      </p:pic>
    </p:spTree>
    <p:extLst>
      <p:ext uri="{BB962C8B-B14F-4D97-AF65-F5344CB8AC3E}">
        <p14:creationId xmlns:p14="http://schemas.microsoft.com/office/powerpoint/2010/main" val="3159724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4FEE-34C3-024B-BA88-33E8D6444D82}"/>
              </a:ext>
            </a:extLst>
          </p:cNvPr>
          <p:cNvSpPr>
            <a:spLocks noGrp="1"/>
          </p:cNvSpPr>
          <p:nvPr>
            <p:ph type="title"/>
          </p:nvPr>
        </p:nvSpPr>
        <p:spPr/>
        <p:txBody>
          <a:bodyPr/>
          <a:lstStyle/>
          <a:p>
            <a:r>
              <a:rPr lang="en-GB" dirty="0"/>
              <a:t>JavaScript</a:t>
            </a:r>
          </a:p>
        </p:txBody>
      </p:sp>
      <p:sp>
        <p:nvSpPr>
          <p:cNvPr id="3" name="Content Placeholder 2">
            <a:extLst>
              <a:ext uri="{FF2B5EF4-FFF2-40B4-BE49-F238E27FC236}">
                <a16:creationId xmlns:a16="http://schemas.microsoft.com/office/drawing/2014/main" id="{318F4B5E-BDE4-B248-88DA-5C8C31ABAEDA}"/>
              </a:ext>
            </a:extLst>
          </p:cNvPr>
          <p:cNvSpPr>
            <a:spLocks noGrp="1"/>
          </p:cNvSpPr>
          <p:nvPr>
            <p:ph idx="1"/>
          </p:nvPr>
        </p:nvSpPr>
        <p:spPr>
          <a:xfrm>
            <a:off x="838199" y="1825624"/>
            <a:ext cx="10919527" cy="4862851"/>
          </a:xfrm>
        </p:spPr>
        <p:txBody>
          <a:bodyPr>
            <a:normAutofit/>
          </a:bodyPr>
          <a:lstStyle/>
          <a:p>
            <a:r>
              <a:rPr lang="en-GB" dirty="0"/>
              <a:t>JavaScript can dynamically alter the contents of a web page by accessing elements of the DOM tree</a:t>
            </a:r>
          </a:p>
        </p:txBody>
      </p:sp>
      <p:pic>
        <p:nvPicPr>
          <p:cNvPr id="4" name="Picture 3">
            <a:extLst>
              <a:ext uri="{FF2B5EF4-FFF2-40B4-BE49-F238E27FC236}">
                <a16:creationId xmlns:a16="http://schemas.microsoft.com/office/drawing/2014/main" id="{72972A74-1CAD-C44A-9FE7-2D208DFC259D}"/>
              </a:ext>
            </a:extLst>
          </p:cNvPr>
          <p:cNvPicPr>
            <a:picLocks noChangeAspect="1"/>
          </p:cNvPicPr>
          <p:nvPr/>
        </p:nvPicPr>
        <p:blipFill>
          <a:blip r:embed="rId2"/>
          <a:stretch>
            <a:fillRect/>
          </a:stretch>
        </p:blipFill>
        <p:spPr>
          <a:xfrm>
            <a:off x="838199" y="2635531"/>
            <a:ext cx="5260736" cy="3579152"/>
          </a:xfrm>
          <a:prstGeom prst="rect">
            <a:avLst/>
          </a:prstGeom>
        </p:spPr>
      </p:pic>
      <p:pic>
        <p:nvPicPr>
          <p:cNvPr id="5" name="Picture 4">
            <a:extLst>
              <a:ext uri="{FF2B5EF4-FFF2-40B4-BE49-F238E27FC236}">
                <a16:creationId xmlns:a16="http://schemas.microsoft.com/office/drawing/2014/main" id="{3721482C-6A02-D741-826E-9FAA8D2AB5EE}"/>
              </a:ext>
            </a:extLst>
          </p:cNvPr>
          <p:cNvPicPr>
            <a:picLocks noChangeAspect="1"/>
          </p:cNvPicPr>
          <p:nvPr/>
        </p:nvPicPr>
        <p:blipFill>
          <a:blip r:embed="rId3"/>
          <a:stretch>
            <a:fillRect/>
          </a:stretch>
        </p:blipFill>
        <p:spPr>
          <a:xfrm>
            <a:off x="5443083" y="2696622"/>
            <a:ext cx="6314643" cy="2503305"/>
          </a:xfrm>
          <a:prstGeom prst="rect">
            <a:avLst/>
          </a:prstGeom>
        </p:spPr>
      </p:pic>
    </p:spTree>
    <p:extLst>
      <p:ext uri="{BB962C8B-B14F-4D97-AF65-F5344CB8AC3E}">
        <p14:creationId xmlns:p14="http://schemas.microsoft.com/office/powerpoint/2010/main" val="2032203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4FEE-34C3-024B-BA88-33E8D6444D82}"/>
              </a:ext>
            </a:extLst>
          </p:cNvPr>
          <p:cNvSpPr>
            <a:spLocks noGrp="1"/>
          </p:cNvSpPr>
          <p:nvPr>
            <p:ph type="title"/>
          </p:nvPr>
        </p:nvSpPr>
        <p:spPr/>
        <p:txBody>
          <a:bodyPr/>
          <a:lstStyle/>
          <a:p>
            <a:r>
              <a:rPr lang="en-GB" dirty="0"/>
              <a:t>HTTP Sessions</a:t>
            </a:r>
          </a:p>
        </p:txBody>
      </p:sp>
      <p:sp>
        <p:nvSpPr>
          <p:cNvPr id="3" name="Content Placeholder 2">
            <a:extLst>
              <a:ext uri="{FF2B5EF4-FFF2-40B4-BE49-F238E27FC236}">
                <a16:creationId xmlns:a16="http://schemas.microsoft.com/office/drawing/2014/main" id="{318F4B5E-BDE4-B248-88DA-5C8C31ABAEDA}"/>
              </a:ext>
            </a:extLst>
          </p:cNvPr>
          <p:cNvSpPr>
            <a:spLocks noGrp="1"/>
          </p:cNvSpPr>
          <p:nvPr>
            <p:ph idx="1"/>
          </p:nvPr>
        </p:nvSpPr>
        <p:spPr>
          <a:xfrm>
            <a:off x="838199" y="1825624"/>
            <a:ext cx="10919527" cy="5032376"/>
          </a:xfrm>
        </p:spPr>
        <p:txBody>
          <a:bodyPr>
            <a:normAutofit fontScale="85000" lnSpcReduction="10000"/>
          </a:bodyPr>
          <a:lstStyle/>
          <a:p>
            <a:r>
              <a:rPr lang="en-GB" dirty="0"/>
              <a:t>It is often useful for web sites to keep track of the behaviour and properties of its users</a:t>
            </a:r>
          </a:p>
          <a:p>
            <a:r>
              <a:rPr lang="en-GB" dirty="0"/>
              <a:t>The HTTP protocol is stateless, however, so web sites do not automatically retain any information about previous activity from a web client</a:t>
            </a:r>
          </a:p>
          <a:p>
            <a:pPr lvl="1"/>
            <a:r>
              <a:rPr lang="en-GB" dirty="0"/>
              <a:t>When a web client requests a new page to be loaded, it is viewed by default as a fresh encounter by the web server</a:t>
            </a:r>
          </a:p>
          <a:p>
            <a:r>
              <a:rPr lang="en-GB" dirty="0"/>
              <a:t>The notion of a </a:t>
            </a:r>
            <a:r>
              <a:rPr lang="en-GB" b="1" i="1" dirty="0"/>
              <a:t>session </a:t>
            </a:r>
            <a:r>
              <a:rPr lang="en-GB" dirty="0"/>
              <a:t>encapsulates information about a visitor that persists beyond the loading of a single page</a:t>
            </a:r>
          </a:p>
          <a:p>
            <a:r>
              <a:rPr lang="en-GB" dirty="0"/>
              <a:t>For example, a web site that has user accounts and a shopping cart feature would ideally keep track of its visitors so they are not forced to reauthenticate with each new page or keep track of item numbers to enter later on an order form</a:t>
            </a:r>
          </a:p>
          <a:p>
            <a:r>
              <a:rPr lang="en-GB" dirty="0"/>
              <a:t>There are different ways to achieve this:</a:t>
            </a:r>
          </a:p>
          <a:p>
            <a:pPr lvl="1"/>
            <a:r>
              <a:rPr lang="en-GB" dirty="0"/>
              <a:t>passing session information via GET or POST variables</a:t>
            </a:r>
          </a:p>
          <a:p>
            <a:pPr lvl="1"/>
            <a:r>
              <a:rPr lang="en-GB" dirty="0"/>
              <a:t>using a mechanism known as </a:t>
            </a:r>
            <a:r>
              <a:rPr lang="en-GB" b="1" i="1" dirty="0"/>
              <a:t>cookies</a:t>
            </a:r>
            <a:r>
              <a:rPr lang="en-GB" dirty="0"/>
              <a:t>, and</a:t>
            </a:r>
          </a:p>
          <a:p>
            <a:pPr lvl="1"/>
            <a:r>
              <a:rPr lang="en-GB" dirty="0"/>
              <a:t>implementing server-side session variables</a:t>
            </a:r>
          </a:p>
        </p:txBody>
      </p:sp>
    </p:spTree>
    <p:extLst>
      <p:ext uri="{BB962C8B-B14F-4D97-AF65-F5344CB8AC3E}">
        <p14:creationId xmlns:p14="http://schemas.microsoft.com/office/powerpoint/2010/main" val="34080204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4FEE-34C3-024B-BA88-33E8D6444D82}"/>
              </a:ext>
            </a:extLst>
          </p:cNvPr>
          <p:cNvSpPr>
            <a:spLocks noGrp="1"/>
          </p:cNvSpPr>
          <p:nvPr>
            <p:ph type="title"/>
          </p:nvPr>
        </p:nvSpPr>
        <p:spPr/>
        <p:txBody>
          <a:bodyPr/>
          <a:lstStyle/>
          <a:p>
            <a:r>
              <a:rPr lang="en-GB" dirty="0"/>
              <a:t>HTTP Sessions</a:t>
            </a:r>
          </a:p>
        </p:txBody>
      </p:sp>
      <p:sp>
        <p:nvSpPr>
          <p:cNvPr id="3" name="Content Placeholder 2">
            <a:extLst>
              <a:ext uri="{FF2B5EF4-FFF2-40B4-BE49-F238E27FC236}">
                <a16:creationId xmlns:a16="http://schemas.microsoft.com/office/drawing/2014/main" id="{318F4B5E-BDE4-B248-88DA-5C8C31ABAEDA}"/>
              </a:ext>
            </a:extLst>
          </p:cNvPr>
          <p:cNvSpPr>
            <a:spLocks noGrp="1"/>
          </p:cNvSpPr>
          <p:nvPr>
            <p:ph idx="1"/>
          </p:nvPr>
        </p:nvSpPr>
        <p:spPr>
          <a:xfrm>
            <a:off x="838199" y="1825624"/>
            <a:ext cx="10919527" cy="5032376"/>
          </a:xfrm>
        </p:spPr>
        <p:txBody>
          <a:bodyPr>
            <a:normAutofit/>
          </a:bodyPr>
          <a:lstStyle/>
          <a:p>
            <a:r>
              <a:rPr lang="en-GB" dirty="0"/>
              <a:t>Session information should be considered extremely sensitive</a:t>
            </a:r>
          </a:p>
          <a:p>
            <a:r>
              <a:rPr lang="en-GB" dirty="0"/>
              <a:t>This is because it is used today to allow users to maintain a consistent identity on sites that allow accessing bank accounts, credit card numbers, health records, and other confidential information</a:t>
            </a:r>
          </a:p>
          <a:p>
            <a:r>
              <a:rPr lang="en-GB" dirty="0"/>
              <a:t>Accompanying the concept of a session is a class of attacks known as </a:t>
            </a:r>
            <a:r>
              <a:rPr lang="en-GB" b="1" i="1" dirty="0"/>
              <a:t>session hijacking</a:t>
            </a:r>
          </a:p>
          <a:p>
            <a:pPr lvl="1"/>
            <a:r>
              <a:rPr lang="en-GB" dirty="0"/>
              <a:t>any scenario that allows an attacker to impersonate a victim’s identity by gaining access to the user’s session information and authenticating to a web site</a:t>
            </a:r>
          </a:p>
        </p:txBody>
      </p:sp>
    </p:spTree>
    <p:extLst>
      <p:ext uri="{BB962C8B-B14F-4D97-AF65-F5344CB8AC3E}">
        <p14:creationId xmlns:p14="http://schemas.microsoft.com/office/powerpoint/2010/main" val="3036757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4FEE-34C3-024B-BA88-33E8D6444D82}"/>
              </a:ext>
            </a:extLst>
          </p:cNvPr>
          <p:cNvSpPr>
            <a:spLocks noGrp="1"/>
          </p:cNvSpPr>
          <p:nvPr>
            <p:ph type="title"/>
          </p:nvPr>
        </p:nvSpPr>
        <p:spPr/>
        <p:txBody>
          <a:bodyPr/>
          <a:lstStyle/>
          <a:p>
            <a:r>
              <a:rPr lang="en-GB" dirty="0"/>
              <a:t>HTTP Session via GET and POST</a:t>
            </a:r>
          </a:p>
        </p:txBody>
      </p:sp>
      <p:sp>
        <p:nvSpPr>
          <p:cNvPr id="3" name="Content Placeholder 2">
            <a:extLst>
              <a:ext uri="{FF2B5EF4-FFF2-40B4-BE49-F238E27FC236}">
                <a16:creationId xmlns:a16="http://schemas.microsoft.com/office/drawing/2014/main" id="{318F4B5E-BDE4-B248-88DA-5C8C31ABAEDA}"/>
              </a:ext>
            </a:extLst>
          </p:cNvPr>
          <p:cNvSpPr>
            <a:spLocks noGrp="1"/>
          </p:cNvSpPr>
          <p:nvPr>
            <p:ph idx="1"/>
          </p:nvPr>
        </p:nvSpPr>
        <p:spPr>
          <a:xfrm>
            <a:off x="838199" y="1825624"/>
            <a:ext cx="10919527" cy="4862851"/>
          </a:xfrm>
        </p:spPr>
        <p:txBody>
          <a:bodyPr>
            <a:normAutofit fontScale="85000" lnSpcReduction="20000"/>
          </a:bodyPr>
          <a:lstStyle/>
          <a:p>
            <a:r>
              <a:rPr lang="en-GB" dirty="0"/>
              <a:t>One technique to establish user sessions is to pass session information to the web server each time the user navigates to a new page using GET or POST requests</a:t>
            </a:r>
          </a:p>
          <a:p>
            <a:r>
              <a:rPr lang="en-GB" dirty="0"/>
              <a:t>The session information is passed via a mechanism called </a:t>
            </a:r>
            <a:r>
              <a:rPr lang="en-GB" b="1" i="1" dirty="0"/>
              <a:t>hidden fields</a:t>
            </a:r>
          </a:p>
          <a:p>
            <a:pPr lvl="1"/>
            <a:r>
              <a:rPr lang="en-GB" dirty="0"/>
              <a:t>Hence, the information is invisible to the user</a:t>
            </a:r>
            <a:endParaRPr lang="en-GB" b="1" i="1" dirty="0"/>
          </a:p>
          <a:p>
            <a:r>
              <a:rPr lang="en-GB" dirty="0"/>
              <a:t>Each time the user navigates to a new page, this code passes the user’s session information to the server allowing it to “remember” the user’s state</a:t>
            </a:r>
          </a:p>
          <a:p>
            <a:r>
              <a:rPr lang="en-GB" dirty="0"/>
              <a:t>The web server then performs any necessary operations using this information and generates the next page with the same hidden code to continue passing the session information</a:t>
            </a:r>
          </a:p>
          <a:p>
            <a:r>
              <a:rPr lang="en-GB" dirty="0"/>
              <a:t>This method is particularly susceptible to man-in- the-middle attacks, unfortunately, since HTTP requests are unencrypted</a:t>
            </a:r>
          </a:p>
          <a:p>
            <a:r>
              <a:rPr lang="en-GB" dirty="0"/>
              <a:t>An attacker gaining access to the GET or POST variables being submitted by a user could hijack their session and assume their identity</a:t>
            </a:r>
          </a:p>
          <a:p>
            <a:r>
              <a:rPr lang="en-GB" dirty="0"/>
              <a:t>In order to safely employ this method, HTTPS must be used in conjunction with sessions</a:t>
            </a:r>
          </a:p>
        </p:txBody>
      </p:sp>
    </p:spTree>
    <p:extLst>
      <p:ext uri="{BB962C8B-B14F-4D97-AF65-F5344CB8AC3E}">
        <p14:creationId xmlns:p14="http://schemas.microsoft.com/office/powerpoint/2010/main" val="340592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4FEE-34C3-024B-BA88-33E8D6444D82}"/>
              </a:ext>
            </a:extLst>
          </p:cNvPr>
          <p:cNvSpPr>
            <a:spLocks noGrp="1"/>
          </p:cNvSpPr>
          <p:nvPr>
            <p:ph type="title"/>
          </p:nvPr>
        </p:nvSpPr>
        <p:spPr>
          <a:xfrm>
            <a:off x="2238737" y="955433"/>
            <a:ext cx="8317375" cy="1325563"/>
          </a:xfrm>
        </p:spPr>
        <p:txBody>
          <a:bodyPr>
            <a:normAutofit/>
          </a:bodyPr>
          <a:lstStyle/>
          <a:p>
            <a:r>
              <a:rPr lang="en-US" sz="2800" b="1" dirty="0"/>
              <a:t>The lecture slides can be found in the following location!</a:t>
            </a:r>
          </a:p>
        </p:txBody>
      </p:sp>
      <p:pic>
        <p:nvPicPr>
          <p:cNvPr id="6" name="Picture 5">
            <a:extLst>
              <a:ext uri="{FF2B5EF4-FFF2-40B4-BE49-F238E27FC236}">
                <a16:creationId xmlns:a16="http://schemas.microsoft.com/office/drawing/2014/main" id="{D57AC15B-4B75-CD4C-A017-56FB12FBC481}"/>
              </a:ext>
            </a:extLst>
          </p:cNvPr>
          <p:cNvPicPr>
            <a:picLocks noChangeAspect="1"/>
          </p:cNvPicPr>
          <p:nvPr/>
        </p:nvPicPr>
        <p:blipFill>
          <a:blip r:embed="rId2"/>
          <a:stretch>
            <a:fillRect/>
          </a:stretch>
        </p:blipFill>
        <p:spPr>
          <a:xfrm>
            <a:off x="4349750" y="2280996"/>
            <a:ext cx="3492500" cy="3492500"/>
          </a:xfrm>
          <a:prstGeom prst="rect">
            <a:avLst/>
          </a:prstGeom>
        </p:spPr>
      </p:pic>
    </p:spTree>
    <p:extLst>
      <p:ext uri="{BB962C8B-B14F-4D97-AF65-F5344CB8AC3E}">
        <p14:creationId xmlns:p14="http://schemas.microsoft.com/office/powerpoint/2010/main" val="1027740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4FEE-34C3-024B-BA88-33E8D6444D82}"/>
              </a:ext>
            </a:extLst>
          </p:cNvPr>
          <p:cNvSpPr>
            <a:spLocks noGrp="1"/>
          </p:cNvSpPr>
          <p:nvPr>
            <p:ph type="title"/>
          </p:nvPr>
        </p:nvSpPr>
        <p:spPr/>
        <p:txBody>
          <a:bodyPr/>
          <a:lstStyle/>
          <a:p>
            <a:r>
              <a:rPr lang="en-US" dirty="0"/>
              <a:t>Introduction to HTML &amp; HTTP</a:t>
            </a:r>
          </a:p>
        </p:txBody>
      </p:sp>
      <p:sp>
        <p:nvSpPr>
          <p:cNvPr id="3" name="Content Placeholder 2">
            <a:extLst>
              <a:ext uri="{FF2B5EF4-FFF2-40B4-BE49-F238E27FC236}">
                <a16:creationId xmlns:a16="http://schemas.microsoft.com/office/drawing/2014/main" id="{318F4B5E-BDE4-B248-88DA-5C8C31ABAEDA}"/>
              </a:ext>
            </a:extLst>
          </p:cNvPr>
          <p:cNvSpPr>
            <a:spLocks noGrp="1"/>
          </p:cNvSpPr>
          <p:nvPr>
            <p:ph idx="1"/>
          </p:nvPr>
        </p:nvSpPr>
        <p:spPr/>
        <p:txBody>
          <a:bodyPr>
            <a:normAutofit/>
          </a:bodyPr>
          <a:lstStyle/>
          <a:p>
            <a:r>
              <a:rPr lang="en-US" dirty="0"/>
              <a:t>World Wide Web (WWW), or web in short</a:t>
            </a:r>
          </a:p>
          <a:p>
            <a:pPr lvl="1"/>
            <a:r>
              <a:rPr lang="en-US" dirty="0"/>
              <a:t>A fundamental technology to change almost every aspect of our lives</a:t>
            </a:r>
          </a:p>
          <a:p>
            <a:r>
              <a:rPr lang="en-GB" dirty="0"/>
              <a:t>We use the web for banking, shopping, education, communicating, news, entertainment, collaborating, social networking and what not!</a:t>
            </a:r>
          </a:p>
          <a:p>
            <a:r>
              <a:rPr lang="en-GB" dirty="0"/>
              <a:t>The web is based on two major technologies: HTML and HTTP</a:t>
            </a:r>
          </a:p>
        </p:txBody>
      </p:sp>
    </p:spTree>
    <p:extLst>
      <p:ext uri="{BB962C8B-B14F-4D97-AF65-F5344CB8AC3E}">
        <p14:creationId xmlns:p14="http://schemas.microsoft.com/office/powerpoint/2010/main" val="1462059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4FEE-34C3-024B-BA88-33E8D6444D82}"/>
              </a:ext>
            </a:extLst>
          </p:cNvPr>
          <p:cNvSpPr>
            <a:spLocks noGrp="1"/>
          </p:cNvSpPr>
          <p:nvPr>
            <p:ph type="title"/>
          </p:nvPr>
        </p:nvSpPr>
        <p:spPr/>
        <p:txBody>
          <a:bodyPr/>
          <a:lstStyle/>
          <a:p>
            <a:r>
              <a:rPr lang="en-US" dirty="0"/>
              <a:t>HTML &amp; HTTP</a:t>
            </a:r>
          </a:p>
        </p:txBody>
      </p:sp>
      <p:sp>
        <p:nvSpPr>
          <p:cNvPr id="3" name="Content Placeholder 2">
            <a:extLst>
              <a:ext uri="{FF2B5EF4-FFF2-40B4-BE49-F238E27FC236}">
                <a16:creationId xmlns:a16="http://schemas.microsoft.com/office/drawing/2014/main" id="{318F4B5E-BDE4-B248-88DA-5C8C31ABAEDA}"/>
              </a:ext>
            </a:extLst>
          </p:cNvPr>
          <p:cNvSpPr>
            <a:spLocks noGrp="1"/>
          </p:cNvSpPr>
          <p:nvPr>
            <p:ph idx="1"/>
          </p:nvPr>
        </p:nvSpPr>
        <p:spPr/>
        <p:txBody>
          <a:bodyPr>
            <a:normAutofit/>
          </a:bodyPr>
          <a:lstStyle/>
          <a:p>
            <a:r>
              <a:rPr lang="en-GB" dirty="0"/>
              <a:t>Web is a collection of web sites</a:t>
            </a:r>
          </a:p>
          <a:p>
            <a:r>
              <a:rPr lang="en-GB" dirty="0"/>
              <a:t>Each web site consists simply of web pages of text, images and other multimedia contents</a:t>
            </a:r>
          </a:p>
          <a:p>
            <a:r>
              <a:rPr lang="en-GB" dirty="0"/>
              <a:t>Each web page is written in HTML (Hypertext Markup Language)</a:t>
            </a:r>
          </a:p>
          <a:p>
            <a:r>
              <a:rPr lang="en-GB" dirty="0"/>
              <a:t>A web browser is utilised to interpret an HTML page and visualise it to any user</a:t>
            </a:r>
          </a:p>
        </p:txBody>
      </p:sp>
    </p:spTree>
    <p:extLst>
      <p:ext uri="{BB962C8B-B14F-4D97-AF65-F5344CB8AC3E}">
        <p14:creationId xmlns:p14="http://schemas.microsoft.com/office/powerpoint/2010/main" val="1227355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4FEE-34C3-024B-BA88-33E8D6444D82}"/>
              </a:ext>
            </a:extLst>
          </p:cNvPr>
          <p:cNvSpPr>
            <a:spLocks noGrp="1"/>
          </p:cNvSpPr>
          <p:nvPr>
            <p:ph type="title"/>
          </p:nvPr>
        </p:nvSpPr>
        <p:spPr/>
        <p:txBody>
          <a:bodyPr/>
          <a:lstStyle/>
          <a:p>
            <a:r>
              <a:rPr lang="en-US" dirty="0"/>
              <a:t>HTML &amp; HTTP</a:t>
            </a:r>
          </a:p>
        </p:txBody>
      </p:sp>
      <p:sp>
        <p:nvSpPr>
          <p:cNvPr id="3" name="Content Placeholder 2">
            <a:extLst>
              <a:ext uri="{FF2B5EF4-FFF2-40B4-BE49-F238E27FC236}">
                <a16:creationId xmlns:a16="http://schemas.microsoft.com/office/drawing/2014/main" id="{318F4B5E-BDE4-B248-88DA-5C8C31ABAEDA}"/>
              </a:ext>
            </a:extLst>
          </p:cNvPr>
          <p:cNvSpPr>
            <a:spLocks noGrp="1"/>
          </p:cNvSpPr>
          <p:nvPr>
            <p:ph idx="1"/>
          </p:nvPr>
        </p:nvSpPr>
        <p:spPr/>
        <p:txBody>
          <a:bodyPr>
            <a:normAutofit/>
          </a:bodyPr>
          <a:lstStyle/>
          <a:p>
            <a:r>
              <a:rPr lang="en-GB" dirty="0"/>
              <a:t>HTML features</a:t>
            </a:r>
          </a:p>
          <a:p>
            <a:pPr lvl="1"/>
            <a:r>
              <a:rPr lang="en-GB" dirty="0"/>
              <a:t>Static document description language</a:t>
            </a:r>
          </a:p>
          <a:p>
            <a:pPr lvl="1"/>
            <a:r>
              <a:rPr lang="en-GB" dirty="0"/>
              <a:t>Supports linking to other pages and embedding images by reference</a:t>
            </a:r>
          </a:p>
          <a:p>
            <a:pPr lvl="1"/>
            <a:r>
              <a:rPr lang="en-GB" dirty="0"/>
              <a:t>User input sent to server via forms </a:t>
            </a:r>
          </a:p>
          <a:p>
            <a:r>
              <a:rPr lang="en-GB" dirty="0"/>
              <a:t>HTML extensions </a:t>
            </a:r>
          </a:p>
          <a:p>
            <a:pPr lvl="1"/>
            <a:r>
              <a:rPr lang="en-GB" dirty="0"/>
              <a:t>Additional media content (e.g., PDF, video) supported through plugins </a:t>
            </a:r>
          </a:p>
          <a:p>
            <a:pPr lvl="1"/>
            <a:r>
              <a:rPr lang="en-GB" dirty="0"/>
              <a:t>Embedding programs in supported languages (e.g., JavaScript, Java) provides dynamic content that interacts with the user, modifies the browser interface, and can access the client computer environment </a:t>
            </a:r>
          </a:p>
        </p:txBody>
      </p:sp>
    </p:spTree>
    <p:extLst>
      <p:ext uri="{BB962C8B-B14F-4D97-AF65-F5344CB8AC3E}">
        <p14:creationId xmlns:p14="http://schemas.microsoft.com/office/powerpoint/2010/main" val="390541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4FEE-34C3-024B-BA88-33E8D6444D82}"/>
              </a:ext>
            </a:extLst>
          </p:cNvPr>
          <p:cNvSpPr>
            <a:spLocks noGrp="1"/>
          </p:cNvSpPr>
          <p:nvPr>
            <p:ph type="title"/>
          </p:nvPr>
        </p:nvSpPr>
        <p:spPr/>
        <p:txBody>
          <a:bodyPr/>
          <a:lstStyle/>
          <a:p>
            <a:r>
              <a:rPr lang="en-US" dirty="0"/>
              <a:t>HTML &amp; HTTP</a:t>
            </a:r>
          </a:p>
        </p:txBody>
      </p:sp>
      <p:sp>
        <p:nvSpPr>
          <p:cNvPr id="3" name="Content Placeholder 2">
            <a:extLst>
              <a:ext uri="{FF2B5EF4-FFF2-40B4-BE49-F238E27FC236}">
                <a16:creationId xmlns:a16="http://schemas.microsoft.com/office/drawing/2014/main" id="{318F4B5E-BDE4-B248-88DA-5C8C31ABAEDA}"/>
              </a:ext>
            </a:extLst>
          </p:cNvPr>
          <p:cNvSpPr>
            <a:spLocks noGrp="1"/>
          </p:cNvSpPr>
          <p:nvPr>
            <p:ph idx="1"/>
          </p:nvPr>
        </p:nvSpPr>
        <p:spPr>
          <a:xfrm>
            <a:off x="838200" y="1825625"/>
            <a:ext cx="10515600" cy="4793660"/>
          </a:xfrm>
        </p:spPr>
        <p:txBody>
          <a:bodyPr>
            <a:normAutofit fontScale="92500" lnSpcReduction="10000"/>
          </a:bodyPr>
          <a:lstStyle/>
          <a:p>
            <a:r>
              <a:rPr lang="en-GB" dirty="0"/>
              <a:t>HTTP, Hypertext Transfer Protocol, is used for retrieving the requested web page</a:t>
            </a:r>
          </a:p>
          <a:p>
            <a:r>
              <a:rPr lang="en-GB" dirty="0"/>
              <a:t>How the web works:</a:t>
            </a:r>
          </a:p>
          <a:p>
            <a:pPr lvl="1"/>
            <a:r>
              <a:rPr lang="en-GB" dirty="0"/>
              <a:t>The user launches the browser and types in the web address (DNS name) of the requested web page</a:t>
            </a:r>
          </a:p>
          <a:p>
            <a:pPr lvl="1"/>
            <a:r>
              <a:rPr lang="en-GB" dirty="0"/>
              <a:t>The web browser first checks the local DNS cache for an entry corresponding to the domain of the web site</a:t>
            </a:r>
          </a:p>
          <a:p>
            <a:pPr lvl="1"/>
            <a:r>
              <a:rPr lang="en-GB" dirty="0"/>
              <a:t>If no entry is found locally, the browser queries a DNS server to resolve the IP address of the domain name</a:t>
            </a:r>
          </a:p>
          <a:p>
            <a:pPr lvl="1"/>
            <a:r>
              <a:rPr lang="en-GB" dirty="0"/>
              <a:t>The browser makes a TCP connection to a specified port on the web server, port 80 for HTTP</a:t>
            </a:r>
          </a:p>
          <a:p>
            <a:pPr lvl="1"/>
            <a:r>
              <a:rPr lang="en-GB" dirty="0"/>
              <a:t>The browser submits an HTTP request to the server and the server returns an HTTP response, containing the requested HTML web page</a:t>
            </a:r>
          </a:p>
          <a:p>
            <a:pPr lvl="1"/>
            <a:r>
              <a:rPr lang="en-GB" dirty="0"/>
              <a:t>The browsers renders the web page into its interface</a:t>
            </a:r>
          </a:p>
          <a:p>
            <a:endParaRPr lang="en-GB" dirty="0"/>
          </a:p>
        </p:txBody>
      </p:sp>
    </p:spTree>
    <p:extLst>
      <p:ext uri="{BB962C8B-B14F-4D97-AF65-F5344CB8AC3E}">
        <p14:creationId xmlns:p14="http://schemas.microsoft.com/office/powerpoint/2010/main" val="2775116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4FEE-34C3-024B-BA88-33E8D6444D82}"/>
              </a:ext>
            </a:extLst>
          </p:cNvPr>
          <p:cNvSpPr>
            <a:spLocks noGrp="1"/>
          </p:cNvSpPr>
          <p:nvPr>
            <p:ph type="title"/>
          </p:nvPr>
        </p:nvSpPr>
        <p:spPr/>
        <p:txBody>
          <a:bodyPr/>
          <a:lstStyle/>
          <a:p>
            <a:r>
              <a:rPr lang="en-US" dirty="0"/>
              <a:t>HTML &amp; HTTP</a:t>
            </a:r>
          </a:p>
        </p:txBody>
      </p:sp>
      <p:sp>
        <p:nvSpPr>
          <p:cNvPr id="3" name="Content Placeholder 2">
            <a:extLst>
              <a:ext uri="{FF2B5EF4-FFF2-40B4-BE49-F238E27FC236}">
                <a16:creationId xmlns:a16="http://schemas.microsoft.com/office/drawing/2014/main" id="{318F4B5E-BDE4-B248-88DA-5C8C31ABAEDA}"/>
              </a:ext>
            </a:extLst>
          </p:cNvPr>
          <p:cNvSpPr>
            <a:spLocks noGrp="1"/>
          </p:cNvSpPr>
          <p:nvPr>
            <p:ph idx="1"/>
          </p:nvPr>
        </p:nvSpPr>
        <p:spPr/>
        <p:txBody>
          <a:bodyPr>
            <a:normAutofit lnSpcReduction="10000"/>
          </a:bodyPr>
          <a:lstStyle/>
          <a:p>
            <a:r>
              <a:rPr lang="en-GB" dirty="0"/>
              <a:t>HTML is structured using different types of tags which include:</a:t>
            </a:r>
          </a:p>
          <a:p>
            <a:r>
              <a:rPr lang="en-GB" b="1" i="1" dirty="0"/>
              <a:t>Text formatting</a:t>
            </a:r>
            <a:r>
              <a:rPr lang="en-GB" dirty="0"/>
              <a:t>, such as &lt;</a:t>
            </a:r>
            <a:r>
              <a:rPr lang="en-GB" dirty="0" err="1"/>
              <a:t>i</a:t>
            </a:r>
            <a:r>
              <a:rPr lang="en-GB" dirty="0"/>
              <a:t>&gt;</a:t>
            </a:r>
            <a:r>
              <a:rPr lang="en-GB" i="1" dirty="0"/>
              <a:t>text</a:t>
            </a:r>
            <a:r>
              <a:rPr lang="en-GB" dirty="0"/>
              <a:t>&lt;/</a:t>
            </a:r>
            <a:r>
              <a:rPr lang="en-GB" dirty="0" err="1"/>
              <a:t>i</a:t>
            </a:r>
            <a:r>
              <a:rPr lang="en-GB" dirty="0"/>
              <a:t>&gt;, for italics and &lt;b&gt;</a:t>
            </a:r>
            <a:r>
              <a:rPr lang="en-GB" i="1" dirty="0"/>
              <a:t>text</a:t>
            </a:r>
            <a:r>
              <a:rPr lang="en-GB" dirty="0"/>
              <a:t>&lt;/b&gt;, for bold </a:t>
            </a:r>
          </a:p>
          <a:p>
            <a:r>
              <a:rPr lang="en-GB" b="1" i="1" dirty="0"/>
              <a:t>Itemized lists</a:t>
            </a:r>
            <a:r>
              <a:rPr lang="en-GB" dirty="0"/>
              <a:t>, which list items set apart with bullets or numbers, such as &lt;</a:t>
            </a:r>
            <a:r>
              <a:rPr lang="en-GB" dirty="0" err="1"/>
              <a:t>ul</a:t>
            </a:r>
            <a:r>
              <a:rPr lang="en-GB" dirty="0"/>
              <a:t>&gt; &lt;li&gt;</a:t>
            </a:r>
            <a:r>
              <a:rPr lang="en-GB" i="1" dirty="0"/>
              <a:t>first-item</a:t>
            </a:r>
            <a:r>
              <a:rPr lang="en-GB" dirty="0"/>
              <a:t>&lt;/li&gt; &lt;li&gt;</a:t>
            </a:r>
            <a:r>
              <a:rPr lang="en-GB" i="1" dirty="0"/>
              <a:t>second-item</a:t>
            </a:r>
            <a:r>
              <a:rPr lang="en-GB" dirty="0"/>
              <a:t>&lt;/li&gt; &lt;/</a:t>
            </a:r>
            <a:r>
              <a:rPr lang="en-GB" dirty="0" err="1"/>
              <a:t>ul</a:t>
            </a:r>
            <a:r>
              <a:rPr lang="en-GB" dirty="0"/>
              <a:t>&gt; </a:t>
            </a:r>
          </a:p>
          <a:p>
            <a:r>
              <a:rPr lang="en-GB" b="1" i="1" dirty="0"/>
              <a:t>Hyperlinks</a:t>
            </a:r>
            <a:r>
              <a:rPr lang="en-GB" dirty="0"/>
              <a:t>, which provide ways to navigate to other webpages, such as in &lt;a </a:t>
            </a:r>
            <a:r>
              <a:rPr lang="en-GB" dirty="0" err="1"/>
              <a:t>href</a:t>
            </a:r>
            <a:r>
              <a:rPr lang="en-GB" dirty="0"/>
              <a:t>="</a:t>
            </a:r>
            <a:r>
              <a:rPr lang="en-GB" i="1" dirty="0"/>
              <a:t>web-page-URL</a:t>
            </a:r>
            <a:r>
              <a:rPr lang="en-GB" dirty="0"/>
              <a:t>"&gt; </a:t>
            </a:r>
            <a:r>
              <a:rPr lang="en-GB" i="1" dirty="0"/>
              <a:t>Description of the other page</a:t>
            </a:r>
            <a:r>
              <a:rPr lang="en-GB" dirty="0"/>
              <a:t>&lt;/a&gt; </a:t>
            </a:r>
          </a:p>
          <a:p>
            <a:r>
              <a:rPr lang="en-GB" b="1" i="1" dirty="0"/>
              <a:t>Scripting code</a:t>
            </a:r>
            <a:r>
              <a:rPr lang="en-GB" dirty="0"/>
              <a:t>, which describes various actions for the web page, such as in &lt;script&gt;</a:t>
            </a:r>
            <a:r>
              <a:rPr lang="en-GB" i="1" dirty="0"/>
              <a:t>Computer code</a:t>
            </a:r>
            <a:r>
              <a:rPr lang="en-GB" dirty="0"/>
              <a:t>&lt;/script&gt; </a:t>
            </a:r>
          </a:p>
          <a:p>
            <a:r>
              <a:rPr lang="en-GB" b="1" i="1" dirty="0"/>
              <a:t>Embedded images</a:t>
            </a:r>
            <a:r>
              <a:rPr lang="en-GB" dirty="0"/>
              <a:t>, such as in &lt;</a:t>
            </a:r>
            <a:r>
              <a:rPr lang="en-GB" dirty="0" err="1"/>
              <a:t>img</a:t>
            </a:r>
            <a:r>
              <a:rPr lang="en-GB" dirty="0"/>
              <a:t> </a:t>
            </a:r>
            <a:r>
              <a:rPr lang="en-GB" dirty="0" err="1"/>
              <a:t>src</a:t>
            </a:r>
            <a:r>
              <a:rPr lang="en-GB" dirty="0"/>
              <a:t>="</a:t>
            </a:r>
            <a:r>
              <a:rPr lang="en-GB" i="1" dirty="0"/>
              <a:t>URL-of-an-image</a:t>
            </a:r>
            <a:r>
              <a:rPr lang="en-GB" dirty="0"/>
              <a:t>"&gt;</a:t>
            </a:r>
          </a:p>
        </p:txBody>
      </p:sp>
    </p:spTree>
    <p:extLst>
      <p:ext uri="{BB962C8B-B14F-4D97-AF65-F5344CB8AC3E}">
        <p14:creationId xmlns:p14="http://schemas.microsoft.com/office/powerpoint/2010/main" val="20259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4FEE-34C3-024B-BA88-33E8D6444D82}"/>
              </a:ext>
            </a:extLst>
          </p:cNvPr>
          <p:cNvSpPr>
            <a:spLocks noGrp="1"/>
          </p:cNvSpPr>
          <p:nvPr>
            <p:ph type="title"/>
          </p:nvPr>
        </p:nvSpPr>
        <p:spPr/>
        <p:txBody>
          <a:bodyPr/>
          <a:lstStyle/>
          <a:p>
            <a:r>
              <a:rPr lang="en-US" dirty="0"/>
              <a:t>HTML</a:t>
            </a:r>
          </a:p>
        </p:txBody>
      </p:sp>
      <p:sp>
        <p:nvSpPr>
          <p:cNvPr id="3" name="Content Placeholder 2">
            <a:extLst>
              <a:ext uri="{FF2B5EF4-FFF2-40B4-BE49-F238E27FC236}">
                <a16:creationId xmlns:a16="http://schemas.microsoft.com/office/drawing/2014/main" id="{318F4B5E-BDE4-B248-88DA-5C8C31ABAEDA}"/>
              </a:ext>
            </a:extLst>
          </p:cNvPr>
          <p:cNvSpPr>
            <a:spLocks noGrp="1"/>
          </p:cNvSpPr>
          <p:nvPr>
            <p:ph idx="1"/>
          </p:nvPr>
        </p:nvSpPr>
        <p:spPr/>
        <p:txBody>
          <a:bodyPr>
            <a:normAutofit/>
          </a:bodyPr>
          <a:lstStyle/>
          <a:p>
            <a:r>
              <a:rPr lang="en-GB" dirty="0"/>
              <a:t>Even though a web browser displays a web page as a single unit, the browser might actually have to make multiple HTTP requests in order to retrieve all the various elements of the page</a:t>
            </a:r>
          </a:p>
          <a:p>
            <a:r>
              <a:rPr lang="en-GB" dirty="0"/>
              <a:t>For example, each image embedded in a page would normally be fetched by a separate HTTP request, as would the main HTML file describing the web page itself</a:t>
            </a:r>
          </a:p>
          <a:p>
            <a:r>
              <a:rPr lang="en-GB" dirty="0"/>
              <a:t>Once all the responses for a page are received, the web browser interprets the delivered HTML file and displays the associated content</a:t>
            </a:r>
          </a:p>
          <a:p>
            <a:r>
              <a:rPr lang="en-GB" dirty="0"/>
              <a:t>In addition, most browsers provide a way for a client to directly view the source HTML file for a displayed web page, if desired</a:t>
            </a:r>
            <a:endParaRPr lang="en-GB" dirty="0">
              <a:effectLst/>
            </a:endParaRPr>
          </a:p>
        </p:txBody>
      </p:sp>
    </p:spTree>
    <p:extLst>
      <p:ext uri="{BB962C8B-B14F-4D97-AF65-F5344CB8AC3E}">
        <p14:creationId xmlns:p14="http://schemas.microsoft.com/office/powerpoint/2010/main" val="3297507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4FEE-34C3-024B-BA88-33E8D6444D82}"/>
              </a:ext>
            </a:extLst>
          </p:cNvPr>
          <p:cNvSpPr>
            <a:spLocks noGrp="1"/>
          </p:cNvSpPr>
          <p:nvPr>
            <p:ph type="title"/>
          </p:nvPr>
        </p:nvSpPr>
        <p:spPr/>
        <p:txBody>
          <a:bodyPr/>
          <a:lstStyle/>
          <a:p>
            <a:r>
              <a:rPr lang="en-US" dirty="0"/>
              <a:t>HTTP insecurity</a:t>
            </a:r>
          </a:p>
        </p:txBody>
      </p:sp>
      <p:sp>
        <p:nvSpPr>
          <p:cNvPr id="3" name="Content Placeholder 2">
            <a:extLst>
              <a:ext uri="{FF2B5EF4-FFF2-40B4-BE49-F238E27FC236}">
                <a16:creationId xmlns:a16="http://schemas.microsoft.com/office/drawing/2014/main" id="{318F4B5E-BDE4-B248-88DA-5C8C31ABAEDA}"/>
              </a:ext>
            </a:extLst>
          </p:cNvPr>
          <p:cNvSpPr>
            <a:spLocks noGrp="1"/>
          </p:cNvSpPr>
          <p:nvPr>
            <p:ph idx="1"/>
          </p:nvPr>
        </p:nvSpPr>
        <p:spPr>
          <a:xfrm>
            <a:off x="838200" y="1825625"/>
            <a:ext cx="10515600" cy="4915040"/>
          </a:xfrm>
        </p:spPr>
        <p:txBody>
          <a:bodyPr>
            <a:normAutofit fontScale="85000" lnSpcReduction="10000"/>
          </a:bodyPr>
          <a:lstStyle/>
          <a:p>
            <a:r>
              <a:rPr lang="en-GB" dirty="0"/>
              <a:t>By default, HTTP requests and responses are delivered via TCP over port 80</a:t>
            </a:r>
          </a:p>
          <a:p>
            <a:r>
              <a:rPr lang="en-GB" dirty="0"/>
              <a:t>There are many security and privacy concerns with this default means of communication</a:t>
            </a:r>
          </a:p>
          <a:p>
            <a:r>
              <a:rPr lang="en-GB" dirty="0"/>
              <a:t>The standard HTTP protocol does not provide any means of encrypting its data</a:t>
            </a:r>
          </a:p>
          <a:p>
            <a:pPr lvl="1"/>
            <a:r>
              <a:rPr lang="en-GB" dirty="0"/>
              <a:t>That is, the contents are sent </a:t>
            </a:r>
            <a:r>
              <a:rPr lang="en-GB" b="1" i="1" dirty="0"/>
              <a:t>in the clear</a:t>
            </a:r>
          </a:p>
          <a:p>
            <a:r>
              <a:rPr lang="en-GB" dirty="0"/>
              <a:t>Because of this lack of encryption, if an attacker could intercept the packets being sent between a web site and a web browser</a:t>
            </a:r>
          </a:p>
          <a:p>
            <a:pPr lvl="1"/>
            <a:r>
              <a:rPr lang="en-GB" dirty="0"/>
              <a:t>He would gain full access to any information the user was transmitting</a:t>
            </a:r>
          </a:p>
          <a:p>
            <a:pPr lvl="1"/>
            <a:r>
              <a:rPr lang="en-GB" dirty="0"/>
              <a:t>Could also modify it, as in a </a:t>
            </a:r>
            <a:r>
              <a:rPr lang="en-GB" b="1" i="1" dirty="0"/>
              <a:t>man-in-the-middle </a:t>
            </a:r>
            <a:r>
              <a:rPr lang="en-GB" dirty="0"/>
              <a:t>scenario</a:t>
            </a:r>
          </a:p>
          <a:p>
            <a:r>
              <a:rPr lang="en-GB" dirty="0"/>
              <a:t>This lack of confidentiality therefore makes HTTP inappropriate for the transmission of sensitive information such as</a:t>
            </a:r>
          </a:p>
          <a:p>
            <a:pPr lvl="1"/>
            <a:r>
              <a:rPr lang="en-GB" dirty="0"/>
              <a:t>Passwords, credit card numbers, and Social Security numbers</a:t>
            </a:r>
          </a:p>
          <a:p>
            <a:r>
              <a:rPr lang="en-GB" dirty="0"/>
              <a:t>In addition, it is difficult to guarantee the identity of a web server using HTTP</a:t>
            </a:r>
          </a:p>
          <a:p>
            <a:pPr lvl="1"/>
            <a:r>
              <a:rPr lang="en-GB" dirty="0"/>
              <a:t>Are you really talking to correct web server or an attacker is simulating its behaviour</a:t>
            </a:r>
          </a:p>
        </p:txBody>
      </p:sp>
    </p:spTree>
    <p:extLst>
      <p:ext uri="{BB962C8B-B14F-4D97-AF65-F5344CB8AC3E}">
        <p14:creationId xmlns:p14="http://schemas.microsoft.com/office/powerpoint/2010/main" val="769530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24773</TotalTime>
  <Words>2939</Words>
  <Application>Microsoft Macintosh PowerPoint</Application>
  <PresentationFormat>Widescreen</PresentationFormat>
  <Paragraphs>203</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CSE 477: Introduction to Computer Security</vt:lpstr>
      <vt:lpstr>Outline</vt:lpstr>
      <vt:lpstr>Introduction to HTML &amp; HTTP</vt:lpstr>
      <vt:lpstr>HTML &amp; HTTP</vt:lpstr>
      <vt:lpstr>HTML &amp; HTTP</vt:lpstr>
      <vt:lpstr>HTML &amp; HTTP</vt:lpstr>
      <vt:lpstr>HTML &amp; HTTP</vt:lpstr>
      <vt:lpstr>HTML</vt:lpstr>
      <vt:lpstr>HTTP insecurity</vt:lpstr>
      <vt:lpstr>HTTPS/TLS</vt:lpstr>
      <vt:lpstr>HTTPS/TLS</vt:lpstr>
      <vt:lpstr>HTTPS/TLS</vt:lpstr>
      <vt:lpstr>Digital Certificates</vt:lpstr>
      <vt:lpstr>Digital Certificates</vt:lpstr>
      <vt:lpstr>Certificate hierarchy</vt:lpstr>
      <vt:lpstr>Extended validation certificates </vt:lpstr>
      <vt:lpstr>Trustworthiness and usability of certificates</vt:lpstr>
      <vt:lpstr>Trustworthiness and usability of certificates</vt:lpstr>
      <vt:lpstr>Semantic attack on digital certificates</vt:lpstr>
      <vt:lpstr>Dynamic HTML</vt:lpstr>
      <vt:lpstr>Document Object Model</vt:lpstr>
      <vt:lpstr>JavaScript</vt:lpstr>
      <vt:lpstr>JavaScript</vt:lpstr>
      <vt:lpstr>JavaScript</vt:lpstr>
      <vt:lpstr>JavaScript</vt:lpstr>
      <vt:lpstr>HTTP Sessions</vt:lpstr>
      <vt:lpstr>HTTP Sessions</vt:lpstr>
      <vt:lpstr>HTTP Session via GET and POST</vt:lpstr>
      <vt:lpstr>The lecture slides can be found in the following location!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Ferdous, Md Sadek</dc:creator>
  <cp:lastModifiedBy>Ferdous, Md Sadek</cp:lastModifiedBy>
  <cp:revision>266</cp:revision>
  <cp:lastPrinted>2018-04-04T08:22:29Z</cp:lastPrinted>
  <dcterms:created xsi:type="dcterms:W3CDTF">2018-03-28T08:20:04Z</dcterms:created>
  <dcterms:modified xsi:type="dcterms:W3CDTF">2019-04-28T18:23:31Z</dcterms:modified>
</cp:coreProperties>
</file>