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7" r:id="rId3"/>
    <p:sldId id="341" r:id="rId4"/>
    <p:sldId id="343" r:id="rId5"/>
    <p:sldId id="344" r:id="rId6"/>
    <p:sldId id="345" r:id="rId7"/>
    <p:sldId id="346" r:id="rId8"/>
    <p:sldId id="347" r:id="rId9"/>
    <p:sldId id="348" r:id="rId10"/>
    <p:sldId id="360" r:id="rId11"/>
    <p:sldId id="350" r:id="rId12"/>
    <p:sldId id="349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1" r:id="rId23"/>
    <p:sldId id="365" r:id="rId24"/>
    <p:sldId id="362" r:id="rId25"/>
    <p:sldId id="363" r:id="rId26"/>
    <p:sldId id="366" r:id="rId27"/>
    <p:sldId id="364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7BC"/>
    <a:srgbClr val="FC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31"/>
    <p:restoredTop sz="94674"/>
  </p:normalViewPr>
  <p:slideViewPr>
    <p:cSldViewPr snapToGrid="0" snapToObjects="1">
      <p:cViewPr varScale="1">
        <p:scale>
          <a:sx n="158" d="100"/>
          <a:sy n="158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701AE-786A-BF40-AA71-CC61F50D5FD0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0ACC2-0067-B747-83B7-C333B2033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8199-BD52-6540-8578-78454D1FB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4FFCB-DD40-9742-9A79-B6971A57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1A4D-A8AA-FA44-804A-AF4925E7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DA97-28FF-D940-A9F1-90A74D56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43DA-2451-CE4A-A814-390B62D5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47C7-860A-4449-8E33-DF4840F4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8D8-6604-0E4D-AE10-2DFDC230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D454-9F64-8D48-83AA-23744C0D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4213-817C-B54F-9BBE-FF6E9E5F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CD65-7D09-F943-A4C0-24BE276C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2F485-9C12-2F49-A540-A5F741058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9F51E-0F0A-A049-B2C4-4909D77A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6A8D-B6BB-BF44-8796-1082BCB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FD4-A300-7745-94F1-DD815590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B389-FAC1-3649-B7FC-C25209BE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AB8F-66BA-F741-BA6F-F3519158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E3CE-0E74-6641-828E-E45F2701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4F82-849E-9748-9A66-D8D22CD7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713A-5956-7A41-A0F0-9E512745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0136-8AB8-6948-97F4-2815652B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763C-A08B-7C4F-81A3-CB6703EB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1057-BCB4-2E42-93B1-23BFC8DA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749E-4BE0-1543-93EE-16ADCCE6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2A2B-8052-2443-9AB9-49EDFD5D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17FA-CAD8-8744-A095-D66AF189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686A-1173-0B45-8A1B-089F1253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5F15-F658-A345-8DC7-D4071F361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CE82F-D852-DD47-9BD4-D8823EE5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BB9A3-3DA3-C642-8766-A78F0999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E1E0-16C6-0147-B3C1-F016CB67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E5BC6-1C90-EA48-A6C3-A2AB9828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4D37-3226-9747-941E-AB07DF02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1E94-B674-AC47-B33F-83B09618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D320F-74DC-0A4E-A46B-897C9AA7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097A-69C5-A148-922C-EC88B5DA5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ADE77-2538-654F-A84E-414E7FF33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DCB2E-E297-8341-BC7C-0AE96F9E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B8D9D-D604-9C4E-9619-C9691200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A691-E817-2048-982A-4F3930CA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53D-6A08-5449-B0D7-6DDF6D23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CD264-2F88-574C-92DF-20414AE5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FBA9E-2217-9B44-909F-47B4477F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990A-607B-A548-97F5-A0020ECB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2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F2969-7FAE-AE47-8D88-BA189CBA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0E62D-6877-984B-BD37-DF2C6DB5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C88AF-953A-3945-AACB-C7DAA39C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F831-963E-2D4C-BD56-E60B508C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3956-85B9-6E48-A939-C569F5C1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58887-F704-E84E-BA83-806411A7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9EFD-AECF-F743-8CFD-872D68C9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13167-1D5A-8A48-AFE4-1C28584E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54B09-5282-A444-9100-37CAA6E5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F95C-AA5F-0942-B121-D8ABA9DE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BE0BF-166E-4E4F-AFBD-17CC7D47F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DD65-1607-1C40-93BF-E6B338C51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49FFE-B55C-884E-84C9-B1803F97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90D28-EFE2-D144-BF59-3F66DD54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58F7B-0C3A-3F40-9159-2A181A0C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3D511-07CB-3140-A534-0705405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16D72-5657-7047-80D6-0C1EB97E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C07E-9241-5746-91C6-1A11205A6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524F-7CF6-034B-BD59-CBA1E24DA4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FD07-9CA2-5544-9E7A-4482058DE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5AFC-CF26-6E4E-B973-39FDB5A86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2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7B81-36B4-434E-AEE4-2CB449213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720"/>
            <a:ext cx="9144000" cy="2387600"/>
          </a:xfrm>
        </p:spPr>
        <p:txBody>
          <a:bodyPr/>
          <a:lstStyle/>
          <a:p>
            <a:r>
              <a:rPr lang="en-US" dirty="0"/>
              <a:t>CSE 477: Introduction to Computer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EDC08-8A7F-4949-885E-4E85B2175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6723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Lecture – 8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Course Teacher: Dr. Md Sadek Ferdous</a:t>
            </a:r>
          </a:p>
          <a:p>
            <a:pPr algn="r"/>
            <a:r>
              <a:rPr lang="en-US" dirty="0"/>
              <a:t>Assistant Professor, CSE, SUST</a:t>
            </a:r>
          </a:p>
          <a:p>
            <a:pPr algn="r"/>
            <a:r>
              <a:rPr lang="en-US" dirty="0"/>
              <a:t>E-mail: </a:t>
            </a:r>
            <a:r>
              <a:rPr lang="en-US" dirty="0" err="1"/>
              <a:t>ripul.bd@gmail.com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4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exponentiation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3" y="1825623"/>
                <a:ext cx="6216660" cy="5153246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called the modular exponentiation</a:t>
                </a:r>
              </a:p>
              <a:p>
                <a:r>
                  <a:rPr lang="en-GB" dirty="0"/>
                  <a:t>It has several properties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not prime, e.g.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dirty="0"/>
                  <a:t>, there are modular powers equal to 1 only for 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that are relatively prime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That is, those elements whose </a:t>
                </a:r>
                <a:r>
                  <a:rPr lang="en-GB" dirty="0" err="1"/>
                  <a:t>gcd</a:t>
                </a:r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1</a:t>
                </a:r>
              </a:p>
              <a:p>
                <a:pPr lvl="1"/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GB" dirty="0"/>
                  <a:t>, these elements are 1, 3, 7, 9</a:t>
                </a:r>
              </a:p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prime, e.g.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=13</m:t>
                    </m:r>
                  </m:oMath>
                </a14:m>
                <a:r>
                  <a:rPr lang="en-GB" dirty="0"/>
                  <a:t>, every nonzero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has a power equal to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3" y="1825623"/>
                <a:ext cx="6216660" cy="5153246"/>
              </a:xfrm>
              <a:blipFill>
                <a:blip r:embed="rId2"/>
                <a:stretch>
                  <a:fillRect l="-1633" t="-2217" r="-3061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AAB6F9B-5789-D748-B5F0-8CAEC529D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326" y="1825623"/>
            <a:ext cx="2507232" cy="2429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0FE2A-8F2F-5343-B84F-C1A84203A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737" y="4226405"/>
            <a:ext cx="2865821" cy="2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4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Fermat’s Little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Theorem</a:t>
                </a:r>
              </a:p>
              <a:p>
                <a:pPr lvl="1"/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be a prime. For each nonzero residue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, we have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Example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dirty="0"/>
                  <a:t>):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5=1 </m:t>
                    </m:r>
                  </m:oMath>
                </a14:m>
                <a:r>
                  <a:rPr lang="en-GB" dirty="0"/>
                  <a:t>	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5=16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5=1 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5=81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5=1 </m:t>
                    </m:r>
                  </m:oMath>
                </a14:m>
                <a:r>
                  <a:rPr lang="en-GB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5=256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5=1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Corollary</a:t>
                </a:r>
              </a:p>
              <a:p>
                <a:pPr lvl="1"/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be a prime. For each nonzero residue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, the multiplicative inverse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Proof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  <a:blipFill>
                <a:blip r:embed="rId2"/>
                <a:stretch>
                  <a:fillRect l="-928" t="-3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5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Euler’s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The multiplicative group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, denoted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dirty="0"/>
                  <a:t>, is the subset of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relatively prime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totient function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denoted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dirty="0"/>
                  <a:t> is the size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Example 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={1,3,7,9}</m:t>
                    </m:r>
                  </m:oMath>
                </a14:m>
                <a:r>
                  <a:rPr lang="en-GB" dirty="0"/>
                  <a:t>	</a:t>
                </a:r>
                <a:r>
                  <a:rPr lang="el-G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endParaRPr lang="en-GB" dirty="0"/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prime, we have:</a:t>
                </a:r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</a:rPr>
                      <m:t>={1,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3,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…,(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−1)}</m:t>
                    </m:r>
                  </m:oMath>
                </a14:m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Theorem:</a:t>
                </a:r>
              </a:p>
              <a:p>
                <a:pPr lvl="1"/>
                <a:r>
                  <a:rPr lang="en-GB" dirty="0"/>
                  <a:t>For each element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dirty="0"/>
                  <a:t> we have: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r>
                  <a:rPr lang="en-GB" dirty="0"/>
                  <a:t>Example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=10)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10=81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10=1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10=2401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10=1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10=6561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10=1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  <a:blipFill>
                <a:blip r:embed="rId2"/>
                <a:stretch>
                  <a:fillRect l="-696" t="-3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72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Cryptosystem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5344115" cy="4739563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/>
              <a:t>RSA </a:t>
            </a:r>
            <a:r>
              <a:rPr lang="en-GB" dirty="0"/>
              <a:t>is named after its inventors, Ronal </a:t>
            </a:r>
            <a:r>
              <a:rPr lang="en-GB" dirty="0" err="1"/>
              <a:t>Rivest</a:t>
            </a:r>
            <a:r>
              <a:rPr lang="en-GB" dirty="0"/>
              <a:t>, Adi Shamir, and Leonard </a:t>
            </a:r>
            <a:r>
              <a:rPr lang="en-GB" dirty="0" err="1"/>
              <a:t>Adleman</a:t>
            </a:r>
            <a:r>
              <a:rPr lang="en-GB" dirty="0"/>
              <a:t> </a:t>
            </a:r>
          </a:p>
          <a:p>
            <a:r>
              <a:rPr lang="en-GB" dirty="0"/>
              <a:t>First published in 1977</a:t>
            </a:r>
          </a:p>
          <a:p>
            <a:r>
              <a:rPr lang="en-GB" dirty="0"/>
              <a:t>It is based on the practical difficulty of the factorization of the product of two large prime numbers</a:t>
            </a:r>
          </a:p>
          <a:p>
            <a:r>
              <a:rPr lang="en-GB" dirty="0"/>
              <a:t>One of the most widely used cryptosystems</a:t>
            </a:r>
          </a:p>
          <a:p>
            <a:r>
              <a:rPr lang="en-GB" dirty="0"/>
              <a:t>Because of its implications, the inventors have received Turing prize in 2002, the so-called Noble prize of CS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3CEE4-AAF1-DF4F-B1D8-4666227A8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1986482"/>
            <a:ext cx="4775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607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Cryptosystem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5732533" cy="503237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dirty="0"/>
                  <a:t>Setup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GB" dirty="0"/>
                  <a:t>, 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should be large prime numbers (e.g. 1024 digits)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is chosen such that it is relatively prime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That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is inverse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That is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Keys</a:t>
                </a:r>
              </a:p>
              <a:p>
                <a:pPr lvl="1"/>
                <a:r>
                  <a:rPr lang="en-GB" dirty="0"/>
                  <a:t>Public key,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Private key,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Encryption</a:t>
                </a:r>
              </a:p>
              <a:p>
                <a:pPr lvl="1"/>
                <a:r>
                  <a:rPr lang="en-GB" dirty="0"/>
                  <a:t>Plaintext 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Ciphertext,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Decryption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5732533" cy="5032377"/>
              </a:xfrm>
              <a:blipFill>
                <a:blip r:embed="rId2"/>
                <a:stretch>
                  <a:fillRect l="-1327" t="-3030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345314-5BDD-D44D-A0F1-A0EED890C8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1782" y="1825623"/>
                <a:ext cx="5732533" cy="50323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Setup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=7×17=119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×16=96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endParaRPr lang="en-GB" dirty="0"/>
              </a:p>
              <a:p>
                <a:r>
                  <a:rPr lang="en-GB" dirty="0"/>
                  <a:t>Keys</a:t>
                </a:r>
              </a:p>
              <a:p>
                <a:pPr lvl="1"/>
                <a:r>
                  <a:rPr lang="en-GB" dirty="0"/>
                  <a:t>Public key: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119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Private key: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77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Encryption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119=66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Decryption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66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77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119=19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345314-5BDD-D44D-A0F1-A0EED890C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782" y="1825623"/>
                <a:ext cx="5732533" cy="5032377"/>
              </a:xfrm>
              <a:prstGeom prst="rect">
                <a:avLst/>
              </a:prstGeom>
              <a:blipFill>
                <a:blip r:embed="rId3"/>
                <a:stretch>
                  <a:fillRect l="-1327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76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Cryptosystem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4"/>
                <a:ext cx="4947605" cy="2535984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Setup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=5×11=55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40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=27 (3.27=81=2.40+1)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4"/>
                <a:ext cx="4947605" cy="2535984"/>
              </a:xfrm>
              <a:blipFill>
                <a:blip r:embed="rId2"/>
                <a:stretch>
                  <a:fillRect l="-2051" t="-4523" b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21DA840-01E4-6645-B751-612DB76DE3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9809" y="1825622"/>
                <a:ext cx="4769581" cy="24146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Encryption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55</m:t>
                    </m:r>
                  </m:oMath>
                </a14:m>
                <a:endParaRPr lang="en-GB" dirty="0"/>
              </a:p>
              <a:p>
                <a:r>
                  <a:rPr lang="en-GB" dirty="0"/>
                  <a:t>Decryption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55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21DA840-01E4-6645-B751-612DB76DE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809" y="1825622"/>
                <a:ext cx="4769581" cy="2414605"/>
              </a:xfrm>
              <a:prstGeom prst="rect">
                <a:avLst/>
              </a:prstGeom>
              <a:blipFill>
                <a:blip r:embed="rId3"/>
                <a:stretch>
                  <a:fillRect l="-2400" t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62C18D4-01AF-2340-A129-0A08BD009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7789" y="4496544"/>
            <a:ext cx="6644629" cy="174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32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Ciphertext,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with the assumption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This is probably the case, since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are very large, they are unlikely to be a factor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We need to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Since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, there is an integer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Since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is relatively prime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we get the following from Euler’s theorem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>
                    <a:ea typeface="Cambria Math" panose="02040503050406030204" pitchFamily="18" charset="0"/>
                  </a:rPr>
                  <a:t>Now, 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𝑒𝑑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GB" dirty="0">
                  <a:ea typeface="Cambria Math" panose="02040503050406030204" pitchFamily="18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  <a:blipFill>
                <a:blip r:embed="rId2"/>
                <a:stretch>
                  <a:fillRect l="-812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5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7395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security of the RSA cryptosystem is based on the difficulty of finding </a:t>
            </a:r>
            <a:r>
              <a:rPr lang="en-GB" i="1" dirty="0"/>
              <a:t>d</a:t>
            </a:r>
            <a:r>
              <a:rPr lang="en-GB" dirty="0"/>
              <a:t>, given </a:t>
            </a:r>
            <a:r>
              <a:rPr lang="en-GB" i="1" dirty="0"/>
              <a:t>e </a:t>
            </a:r>
            <a:r>
              <a:rPr lang="en-GB" dirty="0"/>
              <a:t>and </a:t>
            </a:r>
            <a:r>
              <a:rPr lang="en-GB" i="1" dirty="0"/>
              <a:t>n</a:t>
            </a:r>
            <a:endParaRPr lang="en-GB" dirty="0"/>
          </a:p>
          <a:p>
            <a:r>
              <a:rPr lang="en-GB" dirty="0"/>
              <a:t>If we knew 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en-GB" i="1" dirty="0"/>
              <a:t>n</a:t>
            </a:r>
            <a:r>
              <a:rPr lang="en-GB" dirty="0"/>
              <a:t>) = (</a:t>
            </a:r>
            <a:r>
              <a:rPr lang="en-GB" i="1" dirty="0"/>
              <a:t>p</a:t>
            </a:r>
            <a:r>
              <a:rPr lang="en-GB" dirty="0"/>
              <a:t>−1)(</a:t>
            </a:r>
            <a:r>
              <a:rPr lang="en-GB" i="1" dirty="0"/>
              <a:t>q</a:t>
            </a:r>
            <a:r>
              <a:rPr lang="en-GB" dirty="0"/>
              <a:t>−1), it would be easy to compute </a:t>
            </a:r>
            <a:r>
              <a:rPr lang="en-GB" i="1" dirty="0"/>
              <a:t>d </a:t>
            </a:r>
            <a:r>
              <a:rPr lang="en-GB" dirty="0"/>
              <a:t>from </a:t>
            </a:r>
            <a:r>
              <a:rPr lang="en-GB" i="1" dirty="0"/>
              <a:t>e</a:t>
            </a:r>
            <a:endParaRPr lang="en-GB" dirty="0"/>
          </a:p>
          <a:p>
            <a:r>
              <a:rPr lang="en-GB" dirty="0"/>
              <a:t>Thus, Bob needs to keep </a:t>
            </a:r>
            <a:r>
              <a:rPr lang="en-GB" i="1" dirty="0"/>
              <a:t>p </a:t>
            </a:r>
            <a:r>
              <a:rPr lang="en-GB" dirty="0"/>
              <a:t>and </a:t>
            </a:r>
            <a:r>
              <a:rPr lang="en-GB" i="1" dirty="0"/>
              <a:t>q </a:t>
            </a:r>
            <a:r>
              <a:rPr lang="en-GB" dirty="0"/>
              <a:t>secret (or even destroy all knowledge of them), since anyone who knows the values of </a:t>
            </a:r>
            <a:r>
              <a:rPr lang="en-GB" i="1" dirty="0"/>
              <a:t>p </a:t>
            </a:r>
            <a:r>
              <a:rPr lang="en-GB" dirty="0"/>
              <a:t>and </a:t>
            </a:r>
            <a:r>
              <a:rPr lang="en-GB" i="1" dirty="0"/>
              <a:t>q </a:t>
            </a:r>
            <a:r>
              <a:rPr lang="en-GB" dirty="0"/>
              <a:t>immediately knows the value of 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en-GB" i="1" dirty="0"/>
              <a:t>n</a:t>
            </a:r>
            <a:r>
              <a:rPr lang="en-GB" dirty="0"/>
              <a:t>)</a:t>
            </a:r>
          </a:p>
          <a:p>
            <a:r>
              <a:rPr lang="en-GB" dirty="0"/>
              <a:t>Anyone who knows the value of 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en-GB" i="1" dirty="0"/>
              <a:t>n</a:t>
            </a:r>
            <a:r>
              <a:rPr lang="en-GB" dirty="0"/>
              <a:t>) can compute </a:t>
            </a:r>
            <a:r>
              <a:rPr lang="en-GB" i="1" dirty="0"/>
              <a:t>d </a:t>
            </a:r>
            <a:r>
              <a:rPr lang="en-GB" dirty="0"/>
              <a:t>= </a:t>
            </a:r>
            <a:r>
              <a:rPr lang="en-GB" i="1" dirty="0"/>
              <a:t>e</a:t>
            </a:r>
            <a:r>
              <a:rPr lang="en-GB" baseline="30000" dirty="0"/>
              <a:t>−1</a:t>
            </a:r>
            <a:r>
              <a:rPr lang="en-GB" dirty="0"/>
              <a:t> mod 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en-GB" i="1" dirty="0"/>
              <a:t>n</a:t>
            </a:r>
            <a:r>
              <a:rPr lang="en-GB" dirty="0"/>
              <a:t>), using the extended Euclidian algorithm</a:t>
            </a:r>
          </a:p>
          <a:p>
            <a:r>
              <a:rPr lang="en-GB" dirty="0"/>
              <a:t>Thus, the security of the RSA cryptosystem is closely tied to factoring </a:t>
            </a:r>
            <a:r>
              <a:rPr lang="en-GB" i="1" dirty="0"/>
              <a:t>n</a:t>
            </a:r>
            <a:r>
              <a:rPr lang="en-GB" dirty="0"/>
              <a:t>, which would reveal the values of </a:t>
            </a:r>
            <a:r>
              <a:rPr lang="en-GB" i="1" dirty="0"/>
              <a:t>p </a:t>
            </a:r>
            <a:r>
              <a:rPr lang="en-GB" dirty="0"/>
              <a:t>and </a:t>
            </a:r>
            <a:r>
              <a:rPr lang="en-GB" i="1" dirty="0"/>
              <a:t>q</a:t>
            </a:r>
          </a:p>
          <a:p>
            <a:r>
              <a:rPr lang="en-GB" dirty="0"/>
              <a:t>Fortunately, since this problem has shown itself to be hard to solve, we can continue to rely on the security of the RSA cryptosystem, provided we use a large enough modulus</a:t>
            </a:r>
          </a:p>
        </p:txBody>
      </p:sp>
    </p:spTree>
    <p:extLst>
      <p:ext uri="{BB962C8B-B14F-4D97-AF65-F5344CB8AC3E}">
        <p14:creationId xmlns:p14="http://schemas.microsoft.com/office/powerpoint/2010/main" val="1301574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6064306" cy="47395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1999, 512-bit challenge factored in 4 months using 35.7 CPU-years </a:t>
            </a:r>
          </a:p>
          <a:p>
            <a:pPr lvl="1"/>
            <a:r>
              <a:rPr lang="en-GB" dirty="0"/>
              <a:t>160 175-400 MHz SGI and Sun</a:t>
            </a:r>
          </a:p>
          <a:p>
            <a:pPr lvl="1"/>
            <a:r>
              <a:rPr lang="en-GB" dirty="0"/>
              <a:t>8 250 MHz SGI Origin</a:t>
            </a:r>
          </a:p>
          <a:p>
            <a:pPr lvl="1"/>
            <a:r>
              <a:rPr lang="en-GB" dirty="0"/>
              <a:t>120 300-450 MHz Pentium II</a:t>
            </a:r>
          </a:p>
          <a:p>
            <a:pPr lvl="1"/>
            <a:r>
              <a:rPr lang="en-GB" dirty="0"/>
              <a:t>4 500 MHz Digital/Compaq</a:t>
            </a:r>
          </a:p>
          <a:p>
            <a:r>
              <a:rPr lang="en-GB" dirty="0"/>
              <a:t>In 2005, a team of researchers factored the RSA-640 challenge number using 30 2.2GHz CPU years</a:t>
            </a:r>
          </a:p>
          <a:p>
            <a:r>
              <a:rPr lang="en-GB" dirty="0"/>
              <a:t>In 2004, the prize for factoring RSA-2048 was $200,000</a:t>
            </a:r>
          </a:p>
          <a:p>
            <a:r>
              <a:rPr lang="en-GB" dirty="0"/>
              <a:t>Current practice is 2,048-bit keys</a:t>
            </a:r>
          </a:p>
          <a:p>
            <a:r>
              <a:rPr lang="en-GB" dirty="0"/>
              <a:t>Estimated resources needed to factor a number within one year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498722-51A1-6549-8552-9A405749CC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69331" y="3285366"/>
          <a:ext cx="3284469" cy="290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823">
                  <a:extLst>
                    <a:ext uri="{9D8B030D-6E8A-4147-A177-3AD203B41FA5}">
                      <a16:colId xmlns:a16="http://schemas.microsoft.com/office/drawing/2014/main" val="2253058081"/>
                    </a:ext>
                  </a:extLst>
                </a:gridCol>
                <a:gridCol w="1094823">
                  <a:extLst>
                    <a:ext uri="{9D8B030D-6E8A-4147-A177-3AD203B41FA5}">
                      <a16:colId xmlns:a16="http://schemas.microsoft.com/office/drawing/2014/main" val="1050234742"/>
                    </a:ext>
                  </a:extLst>
                </a:gridCol>
                <a:gridCol w="1094823">
                  <a:extLst>
                    <a:ext uri="{9D8B030D-6E8A-4147-A177-3AD203B41FA5}">
                      <a16:colId xmlns:a16="http://schemas.microsoft.com/office/drawing/2014/main" val="1766406860"/>
                    </a:ext>
                  </a:extLst>
                </a:gridCol>
              </a:tblGrid>
              <a:tr h="566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  <a:p>
                      <a:pPr algn="ctr"/>
                      <a:r>
                        <a:rPr lang="en-US" dirty="0"/>
                        <a:t>(bits)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989895"/>
                  </a:ext>
                </a:extLst>
              </a:tr>
              <a:tr h="566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156399"/>
                  </a:ext>
                </a:extLst>
              </a:tr>
              <a:tr h="566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041637"/>
                  </a:ext>
                </a:extLst>
              </a:tr>
              <a:tr h="566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342x10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9000560"/>
                  </a:ext>
                </a:extLst>
              </a:tr>
              <a:tr h="5664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1.6x10</a:t>
                      </a:r>
                      <a:r>
                        <a:rPr lang="en-US" baseline="300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120TB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433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93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5385867" cy="503237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Side channel attacks have also been demonstrated on RSA, based on measuring the time taken by decryption and/or the power consumption of the CPU performing the operation</a:t>
            </a:r>
          </a:p>
          <a:p>
            <a:r>
              <a:rPr lang="en-GB" dirty="0"/>
              <a:t>A very recent (30 August, 2018) research presented at USENIX’18, authors were able to retrieve the encryption keys from mobile device within seconds and without physical access to the devices</a:t>
            </a:r>
          </a:p>
          <a:p>
            <a:r>
              <a:rPr lang="en-GB" dirty="0"/>
              <a:t>The attack recovers the exponent’s bits during modular exponentiation from </a:t>
            </a:r>
            <a:r>
              <a:rPr lang="en-GB" dirty="0" err="1"/>
              <a:t>analog</a:t>
            </a:r>
            <a:r>
              <a:rPr lang="en-GB" dirty="0"/>
              <a:t> signals that are unintentionally produced by the processor</a:t>
            </a:r>
          </a:p>
          <a:p>
            <a:pPr lvl="1"/>
            <a:r>
              <a:rPr lang="en-GB" dirty="0"/>
              <a:t>https://</a:t>
            </a:r>
            <a:r>
              <a:rPr lang="en-GB" dirty="0" err="1"/>
              <a:t>www.usenix.org</a:t>
            </a:r>
            <a:r>
              <a:rPr lang="en-GB" dirty="0"/>
              <a:t>/system/files/conference/usenixsecurity18/sec18-alam.pdf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21AC9-9B5C-F148-9330-19276711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159" y="2722744"/>
            <a:ext cx="5281257" cy="24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theory review</a:t>
            </a:r>
          </a:p>
          <a:p>
            <a:r>
              <a:rPr lang="en-US" dirty="0"/>
              <a:t>RSA Cryptosystem</a:t>
            </a:r>
          </a:p>
          <a:p>
            <a:r>
              <a:rPr lang="en-US"/>
              <a:t>RSA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921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Determinism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739563"/>
          </a:xfrm>
        </p:spPr>
        <p:txBody>
          <a:bodyPr>
            <a:normAutofit/>
          </a:bodyPr>
          <a:lstStyle/>
          <a:p>
            <a:r>
              <a:rPr lang="en-GB" dirty="0"/>
              <a:t>We must take some care in how we use the RSA cryptosystem, however, because of its deterministic nature</a:t>
            </a:r>
          </a:p>
          <a:p>
            <a:r>
              <a:rPr lang="en-GB" dirty="0"/>
              <a:t>For example, suppose we use the RSA algorithm to encrypt two plaintext messages, </a:t>
            </a:r>
            <a:r>
              <a:rPr lang="en-GB" i="1" dirty="0"/>
              <a:t>M</a:t>
            </a:r>
            <a:r>
              <a:rPr lang="en-GB" baseline="-25000" dirty="0"/>
              <a:t>1</a:t>
            </a:r>
            <a:r>
              <a:rPr lang="en-GB" dirty="0"/>
              <a:t> and </a:t>
            </a:r>
            <a:r>
              <a:rPr lang="en-GB" i="1" dirty="0"/>
              <a:t>M</a:t>
            </a:r>
            <a:r>
              <a:rPr lang="en-GB" baseline="-25000" dirty="0"/>
              <a:t>2</a:t>
            </a:r>
            <a:r>
              <a:rPr lang="en-GB" dirty="0"/>
              <a:t>, into the respective ciphertexts, </a:t>
            </a:r>
            <a:r>
              <a:rPr lang="en-GB" i="1" dirty="0"/>
              <a:t>C</a:t>
            </a:r>
            <a:r>
              <a:rPr lang="en-GB" baseline="-25000" dirty="0"/>
              <a:t>1</a:t>
            </a:r>
            <a:r>
              <a:rPr lang="en-GB" dirty="0"/>
              <a:t> and </a:t>
            </a:r>
            <a:r>
              <a:rPr lang="en-GB" i="1" dirty="0"/>
              <a:t>C</a:t>
            </a:r>
            <a:r>
              <a:rPr lang="en-GB" baseline="-25000" dirty="0"/>
              <a:t>2</a:t>
            </a:r>
            <a:r>
              <a:rPr lang="en-GB" dirty="0"/>
              <a:t>, using the same public key</a:t>
            </a:r>
          </a:p>
          <a:p>
            <a:r>
              <a:rPr lang="en-GB" dirty="0"/>
              <a:t>Because RSA is deterministic, we know that, in this case, if </a:t>
            </a:r>
            <a:r>
              <a:rPr lang="en-GB" i="1" dirty="0"/>
              <a:t>C</a:t>
            </a:r>
            <a:r>
              <a:rPr lang="en-GB" baseline="-25000" dirty="0"/>
              <a:t>1</a:t>
            </a:r>
            <a:r>
              <a:rPr lang="en-GB" dirty="0"/>
              <a:t> = </a:t>
            </a:r>
            <a:r>
              <a:rPr lang="en-GB" i="1" dirty="0"/>
              <a:t>C</a:t>
            </a:r>
            <a:r>
              <a:rPr lang="en-GB" baseline="-25000" dirty="0"/>
              <a:t>2</a:t>
            </a:r>
            <a:r>
              <a:rPr lang="en-GB" dirty="0"/>
              <a:t>, then </a:t>
            </a:r>
            <a:r>
              <a:rPr lang="en-GB" i="1" dirty="0"/>
              <a:t>M</a:t>
            </a:r>
            <a:r>
              <a:rPr lang="en-GB" baseline="-25000" dirty="0"/>
              <a:t>1</a:t>
            </a:r>
            <a:r>
              <a:rPr lang="en-GB" dirty="0"/>
              <a:t> = </a:t>
            </a:r>
            <a:r>
              <a:rPr lang="en-GB" i="1" dirty="0"/>
              <a:t>M</a:t>
            </a:r>
            <a:r>
              <a:rPr lang="en-GB" baseline="-25000" dirty="0"/>
              <a:t>2</a:t>
            </a:r>
          </a:p>
          <a:p>
            <a:r>
              <a:rPr lang="en-GB" dirty="0"/>
              <a:t>Unfortunately, this fact could allow a cryptanalyst to infer information from ciphertexts encrypted from supposedly different plaintexts</a:t>
            </a:r>
          </a:p>
          <a:p>
            <a:r>
              <a:rPr lang="en-GB" dirty="0"/>
              <a:t>There is an alternative cryptosystem which can handle this issue</a:t>
            </a:r>
          </a:p>
        </p:txBody>
      </p:sp>
    </p:spTree>
    <p:extLst>
      <p:ext uri="{BB962C8B-B14F-4D97-AF65-F5344CB8AC3E}">
        <p14:creationId xmlns:p14="http://schemas.microsoft.com/office/powerpoint/2010/main" val="401502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RSA 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The implementation of the RSA cryptosystem requires various algorithms</a:t>
                </a:r>
              </a:p>
              <a:p>
                <a:r>
                  <a:rPr lang="en-GB" dirty="0"/>
                  <a:t>Overall</a:t>
                </a:r>
              </a:p>
              <a:p>
                <a:pPr lvl="1"/>
                <a:r>
                  <a:rPr lang="en-GB" dirty="0"/>
                  <a:t>Representation of integers of arbitrarily large size and arithmetic operations on them</a:t>
                </a:r>
              </a:p>
              <a:p>
                <a:r>
                  <a:rPr lang="en-GB" dirty="0"/>
                  <a:t>Encryption</a:t>
                </a:r>
              </a:p>
              <a:p>
                <a:pPr lvl="1"/>
                <a:r>
                  <a:rPr lang="en-GB" dirty="0"/>
                  <a:t>Modular power</a:t>
                </a:r>
              </a:p>
              <a:p>
                <a:r>
                  <a:rPr lang="en-GB" dirty="0"/>
                  <a:t>Decryption</a:t>
                </a:r>
              </a:p>
              <a:p>
                <a:pPr lvl="1"/>
                <a:r>
                  <a:rPr lang="en-GB" dirty="0"/>
                  <a:t>Modular power</a:t>
                </a:r>
              </a:p>
              <a:p>
                <a:r>
                  <a:rPr lang="en-GB" dirty="0"/>
                  <a:t>Setup</a:t>
                </a:r>
              </a:p>
              <a:p>
                <a:pPr lvl="1"/>
                <a:r>
                  <a:rPr lang="en-GB" dirty="0"/>
                  <a:t>Generation of random numbers with a given number of bits (to generate candidates p and q)</a:t>
                </a:r>
              </a:p>
              <a:p>
                <a:pPr lvl="1"/>
                <a:r>
                  <a:rPr lang="en-GB" dirty="0"/>
                  <a:t>Primality testing (to check that candidates p and q are prime)</a:t>
                </a:r>
              </a:p>
              <a:p>
                <a:pPr lvl="1"/>
                <a:r>
                  <a:rPr lang="en-GB" dirty="0"/>
                  <a:t>Computation of the GCD (to verify that 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dirty="0"/>
                  <a:t> are relatively prime)</a:t>
                </a:r>
              </a:p>
              <a:p>
                <a:pPr lvl="1"/>
                <a:r>
                  <a:rPr lang="en-GB" dirty="0"/>
                  <a:t>Computation of the multiplicative inverse (to compute d from 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  <a:blipFill>
                <a:blip r:embed="rId2"/>
                <a:stretch>
                  <a:fillRect l="-812" t="-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266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Repeated squaring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503237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RSA requires modular exponentiation in the form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for its encryption and decryption functions</a:t>
                </a:r>
              </a:p>
              <a:p>
                <a:r>
                  <a:rPr lang="en-GB" dirty="0"/>
                  <a:t>One simple approach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then perform the modular operation</a:t>
                </a:r>
              </a:p>
              <a:p>
                <a:pPr lvl="1"/>
                <a:r>
                  <a:rPr lang="en-GB" dirty="0"/>
                  <a:t>This is fully impractical in case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large, as in the case of RSA</a:t>
                </a:r>
              </a:p>
              <a:p>
                <a:r>
                  <a:rPr lang="en-GB" dirty="0"/>
                  <a:t>Let’s assume that we would like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1234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789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If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1234</m:t>
                        </m:r>
                      </m:sup>
                    </m:sSup>
                  </m:oMath>
                </a14:m>
                <a:r>
                  <a:rPr lang="en-GB" dirty="0"/>
                  <a:t> at first and then reduce it to 789, we will need to deal with very large numbers even though the final will contain only 3 digits</a:t>
                </a:r>
              </a:p>
              <a:p>
                <a:r>
                  <a:rPr lang="en-GB" dirty="0"/>
                  <a:t>Another approach could be</a:t>
                </a:r>
              </a:p>
              <a:p>
                <a:pPr lvl="1"/>
                <a:r>
                  <a:rPr lang="en-GB" dirty="0"/>
                  <a:t>Perform each multiplication and then calculate the remainder</a:t>
                </a:r>
              </a:p>
              <a:p>
                <a:r>
                  <a:rPr lang="en-GB" dirty="0"/>
                  <a:t>But it would require to perform the multiplication 1234 times which will be too slow to be practical</a:t>
                </a:r>
              </a:p>
              <a:p>
                <a:r>
                  <a:rPr lang="en-GB" dirty="0"/>
                  <a:t>In such cases, another method is utilised called repeated squaring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5032377"/>
              </a:xfrm>
              <a:blipFill>
                <a:blip r:embed="rId2"/>
                <a:stretch>
                  <a:fillRect l="-812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531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Repeated squaring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2"/>
                <a:ext cx="4383254" cy="4770387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789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789=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789=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789=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789=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789=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789=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367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559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789=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559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37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789=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37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580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789=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580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286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2"/>
                <a:ext cx="4383254" cy="4770387"/>
              </a:xfrm>
              <a:blipFill>
                <a:blip r:embed="rId2"/>
                <a:stretch>
                  <a:fillRect l="-1734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241E82F-6053-F240-88D0-48DCA393DE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8076" y="1822444"/>
                <a:ext cx="6121317" cy="47703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1234=1024+128+64+16+2</m:t>
                    </m:r>
                  </m:oMath>
                </a14:m>
                <a:endParaRPr lang="en-GB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1234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1024+128+64+16+2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        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102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286.559.367.49.4 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789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	 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481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If we want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We can do it with at most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multiplications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We never have to deal with numbers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241E82F-6053-F240-88D0-48DCA393D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076" y="1822444"/>
                <a:ext cx="6121317" cy="4770387"/>
              </a:xfrm>
              <a:prstGeom prst="rect">
                <a:avLst/>
              </a:prstGeom>
              <a:blipFill>
                <a:blip r:embed="rId3"/>
                <a:stretch>
                  <a:fillRect l="-1449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230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Multiplicative inverse calculation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Given integers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, there are integers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Example: a=21, b=15, d=3, </a:t>
                </a:r>
                <a:r>
                  <a:rPr lang="en-GB" dirty="0" err="1"/>
                  <a:t>i</a:t>
                </a:r>
                <a:r>
                  <a:rPr lang="en-GB" dirty="0"/>
                  <a:t>=3, j=-4</a:t>
                </a:r>
              </a:p>
              <a:p>
                <a:pPr lvl="1"/>
                <a:r>
                  <a:rPr lang="en-GB" dirty="0"/>
                  <a:t>3=3x21 + (-4)15 = 63 - 60 = 3</a:t>
                </a:r>
              </a:p>
              <a:p>
                <a:r>
                  <a:rPr lang="en-GB" dirty="0"/>
                  <a:t>Given positive integers a and b, the extended Euclid’s algorithm computes a triplet (</a:t>
                </a:r>
                <a:r>
                  <a:rPr lang="en-GB" dirty="0" err="1"/>
                  <a:t>d,i,j</a:t>
                </a:r>
                <a:r>
                  <a:rPr lang="en-GB" dirty="0"/>
                  <a:t>) such that</a:t>
                </a:r>
              </a:p>
              <a:p>
                <a:pPr lvl="1"/>
                <a:r>
                  <a:rPr lang="en-GB" dirty="0"/>
                  <a:t>d = </a:t>
                </a:r>
                <a:r>
                  <a:rPr lang="en-GB" dirty="0" err="1"/>
                  <a:t>gcd</a:t>
                </a:r>
                <a:r>
                  <a:rPr lang="en-GB" dirty="0"/>
                  <a:t>(</a:t>
                </a:r>
                <a:r>
                  <a:rPr lang="en-GB" dirty="0" err="1"/>
                  <a:t>a,b</a:t>
                </a:r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d = </a:t>
                </a:r>
                <a:r>
                  <a:rPr lang="en-GB" dirty="0" err="1"/>
                  <a:t>ia</a:t>
                </a:r>
                <a:r>
                  <a:rPr lang="en-GB" dirty="0"/>
                  <a:t> + </a:t>
                </a:r>
                <a:r>
                  <a:rPr lang="en-GB" dirty="0" err="1"/>
                  <a:t>jb</a:t>
                </a:r>
                <a:endParaRPr lang="en-GB" dirty="0"/>
              </a:p>
              <a:p>
                <a:r>
                  <a:rPr lang="en-GB" dirty="0"/>
                  <a:t>To test the existence of and compute the inverse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  <a:p>
                <a:pPr lvl="1"/>
                <a:r>
                  <a:rPr lang="en-GB" dirty="0"/>
                  <a:t>we execute the extended Euclid’s algorithm on the input pair (</a:t>
                </a:r>
                <a:r>
                  <a:rPr lang="en-GB" dirty="0" err="1"/>
                  <a:t>x,n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Let (</a:t>
                </a:r>
                <a:r>
                  <a:rPr lang="en-GB" dirty="0" err="1"/>
                  <a:t>d,i,j</a:t>
                </a:r>
                <a:r>
                  <a:rPr lang="en-GB" dirty="0"/>
                  <a:t>) be the triplet returned where d = ix + </a:t>
                </a:r>
                <a:r>
                  <a:rPr lang="en-GB" dirty="0" err="1"/>
                  <a:t>jn</a:t>
                </a:r>
                <a:endParaRPr lang="en-GB" dirty="0"/>
              </a:p>
              <a:p>
                <a:r>
                  <a:rPr lang="en-GB" dirty="0"/>
                  <a:t>If d = 1, </a:t>
                </a:r>
                <a:r>
                  <a:rPr lang="en-GB" dirty="0" err="1"/>
                  <a:t>i</a:t>
                </a:r>
                <a:r>
                  <a:rPr lang="en-GB" dirty="0"/>
                  <a:t> is the multiplicative inverse of 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If d &gt; 1, x has no inverse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4739563"/>
              </a:xfrm>
              <a:blipFill>
                <a:blip r:embed="rId2"/>
                <a:stretch>
                  <a:fillRect l="-812" t="-3485" b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78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Primality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739563"/>
          </a:xfrm>
        </p:spPr>
        <p:txBody>
          <a:bodyPr>
            <a:normAutofit/>
          </a:bodyPr>
          <a:lstStyle/>
          <a:p>
            <a:r>
              <a:rPr lang="en-GB" dirty="0"/>
              <a:t>Yet another important computation that is often used in modern cryptography is </a:t>
            </a:r>
            <a:r>
              <a:rPr lang="en-GB" b="1" i="1" dirty="0"/>
              <a:t>primality testing</a:t>
            </a:r>
          </a:p>
          <a:p>
            <a:r>
              <a:rPr lang="en-GB" dirty="0"/>
              <a:t>In this instance, we are given a positive integer, </a:t>
            </a:r>
            <a:r>
              <a:rPr lang="en-GB" i="1" dirty="0"/>
              <a:t>n</a:t>
            </a:r>
            <a:r>
              <a:rPr lang="en-GB" dirty="0"/>
              <a:t>, and we want to determine if </a:t>
            </a:r>
            <a:r>
              <a:rPr lang="en-GB" i="1" dirty="0"/>
              <a:t>n </a:t>
            </a:r>
            <a:r>
              <a:rPr lang="en-GB" dirty="0"/>
              <a:t>is prime or not</a:t>
            </a:r>
          </a:p>
          <a:p>
            <a:r>
              <a:rPr lang="en-GB" dirty="0"/>
              <a:t>That is, we want to determine if the only factors of </a:t>
            </a:r>
            <a:r>
              <a:rPr lang="en-GB" i="1" dirty="0"/>
              <a:t>n </a:t>
            </a:r>
            <a:r>
              <a:rPr lang="en-GB" dirty="0"/>
              <a:t>are 1 and </a:t>
            </a:r>
            <a:r>
              <a:rPr lang="en-GB" i="1" dirty="0"/>
              <a:t>n </a:t>
            </a:r>
            <a:r>
              <a:rPr lang="en-GB" dirty="0"/>
              <a:t>itself</a:t>
            </a:r>
          </a:p>
          <a:p>
            <a:r>
              <a:rPr lang="en-GB" dirty="0"/>
              <a:t>Fortunately, there are efficient methods for performing such tests </a:t>
            </a:r>
          </a:p>
          <a:p>
            <a:pPr lvl="1"/>
            <a:r>
              <a:rPr lang="en-GB" dirty="0"/>
              <a:t>None of these methods actually factor </a:t>
            </a:r>
            <a:r>
              <a:rPr lang="en-GB" i="1" dirty="0"/>
              <a:t>n</a:t>
            </a:r>
          </a:p>
          <a:p>
            <a:r>
              <a:rPr lang="en-GB" dirty="0"/>
              <a:t>They just indicate whether </a:t>
            </a:r>
            <a:r>
              <a:rPr lang="en-GB" i="1" dirty="0"/>
              <a:t>n </a:t>
            </a:r>
            <a:r>
              <a:rPr lang="en-GB" dirty="0"/>
              <a:t>is prime or not</a:t>
            </a:r>
          </a:p>
        </p:txBody>
      </p:sp>
    </p:spTree>
    <p:extLst>
      <p:ext uri="{BB962C8B-B14F-4D97-AF65-F5344CB8AC3E}">
        <p14:creationId xmlns:p14="http://schemas.microsoft.com/office/powerpoint/2010/main" val="45226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Primality testing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943804" cy="53354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Fermat Primality Test:</a:t>
                </a:r>
              </a:p>
              <a:p>
                <a:pPr lvl="1"/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dirty="0"/>
                  <a:t> be an integer. Choose a random integer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GB" dirty="0"/>
                  <a:t>, then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composite</a:t>
                </a:r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GB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/>
                  <a:t>, then n is probably prime</a:t>
                </a:r>
              </a:p>
              <a:p>
                <a:r>
                  <a:rPr lang="en-GB" dirty="0"/>
                  <a:t>Given an efficient way of performing primality testing, actually generating a random prime number is relatively easy</a:t>
                </a:r>
              </a:p>
              <a:p>
                <a:r>
                  <a:rPr lang="en-GB" dirty="0"/>
                  <a:t>This simplicity is due to an important fact about numbers</a:t>
                </a:r>
              </a:p>
              <a:p>
                <a:pPr lvl="1"/>
                <a:r>
                  <a:rPr lang="en-GB" dirty="0"/>
                  <a:t>the number of prime numbers between 1 and any number </a:t>
                </a:r>
                <a:r>
                  <a:rPr lang="en-GB" i="1" dirty="0"/>
                  <a:t>n </a:t>
                </a:r>
                <a:r>
                  <a:rPr lang="en-GB" dirty="0"/>
                  <a:t>is at least </a:t>
                </a:r>
                <a:r>
                  <a:rPr lang="en-GB" i="1" dirty="0"/>
                  <a:t>n</a:t>
                </a:r>
                <a:r>
                  <a:rPr lang="en-GB" dirty="0"/>
                  <a:t>/ln </a:t>
                </a:r>
                <a:r>
                  <a:rPr lang="en-GB" i="1" dirty="0"/>
                  <a:t>n</a:t>
                </a:r>
                <a:r>
                  <a:rPr lang="en-GB" dirty="0"/>
                  <a:t>, for </a:t>
                </a:r>
                <a:r>
                  <a:rPr lang="en-GB" i="1" dirty="0"/>
                  <a:t>n </a:t>
                </a:r>
                <a:r>
                  <a:rPr lang="en-GB" dirty="0"/>
                  <a:t>≥ 4 </a:t>
                </a:r>
              </a:p>
              <a:p>
                <a:r>
                  <a:rPr lang="en-GB" dirty="0"/>
                  <a:t> Selecting a random number between the range, check for its primality</a:t>
                </a:r>
              </a:p>
              <a:p>
                <a:pPr lvl="1"/>
                <a:r>
                  <a:rPr lang="en-GB" dirty="0"/>
                  <a:t>if we repeat this process a logarithmic number of times, testing each number generated for primality, then one of our generated numbers is expected to be prime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943804" cy="5335465"/>
              </a:xfrm>
              <a:blipFill>
                <a:blip r:embed="rId2"/>
                <a:stretch>
                  <a:fillRect l="-928" t="-2857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772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RSA use-case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292" y="1825623"/>
            <a:ext cx="10943804" cy="4739563"/>
          </a:xfrm>
        </p:spPr>
        <p:txBody>
          <a:bodyPr>
            <a:normAutofit/>
          </a:bodyPr>
          <a:lstStyle/>
          <a:p>
            <a:r>
              <a:rPr lang="en-GB" dirty="0"/>
              <a:t>Even with an efficient implementation, the RSA cryptosystem is orders-of-magnitude slower than the AES symmetric cryptosystem </a:t>
            </a:r>
          </a:p>
          <a:p>
            <a:r>
              <a:rPr lang="en-GB" dirty="0"/>
              <a:t>Thus, a standard approach to encryption is as follows: </a:t>
            </a:r>
          </a:p>
          <a:p>
            <a:pPr lvl="1"/>
            <a:r>
              <a:rPr lang="en-GB" dirty="0"/>
              <a:t>Encrypt a secret key, </a:t>
            </a:r>
            <a:r>
              <a:rPr lang="en-GB" i="1" dirty="0"/>
              <a:t>K</a:t>
            </a:r>
            <a:r>
              <a:rPr lang="en-GB" dirty="0"/>
              <a:t>, with the RSA cryptosystem for the AES symmetric cryptosystem</a:t>
            </a:r>
          </a:p>
          <a:p>
            <a:pPr lvl="1"/>
            <a:r>
              <a:rPr lang="en-GB" dirty="0"/>
              <a:t>Encrypt with AES using key </a:t>
            </a:r>
            <a:r>
              <a:rPr lang="en-GB" i="1" dirty="0"/>
              <a:t>K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Transmit the RSA-encrypted key together with the AES-encrypted document</a:t>
            </a:r>
          </a:p>
          <a:p>
            <a:r>
              <a:rPr lang="en-GB" dirty="0"/>
              <a:t>The above method illustrates a common use of public-key cryptography in conjunction with a symmetric cryptosystem</a:t>
            </a:r>
          </a:p>
        </p:txBody>
      </p:sp>
    </p:spTree>
    <p:extLst>
      <p:ext uri="{BB962C8B-B14F-4D97-AF65-F5344CB8AC3E}">
        <p14:creationId xmlns:p14="http://schemas.microsoft.com/office/powerpoint/2010/main" val="1032713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37" y="955433"/>
            <a:ext cx="8317375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The lecture slides can be found in the following location!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6B827-D1A6-0C43-8F51-4A7D58D35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2280996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7395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Prime number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an integer (Integers are like whole numbers, but they also include negative numbers, but no fractions allowed)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only divisors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1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Examples</a:t>
                </a:r>
              </a:p>
              <a:p>
                <a:pPr lvl="1"/>
                <a:r>
                  <a:rPr lang="en-GB" dirty="0"/>
                  <a:t>2, 7, 19 are primes</a:t>
                </a:r>
              </a:p>
              <a:p>
                <a:pPr lvl="1"/>
                <a:r>
                  <a:rPr lang="en-GB" dirty="0"/>
                  <a:t>-3, 0, 1, 6 are not primes</a:t>
                </a:r>
              </a:p>
              <a:p>
                <a:r>
                  <a:rPr lang="en-GB" dirty="0"/>
                  <a:t>Prime decomposition (aka factorization) of a positive integer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r>
                  <a:rPr lang="en-GB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200=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Fundamental Theorem of Arithmetic:</a:t>
                </a:r>
              </a:p>
              <a:p>
                <a:pPr lvl="1"/>
                <a:r>
                  <a:rPr lang="en-GB" dirty="0"/>
                  <a:t>The prime decomposition of a positive integer is unique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739563"/>
              </a:xfrm>
              <a:blipFill>
                <a:blip r:embed="rId2"/>
                <a:stretch>
                  <a:fillRect l="-844" t="-3485" b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7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Greatest Common Divisor (GCD)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515600" cy="4739563"/>
          </a:xfrm>
        </p:spPr>
        <p:txBody>
          <a:bodyPr>
            <a:normAutofit/>
          </a:bodyPr>
          <a:lstStyle/>
          <a:p>
            <a:r>
              <a:rPr lang="en-GB" dirty="0"/>
              <a:t>The greatest common divisor (GCD) of two integers a and b, denoted </a:t>
            </a:r>
            <a:r>
              <a:rPr lang="en-GB" dirty="0" err="1"/>
              <a:t>gcd</a:t>
            </a:r>
            <a:r>
              <a:rPr lang="en-GB" dirty="0"/>
              <a:t>(a, b), is the largest positive integer that divides both a and b</a:t>
            </a:r>
          </a:p>
          <a:p>
            <a:r>
              <a:rPr lang="en-GB" dirty="0"/>
              <a:t>Examples: </a:t>
            </a:r>
          </a:p>
          <a:p>
            <a:pPr lvl="1"/>
            <a:r>
              <a:rPr lang="en-GB" dirty="0" err="1"/>
              <a:t>gcd</a:t>
            </a:r>
            <a:r>
              <a:rPr lang="en-GB" dirty="0"/>
              <a:t>(18, 30) = 6</a:t>
            </a:r>
          </a:p>
          <a:p>
            <a:pPr lvl="1"/>
            <a:r>
              <a:rPr lang="en-GB" dirty="0" err="1"/>
              <a:t>gcd</a:t>
            </a:r>
            <a:r>
              <a:rPr lang="en-GB" dirty="0"/>
              <a:t>(0, 20) = 20</a:t>
            </a:r>
          </a:p>
          <a:p>
            <a:pPr lvl="1"/>
            <a:r>
              <a:rPr lang="en-GB" dirty="0" err="1"/>
              <a:t>gcd</a:t>
            </a:r>
            <a:r>
              <a:rPr lang="en-GB" dirty="0"/>
              <a:t>(-21, 49) = 7</a:t>
            </a:r>
          </a:p>
          <a:p>
            <a:r>
              <a:rPr lang="en-GB" dirty="0"/>
              <a:t>Two integers a and b are said to be relatively prime if </a:t>
            </a:r>
            <a:r>
              <a:rPr lang="en-GB" dirty="0" err="1"/>
              <a:t>gcd</a:t>
            </a:r>
            <a:r>
              <a:rPr lang="en-GB" dirty="0"/>
              <a:t>(a, b) = 1</a:t>
            </a:r>
          </a:p>
          <a:p>
            <a:r>
              <a:rPr lang="en-GB" dirty="0"/>
              <a:t>Example:</a:t>
            </a:r>
          </a:p>
          <a:p>
            <a:pPr lvl="1"/>
            <a:r>
              <a:rPr lang="en-GB" dirty="0"/>
              <a:t>15 and 28 are relatively prime, as </a:t>
            </a:r>
            <a:r>
              <a:rPr lang="en-GB" dirty="0" err="1"/>
              <a:t>gcd</a:t>
            </a:r>
            <a:r>
              <a:rPr lang="en-GB" dirty="0"/>
              <a:t>(15,28) = 1</a:t>
            </a:r>
          </a:p>
        </p:txBody>
      </p:sp>
    </p:spTree>
    <p:extLst>
      <p:ext uri="{BB962C8B-B14F-4D97-AF65-F5344CB8AC3E}">
        <p14:creationId xmlns:p14="http://schemas.microsoft.com/office/powerpoint/2010/main" val="26840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 arithmetic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7395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Modulo operator for a positive integer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here,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are integers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 is the reminder </a:t>
                </a:r>
              </a:p>
              <a:p>
                <a:r>
                  <a:rPr lang="en-GB" dirty="0"/>
                  <a:t>It is equivalent to: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𝑘𝑛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Here,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is the quotient, also denoted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Example:</a:t>
                </a:r>
              </a:p>
              <a:p>
                <a:pPr lvl="1"/>
                <a:r>
                  <a:rPr lang="en-GB" dirty="0"/>
                  <a:t>29 mod 13 = 3		13 mod 13 = 0 		-1 mod 13 = 12</a:t>
                </a:r>
              </a:p>
              <a:p>
                <a:pPr lvl="1"/>
                <a:r>
                  <a:rPr lang="en-GB" dirty="0"/>
                  <a:t>29 = 3 + 2 x 13		13 = 0 + 1 x 13		-1 = 12 + (-1) x 13</a:t>
                </a:r>
              </a:p>
              <a:p>
                <a:r>
                  <a:rPr lang="en-GB" dirty="0"/>
                  <a:t>Modulo and GCD   </a:t>
                </a:r>
              </a:p>
              <a:p>
                <a:pPr lvl="1"/>
                <a:r>
                  <a:rPr lang="en-GB" dirty="0" err="1"/>
                  <a:t>gcd</a:t>
                </a:r>
                <a:r>
                  <a:rPr lang="en-GB" dirty="0"/>
                  <a:t>(a, b) = </a:t>
                </a:r>
                <a:r>
                  <a:rPr lang="en-GB" dirty="0" err="1"/>
                  <a:t>gcd</a:t>
                </a:r>
                <a:r>
                  <a:rPr lang="en-GB" dirty="0"/>
                  <a:t>(b, a mod b)</a:t>
                </a:r>
              </a:p>
              <a:p>
                <a:r>
                  <a:rPr lang="en-GB" dirty="0"/>
                  <a:t>Example: </a:t>
                </a:r>
              </a:p>
              <a:p>
                <a:pPr lvl="1"/>
                <a:r>
                  <a:rPr lang="en-GB" dirty="0" err="1"/>
                  <a:t>gcd</a:t>
                </a:r>
                <a:r>
                  <a:rPr lang="en-GB" dirty="0"/>
                  <a:t>(21, 12) = 3 	</a:t>
                </a:r>
                <a:r>
                  <a:rPr lang="en-GB" dirty="0" err="1"/>
                  <a:t>gcd</a:t>
                </a:r>
                <a:r>
                  <a:rPr lang="en-GB" dirty="0"/>
                  <a:t>(12, 21 mod 12) = </a:t>
                </a:r>
                <a:r>
                  <a:rPr lang="en-GB" dirty="0" err="1"/>
                  <a:t>gcd</a:t>
                </a:r>
                <a:r>
                  <a:rPr lang="en-GB" dirty="0"/>
                  <a:t>(12, 9) = 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739563"/>
              </a:xfrm>
              <a:blipFill>
                <a:blip r:embed="rId2"/>
                <a:stretch>
                  <a:fillRect l="-965" t="-3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25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Euclid’s GCD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4769581" cy="4739563"/>
          </a:xfrm>
        </p:spPr>
        <p:txBody>
          <a:bodyPr>
            <a:normAutofit/>
          </a:bodyPr>
          <a:lstStyle/>
          <a:p>
            <a:r>
              <a:rPr lang="en-GB" dirty="0"/>
              <a:t>Euclid’s algorithm for computing the GCD repeatedly applies the formula </a:t>
            </a:r>
          </a:p>
          <a:p>
            <a:pPr lvl="1"/>
            <a:r>
              <a:rPr lang="en-GB" dirty="0" err="1"/>
              <a:t>gcd</a:t>
            </a:r>
            <a:r>
              <a:rPr lang="en-GB" dirty="0"/>
              <a:t>(a, b) = </a:t>
            </a:r>
            <a:r>
              <a:rPr lang="en-GB" dirty="0" err="1"/>
              <a:t>gcd</a:t>
            </a:r>
            <a:r>
              <a:rPr lang="en-GB" dirty="0"/>
              <a:t>(b, a mod b)</a:t>
            </a:r>
          </a:p>
          <a:p>
            <a:r>
              <a:rPr lang="en-GB" dirty="0"/>
              <a:t>Example: </a:t>
            </a:r>
            <a:r>
              <a:rPr lang="en-GB" dirty="0" err="1"/>
              <a:t>gcd</a:t>
            </a:r>
            <a:r>
              <a:rPr lang="en-GB" dirty="0"/>
              <a:t>(412, 260) =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E016F-7895-FA40-B49A-4DE8BB80681B}"/>
              </a:ext>
            </a:extLst>
          </p:cNvPr>
          <p:cNvSpPr txBox="1"/>
          <p:nvPr/>
        </p:nvSpPr>
        <p:spPr>
          <a:xfrm>
            <a:off x="7177636" y="2093212"/>
            <a:ext cx="3439115" cy="2031325"/>
          </a:xfrm>
          <a:prstGeom prst="rect">
            <a:avLst/>
          </a:prstGeom>
          <a:solidFill>
            <a:srgbClr val="FCFB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Algorithm </a:t>
            </a:r>
            <a:r>
              <a:rPr lang="en-US" b="1" i="1" dirty="0" err="1">
                <a:solidFill>
                  <a:srgbClr val="C00000"/>
                </a:solidFill>
              </a:rPr>
              <a:t>EuclidGCD</a:t>
            </a:r>
            <a:r>
              <a:rPr lang="en-US" b="1" i="1" dirty="0">
                <a:solidFill>
                  <a:srgbClr val="C00000"/>
                </a:solidFill>
              </a:rPr>
              <a:t>(</a:t>
            </a:r>
            <a:r>
              <a:rPr lang="en-US" b="1" i="1" dirty="0" err="1">
                <a:solidFill>
                  <a:srgbClr val="C00000"/>
                </a:solidFill>
              </a:rPr>
              <a:t>a,b</a:t>
            </a:r>
            <a:r>
              <a:rPr lang="en-US" b="1" i="1" dirty="0">
                <a:solidFill>
                  <a:srgbClr val="C00000"/>
                </a:solidFill>
              </a:rPr>
              <a:t>)</a:t>
            </a:r>
          </a:p>
          <a:p>
            <a:r>
              <a:rPr lang="en-US" b="1" dirty="0"/>
              <a:t>    Input </a:t>
            </a:r>
            <a:r>
              <a:rPr lang="en-US" b="1" dirty="0">
                <a:solidFill>
                  <a:srgbClr val="C00000"/>
                </a:solidFill>
              </a:rPr>
              <a:t>integers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  <a:r>
              <a:rPr lang="en-US" b="1" dirty="0">
                <a:solidFill>
                  <a:srgbClr val="C00000"/>
                </a:solidFill>
              </a:rPr>
              <a:t> and </a:t>
            </a:r>
            <a:r>
              <a:rPr lang="en-US" b="1" i="1" dirty="0">
                <a:solidFill>
                  <a:srgbClr val="C00000"/>
                </a:solidFill>
              </a:rPr>
              <a:t>b</a:t>
            </a:r>
          </a:p>
          <a:p>
            <a:r>
              <a:rPr lang="en-US" b="1" dirty="0"/>
              <a:t>    Output </a:t>
            </a:r>
            <a:r>
              <a:rPr lang="en-US" b="1" dirty="0" err="1">
                <a:solidFill>
                  <a:srgbClr val="C00000"/>
                </a:solidFill>
              </a:rPr>
              <a:t>gcd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i="1" dirty="0" err="1">
                <a:solidFill>
                  <a:srgbClr val="C00000"/>
                </a:solidFill>
              </a:rPr>
              <a:t>a</a:t>
            </a:r>
            <a:r>
              <a:rPr lang="en-US" b="1" dirty="0" err="1">
                <a:solidFill>
                  <a:srgbClr val="C00000"/>
                </a:solidFill>
              </a:rPr>
              <a:t>,</a:t>
            </a:r>
            <a:r>
              <a:rPr lang="en-US" b="1" i="1" dirty="0" err="1">
                <a:solidFill>
                  <a:srgbClr val="C00000"/>
                </a:solidFill>
              </a:rPr>
              <a:t>b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b="1" dirty="0"/>
              <a:t>    if </a:t>
            </a:r>
            <a:r>
              <a:rPr lang="en-US" b="1" i="1" dirty="0">
                <a:solidFill>
                  <a:srgbClr val="C00000"/>
                </a:solidFill>
              </a:rPr>
              <a:t>b</a:t>
            </a:r>
            <a:r>
              <a:rPr lang="en-US" b="1" dirty="0"/>
              <a:t> = </a:t>
            </a:r>
            <a:r>
              <a:rPr lang="en-US" b="1" i="1" dirty="0">
                <a:solidFill>
                  <a:srgbClr val="C00000"/>
                </a:solidFill>
              </a:rPr>
              <a:t>0</a:t>
            </a:r>
          </a:p>
          <a:p>
            <a:r>
              <a:rPr lang="en-US" b="1" dirty="0"/>
              <a:t>        return </a:t>
            </a:r>
            <a:r>
              <a:rPr lang="en-US" b="1" i="1" dirty="0">
                <a:solidFill>
                  <a:srgbClr val="C00000"/>
                </a:solidFill>
              </a:rPr>
              <a:t>a</a:t>
            </a:r>
          </a:p>
          <a:p>
            <a:r>
              <a:rPr lang="en-US" b="1" dirty="0"/>
              <a:t>    else</a:t>
            </a:r>
          </a:p>
          <a:p>
            <a:r>
              <a:rPr lang="en-US" b="1" dirty="0"/>
              <a:t>        return </a:t>
            </a:r>
            <a:r>
              <a:rPr lang="en-US" b="1" i="1" dirty="0" err="1">
                <a:solidFill>
                  <a:srgbClr val="C00000"/>
                </a:solidFill>
              </a:rPr>
              <a:t>EuclidGCD</a:t>
            </a:r>
            <a:r>
              <a:rPr lang="en-US" b="1" i="1" dirty="0">
                <a:solidFill>
                  <a:srgbClr val="C00000"/>
                </a:solidFill>
              </a:rPr>
              <a:t>(b, a mod b)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2AAD62-E0E1-5048-BDE5-9AF9E5FC3B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28709" y="5525539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950073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09699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17865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652712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25862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74947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79243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5928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412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7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260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50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7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Multiplicative Inverse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515600" cy="473956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</a:t>
                </a:r>
                <a:r>
                  <a:rPr lang="en-GB" b="1" dirty="0"/>
                  <a:t>residues</a:t>
                </a:r>
                <a:r>
                  <a:rPr lang="en-GB" dirty="0"/>
                  <a:t> modulo a positive integer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are the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1, 2, …,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GB" b="0" dirty="0"/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be two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such that: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Then we say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is the multiplicative inverse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and we write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Example:</a:t>
                </a:r>
              </a:p>
              <a:p>
                <a:pPr lvl="1"/>
                <a:r>
                  <a:rPr lang="en-GB" dirty="0"/>
                  <a:t>Multiplicative inverses of the residues modulo 11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515600" cy="4739563"/>
              </a:xfrm>
              <a:blipFill>
                <a:blip r:embed="rId2"/>
                <a:stretch>
                  <a:fillRect l="-965" t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C4F7FF-755A-8B4E-9865-6CF0A5DB9A2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41017" y="5264740"/>
          <a:ext cx="81279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91236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590379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736292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697628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478723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73709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687257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23253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121474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27177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310582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6450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2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2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50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Multiplicative Inverse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515600" cy="473956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Theorem:</a:t>
                </a:r>
              </a:p>
              <a:p>
                <a:pPr lvl="1"/>
                <a:r>
                  <a:rPr lang="en-GB" dirty="0"/>
                  <a:t>An element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has a multiplicative inverse if and only 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are relatively prime</a:t>
                </a:r>
              </a:p>
              <a:p>
                <a:r>
                  <a:rPr lang="en-GB" dirty="0"/>
                  <a:t>Example:</a:t>
                </a:r>
              </a:p>
              <a:p>
                <a:pPr lvl="1"/>
                <a:r>
                  <a:rPr lang="en-GB" dirty="0"/>
                  <a:t>The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 with a multiplicative inverse are 1, 3, 7, 9</a:t>
                </a:r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Corollary:</a:t>
                </a:r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prime, every nonzero residue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has a multiplicative inverse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515600" cy="4739563"/>
              </a:xfrm>
              <a:blipFill>
                <a:blip r:embed="rId2"/>
                <a:stretch>
                  <a:fillRect l="-965" t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C4F7FF-755A-8B4E-9865-6CF0A5DB9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36648"/>
              </p:ext>
            </p:extLst>
          </p:nvPr>
        </p:nvGraphicFramePr>
        <p:xfrm>
          <a:off x="1882072" y="3954033"/>
          <a:ext cx="745066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91236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590379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736292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697628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478723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73709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687257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23253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121474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27177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31058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2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282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856B7F-A841-6C47-BE1C-09B8DCEFF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06495"/>
              </p:ext>
            </p:extLst>
          </p:nvPr>
        </p:nvGraphicFramePr>
        <p:xfrm>
          <a:off x="1598852" y="5785589"/>
          <a:ext cx="812799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29123682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8590379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736292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6976283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478723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3737095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6872577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223253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6121474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727177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9310582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6450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2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2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24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Powers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292" y="1825623"/>
                <a:ext cx="10515600" cy="473956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be a prime</a:t>
                </a:r>
              </a:p>
              <a:p>
                <a:r>
                  <a:rPr lang="en-GB" dirty="0"/>
                  <a:t>The sequences of successive powers of some elements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exhibit repeating sub-sequences</a:t>
                </a:r>
              </a:p>
              <a:p>
                <a:r>
                  <a:rPr lang="en-GB" dirty="0"/>
                  <a:t>The sizes of the repeating sub-sequences and the number of their repetitions are the divisors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Example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dirty="0"/>
                  <a:t>), all operations mod 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292" y="1825623"/>
                <a:ext cx="10515600" cy="4739563"/>
              </a:xfrm>
              <a:blipFill>
                <a:blip r:embed="rId2"/>
                <a:stretch>
                  <a:fillRect l="-965" t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7F6400-1470-3C4E-BB76-558EF31EA5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1496" y="4139801"/>
          <a:ext cx="32440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30">
                  <a:extLst>
                    <a:ext uri="{9D8B030D-6E8A-4147-A177-3AD203B41FA5}">
                      <a16:colId xmlns:a16="http://schemas.microsoft.com/office/drawing/2014/main" val="1113087149"/>
                    </a:ext>
                  </a:extLst>
                </a:gridCol>
                <a:gridCol w="463430">
                  <a:extLst>
                    <a:ext uri="{9D8B030D-6E8A-4147-A177-3AD203B41FA5}">
                      <a16:colId xmlns:a16="http://schemas.microsoft.com/office/drawing/2014/main" val="3093608294"/>
                    </a:ext>
                  </a:extLst>
                </a:gridCol>
                <a:gridCol w="463430">
                  <a:extLst>
                    <a:ext uri="{9D8B030D-6E8A-4147-A177-3AD203B41FA5}">
                      <a16:colId xmlns:a16="http://schemas.microsoft.com/office/drawing/2014/main" val="3629504686"/>
                    </a:ext>
                  </a:extLst>
                </a:gridCol>
                <a:gridCol w="463430">
                  <a:extLst>
                    <a:ext uri="{9D8B030D-6E8A-4147-A177-3AD203B41FA5}">
                      <a16:colId xmlns:a16="http://schemas.microsoft.com/office/drawing/2014/main" val="1691980009"/>
                    </a:ext>
                  </a:extLst>
                </a:gridCol>
                <a:gridCol w="463430">
                  <a:extLst>
                    <a:ext uri="{9D8B030D-6E8A-4147-A177-3AD203B41FA5}">
                      <a16:colId xmlns:a16="http://schemas.microsoft.com/office/drawing/2014/main" val="4178403479"/>
                    </a:ext>
                  </a:extLst>
                </a:gridCol>
                <a:gridCol w="463430">
                  <a:extLst>
                    <a:ext uri="{9D8B030D-6E8A-4147-A177-3AD203B41FA5}">
                      <a16:colId xmlns:a16="http://schemas.microsoft.com/office/drawing/2014/main" val="988903310"/>
                    </a:ext>
                  </a:extLst>
                </a:gridCol>
                <a:gridCol w="463430">
                  <a:extLst>
                    <a:ext uri="{9D8B030D-6E8A-4147-A177-3AD203B41FA5}">
                      <a16:colId xmlns:a16="http://schemas.microsoft.com/office/drawing/2014/main" val="3659979272"/>
                    </a:ext>
                  </a:extLst>
                </a:gridCol>
              </a:tblGrid>
              <a:tr h="31390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300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232637"/>
                  </a:ext>
                </a:extLst>
              </a:tr>
              <a:tr h="3139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3B67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309259"/>
                  </a:ext>
                </a:extLst>
              </a:tr>
              <a:tr h="3139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3B67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568020"/>
                  </a:ext>
                </a:extLst>
              </a:tr>
              <a:tr h="3139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3B67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386219"/>
                  </a:ext>
                </a:extLst>
              </a:tr>
              <a:tr h="3139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3B67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83702"/>
                  </a:ext>
                </a:extLst>
              </a:tr>
              <a:tr h="3139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3B67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431346"/>
                  </a:ext>
                </a:extLst>
              </a:tr>
              <a:tr h="31390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3B67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1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6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15161</TotalTime>
  <Words>2457</Words>
  <Application>Microsoft Macintosh PowerPoint</Application>
  <PresentationFormat>Widescreen</PresentationFormat>
  <Paragraphs>418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CSE 477: Introduction to Computer Security</vt:lpstr>
      <vt:lpstr>Outline</vt:lpstr>
      <vt:lpstr>Prime numbers</vt:lpstr>
      <vt:lpstr>Greatest Common Divisor (GCD)</vt:lpstr>
      <vt:lpstr>Modular arithmetic</vt:lpstr>
      <vt:lpstr>Euclid’s GCD algorithm</vt:lpstr>
      <vt:lpstr>Multiplicative Inverse</vt:lpstr>
      <vt:lpstr>Multiplicative Inverse</vt:lpstr>
      <vt:lpstr>Powers</vt:lpstr>
      <vt:lpstr>Modular exponentiation</vt:lpstr>
      <vt:lpstr>Fermat’s Little Theorem</vt:lpstr>
      <vt:lpstr>Euler’s Theorem</vt:lpstr>
      <vt:lpstr>RSA Cryptosystem</vt:lpstr>
      <vt:lpstr>RSA Cryptosystem</vt:lpstr>
      <vt:lpstr>RSA Cryptosystem</vt:lpstr>
      <vt:lpstr>RSA Correctness</vt:lpstr>
      <vt:lpstr>RSA Security</vt:lpstr>
      <vt:lpstr>RSA Security</vt:lpstr>
      <vt:lpstr>RSA Security</vt:lpstr>
      <vt:lpstr>RSA Determinism</vt:lpstr>
      <vt:lpstr>RSA Implementation</vt:lpstr>
      <vt:lpstr>Repeated squaring</vt:lpstr>
      <vt:lpstr>Repeated squaring</vt:lpstr>
      <vt:lpstr>Multiplicative inverse calculation</vt:lpstr>
      <vt:lpstr>Primality testing</vt:lpstr>
      <vt:lpstr>Primality testing</vt:lpstr>
      <vt:lpstr>Typical RSA use-case</vt:lpstr>
      <vt:lpstr>The lecture slides can be found in the following location!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Ferdous, Md Sadek</dc:creator>
  <cp:lastModifiedBy>Ferdous, Md Sadek</cp:lastModifiedBy>
  <cp:revision>202</cp:revision>
  <cp:lastPrinted>2018-04-04T08:22:29Z</cp:lastPrinted>
  <dcterms:created xsi:type="dcterms:W3CDTF">2018-03-28T08:20:04Z</dcterms:created>
  <dcterms:modified xsi:type="dcterms:W3CDTF">2019-03-06T14:22:06Z</dcterms:modified>
</cp:coreProperties>
</file>