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27"/>
  </p:notesMasterIdLst>
  <p:sldIdLst>
    <p:sldId id="387" r:id="rId4"/>
    <p:sldId id="388" r:id="rId5"/>
    <p:sldId id="359" r:id="rId6"/>
    <p:sldId id="391" r:id="rId7"/>
    <p:sldId id="392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9" r:id="rId25"/>
    <p:sldId id="390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>
      <p:cViewPr varScale="1">
        <p:scale>
          <a:sx n="97" d="100"/>
          <a:sy n="97" d="100"/>
        </p:scale>
        <p:origin x="-688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3</a:t>
            </a:r>
            <a:r>
              <a:rPr lang="en-US" baseline="30000" dirty="0" smtClean="0"/>
              <a:t>rd</a:t>
            </a:r>
            <a:r>
              <a:rPr lang="en-US" dirty="0" smtClean="0"/>
              <a:t> option is to go</a:t>
            </a:r>
            <a:r>
              <a:rPr lang="en-US" baseline="0" dirty="0" smtClean="0"/>
              <a:t> to the black market.   We don’t quite know the value of </a:t>
            </a:r>
            <a:r>
              <a:rPr lang="en-US" baseline="0" dirty="0" err="1" smtClean="0"/>
              <a:t>vulns</a:t>
            </a:r>
            <a:r>
              <a:rPr lang="en-US" baseline="0" dirty="0" smtClean="0"/>
              <a:t>. there, but I list here a few quotes that suggest that prices could be higher than with the other two options.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7F08D-3EC6-42B4-80A2-349578B87426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segment we will describe a few sample attacks.  We will come back to this and discuss malware in far greater detail later on in the course.  Here we give a few examples to illustrate the state of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baseline="0" dirty="0" smtClean="0"/>
              <a:t> service from hack-</a:t>
            </a:r>
            <a:r>
              <a:rPr lang="en-US" baseline="0" dirty="0" err="1" smtClean="0"/>
              <a:t>shop.org.ru</a:t>
            </a:r>
            <a:endParaRPr lang="en-US" baseline="0" dirty="0" smtClean="0"/>
          </a:p>
          <a:p>
            <a:r>
              <a:rPr lang="en-US" baseline="0" dirty="0" smtClean="0"/>
              <a:t>Source:   http://</a:t>
            </a:r>
            <a:r>
              <a:rPr lang="en-US" baseline="0" dirty="0" err="1" smtClean="0"/>
              <a:t>www.defcon.org</a:t>
            </a:r>
            <a:r>
              <a:rPr lang="en-US" baseline="0" dirty="0" smtClean="0"/>
              <a:t>/images/defcon-15/dc15-presentations/dc-15-holt.pdf</a:t>
            </a:r>
          </a:p>
          <a:p>
            <a:r>
              <a:rPr lang="en-US" baseline="0" dirty="0" smtClean="0"/>
              <a:t>Mobile bot-nets:   more reliable because phones are always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SIPRnet</a:t>
            </a:r>
            <a:r>
              <a:rPr lang="en-US" dirty="0" smtClean="0"/>
              <a:t> =</a:t>
            </a:r>
            <a:r>
              <a:rPr lang="en-US" baseline="0" dirty="0" smtClean="0"/>
              <a:t> Secret Internet Protocol Router Network </a:t>
            </a:r>
          </a:p>
          <a:p>
            <a:r>
              <a:rPr lang="en-US" baseline="0" dirty="0" err="1" smtClean="0"/>
              <a:t>Sysadmin</a:t>
            </a:r>
            <a:r>
              <a:rPr lang="en-US" baseline="0" dirty="0" smtClean="0"/>
              <a:t>:    Terry Childs</a:t>
            </a:r>
          </a:p>
          <a:p>
            <a:r>
              <a:rPr lang="en-US" baseline="0" dirty="0" smtClean="0"/>
              <a:t>Third example:   Roger </a:t>
            </a:r>
            <a:r>
              <a:rPr lang="en-US" baseline="0" dirty="0" err="1" smtClean="0"/>
              <a:t>Duronio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1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segment</a:t>
            </a:r>
            <a:r>
              <a:rPr lang="en-US" baseline="0" dirty="0" smtClean="0"/>
              <a:t> I want to tell you about market places that have evolved around exploits and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people who</a:t>
            </a:r>
            <a:r>
              <a:rPr lang="en-US" baseline="0" dirty="0" smtClean="0"/>
              <a:t> work on finding vulnerabilities in software, such as Windows or software that runs on top of windows.  Finding an </a:t>
            </a:r>
            <a:r>
              <a:rPr lang="en-US" baseline="0" dirty="0" err="1" smtClean="0"/>
              <a:t>explotable</a:t>
            </a:r>
            <a:r>
              <a:rPr lang="en-US" baseline="0" dirty="0" smtClean="0"/>
              <a:t> vulnerability can take months and the question is what to do when they find one.   Most likely they publish an article in a security conference like </a:t>
            </a:r>
            <a:r>
              <a:rPr lang="en-US" baseline="0" dirty="0" err="1" smtClean="0"/>
              <a:t>Blackhat</a:t>
            </a:r>
            <a:r>
              <a:rPr lang="en-US" baseline="0" dirty="0" smtClean="0"/>
              <a:t> and boost their reputation.  But it shouldn’t be too surprising that they can also make money from selling the vulnerability before announcing it at a conference.    There are three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327751" y="4942417"/>
            <a:ext cx="700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CS155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Security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4324350"/>
            <a:ext cx="625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Looking for undergrad research?   Come see me!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85750"/>
            <a:ext cx="435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crypto.stanford.edu</a:t>
            </a:r>
            <a:r>
              <a:rPr lang="en-US" sz="2400" dirty="0" smtClean="0"/>
              <a:t>/cs155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7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Why own machines: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3. Spread to isolated systems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 </a:t>
            </a:r>
            <a:r>
              <a:rPr lang="en-US" b="1" dirty="0" err="1" smtClean="0"/>
              <a:t>Stuxtnet</a:t>
            </a:r>
            <a:endParaRPr lang="en-US" b="1" dirty="0" smtClean="0"/>
          </a:p>
          <a:p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Windows infection   ⇒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Siemens PCS </a:t>
            </a:r>
            <a:r>
              <a:rPr lang="en-US" dirty="0"/>
              <a:t>7 SCADA control </a:t>
            </a:r>
            <a:r>
              <a:rPr lang="en-US" dirty="0" smtClean="0"/>
              <a:t>software on Windows  </a:t>
            </a:r>
            <a:r>
              <a:rPr lang="en-US" dirty="0"/>
              <a:t>⇒ 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Siemens device controller on isolated network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More on this later in course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038350"/>
            <a:ext cx="7924800" cy="1752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4095750"/>
          </a:xfrm>
        </p:spPr>
        <p:txBody>
          <a:bodyPr>
            <a:normAutofit/>
          </a:bodyPr>
          <a:lstStyle/>
          <a:p>
            <a:r>
              <a:rPr lang="en-US" dirty="0" smtClean="0"/>
              <a:t>Financial data theft:   often credit card numbers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xample:</a:t>
            </a:r>
            <a:r>
              <a:rPr lang="en-US" dirty="0"/>
              <a:t> </a:t>
            </a:r>
            <a:r>
              <a:rPr lang="en-US" dirty="0" smtClean="0"/>
              <a:t>  Target attack </a:t>
            </a:r>
            <a:r>
              <a:rPr lang="en-US" sz="2000" dirty="0" smtClean="0"/>
              <a:t>(2013)</a:t>
            </a:r>
            <a:r>
              <a:rPr lang="en-US" dirty="0" smtClean="0"/>
              <a:t>,   ≈ </a:t>
            </a:r>
            <a:r>
              <a:rPr lang="en-US" sz="2000" dirty="0" smtClean="0"/>
              <a:t>140M CC numbers stolen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Many similar (smaller) attacks since 2000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Political motivation:   </a:t>
            </a:r>
            <a:endParaRPr lang="en-US" dirty="0" smtClean="0"/>
          </a:p>
          <a:p>
            <a:pPr lvl="1"/>
            <a:r>
              <a:rPr lang="en-US" dirty="0" smtClean="0"/>
              <a:t>Aurora,   </a:t>
            </a:r>
            <a:r>
              <a:rPr lang="en-US" dirty="0"/>
              <a:t>Tunisia Facebook  </a:t>
            </a:r>
            <a:r>
              <a:rPr lang="en-US" sz="1800" dirty="0"/>
              <a:t>(Feb. 2011</a:t>
            </a:r>
            <a:r>
              <a:rPr lang="en-US" sz="1800" dirty="0" smtClean="0"/>
              <a:t>)</a:t>
            </a:r>
            <a:r>
              <a:rPr lang="en-US" sz="2000" dirty="0" smtClean="0"/>
              <a:t>,  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(Mar. 2015)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Infect visiting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772400" cy="85725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Example:   </a:t>
            </a:r>
            <a:r>
              <a:rPr lang="en-US" smtClean="0">
                <a:latin typeface="Tahoma" charset="0"/>
              </a:rPr>
              <a:t>Mpack</a:t>
            </a:r>
            <a:endParaRPr lang="en-US" sz="2400" dirty="0">
              <a:latin typeface="Tahoma" charset="0"/>
            </a:endParaRPr>
          </a:p>
        </p:txBody>
      </p:sp>
      <p:sp>
        <p:nvSpPr>
          <p:cNvPr id="9" name="Content Placeholder 8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534400" cy="40195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PHP-based tools installed on compromised web sites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Embedded as an </a:t>
            </a:r>
            <a:r>
              <a:rPr lang="en-US" dirty="0" err="1" smtClean="0"/>
              <a:t>iframe</a:t>
            </a:r>
            <a:r>
              <a:rPr lang="en-US" dirty="0" smtClean="0"/>
              <a:t> on infected page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Infects browsers that visit site</a:t>
            </a:r>
          </a:p>
          <a:p>
            <a:pPr>
              <a:lnSpc>
                <a:spcPct val="80000"/>
              </a:lnSpc>
              <a:spcBef>
                <a:spcPts val="2376"/>
              </a:spcBef>
            </a:pPr>
            <a:r>
              <a:rPr lang="en-US" dirty="0" smtClean="0"/>
              <a:t>Features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management </a:t>
            </a:r>
            <a:r>
              <a:rPr lang="en-US" dirty="0"/>
              <a:t>console provides stats on infection </a:t>
            </a:r>
            <a:r>
              <a:rPr lang="en-US" dirty="0" smtClean="0"/>
              <a:t>rates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Sold for several 100</a:t>
            </a:r>
            <a:r>
              <a:rPr lang="en-US" dirty="0" smtClean="0"/>
              <a:t>$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Customer care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purchased, </a:t>
            </a:r>
            <a:r>
              <a:rPr lang="en-US" dirty="0"/>
              <a:t>one-year </a:t>
            </a:r>
            <a:r>
              <a:rPr lang="en-US" dirty="0" smtClean="0"/>
              <a:t>support contract</a:t>
            </a:r>
          </a:p>
          <a:p>
            <a:pPr>
              <a:lnSpc>
                <a:spcPct val="80000"/>
              </a:lnSpc>
              <a:spcBef>
                <a:spcPts val="2376"/>
              </a:spcBef>
            </a:pPr>
            <a:r>
              <a:rPr lang="en-US" dirty="0" smtClean="0"/>
              <a:t>Impact:   500,000 infected sites   </a:t>
            </a:r>
            <a:r>
              <a:rPr lang="en-US" sz="1800" dirty="0" smtClean="0"/>
              <a:t>(compromised via SQL injection)</a:t>
            </a:r>
          </a:p>
          <a:p>
            <a:pPr lvl="1">
              <a:lnSpc>
                <a:spcPct val="80000"/>
              </a:lnSpc>
              <a:spcBef>
                <a:spcPts val="576"/>
              </a:spcBef>
            </a:pPr>
            <a:r>
              <a:rPr lang="en-US" dirty="0" smtClean="0"/>
              <a:t>Several defenses:    e.g.  Google safe browsing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0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3257550"/>
            <a:ext cx="8229600" cy="713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nsider attacks:  example</a:t>
            </a:r>
            <a:endParaRPr lang="en-US" dirty="0"/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Hidden trap door in </a:t>
            </a:r>
            <a:r>
              <a:rPr lang="en-US" dirty="0" smtClean="0"/>
              <a:t>Linux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nov</a:t>
            </a:r>
            <a:r>
              <a:rPr lang="en-US" sz="2000" dirty="0" smtClean="0"/>
              <a:t> 2003)</a:t>
            </a:r>
            <a:endParaRPr lang="en-US" sz="2000" dirty="0"/>
          </a:p>
          <a:p>
            <a:pPr lvl="1" eaLnBrk="1" hangingPunct="1"/>
            <a:r>
              <a:rPr lang="en-US" dirty="0"/>
              <a:t>Allows attacker to take over a computer</a:t>
            </a:r>
          </a:p>
          <a:p>
            <a:pPr lvl="1" eaLnBrk="1" hangingPunct="1"/>
            <a:r>
              <a:rPr lang="en-US" dirty="0"/>
              <a:t>Practically undetectable </a:t>
            </a:r>
            <a:r>
              <a:rPr lang="en-US" dirty="0" smtClean="0"/>
              <a:t>change  </a:t>
            </a:r>
            <a:r>
              <a:rPr lang="en-US" sz="2000" dirty="0" smtClean="0"/>
              <a:t>(uncovered via CVS logs)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Inserted </a:t>
            </a:r>
            <a:r>
              <a:rPr lang="en-US" dirty="0"/>
              <a:t>line in wait4() 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Looks like a standard error </a:t>
            </a:r>
            <a:r>
              <a:rPr lang="en-US" dirty="0" smtClean="0"/>
              <a:t>check, but …</a:t>
            </a:r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-76200" y="3306253"/>
            <a:ext cx="9144000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pPr defTabSz="822325"/>
            <a:r>
              <a:rPr lang="en-US" sz="1800" dirty="0">
                <a:latin typeface="Courier New" charset="0"/>
              </a:rPr>
              <a:t>	</a:t>
            </a:r>
            <a:r>
              <a:rPr lang="en-US" sz="1800" b="1" dirty="0">
                <a:latin typeface="Courier New" charset="0"/>
              </a:rPr>
              <a:t>if ((options == (__WCLONE|__WALL)) &amp;&amp; (current-&gt;</a:t>
            </a:r>
            <a:r>
              <a:rPr lang="en-US" sz="1800" b="1" dirty="0" err="1">
                <a:latin typeface="Courier New" charset="0"/>
              </a:rPr>
              <a:t>uid</a:t>
            </a:r>
            <a:r>
              <a:rPr lang="en-US" sz="1800" b="1" dirty="0">
                <a:latin typeface="Courier New" charset="0"/>
              </a:rPr>
              <a:t> = 0))                  </a:t>
            </a:r>
          </a:p>
          <a:p>
            <a:pPr defTabSz="822325"/>
            <a:r>
              <a:rPr lang="en-US" sz="1800" b="1" dirty="0">
                <a:latin typeface="Courier New" charset="0"/>
              </a:rPr>
              <a:t>			</a:t>
            </a:r>
            <a:r>
              <a:rPr lang="en-US" sz="1800" b="1" dirty="0" err="1">
                <a:latin typeface="Courier New" charset="0"/>
              </a:rPr>
              <a:t>retval</a:t>
            </a:r>
            <a:r>
              <a:rPr lang="en-US" sz="1800" b="1" dirty="0">
                <a:latin typeface="Courier New" charset="0"/>
              </a:rPr>
              <a:t> = -EINVAL;</a:t>
            </a:r>
            <a:r>
              <a:rPr lang="en-US" b="1" dirty="0">
                <a:latin typeface="Courier" charset="0"/>
              </a:rPr>
              <a:t>      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-38100" y="4793218"/>
            <a:ext cx="376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See: http://</a:t>
            </a:r>
            <a:r>
              <a:rPr lang="en-US" sz="1800" dirty="0" err="1"/>
              <a:t>lwn.net</a:t>
            </a:r>
            <a:r>
              <a:rPr lang="en-US" sz="1800" dirty="0"/>
              <a:t>/Articles/57135/</a:t>
            </a:r>
          </a:p>
        </p:txBody>
      </p:sp>
    </p:spTree>
    <p:extLst>
      <p:ext uri="{BB962C8B-B14F-4D97-AF65-F5344CB8AC3E}">
        <p14:creationId xmlns:p14="http://schemas.microsoft.com/office/powerpoint/2010/main" val="3195824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686800" cy="2895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to </a:t>
            </a:r>
            <a:r>
              <a:rPr lang="en-US" dirty="0" err="1" smtClean="0"/>
              <a:t>SIPRnet</a:t>
            </a:r>
            <a:r>
              <a:rPr lang="en-US" dirty="0" smtClean="0"/>
              <a:t> and a CD-RW:      260,000 cables  ⇒ 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</a:p>
          <a:p>
            <a:pPr>
              <a:spcBef>
                <a:spcPts val="2376"/>
              </a:spcBef>
            </a:pPr>
            <a:r>
              <a:rPr lang="en-US" dirty="0" err="1" smtClean="0"/>
              <a:t>SysAdmin</a:t>
            </a:r>
            <a:r>
              <a:rPr lang="en-US" dirty="0" smtClean="0"/>
              <a:t> for city of SF government.  </a:t>
            </a:r>
            <a:br>
              <a:rPr lang="en-US" dirty="0" smtClean="0"/>
            </a:br>
            <a:r>
              <a:rPr lang="en-US" dirty="0" smtClean="0"/>
              <a:t>	Changed passwords, locking out city from router access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Inside logic bomb took </a:t>
            </a:r>
            <a:r>
              <a:rPr lang="en-US" dirty="0"/>
              <a:t>down </a:t>
            </a:r>
            <a:r>
              <a:rPr lang="en-US" dirty="0" smtClean="0"/>
              <a:t>2000 UBS servers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025" y="32575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⋮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4400550"/>
            <a:ext cx="39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security technology help?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22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2578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Marketplace for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Vulnerabilities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35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Option 1</a:t>
            </a:r>
            <a:r>
              <a:rPr lang="en-US" dirty="0" smtClean="0"/>
              <a:t>:   bug bounty programs  </a:t>
            </a:r>
            <a:r>
              <a:rPr lang="en-US" sz="1800" dirty="0" smtClean="0"/>
              <a:t>(many)</a:t>
            </a:r>
          </a:p>
          <a:p>
            <a:r>
              <a:rPr lang="en-US" dirty="0" smtClean="0"/>
              <a:t>Google Vulnerability Reward Program:   up to 100K $</a:t>
            </a:r>
          </a:p>
          <a:p>
            <a:r>
              <a:rPr lang="en-US" dirty="0" smtClean="0"/>
              <a:t>Microsoft </a:t>
            </a:r>
            <a:r>
              <a:rPr lang="en-US" dirty="0"/>
              <a:t>B</a:t>
            </a:r>
            <a:r>
              <a:rPr lang="en-US" dirty="0" smtClean="0"/>
              <a:t>ounty Program:   up to 100K $</a:t>
            </a:r>
          </a:p>
          <a:p>
            <a:r>
              <a:rPr lang="en-US" dirty="0" smtClean="0"/>
              <a:t>Mozilla Bug Bounty program:  500$ - 3000$</a:t>
            </a:r>
          </a:p>
          <a:p>
            <a:r>
              <a:rPr lang="en-US" dirty="0" smtClean="0"/>
              <a:t>Pwn2Own competition:   15K $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 2</a:t>
            </a:r>
            <a:r>
              <a:rPr lang="en-US" dirty="0" smtClean="0"/>
              <a:t>:   </a:t>
            </a:r>
          </a:p>
          <a:p>
            <a:r>
              <a:rPr lang="en-US" dirty="0" smtClean="0"/>
              <a:t>ZDI,  </a:t>
            </a:r>
            <a:r>
              <a:rPr lang="en-US" dirty="0" err="1" smtClean="0"/>
              <a:t>iDefense</a:t>
            </a:r>
            <a:r>
              <a:rPr lang="en-US" dirty="0" smtClean="0"/>
              <a:t>:   2K – 25K 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429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Option 3</a:t>
            </a:r>
            <a:r>
              <a:rPr lang="en-US" dirty="0" smtClean="0"/>
              <a:t>:   black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629150"/>
            <a:ext cx="44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Andy Greenberg </a:t>
            </a:r>
            <a:r>
              <a:rPr lang="en-US" dirty="0" smtClean="0"/>
              <a:t>  </a:t>
            </a:r>
            <a:r>
              <a:rPr lang="en-US" sz="1600" dirty="0" smtClean="0"/>
              <a:t>(</a:t>
            </a:r>
            <a:r>
              <a:rPr lang="en-US" sz="1600" dirty="0"/>
              <a:t>Forbes, 3/23/2012 )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564" b="4564"/>
          <a:stretch/>
        </p:blipFill>
        <p:spPr>
          <a:xfrm>
            <a:off x="1143000" y="1498600"/>
            <a:ext cx="69977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Pay-per-install (PPI)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PPI operation:</a:t>
            </a:r>
          </a:p>
          <a:p>
            <a:pPr marL="457200" indent="-457200">
              <a:buAutoNum type="arabicPeriod"/>
            </a:pPr>
            <a:r>
              <a:rPr lang="en-US" dirty="0"/>
              <a:t>Own victim’s machine</a:t>
            </a:r>
          </a:p>
          <a:p>
            <a:pPr marL="457200" indent="-457200">
              <a:buAutoNum type="arabicPeriod"/>
            </a:pPr>
            <a:r>
              <a:rPr lang="en-US" dirty="0"/>
              <a:t>Download and install client’s code</a:t>
            </a:r>
          </a:p>
          <a:p>
            <a:pPr marL="457200" indent="-457200">
              <a:buAutoNum type="arabicPeriod"/>
            </a:pPr>
            <a:r>
              <a:rPr lang="en-US" dirty="0"/>
              <a:t>Charge client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78155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err="1" smtClean="0"/>
              <a:t>Cabalerro</a:t>
            </a:r>
            <a:r>
              <a:rPr lang="en-US" dirty="0"/>
              <a:t> et al.  </a:t>
            </a:r>
            <a:r>
              <a:rPr lang="en-US" dirty="0" smtClean="0"/>
              <a:t> (</a:t>
            </a:r>
            <a:r>
              <a:rPr lang="en-US" dirty="0" err="1" smtClean="0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</a:t>
            </a:r>
            <a:r>
              <a:rPr lang="en-US" dirty="0" smtClean="0"/>
              <a:t>pdf)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1123950"/>
            <a:ext cx="1066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 bot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29400" y="1123950"/>
            <a:ext cx="1752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047750"/>
            <a:ext cx="101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0" y="2343150"/>
            <a:ext cx="16764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PPI service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714750"/>
            <a:ext cx="96427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14750"/>
            <a:ext cx="96427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14750"/>
            <a:ext cx="964270" cy="762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1657350"/>
            <a:ext cx="342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16573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31813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318135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31813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4338340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Victims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38600" y="895350"/>
            <a:ext cx="46482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78155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err="1" smtClean="0"/>
              <a:t>Cabalerro</a:t>
            </a:r>
            <a:r>
              <a:rPr lang="en-US" dirty="0"/>
              <a:t> et al.  </a:t>
            </a:r>
            <a:r>
              <a:rPr lang="en-US" dirty="0" smtClean="0"/>
              <a:t> (</a:t>
            </a:r>
            <a:r>
              <a:rPr lang="en-US" dirty="0" err="1" smtClean="0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</a:t>
            </a:r>
            <a:r>
              <a:rPr lang="en-US" dirty="0" smtClean="0"/>
              <a:t>pdf)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1123950"/>
            <a:ext cx="1066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 bot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29400" y="1123950"/>
            <a:ext cx="1752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047750"/>
            <a:ext cx="101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0" y="2343150"/>
            <a:ext cx="16764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PPI service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714750"/>
            <a:ext cx="96427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14750"/>
            <a:ext cx="96427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14750"/>
            <a:ext cx="964270" cy="762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1657350"/>
            <a:ext cx="342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16573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31813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318135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31813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4333875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Victims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38600" y="895350"/>
            <a:ext cx="46482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2190750"/>
            <a:ext cx="55245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Cost:    </a:t>
            </a:r>
            <a:r>
              <a:rPr lang="en-US" sz="2400" b="1" dirty="0"/>
              <a:t>US     -  100-180$ / 1000 machines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b="1" dirty="0"/>
              <a:t>Asia  -   7-8$ / 1000 </a:t>
            </a:r>
            <a:r>
              <a:rPr lang="en-US" sz="2400" b="1" dirty="0" smtClean="0"/>
              <a:t>machines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4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security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factors: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Lots of buggy software    </a:t>
            </a:r>
            <a:r>
              <a:rPr lang="en-US" sz="2000" dirty="0" smtClean="0"/>
              <a:t>(and gullible users)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b="1" dirty="0" smtClean="0"/>
              <a:t>Money can be made from finding and exploiting </a:t>
            </a:r>
            <a:r>
              <a:rPr lang="en-US" b="1" dirty="0" err="1" smtClean="0"/>
              <a:t>vulns</a:t>
            </a:r>
            <a:r>
              <a:rPr lang="en-US" dirty="0" smtClean="0"/>
              <a:t>.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vulnerabilities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owned machines (PPI)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Many methods to profit from owned client machines</a:t>
            </a:r>
          </a:p>
          <a:p>
            <a:pPr lvl="1"/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2876550"/>
            <a:ext cx="8763000" cy="2245757"/>
            <a:chOff x="228600" y="2876550"/>
            <a:chExt cx="8763000" cy="2245757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876550"/>
              <a:ext cx="87630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520" y="4752975"/>
              <a:ext cx="3391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urrent state of computer security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60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 aware of exploit techniques</a:t>
            </a:r>
          </a:p>
          <a:p>
            <a:endParaRPr lang="en-US" dirty="0"/>
          </a:p>
          <a:p>
            <a:r>
              <a:rPr lang="en-US" dirty="0" smtClean="0"/>
              <a:t>Learn to defend and avoid common exploits</a:t>
            </a:r>
          </a:p>
          <a:p>
            <a:endParaRPr lang="en-US" dirty="0"/>
          </a:p>
          <a:p>
            <a:r>
              <a:rPr lang="en-US" dirty="0" smtClean="0"/>
              <a:t>Learn to architect secure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4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  basics    </a:t>
            </a:r>
            <a:r>
              <a:rPr lang="en-US" sz="2000" dirty="0" smtClean="0"/>
              <a:t>(architecting </a:t>
            </a:r>
            <a:r>
              <a:rPr lang="en-US" sz="2000" dirty="0"/>
              <a:t>for </a:t>
            </a:r>
            <a:r>
              <a:rPr lang="en-US" sz="2000" dirty="0" smtClean="0"/>
              <a:t>security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dirty="0" smtClean="0"/>
              <a:t>Securing apps, OS,  and legacy code </a:t>
            </a:r>
            <a:br>
              <a:rPr lang="en-US" dirty="0" smtClean="0"/>
            </a:br>
            <a:r>
              <a:rPr lang="en-US" dirty="0" smtClean="0"/>
              <a:t>Isolation, authentication, and access control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Part 2:   Web security   </a:t>
            </a:r>
            <a:r>
              <a:rPr lang="en-US" sz="2000" dirty="0" smtClean="0"/>
              <a:t>(defending against a web attacker)</a:t>
            </a:r>
            <a:endParaRPr lang="en-US" dirty="0" smtClean="0"/>
          </a:p>
          <a:p>
            <a:r>
              <a:rPr lang="en-US" dirty="0" smtClean="0"/>
              <a:t>Building robust web sites,</a:t>
            </a:r>
            <a:r>
              <a:rPr lang="en-US" dirty="0"/>
              <a:t> </a:t>
            </a:r>
            <a:r>
              <a:rPr lang="en-US" dirty="0" smtClean="0"/>
              <a:t>understand the browser security model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Part 3:   network security   </a:t>
            </a:r>
            <a:r>
              <a:rPr lang="en-US" sz="2000" dirty="0" smtClean="0"/>
              <a:t>(defending against a network attacker)</a:t>
            </a:r>
            <a:endParaRPr lang="en-US" dirty="0" smtClean="0"/>
          </a:p>
          <a:p>
            <a:r>
              <a:rPr lang="en-US" dirty="0" smtClean="0"/>
              <a:t>Monitoring and architecting secure networks.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Part 4:   securing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/>
          <a:p>
            <a:r>
              <a:rPr lang="en-US" dirty="0" smtClean="0"/>
              <a:t>Don’t try this at home 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 Thompson’s clever Trojan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MITRE tracks vulnerability disclosures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324600" y="3771900"/>
            <a:ext cx="2552700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" y="971550"/>
            <a:ext cx="541092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02" y="1200150"/>
            <a:ext cx="3374197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4854773"/>
            <a:ext cx="2127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IBM X-Force, Mar 2011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6286" y="4857750"/>
            <a:ext cx="189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Data: </a:t>
            </a:r>
            <a:r>
              <a:rPr lang="en-US" sz="1200" dirty="0"/>
              <a:t>http://cve.mitre.org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6177" y="1011019"/>
            <a:ext cx="25609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Cumulative Disclosures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1011019"/>
            <a:ext cx="34044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Percentage from Web applications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0" y="4336018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2010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3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Vulnerable applications being exploited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04946"/>
            <a:ext cx="355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</a:t>
            </a:r>
            <a:r>
              <a:rPr lang="en-US" sz="1600" dirty="0"/>
              <a:t>: Kaspersky Security Bulletin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9150"/>
            <a:ext cx="3568513" cy="358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7350"/>
            <a:ext cx="4216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malware     </a:t>
            </a:r>
            <a:r>
              <a:rPr lang="en-US" sz="2400" dirty="0" smtClean="0"/>
              <a:t>(Nov. 2013 – Oct. 2014)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54272"/>
            <a:ext cx="5207000" cy="3141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3714750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514" y="4324350"/>
            <a:ext cx="800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rise of mobile banking Trojans     </a:t>
            </a:r>
            <a:r>
              <a:rPr lang="en-US" dirty="0" smtClean="0"/>
              <a:t>(</a:t>
            </a:r>
            <a:r>
              <a:rPr lang="en-US" dirty="0"/>
              <a:t>Kaspersky Security Bulletin </a:t>
            </a:r>
            <a:r>
              <a:rPr lang="en-US" dirty="0" smtClean="0"/>
              <a:t>2014)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3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 attacks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security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factors: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Lots of buggy software    </a:t>
            </a:r>
            <a:r>
              <a:rPr lang="en-US" sz="2000" dirty="0" smtClean="0"/>
              <a:t>(and gullible users)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b="1" dirty="0" smtClean="0"/>
              <a:t>Money can be made from finding and exploiting </a:t>
            </a:r>
            <a:r>
              <a:rPr lang="en-US" b="1" dirty="0" err="1" smtClean="0"/>
              <a:t>vulns</a:t>
            </a:r>
            <a:r>
              <a:rPr lang="en-US" dirty="0" smtClean="0"/>
              <a:t>.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vulnerabilities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owned machines (PPI)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Many methods to profit from owned client machines</a:t>
            </a:r>
          </a:p>
          <a:p>
            <a:pPr lvl="1"/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2876550"/>
            <a:ext cx="8763000" cy="2245757"/>
            <a:chOff x="228600" y="2876550"/>
            <a:chExt cx="8763000" cy="2245757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876550"/>
              <a:ext cx="87630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520" y="4752975"/>
              <a:ext cx="3391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urrent state of computer security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94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Why own machines:  </a:t>
            </a:r>
            <a:br>
              <a:rPr lang="en-US" sz="3600" dirty="0" smtClean="0"/>
            </a:br>
            <a:r>
              <a:rPr lang="en-US" sz="3600" dirty="0" smtClean="0"/>
              <a:t>     1.  IP address and bandwidth stealing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6868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Attacker’s goal:   look like a random Internet user</a:t>
            </a:r>
            <a:endParaRPr lang="en-US" dirty="0"/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Use the IP address of infected machine or phone for:</a:t>
            </a:r>
          </a:p>
          <a:p>
            <a:pPr>
              <a:spcBef>
                <a:spcPts val="1776"/>
              </a:spcBef>
            </a:pPr>
            <a:r>
              <a:rPr lang="en-US" b="1" dirty="0" smtClean="0"/>
              <a:t>Spam</a:t>
            </a:r>
            <a:r>
              <a:rPr lang="en-US" dirty="0" smtClean="0"/>
              <a:t>    (e.g. the storm botnet)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Spamalytics</a:t>
            </a:r>
            <a:r>
              <a:rPr lang="en-US" dirty="0" smtClean="0"/>
              <a:t>:    </a:t>
            </a:r>
            <a:r>
              <a:rPr lang="en-US" sz="1800" dirty="0" smtClean="0"/>
              <a:t>1:12M  </a:t>
            </a:r>
            <a:r>
              <a:rPr lang="en-US" sz="1800" dirty="0" err="1" smtClean="0"/>
              <a:t>pharma</a:t>
            </a:r>
            <a:r>
              <a:rPr lang="en-US" sz="1800" dirty="0" smtClean="0"/>
              <a:t> spams leads to purchase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1:260K greeting card spams leads to infection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Denial of Service:      </a:t>
            </a:r>
            <a:r>
              <a:rPr lang="en-US" dirty="0" smtClean="0"/>
              <a:t>Services:  </a:t>
            </a:r>
            <a:r>
              <a:rPr lang="en-US" b="1" dirty="0" smtClean="0"/>
              <a:t> </a:t>
            </a:r>
            <a:r>
              <a:rPr lang="en-US" dirty="0" smtClean="0"/>
              <a:t>1 hour (20$),   24 hours (100$)</a:t>
            </a:r>
            <a:endParaRPr lang="en-US" b="1" dirty="0" smtClean="0"/>
          </a:p>
          <a:p>
            <a:pPr>
              <a:spcBef>
                <a:spcPts val="1776"/>
              </a:spcBef>
            </a:pPr>
            <a:r>
              <a:rPr lang="en-US" b="1" dirty="0" smtClean="0"/>
              <a:t>Click fraud  </a:t>
            </a:r>
            <a:r>
              <a:rPr lang="en-US" dirty="0" smtClean="0"/>
              <a:t>(e.g. </a:t>
            </a:r>
            <a:r>
              <a:rPr lang="en-US" dirty="0" err="1" smtClean="0"/>
              <a:t>Clickbot.a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888010"/>
            <a:ext cx="1016000" cy="1064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Why own machines: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2.  Steal user credentials and inject ads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keylog</a:t>
            </a:r>
            <a:r>
              <a:rPr lang="en-US" dirty="0" smtClean="0"/>
              <a:t> for banking passwords,   web passwords,   gaming </a:t>
            </a:r>
            <a:r>
              <a:rPr lang="en-US" dirty="0" err="1" smtClean="0"/>
              <a:t>pwds</a:t>
            </a:r>
            <a:r>
              <a:rPr lang="en-US" dirty="0" smtClean="0"/>
              <a:t>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Example:  </a:t>
            </a:r>
            <a:r>
              <a:rPr lang="en-US" dirty="0" err="1" smtClean="0"/>
              <a:t>SilentBanker</a:t>
            </a:r>
            <a:r>
              <a:rPr lang="en-US" dirty="0" smtClean="0"/>
              <a:t>  </a:t>
            </a:r>
            <a:r>
              <a:rPr lang="en-US" sz="1800" dirty="0" smtClean="0"/>
              <a:t>(and many like it)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487960"/>
            <a:ext cx="31242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800" b="1" dirty="0"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53200" y="3259360"/>
            <a:ext cx="1752600" cy="5143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 smtClean="0">
                <a:latin typeface="+mn-lt"/>
                <a:ea typeface="+mn-ea"/>
              </a:rPr>
              <a:t>Bank</a:t>
            </a:r>
            <a:endParaRPr lang="en-US" sz="2800" b="1" dirty="0"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316510"/>
            <a:ext cx="1447800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800" b="1" dirty="0">
              <a:latin typeface="+mn-lt"/>
              <a:ea typeface="+mn-ea"/>
            </a:endParaRPr>
          </a:p>
        </p:txBody>
      </p:sp>
      <p:cxnSp>
        <p:nvCxnSpPr>
          <p:cNvPr id="7" name="Straight Arrow Connector 11"/>
          <p:cNvCxnSpPr>
            <a:cxnSpLocks noChangeShapeType="1"/>
          </p:cNvCxnSpPr>
          <p:nvPr/>
        </p:nvCxnSpPr>
        <p:spPr bwMode="auto">
          <a:xfrm>
            <a:off x="1828800" y="3259360"/>
            <a:ext cx="2133600" cy="914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362200" y="2903760"/>
            <a:ext cx="1752600" cy="584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Malware injects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  <a:ea typeface="+mn-ea"/>
              </a:rPr>
              <a:t>Javascript</a:t>
            </a:r>
            <a:endParaRPr lang="en-US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954560"/>
            <a:ext cx="21336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</a:rPr>
              <a:t>Bank sends login page needed to log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3647563"/>
            <a:ext cx="2133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+mn-lt"/>
                <a:ea typeface="+mn-ea"/>
              </a:rPr>
              <a:t>When user submits information, also sent to attacker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81800" y="2116360"/>
            <a:ext cx="1301306" cy="13144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57400" y="2497360"/>
            <a:ext cx="47244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9287" y="2154460"/>
            <a:ext cx="24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requests login page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68760"/>
            <a:ext cx="1358900" cy="1073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343400" y="2954560"/>
            <a:ext cx="25146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28800" y="2954560"/>
            <a:ext cx="25146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4171950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mechanism used </a:t>
            </a:r>
            <a:br>
              <a:rPr lang="en-US" dirty="0" smtClean="0"/>
            </a:br>
            <a:r>
              <a:rPr lang="en-US" dirty="0" smtClean="0"/>
              <a:t>by Zeus botnet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5682</TotalTime>
  <Words>970</Words>
  <Application>Microsoft Macintosh PowerPoint</Application>
  <PresentationFormat>On-screen Show (16:9)</PresentationFormat>
  <Paragraphs>174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1_Lecture</vt:lpstr>
      <vt:lpstr>2_Office Theme</vt:lpstr>
      <vt:lpstr>3_Office Theme</vt:lpstr>
      <vt:lpstr>Computer Security</vt:lpstr>
      <vt:lpstr>The computer security problem</vt:lpstr>
      <vt:lpstr>MITRE tracks vulnerability disclosures</vt:lpstr>
      <vt:lpstr>Vulnerable applications being exploited</vt:lpstr>
      <vt:lpstr>Mobile malware     (Nov. 2013 – Oct. 2014)</vt:lpstr>
      <vt:lpstr>Sample attacks</vt:lpstr>
      <vt:lpstr>The computer security problem</vt:lpstr>
      <vt:lpstr>Why own machines:        1.  IP address and bandwidth stealing</vt:lpstr>
      <vt:lpstr>Why own machines:       2.  Steal user credentials and inject ads</vt:lpstr>
      <vt:lpstr>Why own machines:       3. Spread to isolated systems </vt:lpstr>
      <vt:lpstr>Server-side attacks</vt:lpstr>
      <vt:lpstr>Example:   Mpack</vt:lpstr>
      <vt:lpstr>Insider attacks:  example</vt:lpstr>
      <vt:lpstr>Many more examples</vt:lpstr>
      <vt:lpstr>The Marketplace for Vulnerabilities</vt:lpstr>
      <vt:lpstr>Marketplace for Vulnerabilities</vt:lpstr>
      <vt:lpstr>Marketplace for Vulnerabilities</vt:lpstr>
      <vt:lpstr>Marketplace for owned machines</vt:lpstr>
      <vt:lpstr>Marketplace for owned machines</vt:lpstr>
      <vt:lpstr>This course</vt:lpstr>
      <vt:lpstr>This course</vt:lpstr>
      <vt:lpstr>Don’t try this at home !</vt:lpstr>
      <vt:lpstr>Ken Thompson’s clever Trojan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Dan Boneh</cp:lastModifiedBy>
  <cp:revision>414</cp:revision>
  <dcterms:created xsi:type="dcterms:W3CDTF">2010-11-06T18:36:35Z</dcterms:created>
  <dcterms:modified xsi:type="dcterms:W3CDTF">2015-03-31T22:52:40Z</dcterms:modified>
  <cp:category/>
</cp:coreProperties>
</file>