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4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61"/>
  </p:notesMasterIdLst>
  <p:sldIdLst>
    <p:sldId id="277" r:id="rId4"/>
    <p:sldId id="257" r:id="rId5"/>
    <p:sldId id="258" r:id="rId6"/>
    <p:sldId id="259" r:id="rId7"/>
    <p:sldId id="260" r:id="rId8"/>
    <p:sldId id="261" r:id="rId9"/>
    <p:sldId id="271" r:id="rId10"/>
    <p:sldId id="272" r:id="rId11"/>
    <p:sldId id="263" r:id="rId12"/>
    <p:sldId id="274" r:id="rId13"/>
    <p:sldId id="265" r:id="rId14"/>
    <p:sldId id="273" r:id="rId15"/>
    <p:sldId id="266" r:id="rId16"/>
    <p:sldId id="270" r:id="rId17"/>
    <p:sldId id="269" r:id="rId18"/>
    <p:sldId id="278" r:id="rId19"/>
    <p:sldId id="279" r:id="rId20"/>
    <p:sldId id="280" r:id="rId21"/>
    <p:sldId id="281" r:id="rId22"/>
    <p:sldId id="283" r:id="rId23"/>
    <p:sldId id="284" r:id="rId24"/>
    <p:sldId id="285" r:id="rId25"/>
    <p:sldId id="287" r:id="rId26"/>
    <p:sldId id="288" r:id="rId27"/>
    <p:sldId id="290" r:id="rId28"/>
    <p:sldId id="291" r:id="rId29"/>
    <p:sldId id="292" r:id="rId30"/>
    <p:sldId id="293" r:id="rId31"/>
    <p:sldId id="294" r:id="rId32"/>
    <p:sldId id="296" r:id="rId33"/>
    <p:sldId id="297" r:id="rId34"/>
    <p:sldId id="298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1" r:id="rId46"/>
    <p:sldId id="312" r:id="rId47"/>
    <p:sldId id="313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</p:sldIdLst>
  <p:sldSz cx="9144000" cy="5143500" type="screen16x9"/>
  <p:notesSz cx="6858000" cy="9144000"/>
  <p:custDataLst>
    <p:tags r:id="rId6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704" y="-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tags" Target="tags/tag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60" Type="http://schemas.openxmlformats.org/officeDocument/2006/relationships/slide" Target="slides/slide57.xml"/><Relationship Id="rId61" Type="http://schemas.openxmlformats.org/officeDocument/2006/relationships/notesMaster" Target="notesMasters/notes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4/2/15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Bion</a:t>
            </a:r>
            <a:r>
              <a:rPr lang="en-US" dirty="0" smtClean="0"/>
              <a:t> </a:t>
            </a:r>
            <a:r>
              <a:rPr lang="en-US" dirty="0" err="1" smtClean="0"/>
              <a:t>Blazakis</a:t>
            </a:r>
            <a:r>
              <a:rPr lang="en-US" dirty="0" smtClean="0"/>
              <a:t> [</a:t>
            </a:r>
            <a:r>
              <a:rPr lang="en-US" dirty="0" err="1" smtClean="0"/>
              <a:t>Blakchat</a:t>
            </a:r>
            <a:r>
              <a:rPr lang="en-US" baseline="0" dirty="0" smtClean="0"/>
              <a:t> 2010]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B1D5B0-E315-4483-908A-EECE1BEBB53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ProPolice</a:t>
            </a:r>
            <a:r>
              <a:rPr lang="en-US" dirty="0" smtClean="0"/>
              <a:t>:   replicates pointers in arguments to bottom of local </a:t>
            </a:r>
            <a:r>
              <a:rPr lang="en-US" dirty="0" err="1" smtClean="0"/>
              <a:t>vars</a:t>
            </a:r>
            <a:r>
              <a:rPr lang="en-US" dirty="0" smtClean="0"/>
              <a:t> area.</a:t>
            </a:r>
          </a:p>
          <a:p>
            <a:r>
              <a:rPr lang="en-US" dirty="0" err="1" smtClean="0"/>
              <a:t>ProPolicy</a:t>
            </a:r>
            <a:r>
              <a:rPr lang="en-US" dirty="0" smtClean="0"/>
              <a:t>:   also called</a:t>
            </a:r>
            <a:r>
              <a:rPr lang="en-US" baseline="0" dirty="0" smtClean="0"/>
              <a:t> SSP – stack smashing protection.</a:t>
            </a:r>
            <a:endParaRPr lang="en-US" dirty="0" smtClean="0"/>
          </a:p>
          <a:p>
            <a:r>
              <a:rPr lang="en-US" dirty="0" smtClean="0"/>
              <a:t>/GS:   Arguments, return address, </a:t>
            </a:r>
            <a:r>
              <a:rPr lang="en-US" b="1" dirty="0" smtClean="0"/>
              <a:t>cookie</a:t>
            </a:r>
            <a:r>
              <a:rPr lang="en-US" dirty="0" smtClean="0"/>
              <a:t>, arrays, local variables, copies of some pointer arguments, </a:t>
            </a:r>
            <a:r>
              <a:rPr lang="en-US" dirty="0" err="1" smtClean="0"/>
              <a:t>alloca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 bug happened because</a:t>
            </a:r>
            <a:r>
              <a:rPr lang="en-US" baseline="0" dirty="0" smtClean="0"/>
              <a:t> /GS was not applied to function </a:t>
            </a:r>
            <a:r>
              <a:rPr lang="en-US" baseline="0" dirty="0" err="1" smtClean="0"/>
              <a:t>LoadAniIcon</a:t>
            </a:r>
            <a:r>
              <a:rPr lang="en-US" baseline="0" dirty="0" smtClean="0"/>
              <a:t>() since it did not contain string buffers. </a:t>
            </a:r>
            <a:r>
              <a:rPr lang="en-US" sz="1200" dirty="0" smtClean="0"/>
              <a:t>Visual Studio 2010 applies /GS protection more aggressively.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B1D5B0-E315-4483-908A-EECE1BEBB53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37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/GS:   Arguments, return address, </a:t>
            </a:r>
            <a:r>
              <a:rPr lang="en-US" b="1" dirty="0" smtClean="0"/>
              <a:t>cookie</a:t>
            </a:r>
            <a:r>
              <a:rPr lang="en-US" dirty="0" smtClean="0"/>
              <a:t>, arrays, local variables, copies of some pointer arguments, </a:t>
            </a:r>
            <a:r>
              <a:rPr lang="en-US" dirty="0" err="1" smtClean="0"/>
              <a:t>alloca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SEH:</a:t>
            </a:r>
            <a:r>
              <a:rPr lang="en-US" baseline="0" dirty="0" smtClean="0"/>
              <a:t>   structured exception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58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SAFESEH:</a:t>
            </a:r>
            <a:r>
              <a:rPr lang="en-US" baseline="0" dirty="0" smtClean="0"/>
              <a:t>   safe structured exception handling</a:t>
            </a:r>
          </a:p>
          <a:p>
            <a:r>
              <a:rPr lang="en-US" baseline="0" dirty="0" smtClean="0"/>
              <a:t>SEHOP:   structured exception handling overwrite protection.    Enabled with a </a:t>
            </a:r>
            <a:r>
              <a:rPr lang="en-US" baseline="0" dirty="0" err="1" smtClean="0"/>
              <a:t>regkey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DisableExceptionChainValidation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18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Animated cursor</a:t>
            </a:r>
            <a:r>
              <a:rPr lang="en-US" baseline="0" dirty="0" smtClean="0"/>
              <a:t> on web page or email message would result in arbitrary code execution.   Used for rendering cursors, animated cursors, and icons.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94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Windows media player bitmaps  (skins) – heap overflow,  Feb. 2006</a:t>
            </a:r>
          </a:p>
          <a:p>
            <a:r>
              <a:rPr lang="en-US" dirty="0" err="1" smtClean="0"/>
              <a:t>setjmp</a:t>
            </a:r>
            <a:r>
              <a:rPr lang="en-US" dirty="0" smtClean="0"/>
              <a:t> – used for exception handling (jump to global error handling code in case of error)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B1D5B0-E315-4483-908A-EECE1BEBB53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/NXCOMPAT:</a:t>
            </a:r>
            <a:r>
              <a:rPr lang="en-US" baseline="0" dirty="0" smtClean="0"/>
              <a:t>   tells linker that app is compatible with DEP.  :NO indicates don’t use DEP.</a:t>
            </a:r>
            <a:endParaRPr lang="en-US" dirty="0" smtClean="0"/>
          </a:p>
          <a:p>
            <a:r>
              <a:rPr lang="en-US" dirty="0" smtClean="0"/>
              <a:t>DEP:   data execute prevention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NX wasted effort?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Combination of  NX and ASLR is effective.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DynamicBase</a:t>
            </a:r>
            <a:r>
              <a:rPr lang="en-US" dirty="0" smtClean="0"/>
              <a:t>:</a:t>
            </a:r>
            <a:r>
              <a:rPr lang="en-US" baseline="0" dirty="0" smtClean="0"/>
              <a:t>   Visual Studio flag to indicate that application works with ASLR.</a:t>
            </a: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150"/>
            <a:ext cx="7772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28700"/>
            <a:ext cx="3810000" cy="377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19600" y="1028700"/>
            <a:ext cx="3810000" cy="37719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95319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5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5" Type="http://schemas.openxmlformats.org/officeDocument/2006/relationships/image" Target="NULL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5" Type="http://schemas.openxmlformats.org/officeDocument/2006/relationships/image" Target="NULL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Hijacking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Control Hijacking Attacks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33350"/>
            <a:ext cx="3962400" cy="857250"/>
          </a:xfrm>
        </p:spPr>
        <p:txBody>
          <a:bodyPr/>
          <a:lstStyle/>
          <a:p>
            <a:r>
              <a:rPr lang="en-US" dirty="0" smtClean="0"/>
              <a:t>The NOP slide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276351"/>
            <a:ext cx="4572000" cy="3657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Problem:   how does attacker </a:t>
            </a:r>
            <a:br>
              <a:rPr lang="en-US" sz="2400" dirty="0" smtClean="0"/>
            </a:br>
            <a:r>
              <a:rPr lang="en-US" sz="2400" dirty="0" smtClean="0"/>
              <a:t>	      determine ret-address?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Solution:   NOP slide</a:t>
            </a:r>
          </a:p>
          <a:p>
            <a:pPr>
              <a:spcBef>
                <a:spcPts val="1080"/>
              </a:spcBef>
            </a:pPr>
            <a:r>
              <a:rPr lang="en-US" sz="2000" dirty="0" smtClean="0"/>
              <a:t>Guess approximate stack </a:t>
            </a:r>
            <a:r>
              <a:rPr lang="en-US" sz="2000" dirty="0"/>
              <a:t>state </a:t>
            </a:r>
            <a:br>
              <a:rPr lang="en-US" sz="2000" dirty="0"/>
            </a:br>
            <a:r>
              <a:rPr lang="en-US" sz="2000" dirty="0"/>
              <a:t>when </a:t>
            </a:r>
            <a:r>
              <a:rPr lang="en-US" sz="2000" dirty="0" err="1">
                <a:solidFill>
                  <a:schemeClr val="tx2"/>
                </a:solidFill>
              </a:rPr>
              <a:t>func</a:t>
            </a:r>
            <a:r>
              <a:rPr lang="en-US" sz="2000" dirty="0">
                <a:solidFill>
                  <a:schemeClr val="tx2"/>
                </a:solidFill>
              </a:rPr>
              <a:t>()</a:t>
            </a:r>
            <a:r>
              <a:rPr lang="en-US" sz="2000" dirty="0"/>
              <a:t> is </a:t>
            </a:r>
            <a:r>
              <a:rPr lang="en-US" sz="2000" dirty="0" smtClean="0"/>
              <a:t>called</a:t>
            </a:r>
          </a:p>
          <a:p>
            <a:pPr>
              <a:spcBef>
                <a:spcPts val="1080"/>
              </a:spcBef>
            </a:pPr>
            <a:r>
              <a:rPr lang="en-US" sz="2000" dirty="0" smtClean="0"/>
              <a:t>Insert many NOPs before program P: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nop</a:t>
            </a:r>
            <a:r>
              <a:rPr lang="en-US" sz="2000" dirty="0"/>
              <a:t> </a:t>
            </a:r>
            <a:r>
              <a:rPr lang="en-US" sz="2000" dirty="0" smtClean="0"/>
              <a:t>  ,    </a:t>
            </a:r>
            <a:r>
              <a:rPr lang="en-US" sz="2000" dirty="0" err="1" smtClean="0"/>
              <a:t>xor</a:t>
            </a:r>
            <a:r>
              <a:rPr lang="en-US" sz="2000" dirty="0" smtClean="0"/>
              <a:t> </a:t>
            </a:r>
            <a:r>
              <a:rPr lang="en-US" sz="2000" dirty="0" err="1" smtClean="0"/>
              <a:t>eax,eax</a:t>
            </a:r>
            <a:r>
              <a:rPr lang="en-US" sz="2000" dirty="0" smtClean="0"/>
              <a:t>     ,    </a:t>
            </a:r>
            <a:r>
              <a:rPr lang="en-US" sz="2000" dirty="0" err="1" smtClean="0"/>
              <a:t>inc</a:t>
            </a:r>
            <a:r>
              <a:rPr lang="en-US" sz="2000" dirty="0" smtClean="0"/>
              <a:t> ax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867400" y="2571750"/>
            <a:ext cx="26670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842552" y="3562350"/>
            <a:ext cx="2667000" cy="1143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000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867400" y="3562350"/>
            <a:ext cx="2667000" cy="1143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EEECE1"/>
                </a:solidFill>
              </a:rPr>
              <a:t>c</a:t>
            </a:r>
            <a:r>
              <a:rPr lang="en-US" sz="2000" dirty="0" smtClean="0">
                <a:solidFill>
                  <a:srgbClr val="EEECE1"/>
                </a:solidFill>
              </a:rPr>
              <a:t>har </a:t>
            </a:r>
            <a:r>
              <a:rPr lang="en-US" sz="2000" dirty="0" err="1" smtClean="0">
                <a:solidFill>
                  <a:srgbClr val="EEECE1"/>
                </a:solidFill>
              </a:rPr>
              <a:t>buf</a:t>
            </a:r>
            <a:r>
              <a:rPr lang="en-US" sz="2000" dirty="0" smtClean="0">
                <a:solidFill>
                  <a:srgbClr val="EEECE1"/>
                </a:solidFill>
              </a:rPr>
              <a:t>[128]</a:t>
            </a:r>
            <a:endParaRPr lang="en-US" sz="2000" dirty="0">
              <a:solidFill>
                <a:srgbClr val="EEECE1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867400" y="2914650"/>
            <a:ext cx="26670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</a:rPr>
              <a:t>r</a:t>
            </a:r>
            <a:r>
              <a:rPr lang="en-US" sz="2000" dirty="0" smtClean="0">
                <a:solidFill>
                  <a:schemeClr val="bg2"/>
                </a:solidFill>
              </a:rPr>
              <a:t>eturn </a:t>
            </a:r>
            <a:r>
              <a:rPr lang="en-US" sz="2000" dirty="0">
                <a:solidFill>
                  <a:schemeClr val="bg2"/>
                </a:solidFill>
              </a:rPr>
              <a:t>address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867400" y="3219450"/>
            <a:ext cx="26670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000" dirty="0">
              <a:solidFill>
                <a:srgbClr val="EEECE1"/>
              </a:solidFill>
            </a:endParaRPr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5537752" y="4667251"/>
            <a:ext cx="307284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5588000" y="2533650"/>
            <a:ext cx="3124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H="1">
            <a:off x="5842551" y="4243389"/>
            <a:ext cx="2416" cy="53816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509553" y="4243388"/>
            <a:ext cx="2416" cy="538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16" name="Rectangle 15"/>
          <p:cNvSpPr/>
          <p:nvPr/>
        </p:nvSpPr>
        <p:spPr>
          <a:xfrm>
            <a:off x="5867400" y="1657350"/>
            <a:ext cx="2667000" cy="838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EEECE1"/>
                </a:solidFill>
              </a:rPr>
              <a:t>NOP Slide</a:t>
            </a:r>
            <a:endParaRPr lang="en-US" sz="2000" b="1" dirty="0">
              <a:solidFill>
                <a:srgbClr val="EEECE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67400" y="666750"/>
            <a:ext cx="2667000" cy="9906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EEECE1"/>
                </a:solidFill>
              </a:rPr>
              <a:t>Program P</a:t>
            </a:r>
            <a:endParaRPr lang="en-US" sz="2000" b="1" dirty="0">
              <a:solidFill>
                <a:srgbClr val="EEECE1"/>
              </a:solidFill>
            </a:endParaRPr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 flipH="1">
            <a:off x="8511967" y="514350"/>
            <a:ext cx="22432" cy="20955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flipH="1">
            <a:off x="5842552" y="514350"/>
            <a:ext cx="24848" cy="20955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20" name="Freeform 19"/>
          <p:cNvSpPr/>
          <p:nvPr/>
        </p:nvSpPr>
        <p:spPr>
          <a:xfrm>
            <a:off x="5121748" y="2038350"/>
            <a:ext cx="732952" cy="1047750"/>
          </a:xfrm>
          <a:custGeom>
            <a:avLst/>
            <a:gdLst>
              <a:gd name="connsiteX0" fmla="*/ 732952 w 732952"/>
              <a:gd name="connsiteY0" fmla="*/ 1155700 h 1155700"/>
              <a:gd name="connsiteX1" fmla="*/ 466252 w 732952"/>
              <a:gd name="connsiteY1" fmla="*/ 965200 h 1155700"/>
              <a:gd name="connsiteX2" fmla="*/ 47152 w 732952"/>
              <a:gd name="connsiteY2" fmla="*/ 635000 h 1155700"/>
              <a:gd name="connsiteX3" fmla="*/ 72552 w 732952"/>
              <a:gd name="connsiteY3" fmla="*/ 203200 h 1155700"/>
              <a:gd name="connsiteX4" fmla="*/ 605952 w 732952"/>
              <a:gd name="connsiteY4" fmla="*/ 0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2952" h="1155700">
                <a:moveTo>
                  <a:pt x="732952" y="1155700"/>
                </a:moveTo>
                <a:cubicBezTo>
                  <a:pt x="656752" y="1103841"/>
                  <a:pt x="580552" y="1051983"/>
                  <a:pt x="466252" y="965200"/>
                </a:cubicBezTo>
                <a:cubicBezTo>
                  <a:pt x="351952" y="878417"/>
                  <a:pt x="112769" y="762000"/>
                  <a:pt x="47152" y="635000"/>
                </a:cubicBezTo>
                <a:cubicBezTo>
                  <a:pt x="-18465" y="508000"/>
                  <a:pt x="-20581" y="309033"/>
                  <a:pt x="72552" y="203200"/>
                </a:cubicBezTo>
                <a:cubicBezTo>
                  <a:pt x="165685" y="97367"/>
                  <a:pt x="605952" y="0"/>
                  <a:pt x="605952" y="0"/>
                </a:cubicBezTo>
              </a:path>
            </a:pathLst>
          </a:custGeom>
          <a:ln w="57150" cmpd="sng">
            <a:solidFill>
              <a:srgbClr val="00009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842552" y="2533651"/>
            <a:ext cx="2667000" cy="2133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 flipH="1">
            <a:off x="8509553" y="4243388"/>
            <a:ext cx="2416" cy="538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8511967" y="514350"/>
            <a:ext cx="22432" cy="20955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915400" y="895350"/>
            <a:ext cx="0" cy="36576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619623" y="4476750"/>
            <a:ext cx="52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619623" y="590550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3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sz="4400" dirty="0" smtClean="0"/>
              <a:t>Details and examples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" y="971550"/>
            <a:ext cx="8915400" cy="4171950"/>
          </a:xfrm>
        </p:spPr>
        <p:txBody>
          <a:bodyPr>
            <a:normAutofit fontScale="92500"/>
          </a:bodyPr>
          <a:lstStyle/>
          <a:p>
            <a:pPr>
              <a:spcBef>
                <a:spcPct val="100000"/>
              </a:spcBef>
            </a:pPr>
            <a:r>
              <a:rPr lang="en-US" sz="2800" dirty="0" smtClean="0"/>
              <a:t>Some complications:</a:t>
            </a:r>
          </a:p>
          <a:p>
            <a:pPr lvl="1"/>
            <a:r>
              <a:rPr lang="en-US" dirty="0" smtClean="0"/>
              <a:t>Program   P  should not contain the ‘\0’  character.</a:t>
            </a:r>
          </a:p>
          <a:p>
            <a:pPr lvl="1"/>
            <a:r>
              <a:rPr lang="en-US" dirty="0" smtClean="0"/>
              <a:t>Overflow should not crash program before  </a:t>
            </a:r>
            <a:r>
              <a:rPr lang="en-US" dirty="0" err="1" smtClean="0"/>
              <a:t>func</a:t>
            </a:r>
            <a:r>
              <a:rPr lang="en-US" dirty="0" smtClean="0"/>
              <a:t>()  exists.</a:t>
            </a:r>
          </a:p>
          <a:p>
            <a:pPr>
              <a:spcBef>
                <a:spcPct val="100000"/>
              </a:spcBef>
            </a:pPr>
            <a:r>
              <a:rPr lang="en-US" sz="2800" dirty="0" smtClean="0"/>
              <a:t>(in)Famous </a:t>
            </a:r>
            <a:r>
              <a:rPr lang="en-US" sz="2800" u="sng" dirty="0" smtClean="0"/>
              <a:t>remote</a:t>
            </a:r>
            <a:r>
              <a:rPr lang="en-US" sz="2800" dirty="0" smtClean="0"/>
              <a:t> stack smashing overflows: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(2007)  Overflow in Windows animated cursors (ANI).     </a:t>
            </a:r>
            <a:r>
              <a:rPr lang="en-US" sz="2200" dirty="0" err="1" smtClean="0">
                <a:solidFill>
                  <a:srgbClr val="000090"/>
                </a:solidFill>
              </a:rPr>
              <a:t>LoadAniIcon</a:t>
            </a:r>
            <a:r>
              <a:rPr lang="en-US" sz="2200" dirty="0" smtClean="0">
                <a:solidFill>
                  <a:srgbClr val="000090"/>
                </a:solidFill>
              </a:rPr>
              <a:t>()</a:t>
            </a:r>
            <a:endParaRPr lang="en-US" sz="2400" dirty="0" smtClean="0">
              <a:solidFill>
                <a:srgbClr val="000090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(2005)  Overflow in Symantec Virus Detection</a:t>
            </a:r>
          </a:p>
          <a:p>
            <a:pPr lvl="2">
              <a:lnSpc>
                <a:spcPct val="140000"/>
              </a:lnSpc>
              <a:buFont typeface="Wingdings" pitchFamily="2" charset="2"/>
              <a:buNone/>
            </a:pPr>
            <a:r>
              <a:rPr lang="en-US" dirty="0" smtClean="0">
                <a:latin typeface="Arial" charset="0"/>
              </a:rPr>
              <a:t>	</a:t>
            </a:r>
            <a:r>
              <a:rPr lang="en-US" sz="2200" dirty="0" err="1" smtClean="0">
                <a:solidFill>
                  <a:srgbClr val="000090"/>
                </a:solidFill>
                <a:latin typeface="Arial" charset="0"/>
              </a:rPr>
              <a:t>test.GetPrivateProfileString</a:t>
            </a:r>
            <a:r>
              <a:rPr lang="en-US" sz="2200" dirty="0" smtClean="0">
                <a:solidFill>
                  <a:srgbClr val="000090"/>
                </a:solidFill>
                <a:latin typeface="Arial" charset="0"/>
              </a:rPr>
              <a:t>  "file", </a:t>
            </a:r>
            <a:r>
              <a:rPr lang="en-US" sz="2200" dirty="0" smtClean="0">
                <a:latin typeface="Arial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Arial" charset="0"/>
              </a:rPr>
              <a:t>[long string]</a:t>
            </a:r>
          </a:p>
        </p:txBody>
      </p:sp>
    </p:spTree>
    <p:extLst>
      <p:ext uri="{BB962C8B-B14F-4D97-AF65-F5344CB8AC3E}">
        <p14:creationId xmlns:p14="http://schemas.microsoft.com/office/powerpoint/2010/main" val="615166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/>
              <a:t>Many unsafe </a:t>
            </a:r>
            <a:r>
              <a:rPr lang="en-US" sz="4400" dirty="0" err="1" smtClean="0"/>
              <a:t>libc</a:t>
            </a:r>
            <a:r>
              <a:rPr lang="en-US" sz="4400" dirty="0" smtClean="0"/>
              <a:t> functions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42481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0090"/>
                </a:solidFill>
              </a:rPr>
              <a:t>strcpy</a:t>
            </a:r>
            <a:r>
              <a:rPr lang="en-US" sz="2400" dirty="0" smtClean="0">
                <a:solidFill>
                  <a:srgbClr val="000090"/>
                </a:solidFill>
              </a:rPr>
              <a:t> </a:t>
            </a:r>
            <a:r>
              <a:rPr lang="en-US" sz="2400" dirty="0" smtClean="0"/>
              <a:t>(char *</a:t>
            </a:r>
            <a:r>
              <a:rPr lang="en-US" sz="2400" dirty="0" err="1" smtClean="0"/>
              <a:t>dest</a:t>
            </a:r>
            <a:r>
              <a:rPr lang="en-US" sz="2400" dirty="0" smtClean="0"/>
              <a:t>,  </a:t>
            </a:r>
            <a:r>
              <a:rPr lang="en-US" sz="2400" dirty="0" err="1" smtClean="0"/>
              <a:t>const</a:t>
            </a:r>
            <a:r>
              <a:rPr lang="en-US" sz="2400" dirty="0" smtClean="0"/>
              <a:t> char *</a:t>
            </a:r>
            <a:r>
              <a:rPr lang="en-US" sz="2400" dirty="0" err="1" smtClean="0"/>
              <a:t>src</a:t>
            </a:r>
            <a:r>
              <a:rPr lang="en-US" sz="2400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0090"/>
                </a:solidFill>
              </a:rPr>
              <a:t>strcat</a:t>
            </a:r>
            <a:r>
              <a:rPr lang="en-US" sz="2400" dirty="0" smtClean="0">
                <a:solidFill>
                  <a:srgbClr val="000090"/>
                </a:solidFill>
              </a:rPr>
              <a:t> </a:t>
            </a:r>
            <a:r>
              <a:rPr lang="en-US" sz="2400" dirty="0" smtClean="0"/>
              <a:t>(char *</a:t>
            </a:r>
            <a:r>
              <a:rPr lang="en-US" sz="2400" dirty="0" err="1" smtClean="0"/>
              <a:t>dest</a:t>
            </a:r>
            <a:r>
              <a:rPr lang="en-US" sz="2400" dirty="0" smtClean="0"/>
              <a:t>, </a:t>
            </a:r>
            <a:r>
              <a:rPr lang="en-US" sz="2400" dirty="0" err="1" smtClean="0"/>
              <a:t>const</a:t>
            </a:r>
            <a:r>
              <a:rPr lang="en-US" sz="2400" dirty="0" smtClean="0"/>
              <a:t> char *</a:t>
            </a:r>
            <a:r>
              <a:rPr lang="en-US" sz="2400" dirty="0" err="1" smtClean="0"/>
              <a:t>src</a:t>
            </a:r>
            <a:r>
              <a:rPr lang="en-US" sz="2400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90"/>
                </a:solidFill>
              </a:rPr>
              <a:t>gets</a:t>
            </a:r>
            <a:r>
              <a:rPr lang="en-US" sz="2400" dirty="0" smtClean="0">
                <a:solidFill>
                  <a:srgbClr val="4F81BD"/>
                </a:solidFill>
              </a:rPr>
              <a:t> </a:t>
            </a:r>
            <a:r>
              <a:rPr lang="en-US" sz="2400" dirty="0" smtClean="0"/>
              <a:t>(char *s)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0090"/>
                </a:solidFill>
              </a:rPr>
              <a:t>scanf</a:t>
            </a:r>
            <a:r>
              <a:rPr lang="en-US" sz="2400" dirty="0" smtClean="0">
                <a:solidFill>
                  <a:srgbClr val="000090"/>
                </a:solidFill>
              </a:rPr>
              <a:t> </a:t>
            </a:r>
            <a:r>
              <a:rPr lang="en-US" sz="2400" dirty="0" smtClean="0"/>
              <a:t>( </a:t>
            </a:r>
            <a:r>
              <a:rPr lang="en-US" sz="2400" dirty="0" err="1" smtClean="0"/>
              <a:t>const</a:t>
            </a:r>
            <a:r>
              <a:rPr lang="en-US" sz="2400" dirty="0" smtClean="0"/>
              <a:t> char *format, … )           and many more.</a:t>
            </a:r>
          </a:p>
          <a:p>
            <a:pPr>
              <a:spcBef>
                <a:spcPts val="1920"/>
              </a:spcBef>
            </a:pPr>
            <a:r>
              <a:rPr lang="en-US" sz="2400" dirty="0" smtClean="0"/>
              <a:t>“Safe” </a:t>
            </a:r>
            <a:r>
              <a:rPr lang="en-US" sz="2400" dirty="0" err="1" smtClean="0"/>
              <a:t>libc</a:t>
            </a:r>
            <a:r>
              <a:rPr lang="en-US" sz="2400" dirty="0" smtClean="0"/>
              <a:t> versions  </a:t>
            </a:r>
            <a:r>
              <a:rPr lang="en-US" sz="2400" dirty="0" err="1" smtClean="0">
                <a:solidFill>
                  <a:srgbClr val="000090"/>
                </a:solidFill>
              </a:rPr>
              <a:t>strncpy</a:t>
            </a:r>
            <a:r>
              <a:rPr lang="en-US" sz="2400" dirty="0" smtClean="0">
                <a:solidFill>
                  <a:srgbClr val="000090"/>
                </a:solidFill>
              </a:rPr>
              <a:t>(), </a:t>
            </a:r>
            <a:r>
              <a:rPr lang="en-US" sz="2400" dirty="0" err="1" smtClean="0">
                <a:solidFill>
                  <a:srgbClr val="000090"/>
                </a:solidFill>
              </a:rPr>
              <a:t>strncat</a:t>
            </a:r>
            <a:r>
              <a:rPr lang="en-US" sz="2400" dirty="0" smtClean="0">
                <a:solidFill>
                  <a:srgbClr val="000090"/>
                </a:solidFill>
              </a:rPr>
              <a:t>()  </a:t>
            </a:r>
            <a:r>
              <a:rPr lang="en-US" sz="2400" dirty="0" smtClean="0"/>
              <a:t>are misleading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.g.  </a:t>
            </a:r>
            <a:r>
              <a:rPr lang="en-US" sz="2400" dirty="0" err="1" smtClean="0">
                <a:solidFill>
                  <a:srgbClr val="000090"/>
                </a:solidFill>
              </a:rPr>
              <a:t>strncpy</a:t>
            </a:r>
            <a:r>
              <a:rPr lang="en-US" sz="2400" dirty="0" smtClean="0">
                <a:solidFill>
                  <a:srgbClr val="000090"/>
                </a:solidFill>
              </a:rPr>
              <a:t>()   </a:t>
            </a:r>
            <a:r>
              <a:rPr lang="en-US" sz="2400" dirty="0" smtClean="0"/>
              <a:t>may leave string </a:t>
            </a:r>
            <a:r>
              <a:rPr lang="en-US" sz="2400" dirty="0" err="1" smtClean="0"/>
              <a:t>unterminated</a:t>
            </a:r>
            <a:r>
              <a:rPr lang="en-US" sz="2400" dirty="0" smtClean="0"/>
              <a:t>.</a:t>
            </a:r>
          </a:p>
          <a:p>
            <a:pPr>
              <a:spcBef>
                <a:spcPts val="2424"/>
              </a:spcBef>
            </a:pPr>
            <a:r>
              <a:rPr lang="en-US" sz="2400" dirty="0" smtClean="0"/>
              <a:t>Windows C run time  (CRT):</a:t>
            </a:r>
          </a:p>
          <a:p>
            <a:pPr lvl="1">
              <a:spcBef>
                <a:spcPts val="624"/>
              </a:spcBef>
            </a:pPr>
            <a:r>
              <a:rPr lang="en-US" sz="2400" dirty="0" err="1" smtClean="0">
                <a:solidFill>
                  <a:srgbClr val="000090"/>
                </a:solidFill>
              </a:rPr>
              <a:t>strcpy_s</a:t>
            </a:r>
            <a:r>
              <a:rPr lang="en-US" sz="2400" dirty="0" smtClean="0">
                <a:solidFill>
                  <a:srgbClr val="000090"/>
                </a:solidFill>
              </a:rPr>
              <a:t> (*</a:t>
            </a:r>
            <a:r>
              <a:rPr lang="en-US" sz="2400" dirty="0" err="1" smtClean="0">
                <a:solidFill>
                  <a:srgbClr val="000090"/>
                </a:solidFill>
              </a:rPr>
              <a:t>dest</a:t>
            </a:r>
            <a:r>
              <a:rPr lang="en-US" sz="2400" dirty="0" smtClean="0">
                <a:solidFill>
                  <a:srgbClr val="000090"/>
                </a:solidFill>
              </a:rPr>
              <a:t>, </a:t>
            </a:r>
            <a:r>
              <a:rPr lang="en-US" sz="2400" dirty="0" err="1" smtClean="0">
                <a:solidFill>
                  <a:srgbClr val="000090"/>
                </a:solidFill>
              </a:rPr>
              <a:t>Dest</a:t>
            </a:r>
            <a:r>
              <a:rPr lang="en-US" sz="2400" dirty="0" err="1">
                <a:solidFill>
                  <a:srgbClr val="000090"/>
                </a:solidFill>
              </a:rPr>
              <a:t>S</a:t>
            </a:r>
            <a:r>
              <a:rPr lang="en-US" sz="2400" dirty="0" err="1" smtClean="0">
                <a:solidFill>
                  <a:srgbClr val="000090"/>
                </a:solidFill>
              </a:rPr>
              <a:t>ize</a:t>
            </a:r>
            <a:r>
              <a:rPr lang="en-US" sz="2400" dirty="0" smtClean="0">
                <a:solidFill>
                  <a:srgbClr val="000090"/>
                </a:solidFill>
              </a:rPr>
              <a:t>, *</a:t>
            </a:r>
            <a:r>
              <a:rPr lang="en-US" sz="2400" dirty="0" err="1" smtClean="0">
                <a:solidFill>
                  <a:srgbClr val="000090"/>
                </a:solidFill>
              </a:rPr>
              <a:t>src</a:t>
            </a:r>
            <a:r>
              <a:rPr lang="en-US" sz="2400" dirty="0" smtClean="0">
                <a:solidFill>
                  <a:srgbClr val="000090"/>
                </a:solidFill>
              </a:rPr>
              <a:t>)</a:t>
            </a:r>
            <a:r>
              <a:rPr lang="en-US" sz="2400" dirty="0" smtClean="0"/>
              <a:t>:   ensures proper termination</a:t>
            </a:r>
            <a:endParaRPr lang="en-US" sz="2400" dirty="0" smtClean="0">
              <a:solidFill>
                <a:srgbClr val="3366FF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28600" y="2927350"/>
            <a:ext cx="868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8600" y="3994150"/>
            <a:ext cx="868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64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7145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Buffer overflow </a:t>
            </a:r>
            <a:r>
              <a:rPr lang="en-US" sz="4400" dirty="0" smtClean="0"/>
              <a:t>opportunities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047750"/>
            <a:ext cx="8839200" cy="4095750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1250950" algn="l"/>
              </a:tabLst>
            </a:pPr>
            <a:r>
              <a:rPr lang="en-US" sz="2800" dirty="0" smtClean="0"/>
              <a:t>Exception handlers:     </a:t>
            </a:r>
            <a:r>
              <a:rPr lang="en-US" sz="2400" dirty="0" smtClean="0"/>
              <a:t>(Windows SEH attacks)</a:t>
            </a:r>
          </a:p>
          <a:p>
            <a:pPr marL="744538" lvl="1" indent="-287338">
              <a:tabLst>
                <a:tab pos="1250950" algn="l"/>
              </a:tabLst>
            </a:pPr>
            <a:r>
              <a:rPr lang="en-US" dirty="0" smtClean="0"/>
              <a:t>Overwrite the address of an exception handler in stack frame.</a:t>
            </a:r>
          </a:p>
          <a:p>
            <a:pPr>
              <a:tabLst>
                <a:tab pos="1250950" algn="l"/>
              </a:tabLst>
            </a:pPr>
            <a:endParaRPr lang="en-US" dirty="0" smtClean="0"/>
          </a:p>
          <a:p>
            <a:pPr>
              <a:tabLst>
                <a:tab pos="1250950" algn="l"/>
              </a:tabLst>
            </a:pPr>
            <a:r>
              <a:rPr lang="en-US" sz="2800" dirty="0" smtClean="0"/>
              <a:t>Function pointers:    </a:t>
            </a:r>
            <a:r>
              <a:rPr lang="en-US" sz="2000" dirty="0" smtClean="0"/>
              <a:t>(e.g.  PHP 4.0.2,   MS </a:t>
            </a:r>
            <a:r>
              <a:rPr lang="en-US" sz="2000" dirty="0" err="1" smtClean="0"/>
              <a:t>MediaPlayer</a:t>
            </a:r>
            <a:r>
              <a:rPr lang="en-US" sz="2000" dirty="0" smtClean="0"/>
              <a:t> Bitmaps)</a:t>
            </a:r>
          </a:p>
          <a:p>
            <a:pPr>
              <a:tabLst>
                <a:tab pos="1250950" algn="l"/>
              </a:tabLst>
            </a:pPr>
            <a:endParaRPr lang="en-US" sz="2400" dirty="0" smtClean="0"/>
          </a:p>
          <a:p>
            <a:pPr marL="744538" lvl="1" indent="-287338">
              <a:spcBef>
                <a:spcPct val="130000"/>
              </a:spcBef>
              <a:tabLst>
                <a:tab pos="1250950" algn="l"/>
              </a:tabLst>
            </a:pPr>
            <a:r>
              <a:rPr lang="en-US" dirty="0" smtClean="0"/>
              <a:t>Overflowing  </a:t>
            </a:r>
            <a:r>
              <a:rPr lang="en-US" dirty="0" err="1" smtClean="0"/>
              <a:t>buf</a:t>
            </a:r>
            <a:r>
              <a:rPr lang="en-US" dirty="0" smtClean="0"/>
              <a:t>  will override function pointer.</a:t>
            </a:r>
          </a:p>
          <a:p>
            <a:pPr>
              <a:spcBef>
                <a:spcPct val="130000"/>
              </a:spcBef>
              <a:tabLst>
                <a:tab pos="1250950" algn="l"/>
              </a:tabLst>
            </a:pPr>
            <a:r>
              <a:rPr lang="en-US" sz="2800" dirty="0" err="1" smtClean="0"/>
              <a:t>Longjmp</a:t>
            </a:r>
            <a:r>
              <a:rPr lang="en-US" sz="2800" dirty="0" smtClean="0"/>
              <a:t> buffers:  </a:t>
            </a:r>
            <a:r>
              <a:rPr lang="en-US" sz="2400" dirty="0" err="1" smtClean="0"/>
              <a:t>longjmp</a:t>
            </a:r>
            <a:r>
              <a:rPr lang="en-US" sz="2400" dirty="0" smtClean="0"/>
              <a:t>(pos)         (e.g. Perl </a:t>
            </a:r>
            <a:r>
              <a:rPr lang="en-US" sz="2000" dirty="0" smtClean="0"/>
              <a:t>5.003)</a:t>
            </a:r>
          </a:p>
          <a:p>
            <a:pPr marL="744538" lvl="1" indent="-287338">
              <a:tabLst>
                <a:tab pos="1250950" algn="l"/>
              </a:tabLst>
            </a:pPr>
            <a:r>
              <a:rPr lang="en-US" dirty="0" smtClean="0"/>
              <a:t>Overflowing </a:t>
            </a:r>
            <a:r>
              <a:rPr lang="en-US" dirty="0" err="1" smtClean="0"/>
              <a:t>buf</a:t>
            </a:r>
            <a:r>
              <a:rPr lang="en-US" dirty="0" smtClean="0"/>
              <a:t> next to pos overrides value of pos</a:t>
            </a:r>
            <a:r>
              <a:rPr lang="en-US" sz="1800" dirty="0" smtClean="0"/>
              <a:t>.</a:t>
            </a:r>
            <a:endParaRPr lang="en-US" dirty="0" smtClean="0"/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2076450" y="2800350"/>
            <a:ext cx="5619750" cy="766763"/>
            <a:chOff x="816" y="2400"/>
            <a:chExt cx="3540" cy="644"/>
          </a:xfrm>
        </p:grpSpPr>
        <p:sp>
          <p:nvSpPr>
            <p:cNvPr id="13317" name="Line 5"/>
            <p:cNvSpPr>
              <a:spLocks noChangeShapeType="1"/>
            </p:cNvSpPr>
            <p:nvPr/>
          </p:nvSpPr>
          <p:spPr bwMode="auto">
            <a:xfrm>
              <a:off x="3393" y="2540"/>
              <a:ext cx="5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3393" y="2777"/>
              <a:ext cx="5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816" y="2543"/>
              <a:ext cx="5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816" y="2777"/>
              <a:ext cx="5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1" name="Text Box 9"/>
            <p:cNvSpPr txBox="1">
              <a:spLocks noChangeArrowheads="1"/>
            </p:cNvSpPr>
            <p:nvPr/>
          </p:nvSpPr>
          <p:spPr bwMode="auto">
            <a:xfrm>
              <a:off x="3929" y="2400"/>
              <a:ext cx="427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/>
                <a:t>Heap</a:t>
              </a:r>
              <a:br>
                <a:rPr lang="en-US" sz="1800"/>
              </a:br>
              <a:r>
                <a:rPr lang="en-US" sz="1800"/>
                <a:t>or</a:t>
              </a:r>
              <a:br>
                <a:rPr lang="en-US" sz="1800"/>
              </a:br>
              <a:r>
                <a:rPr lang="en-US" sz="1800"/>
                <a:t>stack</a:t>
              </a:r>
            </a:p>
          </p:txBody>
        </p:sp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1343" y="2543"/>
              <a:ext cx="1714" cy="23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 dirty="0"/>
                <a:t>             </a:t>
              </a:r>
              <a:r>
                <a:rPr lang="en-US" sz="1800" dirty="0" err="1">
                  <a:solidFill>
                    <a:schemeClr val="bg1"/>
                  </a:solidFill>
                </a:rPr>
                <a:t>buf</a:t>
              </a:r>
              <a:r>
                <a:rPr lang="en-US" sz="1800" dirty="0">
                  <a:solidFill>
                    <a:schemeClr val="bg1"/>
                  </a:solidFill>
                </a:rPr>
                <a:t>[128]</a:t>
              </a:r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3057" y="2540"/>
              <a:ext cx="543" cy="23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dirty="0" err="1">
                  <a:solidFill>
                    <a:srgbClr val="FFFFFF"/>
                  </a:solidFill>
                </a:rPr>
                <a:t>FuncPtr</a:t>
              </a:r>
              <a:endParaRPr lang="en-US" sz="1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550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Corrupting method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09650"/>
            <a:ext cx="8458200" cy="30861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Compiler generated function pointers   (e.g.  C++ code)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After overflow of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400" dirty="0" smtClean="0"/>
              <a:t> 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620892" y="20002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0892" y="22288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20892" y="24574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0892" y="26860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95401" y="2914650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Object  T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3"/>
            <a:endCxn id="12" idx="1"/>
          </p:cNvCxnSpPr>
          <p:nvPr/>
        </p:nvCxnSpPr>
        <p:spPr>
          <a:xfrm flipV="1">
            <a:off x="2459092" y="1828800"/>
            <a:ext cx="1447800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06892" y="17145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06892" y="19431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06892" y="21717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55252" y="2385967"/>
            <a:ext cx="830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vtable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2" idx="3"/>
            <a:endCxn id="20" idx="1"/>
          </p:cNvCxnSpPr>
          <p:nvPr/>
        </p:nvCxnSpPr>
        <p:spPr>
          <a:xfrm flipV="1">
            <a:off x="4745092" y="1784866"/>
            <a:ext cx="990600" cy="439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35692" y="1600200"/>
            <a:ext cx="1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#1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3" idx="3"/>
            <a:endCxn id="22" idx="1"/>
          </p:cNvCxnSpPr>
          <p:nvPr/>
        </p:nvCxnSpPr>
        <p:spPr>
          <a:xfrm>
            <a:off x="4745092" y="2057400"/>
            <a:ext cx="990600" cy="35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35692" y="1908072"/>
            <a:ext cx="1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#2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45092" y="2272629"/>
            <a:ext cx="990600" cy="947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35692" y="2228850"/>
            <a:ext cx="1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#3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3409950"/>
            <a:ext cx="9144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705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ptr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8200" y="4057650"/>
            <a:ext cx="1905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buf</a:t>
            </a:r>
            <a:r>
              <a:rPr lang="en-US" sz="2000" dirty="0" smtClean="0">
                <a:solidFill>
                  <a:schemeClr val="tx1"/>
                </a:solidFill>
              </a:rPr>
              <a:t>[256]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86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467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848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61"/>
          <p:cNvGrpSpPr/>
          <p:nvPr/>
        </p:nvGrpSpPr>
        <p:grpSpPr>
          <a:xfrm>
            <a:off x="6629400" y="4752198"/>
            <a:ext cx="1676400" cy="426482"/>
            <a:chOff x="2971800" y="6324600"/>
            <a:chExt cx="1676400" cy="568643"/>
          </a:xfrm>
        </p:grpSpPr>
        <p:sp>
          <p:nvSpPr>
            <p:cNvPr id="42" name="Left Brace 41"/>
            <p:cNvSpPr/>
            <p:nvPr/>
          </p:nvSpPr>
          <p:spPr>
            <a:xfrm rot="16200000">
              <a:off x="3733800" y="5562600"/>
              <a:ext cx="152400" cy="1676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76600" y="6400800"/>
              <a:ext cx="95087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object T</a:t>
              </a:r>
              <a:endParaRPr lang="en-US" b="1" dirty="0"/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381000" y="4057650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57200" y="4685109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048000" y="4057650"/>
            <a:ext cx="10668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vtable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3114675" y="4371777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418680" y="4371181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705600" y="4066401"/>
            <a:ext cx="15240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105400" y="4000500"/>
            <a:ext cx="1295400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048000" y="4057650"/>
            <a:ext cx="10668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69"/>
          <p:cNvGrpSpPr/>
          <p:nvPr/>
        </p:nvGrpSpPr>
        <p:grpSpPr>
          <a:xfrm>
            <a:off x="3199606" y="4686895"/>
            <a:ext cx="3659188" cy="286346"/>
            <a:chOff x="3199606" y="6249194"/>
            <a:chExt cx="3659188" cy="381794"/>
          </a:xfrm>
        </p:grpSpPr>
        <p:cxnSp>
          <p:nvCxnSpPr>
            <p:cNvPr id="65" name="Straight Arrow Connector 64"/>
            <p:cNvCxnSpPr/>
            <p:nvPr/>
          </p:nvCxnSpPr>
          <p:spPr>
            <a:xfrm rot="5400000">
              <a:off x="6667500" y="6438900"/>
              <a:ext cx="381000" cy="15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>
              <a:off x="3200400" y="6629400"/>
              <a:ext cx="3657600" cy="1588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3009900" y="6438900"/>
              <a:ext cx="381000" cy="1588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838200" y="2971800"/>
            <a:ext cx="8001000" cy="1714500"/>
            <a:chOff x="838200" y="3962400"/>
            <a:chExt cx="8001000" cy="2286000"/>
          </a:xfrm>
        </p:grpSpPr>
        <p:sp>
          <p:nvSpPr>
            <p:cNvPr id="36" name="Rectangle 35"/>
            <p:cNvSpPr/>
            <p:nvPr/>
          </p:nvSpPr>
          <p:spPr>
            <a:xfrm>
              <a:off x="838200" y="5410200"/>
              <a:ext cx="2590800" cy="838200"/>
            </a:xfrm>
            <a:prstGeom prst="rect">
              <a:avLst/>
            </a:prstGeom>
            <a:solidFill>
              <a:srgbClr val="FF0000">
                <a:alpha val="6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86400" y="3962400"/>
              <a:ext cx="2209800" cy="685800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NOP</a:t>
              </a:r>
              <a:br>
                <a:rPr 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</a:br>
              <a:r>
                <a:rPr 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slide</a:t>
              </a:r>
              <a:endPara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696200" y="3962400"/>
              <a:ext cx="1143000" cy="685800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shell</a:t>
              </a:r>
              <a:br>
                <a:rPr 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</a:br>
              <a:r>
                <a:rPr 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code</a:t>
              </a:r>
              <a:endPara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 bwMode="auto">
            <a:xfrm flipV="1">
              <a:off x="3201194" y="4749800"/>
              <a:ext cx="3199606" cy="66040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3707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sz="4400" dirty="0" smtClean="0"/>
              <a:t>Finding buffer overflows</a:t>
            </a: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123950"/>
            <a:ext cx="8763000" cy="3657600"/>
          </a:xfrm>
        </p:spPr>
        <p:txBody>
          <a:bodyPr>
            <a:noAutofit/>
          </a:bodyPr>
          <a:lstStyle/>
          <a:p>
            <a:pPr marL="280988" indent="-280988">
              <a:tabLst>
                <a:tab pos="966788" algn="l"/>
              </a:tabLst>
            </a:pPr>
            <a:r>
              <a:rPr lang="en-US" sz="2400" dirty="0" smtClean="0"/>
              <a:t>To find overflow:</a:t>
            </a:r>
          </a:p>
          <a:p>
            <a:pPr marL="625475" lvl="1" indent="-230188">
              <a:tabLst>
                <a:tab pos="966788" algn="l"/>
              </a:tabLst>
            </a:pPr>
            <a:r>
              <a:rPr lang="en-US" sz="2400" dirty="0" smtClean="0"/>
              <a:t>Run web server on local machine</a:t>
            </a:r>
          </a:p>
          <a:p>
            <a:pPr marL="625475" lvl="1" indent="-230188">
              <a:tabLst>
                <a:tab pos="966788" algn="l"/>
              </a:tabLst>
            </a:pPr>
            <a:r>
              <a:rPr lang="en-US" sz="2400" dirty="0" smtClean="0"/>
              <a:t>Issue malformed requests (ending with   “$$$$$” )</a:t>
            </a:r>
          </a:p>
          <a:p>
            <a:pPr marL="1025525" lvl="2" indent="-230188">
              <a:tabLst>
                <a:tab pos="966788" algn="l"/>
              </a:tabLst>
            </a:pPr>
            <a:r>
              <a:rPr lang="en-US" dirty="0"/>
              <a:t>Many automated tools exist  (called  </a:t>
            </a:r>
            <a:r>
              <a:rPr lang="en-US" dirty="0" err="1"/>
              <a:t>fuzzers</a:t>
            </a:r>
            <a:r>
              <a:rPr lang="en-US" dirty="0"/>
              <a:t> – next </a:t>
            </a:r>
            <a:r>
              <a:rPr lang="en-US" dirty="0" smtClean="0"/>
              <a:t>module)</a:t>
            </a:r>
          </a:p>
          <a:p>
            <a:pPr marL="625475" lvl="1" indent="-230188">
              <a:tabLst>
                <a:tab pos="966788" algn="l"/>
              </a:tabLst>
            </a:pPr>
            <a:r>
              <a:rPr lang="en-US" sz="2400" dirty="0" smtClean="0"/>
              <a:t>If web server crashes,</a:t>
            </a:r>
            <a:br>
              <a:rPr lang="en-US" sz="2400" dirty="0" smtClean="0"/>
            </a:br>
            <a:r>
              <a:rPr lang="en-US" sz="2400" dirty="0" smtClean="0"/>
              <a:t>	search core dump for  “$$$$$” to find overflow location</a:t>
            </a:r>
          </a:p>
          <a:p>
            <a:pPr marL="0" indent="0">
              <a:buNone/>
              <a:tabLst>
                <a:tab pos="966788" algn="l"/>
              </a:tabLst>
            </a:pPr>
            <a:endParaRPr lang="en-US" sz="2400" dirty="0" smtClean="0"/>
          </a:p>
          <a:p>
            <a:pPr marL="280988" indent="-280988">
              <a:tabLst>
                <a:tab pos="966788" algn="l"/>
              </a:tabLst>
            </a:pPr>
            <a:r>
              <a:rPr lang="en-US" sz="2400" dirty="0" smtClean="0"/>
              <a:t>Construct exploit    </a:t>
            </a:r>
            <a:r>
              <a:rPr lang="en-US" sz="2000" dirty="0" smtClean="0"/>
              <a:t>(not easy given latest defenses)</a:t>
            </a:r>
          </a:p>
        </p:txBody>
      </p:sp>
    </p:spTree>
    <p:extLst>
      <p:ext uri="{BB962C8B-B14F-4D97-AF65-F5344CB8AC3E}">
        <p14:creationId xmlns:p14="http://schemas.microsoft.com/office/powerpoint/2010/main" val="318849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Hijacking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Control Hijacking Attacks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4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Hijacking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8750"/>
            <a:ext cx="8534400" cy="3394472"/>
          </a:xfrm>
        </p:spPr>
        <p:txBody>
          <a:bodyPr>
            <a:normAutofit/>
          </a:bodyPr>
          <a:lstStyle/>
          <a:p>
            <a:r>
              <a:rPr lang="en-US" sz="2400" b="1" dirty="0"/>
              <a:t>Integer overflows</a:t>
            </a:r>
            <a:r>
              <a:rPr lang="en-US" sz="2400" dirty="0"/>
              <a:t>:    </a:t>
            </a:r>
            <a:r>
              <a:rPr lang="en-US" sz="2000" dirty="0">
                <a:latin typeface="Arial" charset="0"/>
              </a:rPr>
              <a:t>(e.g.  MS DirectX MIDI Lib</a:t>
            </a:r>
            <a:r>
              <a:rPr lang="en-US" sz="2000" dirty="0" smtClean="0">
                <a:latin typeface="Arial" charset="0"/>
              </a:rPr>
              <a:t>)</a:t>
            </a:r>
            <a:endParaRPr lang="en-US" sz="2400" dirty="0">
              <a:solidFill>
                <a:srgbClr val="000090"/>
              </a:solidFill>
              <a:latin typeface="Arial" charset="0"/>
            </a:endParaRPr>
          </a:p>
          <a:p>
            <a:pPr>
              <a:spcBef>
                <a:spcPts val="1800"/>
              </a:spcBef>
            </a:pPr>
            <a:r>
              <a:rPr lang="en-US" sz="2400" b="1" dirty="0"/>
              <a:t>Double free</a:t>
            </a:r>
            <a:r>
              <a:rPr lang="en-US" sz="2400" dirty="0"/>
              <a:t>:    double free space on </a:t>
            </a:r>
            <a:r>
              <a:rPr lang="en-US" sz="2400" dirty="0" smtClean="0"/>
              <a:t>heap</a:t>
            </a:r>
            <a:endParaRPr lang="en-US" sz="2400" dirty="0"/>
          </a:p>
          <a:p>
            <a:pPr lvl="1">
              <a:lnSpc>
                <a:spcPct val="30000"/>
              </a:lnSpc>
              <a:spcBef>
                <a:spcPct val="80000"/>
              </a:spcBef>
            </a:pPr>
            <a:r>
              <a:rPr lang="en-US" sz="2400" dirty="0"/>
              <a:t>Can cause memory </a:t>
            </a:r>
            <a:r>
              <a:rPr lang="en-US" sz="2400" dirty="0" err="1"/>
              <a:t>mgr</a:t>
            </a:r>
            <a:r>
              <a:rPr lang="en-US" sz="2400" dirty="0"/>
              <a:t> to write data to specific location</a:t>
            </a:r>
          </a:p>
          <a:p>
            <a:pPr lvl="1">
              <a:lnSpc>
                <a:spcPct val="30000"/>
              </a:lnSpc>
              <a:spcBef>
                <a:spcPct val="80000"/>
              </a:spcBef>
            </a:pPr>
            <a:r>
              <a:rPr lang="en-US" sz="2400" dirty="0"/>
              <a:t>Examples:    CVS </a:t>
            </a:r>
            <a:r>
              <a:rPr lang="en-US" sz="2400" dirty="0" smtClean="0"/>
              <a:t>server</a:t>
            </a:r>
            <a:endParaRPr lang="en-US" sz="2400" dirty="0" smtClean="0">
              <a:solidFill>
                <a:srgbClr val="000090"/>
              </a:solidFill>
              <a:latin typeface="Arial" charset="0"/>
            </a:endParaRPr>
          </a:p>
          <a:p>
            <a:pPr>
              <a:spcBef>
                <a:spcPts val="1800"/>
              </a:spcBef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Use after free:  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using memory after it is freed</a:t>
            </a:r>
            <a:endParaRPr lang="en-US" sz="2400" b="1" dirty="0" smtClean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ts val="1800"/>
              </a:spcBef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Format </a:t>
            </a: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string vulnerabilities</a:t>
            </a:r>
            <a:endParaRPr lang="en-US" sz="2400" b="1" dirty="0">
              <a:solidFill>
                <a:srgbClr val="000000"/>
              </a:solidFill>
              <a:latin typeface="Arial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7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Integer Overflows     </a:t>
            </a:r>
            <a:r>
              <a:rPr lang="en-US" sz="2200" dirty="0" smtClean="0"/>
              <a:t>(see </a:t>
            </a:r>
            <a:r>
              <a:rPr lang="en-US" sz="2200" dirty="0" err="1" smtClean="0"/>
              <a:t>Phrack</a:t>
            </a:r>
            <a:r>
              <a:rPr lang="en-US" sz="2200" dirty="0" smtClean="0"/>
              <a:t> 60)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458200" cy="3943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Problem:    what happens when </a:t>
            </a:r>
            <a:r>
              <a:rPr lang="en-US" sz="2400" dirty="0" err="1" smtClean="0"/>
              <a:t>int</a:t>
            </a:r>
            <a:r>
              <a:rPr lang="en-US" sz="2400" dirty="0" smtClean="0"/>
              <a:t> exceeds max value?</a:t>
            </a:r>
          </a:p>
          <a:p>
            <a:pPr marL="0" indent="0">
              <a:lnSpc>
                <a:spcPct val="140000"/>
              </a:lnSpc>
              <a:spcBef>
                <a:spcPts val="1776"/>
              </a:spcBef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</a:rPr>
              <a:t> m;    (32 bits)             short s;    (16 bits)               char c;    (8 bits)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1824"/>
              </a:spcBef>
              <a:buNone/>
            </a:pPr>
            <a:r>
              <a:rPr lang="en-US" sz="2400" dirty="0" smtClean="0"/>
              <a:t>	c = 0x80 + 0x80 = 128 + 128		⇒     c = 0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s = 0xff80 + 0x80			⇒     s </a:t>
            </a:r>
            <a:r>
              <a:rPr lang="en-US" sz="2400" dirty="0"/>
              <a:t>= </a:t>
            </a:r>
            <a:r>
              <a:rPr lang="en-US" sz="2400" dirty="0" smtClean="0"/>
              <a:t>0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m = 0xffffff80 + 0x80			</a:t>
            </a:r>
            <a:r>
              <a:rPr lang="en-US" sz="2400" dirty="0"/>
              <a:t>⇒     </a:t>
            </a:r>
            <a:r>
              <a:rPr lang="en-US" sz="2400" dirty="0" smtClean="0"/>
              <a:t>m </a:t>
            </a:r>
            <a:r>
              <a:rPr lang="en-US" sz="2400" dirty="0"/>
              <a:t>= </a:t>
            </a:r>
            <a:r>
              <a:rPr lang="en-US" sz="2400" dirty="0" smtClean="0"/>
              <a:t>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Can this be exploited?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143000" y="2622550"/>
            <a:ext cx="6934200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00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19150"/>
            <a:ext cx="7239000" cy="2590800"/>
          </a:xfrm>
          <a:ln>
            <a:solidFill>
              <a:srgbClr val="4F81BD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void  </a:t>
            </a:r>
            <a:r>
              <a:rPr lang="en-US" sz="2000" dirty="0" err="1" smtClean="0"/>
              <a:t>func</a:t>
            </a:r>
            <a:r>
              <a:rPr lang="en-US" sz="2000" dirty="0" smtClean="0"/>
              <a:t>( char *buf1, *buf2,    unsigned </a:t>
            </a:r>
            <a:r>
              <a:rPr lang="en-US" sz="2000" dirty="0" err="1" smtClean="0"/>
              <a:t>int</a:t>
            </a:r>
            <a:r>
              <a:rPr lang="en-US" sz="2000" dirty="0" smtClean="0"/>
              <a:t> len1, len2) 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 smtClean="0">
                <a:latin typeface=" "/>
                <a:cs typeface=" "/>
              </a:rPr>
              <a:t>	char temp[256];</a:t>
            </a:r>
          </a:p>
          <a:p>
            <a:pPr marL="0" indent="0">
              <a:buNone/>
              <a:tabLst>
                <a:tab pos="457200" algn="l"/>
                <a:tab pos="5029200" algn="l"/>
              </a:tabLst>
            </a:pPr>
            <a:r>
              <a:rPr lang="en-US" sz="2000" dirty="0">
                <a:latin typeface=" "/>
                <a:cs typeface=" "/>
              </a:rPr>
              <a:t>	</a:t>
            </a:r>
            <a:r>
              <a:rPr lang="en-US" sz="2000" dirty="0" smtClean="0">
                <a:latin typeface=" "/>
                <a:cs typeface=" "/>
              </a:rPr>
              <a:t>if  </a:t>
            </a:r>
            <a:r>
              <a:rPr lang="en-US" sz="2000" b="1" dirty="0" smtClean="0">
                <a:solidFill>
                  <a:srgbClr val="0000FF"/>
                </a:solidFill>
                <a:latin typeface=" "/>
                <a:cs typeface=" "/>
              </a:rPr>
              <a:t>(len1 + len2 &gt; 256)</a:t>
            </a:r>
            <a:r>
              <a:rPr lang="en-US" sz="2000" dirty="0" smtClean="0">
                <a:latin typeface=" "/>
                <a:cs typeface=" "/>
              </a:rPr>
              <a:t>  {return -1}	</a:t>
            </a:r>
            <a:r>
              <a:rPr lang="en-US" sz="2000" dirty="0" smtClean="0">
                <a:solidFill>
                  <a:srgbClr val="0000FF"/>
                </a:solidFill>
                <a:latin typeface=" "/>
                <a:cs typeface=" "/>
              </a:rPr>
              <a:t>// length check</a:t>
            </a:r>
          </a:p>
          <a:p>
            <a:pPr marL="0" indent="0">
              <a:buNone/>
              <a:tabLst>
                <a:tab pos="457200" algn="l"/>
                <a:tab pos="5029200" algn="l"/>
              </a:tabLst>
            </a:pPr>
            <a:r>
              <a:rPr lang="en-US" sz="2000" dirty="0">
                <a:latin typeface=" "/>
                <a:cs typeface=" "/>
              </a:rPr>
              <a:t>	</a:t>
            </a:r>
            <a:r>
              <a:rPr lang="en-US" sz="2000" dirty="0" err="1" smtClean="0">
                <a:latin typeface=" "/>
                <a:cs typeface=" "/>
              </a:rPr>
              <a:t>memcpy</a:t>
            </a:r>
            <a:r>
              <a:rPr lang="en-US" sz="2000" dirty="0" smtClean="0">
                <a:latin typeface=" "/>
                <a:cs typeface=" "/>
              </a:rPr>
              <a:t>(temp, buf1, len1);	</a:t>
            </a:r>
            <a:r>
              <a:rPr lang="en-US" sz="2000" dirty="0" smtClean="0">
                <a:solidFill>
                  <a:srgbClr val="0000FF"/>
                </a:solidFill>
                <a:latin typeface=" "/>
                <a:cs typeface=" "/>
              </a:rPr>
              <a:t>// cat buffers</a:t>
            </a:r>
            <a:endParaRPr lang="en-US" sz="2000" dirty="0" smtClean="0">
              <a:latin typeface=" "/>
              <a:cs typeface=" 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>
                <a:latin typeface=" "/>
                <a:cs typeface=" "/>
              </a:rPr>
              <a:t>	</a:t>
            </a:r>
            <a:r>
              <a:rPr lang="en-US" sz="2000" dirty="0" err="1" smtClean="0">
                <a:latin typeface=" "/>
                <a:cs typeface=" "/>
              </a:rPr>
              <a:t>memcpy</a:t>
            </a:r>
            <a:r>
              <a:rPr lang="en-US" sz="2000" dirty="0" smtClean="0">
                <a:latin typeface=" "/>
                <a:cs typeface=" "/>
              </a:rPr>
              <a:t>(temp+len1, buf2, len2);</a:t>
            </a:r>
          </a:p>
          <a:p>
            <a:pPr marL="0" indent="0">
              <a:buNone/>
              <a:tabLst>
                <a:tab pos="457200" algn="l"/>
                <a:tab pos="5029200" algn="l"/>
              </a:tabLst>
            </a:pPr>
            <a:r>
              <a:rPr lang="en-US" sz="2000" dirty="0">
                <a:latin typeface=" "/>
                <a:cs typeface=" "/>
              </a:rPr>
              <a:t>	</a:t>
            </a:r>
            <a:r>
              <a:rPr lang="en-US" sz="2000" dirty="0" smtClean="0">
                <a:latin typeface=" "/>
                <a:cs typeface=" "/>
              </a:rPr>
              <a:t>do-something(temp); 	</a:t>
            </a:r>
            <a:r>
              <a:rPr lang="en-US" sz="2000" dirty="0" smtClean="0">
                <a:solidFill>
                  <a:srgbClr val="0000FF"/>
                </a:solidFill>
                <a:latin typeface=" "/>
                <a:cs typeface=" "/>
              </a:rPr>
              <a:t>// do stuff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>
                <a:latin typeface=" "/>
                <a:cs typeface=" 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3727145"/>
            <a:ext cx="5484194" cy="1397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if   </a:t>
            </a:r>
            <a:r>
              <a:rPr lang="en-US" sz="2400" b="1" dirty="0" smtClean="0">
                <a:solidFill>
                  <a:srgbClr val="0000FF"/>
                </a:solidFill>
              </a:rPr>
              <a:t>len1 = 0x80,    len2 = 0xffffff80   </a:t>
            </a:r>
            <a:r>
              <a:rPr lang="en-US" sz="2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        ⇒   len1+len2 = 0</a:t>
            </a:r>
          </a:p>
          <a:p>
            <a:pPr>
              <a:lnSpc>
                <a:spcPct val="140000"/>
              </a:lnSpc>
            </a:pPr>
            <a:r>
              <a:rPr lang="en-US" sz="2400" dirty="0" smtClean="0"/>
              <a:t>Second  </a:t>
            </a:r>
            <a:r>
              <a:rPr lang="en-US" sz="2400" dirty="0" err="1" smtClean="0"/>
              <a:t>memcpy</a:t>
            </a:r>
            <a:r>
              <a:rPr lang="en-US" sz="2400" dirty="0" smtClean="0"/>
              <a:t>()  will overflow heap 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819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Control hijacking attacks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84200" y="1200150"/>
            <a:ext cx="8178800" cy="3657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 </a:t>
            </a:r>
            <a:r>
              <a:rPr lang="en-US" sz="2400" u="sng" dirty="0" smtClean="0"/>
              <a:t>Attacker’s goal</a:t>
            </a:r>
            <a:r>
              <a:rPr lang="en-US" sz="2400" dirty="0" smtClean="0"/>
              <a:t>:</a:t>
            </a:r>
          </a:p>
          <a:p>
            <a:pPr lvl="1"/>
            <a:r>
              <a:rPr lang="en-US" dirty="0" smtClean="0"/>
              <a:t>Take over target machine     (e.g.  web server)</a:t>
            </a:r>
          </a:p>
          <a:p>
            <a:pPr lvl="2"/>
            <a:r>
              <a:rPr lang="en-US" sz="2400" dirty="0" smtClean="0"/>
              <a:t>Execute arbitrary code on target by </a:t>
            </a:r>
            <a:br>
              <a:rPr lang="en-US" sz="2400" dirty="0" smtClean="0"/>
            </a:br>
            <a:r>
              <a:rPr lang="en-US" sz="2400" dirty="0" smtClean="0"/>
              <a:t>hijacking application control flow</a:t>
            </a:r>
          </a:p>
          <a:p>
            <a:pPr lvl="1"/>
            <a:endParaRPr lang="en-US" dirty="0" smtClean="0"/>
          </a:p>
          <a:p>
            <a:r>
              <a:rPr lang="en-US" sz="2400" dirty="0"/>
              <a:t>E</a:t>
            </a:r>
            <a:r>
              <a:rPr lang="en-US" sz="2400" dirty="0" smtClean="0"/>
              <a:t>xamples.</a:t>
            </a:r>
          </a:p>
          <a:p>
            <a:pPr lvl="1"/>
            <a:r>
              <a:rPr lang="en-US" dirty="0" smtClean="0"/>
              <a:t>Buffer overflow attacks</a:t>
            </a:r>
          </a:p>
          <a:p>
            <a:pPr lvl="1"/>
            <a:r>
              <a:rPr lang="en-US" dirty="0" smtClean="0"/>
              <a:t>Integer overflow attacks</a:t>
            </a:r>
          </a:p>
          <a:p>
            <a:pPr lvl="1"/>
            <a:r>
              <a:rPr lang="en-US" dirty="0" smtClean="0"/>
              <a:t>Format string vulnerabilities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8510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773284"/>
              </p:ext>
            </p:extLst>
          </p:nvPr>
        </p:nvGraphicFramePr>
        <p:xfrm>
          <a:off x="692150" y="1525588"/>
          <a:ext cx="58547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Chart" r:id="rId3" imgW="6096000" imgH="4064000" progId="MSGraph.Chart.8">
                  <p:embed followColorScheme="full"/>
                </p:oleObj>
              </mc:Choice>
              <mc:Fallback>
                <p:oleObj name="Chart" r:id="rId3" imgW="6096000" imgH="406400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525588"/>
                        <a:ext cx="5854700" cy="293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6860063" y="3714750"/>
            <a:ext cx="18707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Source:  NVD/CVE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 exploit stats</a:t>
            </a:r>
          </a:p>
        </p:txBody>
      </p:sp>
    </p:spTree>
    <p:extLst>
      <p:ext uri="{BB962C8B-B14F-4D97-AF65-F5344CB8AC3E}">
        <p14:creationId xmlns:p14="http://schemas.microsoft.com/office/powerpoint/2010/main" val="691805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Format string bugs</a:t>
            </a:r>
          </a:p>
        </p:txBody>
      </p:sp>
    </p:spTree>
    <p:extLst>
      <p:ext uri="{BB962C8B-B14F-4D97-AF65-F5344CB8AC3E}">
        <p14:creationId xmlns:p14="http://schemas.microsoft.com/office/powerpoint/2010/main" val="2061673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/>
              <a:t>Format string problem</a:t>
            </a:r>
          </a:p>
        </p:txBody>
      </p:sp>
      <p:sp>
        <p:nvSpPr>
          <p:cNvPr id="870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895350"/>
            <a:ext cx="8686800" cy="42481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			</a:t>
            </a:r>
            <a:r>
              <a:rPr lang="en-US" sz="2400" b="1" dirty="0" err="1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func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(char *user)  {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			  </a:t>
            </a:r>
            <a:r>
              <a:rPr lang="en-US" sz="2400" b="1" dirty="0" err="1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fprintf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( </a:t>
            </a:r>
            <a:r>
              <a:rPr lang="en-US" sz="2400" b="1" dirty="0" err="1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stderr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, user);</a:t>
            </a:r>
          </a:p>
          <a:p>
            <a:pPr>
              <a:lnSpc>
                <a:spcPct val="8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			}</a:t>
            </a:r>
          </a:p>
          <a:p>
            <a:pPr>
              <a:lnSpc>
                <a:spcPct val="85000"/>
              </a:lnSpc>
              <a:spcBef>
                <a:spcPct val="80000"/>
              </a:spcBef>
              <a:buFont typeface="Wingdings" pitchFamily="2" charset="2"/>
              <a:buNone/>
            </a:pPr>
            <a:r>
              <a:rPr lang="en-US" sz="2800" u="sng" dirty="0" smtClean="0">
                <a:cs typeface="Arial" charset="0"/>
              </a:rPr>
              <a:t>Problem</a:t>
            </a:r>
            <a:r>
              <a:rPr lang="en-US" sz="2800" dirty="0" smtClean="0">
                <a:cs typeface="Arial" charset="0"/>
              </a:rPr>
              <a:t>:   what if   *</a:t>
            </a:r>
            <a:r>
              <a:rPr lang="en-US" sz="2800" dirty="0" smtClean="0">
                <a:latin typeface="Arial" charset="0"/>
                <a:cs typeface="Arial" charset="0"/>
              </a:rPr>
              <a:t>user = “%</a:t>
            </a:r>
            <a:r>
              <a:rPr lang="en-US" sz="2800" dirty="0" err="1" smtClean="0">
                <a:latin typeface="Arial" charset="0"/>
                <a:cs typeface="Arial" charset="0"/>
              </a:rPr>
              <a:t>s%s%s%s%s%s%s</a:t>
            </a:r>
            <a:r>
              <a:rPr lang="en-US" sz="2800" dirty="0" smtClean="0">
                <a:latin typeface="Arial" charset="0"/>
                <a:cs typeface="Arial" charset="0"/>
              </a:rPr>
              <a:t>”</a:t>
            </a:r>
            <a:r>
              <a:rPr lang="en-US" sz="2800" dirty="0" smtClean="0">
                <a:cs typeface="Arial" charset="0"/>
              </a:rPr>
              <a:t>  ??</a:t>
            </a:r>
          </a:p>
          <a:p>
            <a:pPr lvl="1">
              <a:spcBef>
                <a:spcPts val="1032"/>
              </a:spcBef>
            </a:pPr>
            <a:r>
              <a:rPr lang="en-US" dirty="0" smtClean="0">
                <a:cs typeface="Arial" charset="0"/>
              </a:rPr>
              <a:t>Most likely program will crash:   </a:t>
            </a:r>
            <a:r>
              <a:rPr lang="en-US" dirty="0" err="1" smtClean="0">
                <a:cs typeface="Arial" charset="0"/>
              </a:rPr>
              <a:t>DoS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1">
              <a:spcBef>
                <a:spcPts val="1032"/>
              </a:spcBef>
            </a:pPr>
            <a:r>
              <a:rPr lang="en-US" dirty="0" smtClean="0">
                <a:cs typeface="Arial" charset="0"/>
              </a:rPr>
              <a:t>If not, program will print memory contents.  Privacy?</a:t>
            </a:r>
          </a:p>
          <a:p>
            <a:pPr lvl="1">
              <a:spcBef>
                <a:spcPts val="1032"/>
              </a:spcBef>
            </a:pPr>
            <a:r>
              <a:rPr lang="en-US" dirty="0" smtClean="0">
                <a:cs typeface="Arial" charset="0"/>
              </a:rPr>
              <a:t>Full exploit using   </a:t>
            </a:r>
            <a:r>
              <a:rPr lang="en-US" dirty="0" smtClean="0">
                <a:solidFill>
                  <a:srgbClr val="000090"/>
                </a:solidFill>
                <a:cs typeface="Arial" charset="0"/>
              </a:rPr>
              <a:t>user = </a:t>
            </a:r>
            <a:r>
              <a:rPr lang="en-US" dirty="0" smtClean="0">
                <a:solidFill>
                  <a:srgbClr val="000090"/>
                </a:solidFill>
                <a:latin typeface="Comic Sans MS" pitchFamily="66" charset="0"/>
                <a:cs typeface="Arial" charset="0"/>
              </a:rPr>
              <a:t>“</a:t>
            </a:r>
            <a:r>
              <a:rPr lang="en-US" dirty="0" smtClean="0">
                <a:solidFill>
                  <a:srgbClr val="000090"/>
                </a:solidFill>
                <a:cs typeface="Arial" charset="0"/>
              </a:rPr>
              <a:t>%n</a:t>
            </a:r>
            <a:r>
              <a:rPr lang="en-US" dirty="0" smtClean="0">
                <a:solidFill>
                  <a:srgbClr val="000090"/>
                </a:solidFill>
                <a:latin typeface="Comic Sans MS" pitchFamily="66" charset="0"/>
                <a:cs typeface="Arial" charset="0"/>
              </a:rPr>
              <a:t>”</a:t>
            </a:r>
            <a:endParaRPr lang="en-US" dirty="0" smtClean="0">
              <a:solidFill>
                <a:srgbClr val="000090"/>
              </a:solidFill>
              <a:cs typeface="Arial" charset="0"/>
            </a:endParaRPr>
          </a:p>
          <a:p>
            <a:pPr>
              <a:spcBef>
                <a:spcPct val="150000"/>
              </a:spcBef>
              <a:buFont typeface="Wingdings" pitchFamily="2" charset="2"/>
              <a:buNone/>
            </a:pPr>
            <a:r>
              <a:rPr lang="en-US" sz="2800" u="sng" dirty="0" smtClean="0">
                <a:cs typeface="Arial" charset="0"/>
              </a:rPr>
              <a:t>Correct form</a:t>
            </a:r>
            <a:r>
              <a:rPr lang="en-US" sz="2800" dirty="0" smtClean="0">
                <a:cs typeface="Arial" charset="0"/>
              </a:rPr>
              <a:t>:    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fprintf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( </a:t>
            </a:r>
            <a:r>
              <a:rPr lang="en-US" sz="2400" b="1" dirty="0" err="1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stdout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, “%s”, user);</a:t>
            </a:r>
          </a:p>
        </p:txBody>
      </p:sp>
    </p:spTree>
    <p:extLst>
      <p:ext uri="{BB962C8B-B14F-4D97-AF65-F5344CB8AC3E}">
        <p14:creationId xmlns:p14="http://schemas.microsoft.com/office/powerpoint/2010/main" val="83575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Vulnerable functions</a:t>
            </a:r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028700"/>
            <a:ext cx="7772400" cy="37719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Any function using a format string.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pPr>
              <a:buFont typeface="Wingdings" pitchFamily="2" charset="2"/>
              <a:buNone/>
            </a:pPr>
            <a:r>
              <a:rPr lang="en-US" sz="2400" smtClean="0"/>
              <a:t>Printing: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printf, fprintf, sprintf, …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vprintf, vfprintf, vsprintf, …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pPr>
              <a:buFont typeface="Wingdings" pitchFamily="2" charset="2"/>
              <a:buNone/>
            </a:pPr>
            <a:r>
              <a:rPr lang="en-US" sz="2400" smtClean="0"/>
              <a:t>Logging: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syslog,  err, warn</a:t>
            </a:r>
          </a:p>
        </p:txBody>
      </p:sp>
    </p:spTree>
    <p:extLst>
      <p:ext uri="{BB962C8B-B14F-4D97-AF65-F5344CB8AC3E}">
        <p14:creationId xmlns:p14="http://schemas.microsoft.com/office/powerpoint/2010/main" val="239585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Exploit</a:t>
            </a:r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686800" cy="38100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Dumping arbitrary memory: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Walk up stack until desired pointer is found.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printf</a:t>
            </a:r>
            <a:r>
              <a:rPr lang="en-US" dirty="0" smtClean="0"/>
              <a:t>( “%08x.%08x.%08x.%08x|%s|”)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sz="2800" dirty="0" smtClean="0"/>
              <a:t>Writing to arbitrary memory: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printf</a:t>
            </a:r>
            <a:r>
              <a:rPr lang="en-US" dirty="0" smtClean="0"/>
              <a:t>( “hello %n”, &amp;temp)   --  writes ‘6’ into temp.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printf</a:t>
            </a:r>
            <a:r>
              <a:rPr lang="en-US" dirty="0" smtClean="0"/>
              <a:t>( “%08x.%08x.%08x.%08x.%n”)</a:t>
            </a:r>
          </a:p>
        </p:txBody>
      </p:sp>
    </p:spTree>
    <p:extLst>
      <p:ext uri="{BB962C8B-B14F-4D97-AF65-F5344CB8AC3E}">
        <p14:creationId xmlns:p14="http://schemas.microsoft.com/office/powerpoint/2010/main" val="113311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Hijacking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Platform Defenses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2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71450"/>
            <a:ext cx="8432800" cy="685800"/>
          </a:xfrm>
        </p:spPr>
        <p:txBody>
          <a:bodyPr>
            <a:normAutofit fontScale="90000"/>
          </a:bodyPr>
          <a:lstStyle/>
          <a:p>
            <a:r>
              <a:rPr lang="en-US" sz="4400" smtClean="0"/>
              <a:t>Preventing hijacking attacks</a:t>
            </a:r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047750"/>
            <a:ext cx="8915400" cy="409575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Monotype Sorts" pitchFamily="2" charset="2"/>
              <a:buAutoNum type="arabicPeriod"/>
            </a:pPr>
            <a:r>
              <a:rPr lang="en-US" sz="2400" dirty="0" smtClean="0"/>
              <a:t> </a:t>
            </a:r>
            <a:r>
              <a:rPr lang="en-US" sz="2600" u="sng" dirty="0" smtClean="0"/>
              <a:t>Fix bugs</a:t>
            </a:r>
            <a:r>
              <a:rPr lang="en-US" sz="2600" dirty="0" smtClean="0"/>
              <a:t>:</a:t>
            </a:r>
            <a:endParaRPr lang="en-US" sz="2200" dirty="0" smtClean="0"/>
          </a:p>
          <a:p>
            <a:pPr marL="808038" lvl="1" indent="-236538"/>
            <a:r>
              <a:rPr lang="en-US" sz="2600" dirty="0" smtClean="0"/>
              <a:t>Audit software</a:t>
            </a:r>
          </a:p>
          <a:p>
            <a:pPr lvl="2" indent="-220663"/>
            <a:r>
              <a:rPr lang="en-US" sz="2200" dirty="0" smtClean="0"/>
              <a:t>Automated tools:   </a:t>
            </a:r>
            <a:r>
              <a:rPr lang="en-US" sz="2200" dirty="0" err="1" smtClean="0"/>
              <a:t>Coverity</a:t>
            </a:r>
            <a:r>
              <a:rPr lang="en-US" sz="2200" dirty="0" smtClean="0"/>
              <a:t>,  </a:t>
            </a:r>
            <a:r>
              <a:rPr lang="en-US" sz="2200" dirty="0" err="1" smtClean="0"/>
              <a:t>Prefast</a:t>
            </a:r>
            <a:r>
              <a:rPr lang="en-US" sz="2200" dirty="0" smtClean="0"/>
              <a:t>/Prefix. </a:t>
            </a:r>
          </a:p>
          <a:p>
            <a:pPr marL="808038" lvl="1" indent="-236538"/>
            <a:r>
              <a:rPr lang="en-US" sz="2600" dirty="0" smtClean="0"/>
              <a:t>Rewrite software in a type safe </a:t>
            </a:r>
            <a:r>
              <a:rPr lang="en-US" sz="2600" dirty="0" err="1" smtClean="0"/>
              <a:t>languange</a:t>
            </a:r>
            <a:r>
              <a:rPr lang="en-US" sz="2600" dirty="0" smtClean="0"/>
              <a:t>  (Java, ML)</a:t>
            </a:r>
          </a:p>
          <a:p>
            <a:pPr lvl="2" indent="-220663"/>
            <a:r>
              <a:rPr lang="en-US" sz="2200" dirty="0" smtClean="0"/>
              <a:t>Difficult for existing (legacy) code …</a:t>
            </a:r>
          </a:p>
          <a:p>
            <a:pPr marL="520700" indent="-520700">
              <a:spcBef>
                <a:spcPts val="2376"/>
              </a:spcBef>
              <a:buFont typeface="+mj-lt"/>
              <a:buAutoNum type="arabicPeriod"/>
            </a:pPr>
            <a:r>
              <a:rPr lang="en-US" sz="2600" dirty="0" smtClean="0">
                <a:sym typeface="Gill Sans" charset="0"/>
              </a:rPr>
              <a:t>Concede overflow,  but </a:t>
            </a:r>
            <a:r>
              <a:rPr lang="en-US" sz="2600" u="sng" dirty="0" smtClean="0">
                <a:sym typeface="Gill Sans" charset="0"/>
              </a:rPr>
              <a:t>prevent code execution</a:t>
            </a:r>
            <a:endParaRPr lang="en-US" sz="2600" dirty="0" smtClean="0"/>
          </a:p>
          <a:p>
            <a:pPr lvl="2" indent="-220663"/>
            <a:endParaRPr lang="en-US" sz="2200" dirty="0" smtClean="0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200" dirty="0" smtClean="0">
                <a:sym typeface="Gill Sans" charset="0"/>
              </a:rPr>
              <a:t> </a:t>
            </a:r>
            <a:r>
              <a:rPr lang="en-US" sz="2600" dirty="0" smtClean="0">
                <a:sym typeface="Gill Sans" charset="0"/>
              </a:rPr>
              <a:t>Add </a:t>
            </a:r>
            <a:r>
              <a:rPr lang="en-US" sz="2600" u="sng" dirty="0" smtClean="0">
                <a:sym typeface="Gill Sans" charset="0"/>
              </a:rPr>
              <a:t>runtime code</a:t>
            </a:r>
            <a:r>
              <a:rPr lang="en-US" sz="2600" dirty="0" smtClean="0">
                <a:sym typeface="Gill Sans" charset="0"/>
              </a:rPr>
              <a:t> to detect overflows exploits</a:t>
            </a:r>
          </a:p>
          <a:p>
            <a:pPr marL="808038" lvl="1" indent="-236538"/>
            <a:r>
              <a:rPr lang="en-US" sz="2600" dirty="0" smtClean="0"/>
              <a:t>Halt process when overflow exploit detected</a:t>
            </a:r>
          </a:p>
          <a:p>
            <a:pPr marL="808038" lvl="1" indent="-236538"/>
            <a:r>
              <a:rPr lang="en-US" sz="2600" dirty="0" err="1" smtClean="0">
                <a:solidFill>
                  <a:srgbClr val="000090"/>
                </a:solidFill>
              </a:rPr>
              <a:t>StackGuard</a:t>
            </a:r>
            <a:r>
              <a:rPr lang="en-US" sz="2600" dirty="0" smtClean="0">
                <a:solidFill>
                  <a:srgbClr val="000090"/>
                </a:solidFill>
              </a:rPr>
              <a:t>,  </a:t>
            </a:r>
            <a:r>
              <a:rPr lang="en-US" sz="2600" dirty="0" err="1" smtClean="0">
                <a:solidFill>
                  <a:srgbClr val="000090"/>
                </a:solidFill>
              </a:rPr>
              <a:t>LibSafe</a:t>
            </a:r>
            <a:r>
              <a:rPr lang="en-US" sz="2600" dirty="0" smtClean="0">
                <a:solidFill>
                  <a:srgbClr val="000090"/>
                </a:solidFill>
              </a:rPr>
              <a:t>, …</a:t>
            </a:r>
          </a:p>
          <a:p>
            <a:pPr marL="808038" lvl="1" indent="-236538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9035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8737600" cy="685800"/>
          </a:xfrm>
        </p:spPr>
        <p:txBody>
          <a:bodyPr/>
          <a:lstStyle/>
          <a:p>
            <a:r>
              <a:rPr lang="en-US" sz="3600" dirty="0" smtClean="0"/>
              <a:t>Marking memory as non-execute   </a:t>
            </a:r>
            <a:r>
              <a:rPr lang="en-US" sz="2400" dirty="0" smtClean="0">
                <a:latin typeface="Arial" charset="0"/>
              </a:rPr>
              <a:t>(W^X)</a:t>
            </a:r>
          </a:p>
        </p:txBody>
      </p:sp>
      <p:sp>
        <p:nvSpPr>
          <p:cNvPr id="706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" y="857250"/>
            <a:ext cx="8915400" cy="4286250"/>
          </a:xfrm>
        </p:spPr>
        <p:txBody>
          <a:bodyPr>
            <a:normAutofit fontScale="70000" lnSpcReduction="20000"/>
          </a:bodyPr>
          <a:lstStyle/>
          <a:p>
            <a:pPr marL="0" indent="0">
              <a:buSzPct val="120000"/>
              <a:buNone/>
            </a:pPr>
            <a:r>
              <a:rPr lang="en-US" sz="3100" dirty="0" smtClean="0"/>
              <a:t>Prevent attack code execution by marking stack and heap as </a:t>
            </a:r>
            <a:r>
              <a:rPr lang="en-US" sz="3100" b="1" dirty="0" smtClean="0"/>
              <a:t>non-executable</a:t>
            </a:r>
          </a:p>
          <a:p>
            <a:pPr>
              <a:spcBef>
                <a:spcPts val="2400"/>
              </a:spcBef>
            </a:pPr>
            <a:r>
              <a:rPr lang="en-US" sz="2900" dirty="0" smtClean="0">
                <a:latin typeface="Arial" charset="0"/>
              </a:rPr>
              <a:t>NX</a:t>
            </a:r>
            <a:r>
              <a:rPr lang="en-US" sz="3100" dirty="0" smtClean="0">
                <a:latin typeface="Arial" charset="0"/>
              </a:rPr>
              <a:t>-bit on AMD </a:t>
            </a:r>
            <a:r>
              <a:rPr lang="en-US" sz="3100" dirty="0" err="1" smtClean="0">
                <a:latin typeface="Arial" charset="0"/>
              </a:rPr>
              <a:t>Athlon</a:t>
            </a:r>
            <a:r>
              <a:rPr lang="en-US" sz="3100" dirty="0" smtClean="0">
                <a:latin typeface="Arial" charset="0"/>
              </a:rPr>
              <a:t> 64,     </a:t>
            </a:r>
            <a:r>
              <a:rPr lang="en-US" sz="2900" dirty="0" smtClean="0">
                <a:latin typeface="Arial" charset="0"/>
              </a:rPr>
              <a:t>XD</a:t>
            </a:r>
            <a:r>
              <a:rPr lang="en-US" sz="3100" dirty="0" smtClean="0">
                <a:latin typeface="Arial" charset="0"/>
              </a:rPr>
              <a:t>-bit on Intel P4  Prescott</a:t>
            </a:r>
          </a:p>
          <a:p>
            <a:pPr lvl="1"/>
            <a:r>
              <a:rPr lang="en-US" sz="3100" dirty="0" smtClean="0"/>
              <a:t>NX bit in every Page Table Entry (PTE)</a:t>
            </a:r>
          </a:p>
          <a:p>
            <a:pPr>
              <a:spcBef>
                <a:spcPct val="50000"/>
              </a:spcBef>
            </a:pPr>
            <a:r>
              <a:rPr lang="en-US" sz="3100" u="sng" dirty="0" smtClean="0"/>
              <a:t>Deployment</a:t>
            </a:r>
            <a:r>
              <a:rPr lang="en-US" sz="3100" dirty="0" smtClean="0"/>
              <a:t>: </a:t>
            </a:r>
          </a:p>
          <a:p>
            <a:pPr lvl="1">
              <a:lnSpc>
                <a:spcPct val="110000"/>
              </a:lnSpc>
              <a:buSzPct val="120000"/>
            </a:pPr>
            <a:r>
              <a:rPr lang="en-US" sz="3100" dirty="0" smtClean="0"/>
              <a:t>Linux (via </a:t>
            </a:r>
            <a:r>
              <a:rPr lang="en-US" sz="3100" dirty="0" err="1" smtClean="0"/>
              <a:t>PaX</a:t>
            </a:r>
            <a:r>
              <a:rPr lang="en-US" sz="3100" dirty="0" smtClean="0"/>
              <a:t> project);    </a:t>
            </a:r>
            <a:r>
              <a:rPr lang="en-US" sz="3100" dirty="0" err="1" smtClean="0"/>
              <a:t>OpenBSD</a:t>
            </a:r>
            <a:endParaRPr lang="en-US" sz="3100" dirty="0" smtClean="0"/>
          </a:p>
          <a:p>
            <a:pPr lvl="1">
              <a:buSzPct val="120000"/>
            </a:pPr>
            <a:r>
              <a:rPr lang="en-US" sz="3100" dirty="0" smtClean="0"/>
              <a:t>Windows:  since XP SP2    (DEP)</a:t>
            </a:r>
            <a:endParaRPr lang="en-US" sz="3100" b="1" dirty="0" smtClean="0"/>
          </a:p>
          <a:p>
            <a:pPr lvl="2">
              <a:buSzPct val="60000"/>
            </a:pPr>
            <a:r>
              <a:rPr lang="en-US" sz="3100" b="1" dirty="0" smtClean="0"/>
              <a:t> </a:t>
            </a:r>
            <a:r>
              <a:rPr lang="en-US" sz="3100" dirty="0" smtClean="0"/>
              <a:t>Visual Studio:   </a:t>
            </a:r>
            <a:r>
              <a:rPr lang="en-US" sz="3100" b="1" dirty="0" smtClean="0"/>
              <a:t>/</a:t>
            </a:r>
            <a:r>
              <a:rPr lang="en-US" sz="3100" b="1" dirty="0" err="1" smtClean="0"/>
              <a:t>NXCompat</a:t>
            </a:r>
            <a:r>
              <a:rPr lang="en-US" sz="3100" b="1" dirty="0" smtClean="0"/>
              <a:t>[:NO]</a:t>
            </a:r>
          </a:p>
          <a:p>
            <a:pPr>
              <a:spcBef>
                <a:spcPts val="1728"/>
              </a:spcBef>
            </a:pPr>
            <a:r>
              <a:rPr lang="en-US" sz="3400" u="sng" dirty="0" smtClean="0"/>
              <a:t>Limitations</a:t>
            </a:r>
            <a:r>
              <a:rPr lang="en-US" sz="3400" dirty="0" smtClean="0"/>
              <a:t>:</a:t>
            </a:r>
          </a:p>
          <a:p>
            <a:pPr lvl="1"/>
            <a:r>
              <a:rPr lang="en-US" sz="3100" dirty="0" smtClean="0"/>
              <a:t>Some apps need executable heap   (e.g. JITs).</a:t>
            </a:r>
          </a:p>
          <a:p>
            <a:pPr lvl="1"/>
            <a:r>
              <a:rPr lang="en-US" sz="3100" dirty="0" smtClean="0"/>
              <a:t>Does not defend against `</a:t>
            </a:r>
            <a:r>
              <a:rPr lang="en-US" sz="3100" b="1" dirty="0" smtClean="0">
                <a:solidFill>
                  <a:srgbClr val="0000FF"/>
                </a:solidFill>
              </a:rPr>
              <a:t>Return Oriented Programming</a:t>
            </a:r>
            <a:r>
              <a:rPr lang="en-US" sz="3100" dirty="0" smtClean="0"/>
              <a:t>’ exploits</a:t>
            </a:r>
          </a:p>
        </p:txBody>
      </p:sp>
    </p:spTree>
    <p:extLst>
      <p:ext uri="{BB962C8B-B14F-4D97-AF65-F5344CB8AC3E}">
        <p14:creationId xmlns:p14="http://schemas.microsoft.com/office/powerpoint/2010/main" val="406585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Examples:   DEP controls in Windows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1" y="1007269"/>
            <a:ext cx="3590925" cy="385048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</p:pic>
      <p:pic>
        <p:nvPicPr>
          <p:cNvPr id="942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3926" y="2114551"/>
            <a:ext cx="4105275" cy="179308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</p:pic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4876800" y="3943350"/>
            <a:ext cx="3583433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400"/>
              <a:t>DEP terminating a program</a:t>
            </a:r>
          </a:p>
        </p:txBody>
      </p:sp>
    </p:spTree>
    <p:extLst>
      <p:ext uri="{BB962C8B-B14F-4D97-AF65-F5344CB8AC3E}">
        <p14:creationId xmlns:p14="http://schemas.microsoft.com/office/powerpoint/2010/main" val="3734420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Autofit/>
          </a:bodyPr>
          <a:lstStyle/>
          <a:p>
            <a:r>
              <a:rPr lang="en-US" sz="3200" dirty="0" smtClean="0"/>
              <a:t>Attack:  Return Oriented Programming  (ROP)</a:t>
            </a: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971550"/>
            <a:ext cx="8763000" cy="41719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Control hijacking without executing code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20484" name="Rectangle 33"/>
          <p:cNvSpPr>
            <a:spLocks noChangeArrowheads="1"/>
          </p:cNvSpPr>
          <p:nvPr/>
        </p:nvSpPr>
        <p:spPr bwMode="auto">
          <a:xfrm>
            <a:off x="1828800" y="1885950"/>
            <a:ext cx="1295400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args</a:t>
            </a:r>
          </a:p>
        </p:txBody>
      </p:sp>
      <p:sp>
        <p:nvSpPr>
          <p:cNvPr id="20485" name="Rectangle 34"/>
          <p:cNvSpPr>
            <a:spLocks noChangeArrowheads="1"/>
          </p:cNvSpPr>
          <p:nvPr/>
        </p:nvSpPr>
        <p:spPr bwMode="auto">
          <a:xfrm>
            <a:off x="1828800" y="2457450"/>
            <a:ext cx="1295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ret-addr</a:t>
            </a:r>
          </a:p>
        </p:txBody>
      </p:sp>
      <p:sp>
        <p:nvSpPr>
          <p:cNvPr id="20486" name="Rectangle 35"/>
          <p:cNvSpPr>
            <a:spLocks noChangeArrowheads="1"/>
          </p:cNvSpPr>
          <p:nvPr/>
        </p:nvSpPr>
        <p:spPr bwMode="auto">
          <a:xfrm>
            <a:off x="1828800" y="2743200"/>
            <a:ext cx="1295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sfp</a:t>
            </a:r>
          </a:p>
        </p:txBody>
      </p:sp>
      <p:sp>
        <p:nvSpPr>
          <p:cNvPr id="20487" name="Rectangle 36"/>
          <p:cNvSpPr>
            <a:spLocks noChangeArrowheads="1"/>
          </p:cNvSpPr>
          <p:nvPr/>
        </p:nvSpPr>
        <p:spPr bwMode="auto">
          <a:xfrm>
            <a:off x="1828800" y="3028950"/>
            <a:ext cx="12954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Rectangle 37"/>
          <p:cNvSpPr>
            <a:spLocks noChangeArrowheads="1"/>
          </p:cNvSpPr>
          <p:nvPr/>
        </p:nvSpPr>
        <p:spPr bwMode="auto">
          <a:xfrm>
            <a:off x="1828800" y="3371850"/>
            <a:ext cx="1295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local buf</a:t>
            </a:r>
          </a:p>
        </p:txBody>
      </p:sp>
      <p:sp>
        <p:nvSpPr>
          <p:cNvPr id="20489" name="Line 38"/>
          <p:cNvSpPr>
            <a:spLocks noChangeShapeType="1"/>
          </p:cNvSpPr>
          <p:nvPr/>
        </p:nvSpPr>
        <p:spPr bwMode="auto">
          <a:xfrm>
            <a:off x="1828800" y="17145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39"/>
          <p:cNvSpPr>
            <a:spLocks noChangeShapeType="1"/>
          </p:cNvSpPr>
          <p:nvPr/>
        </p:nvSpPr>
        <p:spPr bwMode="auto">
          <a:xfrm>
            <a:off x="3124200" y="17145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Text Box 40"/>
          <p:cNvSpPr txBox="1">
            <a:spLocks noChangeArrowheads="1"/>
          </p:cNvSpPr>
          <p:nvPr/>
        </p:nvSpPr>
        <p:spPr bwMode="auto">
          <a:xfrm>
            <a:off x="2057401" y="1428750"/>
            <a:ext cx="8170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" pitchFamily="18" charset="0"/>
              </a:rPr>
              <a:t>stack</a:t>
            </a:r>
          </a:p>
        </p:txBody>
      </p:sp>
      <p:sp>
        <p:nvSpPr>
          <p:cNvPr id="20492" name="Rectangle 41"/>
          <p:cNvSpPr>
            <a:spLocks noChangeArrowheads="1"/>
          </p:cNvSpPr>
          <p:nvPr/>
        </p:nvSpPr>
        <p:spPr bwMode="auto">
          <a:xfrm>
            <a:off x="5867400" y="1885950"/>
            <a:ext cx="1295400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20493" name="Rectangle 42"/>
          <p:cNvSpPr>
            <a:spLocks noChangeArrowheads="1"/>
          </p:cNvSpPr>
          <p:nvPr/>
        </p:nvSpPr>
        <p:spPr bwMode="auto">
          <a:xfrm>
            <a:off x="5867400" y="2457450"/>
            <a:ext cx="1295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exec()</a:t>
            </a:r>
          </a:p>
        </p:txBody>
      </p:sp>
      <p:sp>
        <p:nvSpPr>
          <p:cNvPr id="20494" name="Rectangle 43"/>
          <p:cNvSpPr>
            <a:spLocks noChangeArrowheads="1"/>
          </p:cNvSpPr>
          <p:nvPr/>
        </p:nvSpPr>
        <p:spPr bwMode="auto">
          <a:xfrm>
            <a:off x="5867400" y="2743200"/>
            <a:ext cx="1295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printf()</a:t>
            </a:r>
          </a:p>
        </p:txBody>
      </p:sp>
      <p:sp>
        <p:nvSpPr>
          <p:cNvPr id="20495" name="Rectangle 44"/>
          <p:cNvSpPr>
            <a:spLocks noChangeArrowheads="1"/>
          </p:cNvSpPr>
          <p:nvPr/>
        </p:nvSpPr>
        <p:spPr bwMode="auto">
          <a:xfrm>
            <a:off x="5867400" y="3028950"/>
            <a:ext cx="12954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Rectangle 45"/>
          <p:cNvSpPr>
            <a:spLocks noChangeArrowheads="1"/>
          </p:cNvSpPr>
          <p:nvPr/>
        </p:nvSpPr>
        <p:spPr bwMode="auto">
          <a:xfrm>
            <a:off x="5867400" y="3371850"/>
            <a:ext cx="1295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“/bin/sh”</a:t>
            </a:r>
          </a:p>
        </p:txBody>
      </p:sp>
      <p:sp>
        <p:nvSpPr>
          <p:cNvPr id="20497" name="Line 46"/>
          <p:cNvSpPr>
            <a:spLocks noChangeShapeType="1"/>
          </p:cNvSpPr>
          <p:nvPr/>
        </p:nvSpPr>
        <p:spPr bwMode="auto">
          <a:xfrm>
            <a:off x="5867400" y="17145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Line 47"/>
          <p:cNvSpPr>
            <a:spLocks noChangeShapeType="1"/>
          </p:cNvSpPr>
          <p:nvPr/>
        </p:nvSpPr>
        <p:spPr bwMode="auto">
          <a:xfrm>
            <a:off x="7162800" y="17145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Text Box 48"/>
          <p:cNvSpPr txBox="1">
            <a:spLocks noChangeArrowheads="1"/>
          </p:cNvSpPr>
          <p:nvPr/>
        </p:nvSpPr>
        <p:spPr bwMode="auto">
          <a:xfrm>
            <a:off x="5943601" y="1428750"/>
            <a:ext cx="9967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" pitchFamily="18" charset="0"/>
              </a:rPr>
              <a:t>libc.so</a:t>
            </a:r>
          </a:p>
        </p:txBody>
      </p:sp>
      <p:sp>
        <p:nvSpPr>
          <p:cNvPr id="72753" name="Line 49"/>
          <p:cNvSpPr>
            <a:spLocks noChangeShapeType="1"/>
          </p:cNvSpPr>
          <p:nvPr/>
        </p:nvSpPr>
        <p:spPr bwMode="auto">
          <a:xfrm>
            <a:off x="3124200" y="2628900"/>
            <a:ext cx="274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54" name="Line 50"/>
          <p:cNvSpPr>
            <a:spLocks noChangeShapeType="1"/>
          </p:cNvSpPr>
          <p:nvPr/>
        </p:nvSpPr>
        <p:spPr bwMode="auto">
          <a:xfrm>
            <a:off x="3124200" y="2286000"/>
            <a:ext cx="2743200" cy="1428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55" name="Rectangle 51"/>
          <p:cNvSpPr>
            <a:spLocks noChangeArrowheads="1"/>
          </p:cNvSpPr>
          <p:nvPr/>
        </p:nvSpPr>
        <p:spPr bwMode="auto">
          <a:xfrm>
            <a:off x="1828800" y="2000250"/>
            <a:ext cx="1295400" cy="2000250"/>
          </a:xfrm>
          <a:prstGeom prst="rect">
            <a:avLst/>
          </a:prstGeom>
          <a:solidFill>
            <a:srgbClr val="FF6600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52"/>
          <p:cNvSpPr>
            <a:spLocks noChangeShapeType="1"/>
          </p:cNvSpPr>
          <p:nvPr/>
        </p:nvSpPr>
        <p:spPr bwMode="auto">
          <a:xfrm flipH="1">
            <a:off x="1828800" y="24574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4" name="Line 53"/>
          <p:cNvSpPr>
            <a:spLocks noChangeShapeType="1"/>
          </p:cNvSpPr>
          <p:nvPr/>
        </p:nvSpPr>
        <p:spPr bwMode="auto">
          <a:xfrm flipH="1">
            <a:off x="1828800" y="2743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5" name="Line 54"/>
          <p:cNvSpPr>
            <a:spLocks noChangeShapeType="1"/>
          </p:cNvSpPr>
          <p:nvPr/>
        </p:nvSpPr>
        <p:spPr bwMode="auto">
          <a:xfrm flipH="1">
            <a:off x="1828800" y="30289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6" name="Line 55"/>
          <p:cNvSpPr>
            <a:spLocks noChangeShapeType="1"/>
          </p:cNvSpPr>
          <p:nvPr/>
        </p:nvSpPr>
        <p:spPr bwMode="auto">
          <a:xfrm flipH="1">
            <a:off x="1828800" y="33718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60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53" grpId="0" animBg="1"/>
      <p:bldP spid="72754" grpId="0" animBg="1"/>
      <p:bldP spid="727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2394"/>
            <a:ext cx="7772400" cy="548879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Example 1:</a:t>
            </a:r>
            <a:r>
              <a:rPr lang="en-US" sz="4000" dirty="0"/>
              <a:t> </a:t>
            </a:r>
            <a:r>
              <a:rPr lang="en-US" sz="4000" dirty="0" smtClean="0"/>
              <a:t>  </a:t>
            </a:r>
            <a:r>
              <a:rPr lang="en-US" sz="4000" dirty="0"/>
              <a:t>b</a:t>
            </a:r>
            <a:r>
              <a:rPr lang="en-US" sz="4000" dirty="0" smtClean="0"/>
              <a:t>uffer overflows</a:t>
            </a:r>
          </a:p>
        </p:txBody>
      </p:sp>
      <p:sp>
        <p:nvSpPr>
          <p:cNvPr id="10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819150"/>
            <a:ext cx="8177213" cy="394335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tabLst>
                <a:tab pos="1951038" algn="l"/>
              </a:tabLst>
            </a:pPr>
            <a:r>
              <a:rPr lang="en-US" sz="2400" dirty="0" smtClean="0"/>
              <a:t>Extremely common bug in C/C++ programs.</a:t>
            </a:r>
          </a:p>
          <a:p>
            <a:pPr marL="684213" lvl="1" indent="-227013">
              <a:lnSpc>
                <a:spcPct val="105000"/>
              </a:lnSpc>
              <a:tabLst>
                <a:tab pos="1951038" algn="l"/>
              </a:tabLst>
            </a:pPr>
            <a:r>
              <a:rPr lang="en-US" sz="2000" dirty="0" smtClean="0"/>
              <a:t>First major exploit:  1988 Internet Worm.   </a:t>
            </a:r>
            <a:r>
              <a:rPr lang="en-US" sz="2000" dirty="0" err="1" smtClean="0"/>
              <a:t>fingerd</a:t>
            </a:r>
            <a:r>
              <a:rPr lang="en-US" sz="2000" dirty="0" smtClean="0"/>
              <a:t>.</a:t>
            </a:r>
          </a:p>
          <a:p>
            <a:pPr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  <a:tabLst>
                <a:tab pos="1951038" algn="l"/>
              </a:tabLst>
            </a:pPr>
            <a:endParaRPr lang="en-US" sz="2400" dirty="0" smtClean="0"/>
          </a:p>
          <a:p>
            <a:pPr>
              <a:lnSpc>
                <a:spcPct val="90000"/>
              </a:lnSpc>
              <a:spcBef>
                <a:spcPct val="70000"/>
              </a:spcBef>
              <a:tabLst>
                <a:tab pos="1951038" algn="l"/>
              </a:tabLst>
            </a:pPr>
            <a:endParaRPr lang="en-US" sz="2400" dirty="0" smtClean="0"/>
          </a:p>
          <a:p>
            <a:pPr>
              <a:lnSpc>
                <a:spcPct val="90000"/>
              </a:lnSpc>
              <a:spcBef>
                <a:spcPct val="70000"/>
              </a:spcBef>
              <a:tabLst>
                <a:tab pos="1951038" algn="l"/>
              </a:tabLst>
            </a:pPr>
            <a:endParaRPr lang="en-US" sz="2400" dirty="0" smtClean="0"/>
          </a:p>
          <a:p>
            <a:pPr marL="0" indent="0">
              <a:lnSpc>
                <a:spcPct val="90000"/>
              </a:lnSpc>
              <a:spcBef>
                <a:spcPct val="70000"/>
              </a:spcBef>
              <a:buNone/>
              <a:tabLst>
                <a:tab pos="1951038" algn="l"/>
              </a:tabLst>
            </a:pPr>
            <a:endParaRPr lang="en-US" sz="2400" dirty="0" smtClean="0"/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10256522"/>
              </p:ext>
            </p:extLst>
          </p:nvPr>
        </p:nvGraphicFramePr>
        <p:xfrm>
          <a:off x="1905000" y="1885950"/>
          <a:ext cx="4267200" cy="2844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Chart" r:id="rId3" imgW="6079680" imgH="4050000" progId="MSGraph.Chart.8">
                  <p:embed followColorScheme="full"/>
                </p:oleObj>
              </mc:Choice>
              <mc:Fallback>
                <p:oleObj name="Chart" r:id="rId3" imgW="6079680" imgH="4050000" progId="MSGraph.Chart.8">
                  <p:embed followColorScheme="full"/>
                  <p:pic>
                    <p:nvPicPr>
                      <p:cNvPr id="0" name="Picture 4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85950"/>
                        <a:ext cx="4267200" cy="28441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402863" y="3757613"/>
            <a:ext cx="18707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Source:  NVD/CVE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6319838" y="2366963"/>
            <a:ext cx="1710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buFont typeface="Symbol" pitchFamily="18" charset="2"/>
              <a:buChar char="»"/>
            </a:pPr>
            <a:r>
              <a:rPr lang="en-US" dirty="0">
                <a:sym typeface="Symbol" pitchFamily="18" charset="2"/>
              </a:rPr>
              <a:t>20% of all </a:t>
            </a:r>
            <a:r>
              <a:rPr lang="en-US" dirty="0" err="1">
                <a:sym typeface="Symbol" pitchFamily="18" charset="2"/>
              </a:rPr>
              <a:t>vuln</a:t>
            </a:r>
            <a:r>
              <a:rPr lang="en-US" dirty="0" smtClean="0">
                <a:sym typeface="Symbol" pitchFamily="18" charset="2"/>
              </a:rPr>
              <a:t>.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229337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2394"/>
            <a:ext cx="7772400" cy="5036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Response:   randomization</a:t>
            </a:r>
          </a:p>
        </p:txBody>
      </p:sp>
      <p:sp>
        <p:nvSpPr>
          <p:cNvPr id="74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0" y="666750"/>
            <a:ext cx="8915400" cy="44767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>
                <a:latin typeface="Arial" charset="0"/>
              </a:rPr>
              <a:t> </a:t>
            </a:r>
            <a:r>
              <a:rPr lang="en-US" sz="2400" b="1" u="sng" dirty="0" smtClean="0">
                <a:latin typeface="Arial" charset="0"/>
              </a:rPr>
              <a:t>ASLR</a:t>
            </a:r>
            <a:r>
              <a:rPr lang="en-US" sz="2600" dirty="0" smtClean="0"/>
              <a:t>:       (</a:t>
            </a:r>
            <a:r>
              <a:rPr lang="en-US" sz="2300" dirty="0" smtClean="0"/>
              <a:t>Address Space Layout Randomization)</a:t>
            </a:r>
          </a:p>
          <a:p>
            <a:pPr lvl="1"/>
            <a:r>
              <a:rPr lang="en-US" dirty="0" smtClean="0"/>
              <a:t>Map shared libraries to rand location in process memory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	   </a:t>
            </a:r>
            <a:r>
              <a:rPr lang="en-US" dirty="0" smtClean="0"/>
              <a:t>Attacker cannot jump directly to exec function</a:t>
            </a:r>
          </a:p>
          <a:p>
            <a:pPr lvl="1">
              <a:spcBef>
                <a:spcPct val="50000"/>
              </a:spcBef>
            </a:pPr>
            <a:r>
              <a:rPr lang="en-US" u="sng" dirty="0" smtClean="0"/>
              <a:t>Deployment</a:t>
            </a:r>
            <a:r>
              <a:rPr lang="en-US" dirty="0" smtClean="0"/>
              <a:t>:    </a:t>
            </a:r>
            <a:r>
              <a:rPr lang="en-US" sz="2000" dirty="0" smtClean="0"/>
              <a:t>(/</a:t>
            </a:r>
            <a:r>
              <a:rPr lang="en-US" sz="2000" dirty="0" err="1" smtClean="0"/>
              <a:t>DynamicBase</a:t>
            </a:r>
            <a:r>
              <a:rPr lang="en-US" sz="2000" dirty="0" smtClean="0"/>
              <a:t>)</a:t>
            </a:r>
          </a:p>
          <a:p>
            <a:pPr lvl="2"/>
            <a:r>
              <a:rPr lang="en-US" sz="2400" b="1" dirty="0" smtClean="0"/>
              <a:t>Windows</a:t>
            </a:r>
            <a:r>
              <a:rPr lang="en-US" sz="2400" dirty="0" smtClean="0"/>
              <a:t> </a:t>
            </a:r>
            <a:r>
              <a:rPr lang="en-US" sz="2400" b="1" dirty="0" smtClean="0"/>
              <a:t>7</a:t>
            </a:r>
            <a:r>
              <a:rPr lang="en-US" sz="2400" dirty="0" smtClean="0"/>
              <a:t>:	8 bits of randomness for DLLs</a:t>
            </a:r>
          </a:p>
          <a:p>
            <a:pPr lvl="3"/>
            <a:r>
              <a:rPr lang="en-US" sz="2400" dirty="0" smtClean="0"/>
              <a:t>aligned to 64K page in a 16MB region   </a:t>
            </a:r>
            <a:r>
              <a:rPr lang="en-US" sz="2400" dirty="0" smtClean="0">
                <a:sym typeface="Symbol" pitchFamily="18" charset="2"/>
              </a:rPr>
              <a:t>   256 choices</a:t>
            </a:r>
            <a:endParaRPr lang="en-US" sz="2400" dirty="0" smtClean="0">
              <a:solidFill>
                <a:schemeClr val="accent2"/>
              </a:solidFill>
              <a:sym typeface="Symbol" pitchFamily="18" charset="2"/>
            </a:endParaRPr>
          </a:p>
          <a:p>
            <a:pPr lvl="2"/>
            <a:r>
              <a:rPr lang="en-US" sz="2400" b="1" dirty="0" smtClean="0"/>
              <a:t>Windows 8:</a:t>
            </a:r>
            <a:r>
              <a:rPr lang="en-US" sz="2400" b="1" smtClean="0"/>
              <a:t>	</a:t>
            </a:r>
            <a:r>
              <a:rPr lang="en-US" sz="2400" smtClean="0"/>
              <a:t>24 </a:t>
            </a:r>
            <a:r>
              <a:rPr lang="en-US" sz="2400" dirty="0" smtClean="0"/>
              <a:t>bits of randomness on 64-bit processors</a:t>
            </a:r>
          </a:p>
          <a:p>
            <a:pPr>
              <a:spcBef>
                <a:spcPts val="1176"/>
              </a:spcBef>
            </a:pPr>
            <a:r>
              <a:rPr lang="en-US" sz="2600" u="sng" dirty="0" smtClean="0"/>
              <a:t>Other randomization methods</a:t>
            </a:r>
            <a:r>
              <a:rPr lang="en-US" sz="2600" dirty="0" smtClean="0"/>
              <a:t>:</a:t>
            </a:r>
          </a:p>
          <a:p>
            <a:pPr lvl="1">
              <a:spcBef>
                <a:spcPct val="30000"/>
              </a:spcBef>
            </a:pPr>
            <a:r>
              <a:rPr lang="en-US" sz="2600" dirty="0" smtClean="0"/>
              <a:t>Sys-call randomization:    randomize sys-call id’s</a:t>
            </a:r>
          </a:p>
          <a:p>
            <a:pPr lvl="1">
              <a:lnSpc>
                <a:spcPct val="40000"/>
              </a:lnSpc>
              <a:spcBef>
                <a:spcPts val="2280"/>
              </a:spcBef>
            </a:pPr>
            <a:r>
              <a:rPr lang="en-US" sz="2600" dirty="0" smtClean="0"/>
              <a:t>Instruction Set Randomization (</a:t>
            </a:r>
            <a:r>
              <a:rPr lang="en-US" sz="2600" dirty="0" smtClean="0">
                <a:latin typeface="Arial" charset="0"/>
              </a:rPr>
              <a:t>ISR</a:t>
            </a:r>
            <a:r>
              <a:rPr lang="en-US" sz="2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4791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4400" dirty="0" smtClean="0"/>
              <a:t>ASLR Example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706438" y="742950"/>
            <a:ext cx="71590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Arial" charset="0"/>
              </a:rPr>
              <a:t>Booting </a:t>
            </a:r>
            <a:r>
              <a:rPr lang="en-US" sz="2400" dirty="0" smtClean="0">
                <a:latin typeface="Arial" charset="0"/>
              </a:rPr>
              <a:t>twice </a:t>
            </a:r>
            <a:r>
              <a:rPr lang="en-US" sz="2400" dirty="0">
                <a:latin typeface="Arial" charset="0"/>
              </a:rPr>
              <a:t>loads libraries into different locations:</a:t>
            </a:r>
          </a:p>
        </p:txBody>
      </p:sp>
      <p:grpSp>
        <p:nvGrpSpPr>
          <p:cNvPr id="22533" name="Group 10"/>
          <p:cNvGrpSpPr>
            <a:grpSpLocks/>
          </p:cNvGrpSpPr>
          <p:nvPr/>
        </p:nvGrpSpPr>
        <p:grpSpPr bwMode="auto">
          <a:xfrm>
            <a:off x="1544638" y="1428750"/>
            <a:ext cx="6492875" cy="834629"/>
            <a:chOff x="768" y="1632"/>
            <a:chExt cx="4090" cy="701"/>
          </a:xfrm>
        </p:grpSpPr>
        <p:pic>
          <p:nvPicPr>
            <p:cNvPr id="225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1331" t="62642" r="43544" b="21014"/>
            <a:stretch>
              <a:fillRect/>
            </a:stretch>
          </p:blipFill>
          <p:spPr bwMode="auto">
            <a:xfrm>
              <a:off x="768" y="1632"/>
              <a:ext cx="4090" cy="7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2538" name="Rectangle 7"/>
            <p:cNvSpPr>
              <a:spLocks noChangeArrowheads="1"/>
            </p:cNvSpPr>
            <p:nvPr/>
          </p:nvSpPr>
          <p:spPr bwMode="auto">
            <a:xfrm>
              <a:off x="2256" y="1632"/>
              <a:ext cx="816" cy="700"/>
            </a:xfrm>
            <a:prstGeom prst="rect">
              <a:avLst/>
            </a:prstGeom>
            <a:solidFill>
              <a:schemeClr val="folHlink">
                <a:alpha val="34117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4" name="Group 11"/>
          <p:cNvGrpSpPr>
            <a:grpSpLocks/>
          </p:cNvGrpSpPr>
          <p:nvPr/>
        </p:nvGrpSpPr>
        <p:grpSpPr bwMode="auto">
          <a:xfrm>
            <a:off x="1503362" y="2700337"/>
            <a:ext cx="6650038" cy="842963"/>
            <a:chOff x="742" y="2604"/>
            <a:chExt cx="4189" cy="708"/>
          </a:xfrm>
        </p:grpSpPr>
        <p:pic>
          <p:nvPicPr>
            <p:cNvPr id="2253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1270" t="63559" r="43636" b="21419"/>
            <a:stretch>
              <a:fillRect/>
            </a:stretch>
          </p:blipFill>
          <p:spPr bwMode="auto">
            <a:xfrm>
              <a:off x="742" y="2608"/>
              <a:ext cx="4189" cy="7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2266" y="2604"/>
              <a:ext cx="816" cy="708"/>
            </a:xfrm>
            <a:prstGeom prst="rect">
              <a:avLst/>
            </a:prstGeom>
            <a:solidFill>
              <a:schemeClr val="folHlink">
                <a:alpha val="34117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35464" y="3733622"/>
            <a:ext cx="812273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  everything in process memory must be randomized </a:t>
            </a:r>
          </a:p>
          <a:p>
            <a:r>
              <a:rPr lang="en-US" sz="2400" b="1" dirty="0"/>
              <a:t>		</a:t>
            </a:r>
            <a:r>
              <a:rPr lang="en-US" sz="2400" b="1" dirty="0" smtClean="0"/>
              <a:t>stack</a:t>
            </a:r>
            <a:r>
              <a:rPr lang="en-US" sz="2400" b="1" dirty="0"/>
              <a:t>,  </a:t>
            </a:r>
            <a:r>
              <a:rPr lang="en-US" sz="2400" b="1" dirty="0" smtClean="0"/>
              <a:t> heap</a:t>
            </a:r>
            <a:r>
              <a:rPr lang="en-US" sz="2400" b="1" dirty="0"/>
              <a:t>,  </a:t>
            </a:r>
            <a:r>
              <a:rPr lang="en-US" sz="2400" b="1" dirty="0" smtClean="0"/>
              <a:t> shared </a:t>
            </a:r>
            <a:r>
              <a:rPr lang="en-US" sz="2400" b="1" dirty="0"/>
              <a:t>libs,  </a:t>
            </a:r>
            <a:r>
              <a:rPr lang="en-US" sz="2400" b="1" dirty="0" smtClean="0"/>
              <a:t> </a:t>
            </a:r>
            <a:r>
              <a:rPr lang="en-US" sz="2400" b="1" dirty="0" smtClean="0"/>
              <a:t>base image</a:t>
            </a:r>
            <a:endParaRPr lang="en-US" sz="2400" b="1" dirty="0"/>
          </a:p>
          <a:p>
            <a:pPr marL="685800" lvl="1" indent="-22860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Win 8 </a:t>
            </a:r>
            <a:r>
              <a:rPr lang="en-US" sz="2400" b="1" dirty="0"/>
              <a:t>Force ASLR</a:t>
            </a:r>
            <a:r>
              <a:rPr lang="en-US" sz="2400" dirty="0"/>
              <a:t>:    ensures all loaded modules use </a:t>
            </a:r>
            <a:r>
              <a:rPr lang="en-US" sz="2400" dirty="0" smtClean="0"/>
              <a:t>ASLR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349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More attacks :   </a:t>
            </a:r>
            <a:r>
              <a:rPr lang="en-US" dirty="0" err="1" smtClean="0"/>
              <a:t>JiT</a:t>
            </a:r>
            <a:r>
              <a:rPr lang="en-US" dirty="0" smtClean="0"/>
              <a:t> spraying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819150"/>
            <a:ext cx="8229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579438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1493838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Idea:	1. Force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Javascript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fill heap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					executable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shellcode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579438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1493838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2. then point SFP anywhere in spray area</a:t>
            </a:r>
          </a:p>
        </p:txBody>
      </p:sp>
      <p:grpSp>
        <p:nvGrpSpPr>
          <p:cNvPr id="18" name="Group 43"/>
          <p:cNvGrpSpPr/>
          <p:nvPr/>
        </p:nvGrpSpPr>
        <p:grpSpPr>
          <a:xfrm>
            <a:off x="533400" y="2228850"/>
            <a:ext cx="8386466" cy="2800350"/>
            <a:chOff x="533400" y="3124200"/>
            <a:chExt cx="8386466" cy="3733800"/>
          </a:xfrm>
        </p:grpSpPr>
        <p:sp>
          <p:nvSpPr>
            <p:cNvPr id="19" name="Rectangle 18"/>
            <p:cNvSpPr/>
            <p:nvPr/>
          </p:nvSpPr>
          <p:spPr>
            <a:xfrm>
              <a:off x="533400" y="3124200"/>
              <a:ext cx="7772400" cy="3733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19400" y="3352800"/>
              <a:ext cx="5105400" cy="2971800"/>
            </a:xfrm>
            <a:prstGeom prst="rect">
              <a:avLst/>
            </a:prstGeom>
            <a:solidFill>
              <a:srgbClr val="0070C0">
                <a:alpha val="3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8149944" y="4497391"/>
              <a:ext cx="1078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heap</a:t>
              </a:r>
              <a:endParaRPr lang="en-US" sz="2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4356866"/>
              <a:ext cx="838200" cy="3048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8200" y="4661666"/>
              <a:ext cx="838200" cy="30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8200" y="4966466"/>
              <a:ext cx="838200" cy="30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8200" y="5238691"/>
              <a:ext cx="830501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vtable</a:t>
              </a:r>
              <a:endParaRPr lang="en-US" dirty="0"/>
            </a:p>
          </p:txBody>
        </p:sp>
        <p:grpSp>
          <p:nvGrpSpPr>
            <p:cNvPr id="26" name="Group 14"/>
            <p:cNvGrpSpPr/>
            <p:nvPr/>
          </p:nvGrpSpPr>
          <p:grpSpPr>
            <a:xfrm>
              <a:off x="3048000" y="3505200"/>
              <a:ext cx="4648200" cy="609600"/>
              <a:chOff x="3048000" y="3505200"/>
              <a:chExt cx="4648200" cy="609600"/>
            </a:xfrm>
            <a:solidFill>
              <a:srgbClr val="FF5050"/>
            </a:solidFill>
          </p:grpSpPr>
          <p:sp>
            <p:nvSpPr>
              <p:cNvPr id="45" name="Rectangle 12"/>
              <p:cNvSpPr/>
              <p:nvPr/>
            </p:nvSpPr>
            <p:spPr>
              <a:xfrm>
                <a:off x="3048000" y="3505200"/>
                <a:ext cx="33528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3"/>
                    </a:solidFill>
                  </a:rPr>
                  <a:t>NOP  </a:t>
                </a:r>
                <a:r>
                  <a:rPr lang="en-US" sz="2400" dirty="0" smtClean="0">
                    <a:solidFill>
                      <a:schemeClr val="accent3"/>
                    </a:solidFill>
                  </a:rPr>
                  <a:t>slide</a:t>
                </a:r>
                <a:endParaRPr lang="en-US" sz="24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46" name="Rectangle 13"/>
              <p:cNvSpPr/>
              <p:nvPr/>
            </p:nvSpPr>
            <p:spPr>
              <a:xfrm>
                <a:off x="6400800" y="3505200"/>
                <a:ext cx="12954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 smtClean="0">
                    <a:solidFill>
                      <a:schemeClr val="accent3"/>
                    </a:solidFill>
                  </a:rPr>
                  <a:t>shellcode</a:t>
                </a:r>
                <a:endParaRPr lang="en-US" sz="2000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7" name="Group 23"/>
            <p:cNvGrpSpPr/>
            <p:nvPr/>
          </p:nvGrpSpPr>
          <p:grpSpPr>
            <a:xfrm>
              <a:off x="3048000" y="4419600"/>
              <a:ext cx="1524000" cy="457200"/>
              <a:chOff x="3048000" y="4419600"/>
              <a:chExt cx="1524000" cy="4572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4"/>
            <p:cNvGrpSpPr/>
            <p:nvPr/>
          </p:nvGrpSpPr>
          <p:grpSpPr>
            <a:xfrm>
              <a:off x="5105400" y="4419600"/>
              <a:ext cx="1524000" cy="457200"/>
              <a:chOff x="3048000" y="4419600"/>
              <a:chExt cx="1524000" cy="4572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7"/>
            <p:cNvGrpSpPr/>
            <p:nvPr/>
          </p:nvGrpSpPr>
          <p:grpSpPr>
            <a:xfrm>
              <a:off x="3810000" y="5105400"/>
              <a:ext cx="1524000" cy="457200"/>
              <a:chOff x="3048000" y="4419600"/>
              <a:chExt cx="1524000" cy="4572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5943600" y="5105400"/>
              <a:ext cx="1524000" cy="457200"/>
              <a:chOff x="3048000" y="4419600"/>
              <a:chExt cx="1524000" cy="4572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3"/>
            <p:cNvGrpSpPr/>
            <p:nvPr/>
          </p:nvGrpSpPr>
          <p:grpSpPr>
            <a:xfrm>
              <a:off x="5562600" y="5715000"/>
              <a:ext cx="1524000" cy="457200"/>
              <a:chOff x="3048000" y="4419600"/>
              <a:chExt cx="1524000" cy="4572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6"/>
            <p:cNvGrpSpPr/>
            <p:nvPr/>
          </p:nvGrpSpPr>
          <p:grpSpPr>
            <a:xfrm>
              <a:off x="3352800" y="5715000"/>
              <a:ext cx="1524000" cy="457200"/>
              <a:chOff x="3048000" y="4419600"/>
              <a:chExt cx="1524000" cy="4572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9" name="Straight Arrow Connector 48"/>
          <p:cNvCxnSpPr>
            <a:stCxn id="22" idx="3"/>
          </p:cNvCxnSpPr>
          <p:nvPr/>
        </p:nvCxnSpPr>
        <p:spPr bwMode="auto">
          <a:xfrm>
            <a:off x="1676400" y="3267650"/>
            <a:ext cx="2667000" cy="5715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5044168" y="2952750"/>
            <a:ext cx="1562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execute enabled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2986768" y="2952750"/>
            <a:ext cx="1562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execute enabled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3763764" y="3478575"/>
            <a:ext cx="1562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execute enabled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882673" y="3478575"/>
            <a:ext cx="1562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execute enabled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1444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Hijacking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Run-time Defenses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5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71450"/>
            <a:ext cx="8737600" cy="685800"/>
          </a:xfrm>
        </p:spPr>
        <p:txBody>
          <a:bodyPr>
            <a:normAutofit fontScale="90000"/>
          </a:bodyPr>
          <a:lstStyle/>
          <a:p>
            <a:r>
              <a:rPr lang="en-US" sz="4400" smtClean="0"/>
              <a:t>Run time checking: StackGuard</a:t>
            </a:r>
            <a:endParaRPr lang="en-US" sz="2800" smtClean="0"/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37147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Many run-time checking techniques …</a:t>
            </a:r>
          </a:p>
          <a:p>
            <a:pPr lvl="1"/>
            <a:r>
              <a:rPr lang="en-US" sz="2400" dirty="0" smtClean="0"/>
              <a:t>we only discuss methods relevant to overflow protection</a:t>
            </a:r>
          </a:p>
          <a:p>
            <a:pPr>
              <a:spcBef>
                <a:spcPts val="2520"/>
              </a:spcBef>
            </a:pPr>
            <a:r>
              <a:rPr lang="en-US" sz="2400" u="sng" dirty="0" smtClean="0"/>
              <a:t>Solution 1</a:t>
            </a:r>
            <a:r>
              <a:rPr lang="en-US" sz="2400" dirty="0" smtClean="0"/>
              <a:t>:  </a:t>
            </a:r>
            <a:r>
              <a:rPr lang="en-US" sz="2400" dirty="0" err="1" smtClean="0"/>
              <a:t>StackGuard</a:t>
            </a:r>
            <a:endParaRPr lang="en-US" sz="2400" dirty="0" smtClean="0"/>
          </a:p>
          <a:p>
            <a:pPr lvl="1"/>
            <a:r>
              <a:rPr lang="en-US" sz="2400" dirty="0" smtClean="0"/>
              <a:t>Run time tests for stack integrity. </a:t>
            </a:r>
          </a:p>
          <a:p>
            <a:pPr lvl="1"/>
            <a:r>
              <a:rPr lang="en-US" sz="2400" dirty="0" smtClean="0"/>
              <a:t>Embed “canaries” in stack frames and verify their integrity prior to function return.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162800" y="4171950"/>
            <a:ext cx="432743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str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705600" y="4171950"/>
            <a:ext cx="45731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ret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248400" y="4171950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 err="1"/>
              <a:t>sfp</a:t>
            </a:r>
            <a:endParaRPr kumimoji="1" lang="en-US" sz="1800" dirty="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4191000" y="4171950"/>
            <a:ext cx="1047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/>
              <a:t>local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7467600" y="4171950"/>
            <a:ext cx="34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V="1">
            <a:off x="7543800" y="4540250"/>
            <a:ext cx="341313" cy="71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8155674" y="4057650"/>
            <a:ext cx="665379" cy="76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top</a:t>
            </a:r>
            <a:br>
              <a:rPr lang="en-US" sz="1800"/>
            </a:br>
            <a:r>
              <a:rPr lang="en-US" sz="1800"/>
              <a:t>of</a:t>
            </a:r>
            <a:br>
              <a:rPr lang="en-US" sz="1800"/>
            </a:br>
            <a:r>
              <a:rPr lang="en-US" sz="1800"/>
              <a:t>stack</a:t>
            </a: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H="1">
            <a:off x="676276" y="4800600"/>
            <a:ext cx="7013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5246688" y="4171950"/>
            <a:ext cx="1020762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/>
              <a:t>canary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3657600" y="4171950"/>
            <a:ext cx="432743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 err="1"/>
              <a:t>str</a:t>
            </a:r>
            <a:endParaRPr kumimoji="1" lang="en-US" sz="1800" dirty="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3200400" y="4171950"/>
            <a:ext cx="45731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ret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676275" y="4171950"/>
            <a:ext cx="1047750" cy="38099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local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1714501" y="4171950"/>
            <a:ext cx="1020763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canary</a:t>
            </a: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H="1" flipV="1">
            <a:off x="314325" y="4549378"/>
            <a:ext cx="447675" cy="3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 flipH="1" flipV="1">
            <a:off x="309562" y="4171950"/>
            <a:ext cx="452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5519300" y="3829050"/>
            <a:ext cx="95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/>
              <a:t>Frame 1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2260163" y="3840718"/>
            <a:ext cx="95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/>
              <a:t>Frame 2</a:t>
            </a: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2743200" y="4171950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 err="1" smtClean="0"/>
              <a:t>sfp</a:t>
            </a:r>
            <a:endParaRPr kumimoji="1" lang="en-US" sz="1800" dirty="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33035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7150"/>
            <a:ext cx="7772400" cy="502444"/>
          </a:xfrm>
        </p:spPr>
        <p:txBody>
          <a:bodyPr>
            <a:normAutofit fontScale="90000"/>
          </a:bodyPr>
          <a:lstStyle/>
          <a:p>
            <a:r>
              <a:rPr lang="en-US" smtClean="0"/>
              <a:t>Canary Types</a:t>
            </a:r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819150"/>
            <a:ext cx="8610600" cy="4114800"/>
          </a:xfrm>
        </p:spPr>
        <p:txBody>
          <a:bodyPr>
            <a:normAutofit lnSpcReduction="10000"/>
          </a:bodyPr>
          <a:lstStyle/>
          <a:p>
            <a:pPr>
              <a:tabLst>
                <a:tab pos="1146175" algn="l"/>
              </a:tabLst>
            </a:pPr>
            <a:r>
              <a:rPr lang="en-US" sz="2600" u="sng" dirty="0" smtClean="0">
                <a:solidFill>
                  <a:srgbClr val="000090"/>
                </a:solidFill>
              </a:rPr>
              <a:t>Random canary:</a:t>
            </a:r>
            <a:endParaRPr lang="en-US" sz="2600" dirty="0" smtClean="0">
              <a:solidFill>
                <a:srgbClr val="000090"/>
              </a:solidFill>
            </a:endParaRPr>
          </a:p>
          <a:p>
            <a:pPr lvl="1">
              <a:tabLst>
                <a:tab pos="1146175" algn="l"/>
              </a:tabLst>
            </a:pPr>
            <a:r>
              <a:rPr lang="en-US" sz="2400" dirty="0"/>
              <a:t>R</a:t>
            </a:r>
            <a:r>
              <a:rPr lang="en-US" sz="2400" dirty="0" smtClean="0"/>
              <a:t>andom string chosen at program startup.</a:t>
            </a:r>
          </a:p>
          <a:p>
            <a:pPr lvl="1">
              <a:tabLst>
                <a:tab pos="1146175" algn="l"/>
              </a:tabLst>
            </a:pPr>
            <a:r>
              <a:rPr lang="en-US" sz="2400" dirty="0" smtClean="0"/>
              <a:t>Insert canary string into every stack frame.</a:t>
            </a:r>
          </a:p>
          <a:p>
            <a:pPr lvl="1">
              <a:tabLst>
                <a:tab pos="1146175" algn="l"/>
              </a:tabLst>
            </a:pPr>
            <a:r>
              <a:rPr lang="en-US" sz="2400" dirty="0" smtClean="0"/>
              <a:t>Verify canary before returning from function.</a:t>
            </a:r>
          </a:p>
          <a:p>
            <a:pPr lvl="2">
              <a:tabLst>
                <a:tab pos="1146175" algn="l"/>
              </a:tabLst>
            </a:pPr>
            <a:r>
              <a:rPr lang="en-US" sz="2000" dirty="0" smtClean="0"/>
              <a:t>Exit program if canary changed.     Turns potential exploit into </a:t>
            </a:r>
            <a:r>
              <a:rPr lang="en-US" sz="2000" dirty="0" err="1" smtClean="0"/>
              <a:t>DoS</a:t>
            </a:r>
            <a:r>
              <a:rPr lang="en-US" sz="2000" dirty="0" smtClean="0"/>
              <a:t>. </a:t>
            </a:r>
          </a:p>
          <a:p>
            <a:pPr lvl="1">
              <a:tabLst>
                <a:tab pos="1146175" algn="l"/>
              </a:tabLst>
            </a:pPr>
            <a:r>
              <a:rPr lang="en-US" sz="2400" dirty="0" smtClean="0"/>
              <a:t>To corrupt, attacker must learn current random string.</a:t>
            </a:r>
          </a:p>
          <a:p>
            <a:pPr>
              <a:spcBef>
                <a:spcPts val="3168"/>
              </a:spcBef>
              <a:tabLst>
                <a:tab pos="1146175" algn="l"/>
              </a:tabLst>
            </a:pPr>
            <a:r>
              <a:rPr lang="en-US" sz="2600" u="sng" dirty="0" smtClean="0">
                <a:solidFill>
                  <a:srgbClr val="000090"/>
                </a:solidFill>
              </a:rPr>
              <a:t>Terminator canary:</a:t>
            </a:r>
            <a:r>
              <a:rPr lang="en-US" sz="2600" dirty="0">
                <a:solidFill>
                  <a:srgbClr val="000090"/>
                </a:solidFill>
              </a:rPr>
              <a:t> </a:t>
            </a:r>
            <a:r>
              <a:rPr lang="en-US" sz="2600" dirty="0" smtClean="0">
                <a:solidFill>
                  <a:srgbClr val="000090"/>
                </a:solidFill>
              </a:rPr>
              <a:t>      </a:t>
            </a:r>
            <a:r>
              <a:rPr lang="en-US" sz="2000" dirty="0" smtClean="0"/>
              <a:t>Canary =  {0, newline, linefeed, EOF}</a:t>
            </a:r>
          </a:p>
          <a:p>
            <a:pPr lvl="1">
              <a:tabLst>
                <a:tab pos="1146175" algn="l"/>
              </a:tabLst>
            </a:pPr>
            <a:r>
              <a:rPr lang="en-US" sz="2400" dirty="0" smtClean="0"/>
              <a:t>String functions will not copy beyond terminator.</a:t>
            </a:r>
          </a:p>
          <a:p>
            <a:pPr lvl="1">
              <a:tabLst>
                <a:tab pos="1146175" algn="l"/>
              </a:tabLst>
            </a:pPr>
            <a:r>
              <a:rPr lang="en-US" sz="2400" dirty="0" smtClean="0"/>
              <a:t>Attacker cannot use string functions to corrupt stack.	</a:t>
            </a:r>
          </a:p>
        </p:txBody>
      </p:sp>
    </p:spTree>
    <p:extLst>
      <p:ext uri="{BB962C8B-B14F-4D97-AF65-F5344CB8AC3E}">
        <p14:creationId xmlns:p14="http://schemas.microsoft.com/office/powerpoint/2010/main" val="664496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StackGuard (Cont.)</a:t>
            </a:r>
          </a:p>
        </p:txBody>
      </p:sp>
      <p:sp>
        <p:nvSpPr>
          <p:cNvPr id="26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085850"/>
            <a:ext cx="8686800" cy="394335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err="1" smtClean="0"/>
              <a:t>StackGuard</a:t>
            </a:r>
            <a:r>
              <a:rPr lang="en-US" sz="3100" dirty="0" smtClean="0"/>
              <a:t> implemented as a GCC patch</a:t>
            </a:r>
          </a:p>
          <a:p>
            <a:pPr lvl="1"/>
            <a:r>
              <a:rPr lang="en-US" dirty="0" smtClean="0"/>
              <a:t>Program must be recompiled</a:t>
            </a:r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r>
              <a:rPr lang="en-US" sz="3100" dirty="0" smtClean="0"/>
              <a:t>Minimal performance effects:   8% for Apache</a:t>
            </a:r>
          </a:p>
          <a:p>
            <a:endParaRPr lang="en-US" sz="1800" dirty="0" smtClean="0"/>
          </a:p>
          <a:p>
            <a:r>
              <a:rPr lang="en-US" sz="3100" dirty="0" smtClean="0"/>
              <a:t>Note: Canaries do not provide full protection</a:t>
            </a:r>
          </a:p>
          <a:p>
            <a:pPr lvl="1"/>
            <a:r>
              <a:rPr lang="en-US" dirty="0" smtClean="0"/>
              <a:t>Some stack smashing attacks leave canaries unchanged</a:t>
            </a:r>
          </a:p>
          <a:p>
            <a:pPr>
              <a:spcBef>
                <a:spcPct val="80000"/>
              </a:spcBef>
            </a:pPr>
            <a:r>
              <a:rPr lang="en-US" sz="3100" dirty="0" smtClean="0"/>
              <a:t>Heap protection:  </a:t>
            </a:r>
            <a:r>
              <a:rPr lang="en-US" sz="3100" smtClean="0"/>
              <a:t>PointGuard</a:t>
            </a:r>
            <a:endParaRPr lang="en-US" sz="3100" dirty="0" smtClean="0"/>
          </a:p>
          <a:p>
            <a:pPr lvl="1"/>
            <a:r>
              <a:rPr lang="en-US" dirty="0" smtClean="0"/>
              <a:t>Protects function pointers and </a:t>
            </a:r>
            <a:r>
              <a:rPr lang="en-US" dirty="0" err="1" smtClean="0"/>
              <a:t>setjmp</a:t>
            </a:r>
            <a:r>
              <a:rPr lang="en-US" dirty="0" smtClean="0"/>
              <a:t> buffers by encrypting them:   e.g. XOR with random cookie</a:t>
            </a:r>
          </a:p>
          <a:p>
            <a:pPr lvl="1"/>
            <a:r>
              <a:rPr lang="en-US" dirty="0" smtClean="0"/>
              <a:t>Less effective,  more noticeable performance effects</a:t>
            </a:r>
          </a:p>
        </p:txBody>
      </p:sp>
    </p:spTree>
    <p:extLst>
      <p:ext uri="{BB962C8B-B14F-4D97-AF65-F5344CB8AC3E}">
        <p14:creationId xmlns:p14="http://schemas.microsoft.com/office/powerpoint/2010/main" val="225259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95250"/>
            <a:ext cx="8534400" cy="857250"/>
          </a:xfrm>
        </p:spPr>
        <p:txBody>
          <a:bodyPr>
            <a:normAutofit/>
          </a:bodyPr>
          <a:lstStyle/>
          <a:p>
            <a:r>
              <a:rPr lang="en-US" dirty="0" err="1" smtClean="0"/>
              <a:t>StackGuard</a:t>
            </a:r>
            <a:r>
              <a:rPr lang="en-US" dirty="0" smtClean="0"/>
              <a:t> enhancements:  </a:t>
            </a:r>
            <a:r>
              <a:rPr lang="en-US" sz="3600" dirty="0" err="1" smtClean="0"/>
              <a:t>ProPolice</a:t>
            </a:r>
            <a:endParaRPr lang="en-US" sz="3100" dirty="0" smtClean="0"/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67389" y="895351"/>
            <a:ext cx="8686800" cy="990600"/>
          </a:xfrm>
        </p:spPr>
        <p:txBody>
          <a:bodyPr/>
          <a:lstStyle/>
          <a:p>
            <a:r>
              <a:rPr lang="en-US" sz="2400" dirty="0" err="1" smtClean="0"/>
              <a:t>ProPolice</a:t>
            </a:r>
            <a:r>
              <a:rPr lang="en-US" sz="2400" dirty="0" smtClean="0"/>
              <a:t> </a:t>
            </a:r>
            <a:r>
              <a:rPr lang="en-US" sz="1600" dirty="0" smtClean="0">
                <a:latin typeface="Arial" charset="0"/>
              </a:rPr>
              <a:t>(IBM)    </a:t>
            </a:r>
            <a:r>
              <a:rPr lang="en-US" sz="2000" dirty="0" smtClean="0">
                <a:latin typeface="Arial" charset="0"/>
              </a:rPr>
              <a:t>-   </a:t>
            </a:r>
            <a:r>
              <a:rPr lang="en-US" sz="2000" dirty="0" err="1" smtClean="0">
                <a:latin typeface="Arial" charset="0"/>
              </a:rPr>
              <a:t>gcc</a:t>
            </a:r>
            <a:r>
              <a:rPr lang="en-US" sz="2000" dirty="0" smtClean="0">
                <a:latin typeface="Arial" charset="0"/>
              </a:rPr>
              <a:t> 3.4.1.      </a:t>
            </a:r>
            <a:r>
              <a:rPr lang="en-US" sz="1800" dirty="0" smtClean="0">
                <a:latin typeface="Arial" charset="0"/>
              </a:rPr>
              <a:t>(</a:t>
            </a:r>
            <a:r>
              <a:rPr lang="en-US" sz="1800" b="1" dirty="0" smtClean="0">
                <a:latin typeface="Arial" charset="0"/>
              </a:rPr>
              <a:t>-</a:t>
            </a:r>
            <a:r>
              <a:rPr lang="en-US" sz="1800" b="1" dirty="0" err="1" smtClean="0">
                <a:latin typeface="Arial" charset="0"/>
              </a:rPr>
              <a:t>fstack</a:t>
            </a:r>
            <a:r>
              <a:rPr lang="en-US" sz="1800" b="1" dirty="0" smtClean="0">
                <a:latin typeface="Arial" charset="0"/>
              </a:rPr>
              <a:t>-protector</a:t>
            </a:r>
            <a:r>
              <a:rPr lang="en-US" sz="1800" dirty="0" smtClean="0">
                <a:latin typeface="Arial" charset="0"/>
              </a:rPr>
              <a:t>)</a:t>
            </a:r>
          </a:p>
          <a:p>
            <a:pPr lvl="1"/>
            <a:r>
              <a:rPr lang="en-US" sz="2400" dirty="0" smtClean="0"/>
              <a:t>Rearrange stack layout to prevent </a:t>
            </a:r>
            <a:r>
              <a:rPr lang="en-US" sz="2400" dirty="0" err="1" smtClean="0"/>
              <a:t>ptr</a:t>
            </a:r>
            <a:r>
              <a:rPr lang="en-US" sz="2400" dirty="0" smtClean="0"/>
              <a:t> overflow.</a:t>
            </a:r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119989" y="19621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args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119989" y="24193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ret addr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119989" y="28765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SFP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119989" y="33337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CANARY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119989" y="37909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l</a:t>
            </a:r>
            <a:r>
              <a:rPr lang="en-US" sz="2400" dirty="0" smtClean="0">
                <a:solidFill>
                  <a:schemeClr val="bg2"/>
                </a:solidFill>
              </a:rPr>
              <a:t>ocal string buffers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2119989" y="42481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local </a:t>
            </a:r>
            <a:r>
              <a:rPr lang="en-US" sz="2400" dirty="0" smtClean="0">
                <a:solidFill>
                  <a:schemeClr val="bg2"/>
                </a:solidFill>
              </a:rPr>
              <a:t>non-buffer variables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1662789" y="3733800"/>
            <a:ext cx="0" cy="971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533400" y="3860007"/>
            <a:ext cx="11332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Stack</a:t>
            </a:r>
            <a:br>
              <a:rPr lang="en-US" sz="2400"/>
            </a:br>
            <a:r>
              <a:rPr lang="en-US" sz="2400"/>
              <a:t>Growth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867400" y="4176415"/>
            <a:ext cx="3030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smtClean="0"/>
              <a:t>pointers, </a:t>
            </a:r>
            <a:r>
              <a:rPr lang="en-US" sz="2400" dirty="0"/>
              <a:t>but no arrays</a:t>
            </a:r>
          </a:p>
        </p:txBody>
      </p:sp>
      <p:sp>
        <p:nvSpPr>
          <p:cNvPr id="27663" name="AutoShape 15"/>
          <p:cNvSpPr>
            <a:spLocks/>
          </p:cNvSpPr>
          <p:nvPr/>
        </p:nvSpPr>
        <p:spPr bwMode="auto">
          <a:xfrm>
            <a:off x="5701389" y="4248150"/>
            <a:ext cx="152400" cy="40005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V="1">
            <a:off x="1662789" y="2076450"/>
            <a:ext cx="0" cy="971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533400" y="2019300"/>
            <a:ext cx="11332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String</a:t>
            </a:r>
            <a:br>
              <a:rPr lang="en-US" sz="2400"/>
            </a:br>
            <a:r>
              <a:rPr lang="en-US" sz="2400"/>
              <a:t>Growth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133600" y="47053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copy of pointer </a:t>
            </a:r>
            <a:r>
              <a:rPr lang="en-US" sz="2400" dirty="0" err="1" smtClean="0">
                <a:solidFill>
                  <a:schemeClr val="bg2"/>
                </a:solidFill>
              </a:rPr>
              <a:t>args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7400" y="2571750"/>
            <a:ext cx="317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Protects pointer </a:t>
            </a:r>
            <a:r>
              <a:rPr lang="en-US" dirty="0" err="1" smtClean="0"/>
              <a:t>args</a:t>
            </a:r>
            <a:r>
              <a:rPr lang="en-US" dirty="0" smtClean="0"/>
              <a:t> and local pointers from a buffer overflow</a:t>
            </a:r>
          </a:p>
        </p:txBody>
      </p:sp>
    </p:spTree>
    <p:extLst>
      <p:ext uri="{BB962C8B-B14F-4D97-AF65-F5344CB8AC3E}">
        <p14:creationId xmlns:p14="http://schemas.microsoft.com/office/powerpoint/2010/main" val="163669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/>
              <a:t>MS Visual Studio  /GS     </a:t>
            </a:r>
            <a:r>
              <a:rPr lang="en-US" sz="2400" dirty="0" smtClean="0"/>
              <a:t>[since 2003]</a:t>
            </a:r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819150"/>
            <a:ext cx="8458200" cy="137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Compiler /GS option:</a:t>
            </a:r>
          </a:p>
          <a:p>
            <a:pPr lvl="1"/>
            <a:r>
              <a:rPr lang="en-US" sz="2400" dirty="0" smtClean="0"/>
              <a:t>Combination of </a:t>
            </a:r>
            <a:r>
              <a:rPr lang="en-US" sz="2400" dirty="0" err="1" smtClean="0"/>
              <a:t>ProPolice</a:t>
            </a:r>
            <a:r>
              <a:rPr lang="en-US" sz="2400" dirty="0" smtClean="0"/>
              <a:t> and Random canary.</a:t>
            </a:r>
          </a:p>
          <a:p>
            <a:pPr lvl="1"/>
            <a:r>
              <a:rPr lang="en-US" sz="2400" dirty="0" smtClean="0"/>
              <a:t>If cookie mismatch, default behavior is to call    </a:t>
            </a:r>
            <a:r>
              <a:rPr lang="en-US" sz="2400" b="1" dirty="0" smtClean="0">
                <a:solidFill>
                  <a:srgbClr val="000090"/>
                </a:solidFill>
              </a:rPr>
              <a:t>_exit(3)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6200" y="2266950"/>
            <a:ext cx="5009267" cy="1477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Function </a:t>
            </a:r>
            <a:r>
              <a:rPr lang="en-US" u="sng" dirty="0" smtClean="0"/>
              <a:t>prolog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     </a:t>
            </a:r>
            <a:r>
              <a:rPr lang="en-US" b="1" dirty="0">
                <a:solidFill>
                  <a:srgbClr val="000090"/>
                </a:solidFill>
              </a:rPr>
              <a:t>sub   </a:t>
            </a:r>
            <a:r>
              <a:rPr lang="en-US" b="1" dirty="0" err="1">
                <a:solidFill>
                  <a:srgbClr val="000090"/>
                </a:solidFill>
              </a:rPr>
              <a:t>esp</a:t>
            </a:r>
            <a:r>
              <a:rPr lang="en-US" b="1" dirty="0">
                <a:solidFill>
                  <a:srgbClr val="000090"/>
                </a:solidFill>
              </a:rPr>
              <a:t>, </a:t>
            </a:r>
            <a:r>
              <a:rPr lang="en-US" b="1" dirty="0" smtClean="0">
                <a:solidFill>
                  <a:srgbClr val="000090"/>
                </a:solidFill>
              </a:rPr>
              <a:t>8     </a:t>
            </a:r>
            <a:r>
              <a:rPr lang="en-US" dirty="0" smtClean="0"/>
              <a:t>// allocate 8 bytes for cookie</a:t>
            </a:r>
            <a:endParaRPr lang="en-US" dirty="0"/>
          </a:p>
          <a:p>
            <a:r>
              <a:rPr lang="en-US" dirty="0"/>
              <a:t>      </a:t>
            </a:r>
            <a:r>
              <a:rPr lang="en-US" b="1" dirty="0" err="1">
                <a:solidFill>
                  <a:srgbClr val="000090"/>
                </a:solidFill>
              </a:rPr>
              <a:t>mov</a:t>
            </a:r>
            <a:r>
              <a:rPr lang="en-US" b="1" dirty="0">
                <a:solidFill>
                  <a:srgbClr val="000090"/>
                </a:solidFill>
              </a:rPr>
              <a:t>   </a:t>
            </a:r>
            <a:r>
              <a:rPr lang="en-US" b="1" dirty="0" err="1">
                <a:solidFill>
                  <a:srgbClr val="000090"/>
                </a:solidFill>
              </a:rPr>
              <a:t>eax</a:t>
            </a:r>
            <a:r>
              <a:rPr lang="en-US" b="1" dirty="0">
                <a:solidFill>
                  <a:srgbClr val="000090"/>
                </a:solidFill>
              </a:rPr>
              <a:t>, DWORD PTR ___</a:t>
            </a:r>
            <a:r>
              <a:rPr lang="en-US" b="1" dirty="0" err="1">
                <a:solidFill>
                  <a:srgbClr val="000090"/>
                </a:solidFill>
              </a:rPr>
              <a:t>security_cookie</a:t>
            </a:r>
            <a:endParaRPr lang="en-US" b="1" dirty="0">
              <a:solidFill>
                <a:srgbClr val="000090"/>
              </a:solidFill>
            </a:endParaRPr>
          </a:p>
          <a:p>
            <a:r>
              <a:rPr lang="en-US" dirty="0"/>
              <a:t>     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b="1" dirty="0" err="1">
                <a:solidFill>
                  <a:srgbClr val="000090"/>
                </a:solidFill>
              </a:rPr>
              <a:t>xor</a:t>
            </a:r>
            <a:r>
              <a:rPr lang="en-US" b="1" dirty="0">
                <a:solidFill>
                  <a:srgbClr val="000090"/>
                </a:solidFill>
              </a:rPr>
              <a:t>   </a:t>
            </a:r>
            <a:r>
              <a:rPr lang="en-US" b="1" dirty="0" err="1">
                <a:solidFill>
                  <a:srgbClr val="000090"/>
                </a:solidFill>
              </a:rPr>
              <a:t>eax</a:t>
            </a:r>
            <a:r>
              <a:rPr lang="en-US" b="1" dirty="0">
                <a:solidFill>
                  <a:srgbClr val="000090"/>
                </a:solidFill>
              </a:rPr>
              <a:t>, </a:t>
            </a:r>
            <a:r>
              <a:rPr lang="en-US" b="1" dirty="0" err="1" smtClean="0">
                <a:solidFill>
                  <a:srgbClr val="000090"/>
                </a:solidFill>
              </a:rPr>
              <a:t>esp</a:t>
            </a:r>
            <a:r>
              <a:rPr lang="en-US" b="1" dirty="0" smtClean="0">
                <a:solidFill>
                  <a:srgbClr val="000090"/>
                </a:solidFill>
              </a:rPr>
              <a:t>     </a:t>
            </a:r>
            <a:r>
              <a:rPr lang="en-US" dirty="0" smtClean="0"/>
              <a:t>// </a:t>
            </a:r>
            <a:r>
              <a:rPr lang="en-US" dirty="0" err="1" smtClean="0"/>
              <a:t>xor</a:t>
            </a:r>
            <a:r>
              <a:rPr lang="en-US" dirty="0" smtClean="0"/>
              <a:t> cookie with current </a:t>
            </a:r>
            <a:r>
              <a:rPr lang="en-US" dirty="0" err="1" smtClean="0"/>
              <a:t>esp</a:t>
            </a:r>
            <a:endParaRPr lang="en-US" dirty="0"/>
          </a:p>
          <a:p>
            <a:r>
              <a:rPr lang="en-US" dirty="0"/>
              <a:t>      </a:t>
            </a:r>
            <a:r>
              <a:rPr lang="en-US" b="1" dirty="0" err="1">
                <a:solidFill>
                  <a:srgbClr val="000090"/>
                </a:solidFill>
              </a:rPr>
              <a:t>mov</a:t>
            </a:r>
            <a:r>
              <a:rPr lang="en-US" b="1" dirty="0">
                <a:solidFill>
                  <a:srgbClr val="000090"/>
                </a:solidFill>
              </a:rPr>
              <a:t>   DWORD PTR </a:t>
            </a:r>
            <a:r>
              <a:rPr lang="en-US" b="1" dirty="0" smtClean="0">
                <a:solidFill>
                  <a:srgbClr val="000090"/>
                </a:solidFill>
              </a:rPr>
              <a:t>[</a:t>
            </a:r>
            <a:r>
              <a:rPr lang="en-US" b="1" dirty="0">
                <a:solidFill>
                  <a:srgbClr val="000090"/>
                </a:solidFill>
              </a:rPr>
              <a:t>esp+8], </a:t>
            </a:r>
            <a:r>
              <a:rPr lang="en-US" b="1" dirty="0" err="1" smtClean="0">
                <a:solidFill>
                  <a:srgbClr val="000090"/>
                </a:solidFill>
              </a:rPr>
              <a:t>eax</a:t>
            </a:r>
            <a:r>
              <a:rPr lang="en-US" b="1" dirty="0" smtClean="0">
                <a:solidFill>
                  <a:srgbClr val="000090"/>
                </a:solidFill>
              </a:rPr>
              <a:t>  </a:t>
            </a:r>
            <a:r>
              <a:rPr lang="en-US" dirty="0" smtClean="0"/>
              <a:t>// save in stack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96345" y="2266950"/>
            <a:ext cx="3847102" cy="1477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Function </a:t>
            </a:r>
            <a:r>
              <a:rPr lang="en-US" u="sng" dirty="0" smtClean="0"/>
              <a:t>epilog:</a:t>
            </a:r>
            <a:endParaRPr lang="en-US" u="sng" dirty="0"/>
          </a:p>
          <a:p>
            <a:r>
              <a:rPr lang="en-US" dirty="0"/>
              <a:t>      </a:t>
            </a:r>
            <a:r>
              <a:rPr lang="en-US" b="1" dirty="0" err="1">
                <a:solidFill>
                  <a:srgbClr val="000090"/>
                </a:solidFill>
              </a:rPr>
              <a:t>mov</a:t>
            </a:r>
            <a:r>
              <a:rPr lang="en-US" b="1" dirty="0">
                <a:solidFill>
                  <a:srgbClr val="000090"/>
                </a:solidFill>
              </a:rPr>
              <a:t>   </a:t>
            </a:r>
            <a:r>
              <a:rPr lang="en-US" b="1" dirty="0" err="1">
                <a:solidFill>
                  <a:srgbClr val="000090"/>
                </a:solidFill>
              </a:rPr>
              <a:t>ecx</a:t>
            </a:r>
            <a:r>
              <a:rPr lang="en-US" b="1" dirty="0">
                <a:solidFill>
                  <a:srgbClr val="000090"/>
                </a:solidFill>
              </a:rPr>
              <a:t>, DWORD PTR  </a:t>
            </a:r>
            <a:r>
              <a:rPr lang="en-US" b="1" dirty="0" smtClean="0">
                <a:solidFill>
                  <a:srgbClr val="000090"/>
                </a:solidFill>
              </a:rPr>
              <a:t>[</a:t>
            </a:r>
            <a:r>
              <a:rPr lang="en-US" b="1" dirty="0">
                <a:solidFill>
                  <a:srgbClr val="000090"/>
                </a:solidFill>
              </a:rPr>
              <a:t>esp</a:t>
            </a:r>
            <a:r>
              <a:rPr lang="en-US" b="1" dirty="0" smtClean="0">
                <a:solidFill>
                  <a:srgbClr val="000090"/>
                </a:solidFill>
              </a:rPr>
              <a:t>+</a:t>
            </a:r>
            <a:r>
              <a:rPr lang="en-US" b="1" dirty="0">
                <a:solidFill>
                  <a:srgbClr val="000090"/>
                </a:solidFill>
              </a:rPr>
              <a:t>8</a:t>
            </a:r>
            <a:r>
              <a:rPr lang="en-US" b="1" dirty="0" smtClean="0">
                <a:solidFill>
                  <a:srgbClr val="000090"/>
                </a:solidFill>
              </a:rPr>
              <a:t>]</a:t>
            </a:r>
            <a:endParaRPr lang="en-US" b="1" dirty="0">
              <a:solidFill>
                <a:srgbClr val="000090"/>
              </a:solidFill>
            </a:endParaRPr>
          </a:p>
          <a:p>
            <a:r>
              <a:rPr lang="en-US" b="1" dirty="0">
                <a:solidFill>
                  <a:srgbClr val="000090"/>
                </a:solidFill>
              </a:rPr>
              <a:t> </a:t>
            </a:r>
            <a:r>
              <a:rPr lang="en-US" b="1" dirty="0" smtClean="0">
                <a:solidFill>
                  <a:srgbClr val="000090"/>
                </a:solidFill>
              </a:rPr>
              <a:t>     </a:t>
            </a:r>
            <a:r>
              <a:rPr lang="en-US" b="1" dirty="0" err="1" smtClean="0">
                <a:solidFill>
                  <a:srgbClr val="000090"/>
                </a:solidFill>
              </a:rPr>
              <a:t>xor</a:t>
            </a:r>
            <a:r>
              <a:rPr lang="en-US" b="1" dirty="0" smtClean="0">
                <a:solidFill>
                  <a:srgbClr val="000090"/>
                </a:solidFill>
              </a:rPr>
              <a:t>   </a:t>
            </a:r>
            <a:r>
              <a:rPr lang="en-US" b="1" dirty="0" err="1">
                <a:solidFill>
                  <a:srgbClr val="000090"/>
                </a:solidFill>
              </a:rPr>
              <a:t>ecx</a:t>
            </a:r>
            <a:r>
              <a:rPr lang="en-US" b="1" dirty="0">
                <a:solidFill>
                  <a:srgbClr val="000090"/>
                </a:solidFill>
              </a:rPr>
              <a:t>, </a:t>
            </a:r>
            <a:r>
              <a:rPr lang="en-US" b="1" dirty="0" err="1">
                <a:solidFill>
                  <a:srgbClr val="000090"/>
                </a:solidFill>
              </a:rPr>
              <a:t>esp</a:t>
            </a:r>
            <a:endParaRPr lang="en-US" b="1" dirty="0">
              <a:solidFill>
                <a:srgbClr val="000090"/>
              </a:solidFill>
            </a:endParaRPr>
          </a:p>
          <a:p>
            <a:r>
              <a:rPr lang="en-US" b="1" dirty="0">
                <a:solidFill>
                  <a:srgbClr val="000090"/>
                </a:solidFill>
              </a:rPr>
              <a:t>      call  @__security_check_cookie@4</a:t>
            </a:r>
          </a:p>
          <a:p>
            <a:r>
              <a:rPr lang="en-US" b="1" dirty="0">
                <a:solidFill>
                  <a:srgbClr val="000090"/>
                </a:solidFill>
              </a:rPr>
              <a:t>      add   </a:t>
            </a:r>
            <a:r>
              <a:rPr lang="en-US" b="1" dirty="0" err="1">
                <a:solidFill>
                  <a:srgbClr val="000090"/>
                </a:solidFill>
              </a:rPr>
              <a:t>esp</a:t>
            </a:r>
            <a:r>
              <a:rPr lang="en-US" b="1" dirty="0">
                <a:solidFill>
                  <a:srgbClr val="000090"/>
                </a:solidFill>
              </a:rPr>
              <a:t>, 8</a:t>
            </a: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228600" y="4070350"/>
            <a:ext cx="8763000" cy="93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Enhanced /GS in Visual Studio 2010:</a:t>
            </a:r>
          </a:p>
          <a:p>
            <a:pPr lvl="1"/>
            <a:r>
              <a:rPr lang="en-US" sz="2000" dirty="0" smtClean="0"/>
              <a:t>/GS protection added to all functions, unless can be proven unnecessary</a:t>
            </a:r>
          </a:p>
        </p:txBody>
      </p:sp>
    </p:spTree>
    <p:extLst>
      <p:ext uri="{BB962C8B-B14F-4D97-AF65-F5344CB8AC3E}">
        <p14:creationId xmlns:p14="http://schemas.microsoft.com/office/powerpoint/2010/main" val="201857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/GS stack frame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815189" y="11239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args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815189" y="15811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ret addr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815189" y="20383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SFP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1815189" y="300990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CANARY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815189" y="346710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l</a:t>
            </a:r>
            <a:r>
              <a:rPr lang="en-US" sz="2400" dirty="0" smtClean="0">
                <a:solidFill>
                  <a:schemeClr val="bg2"/>
                </a:solidFill>
              </a:rPr>
              <a:t>ocal string buffers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1815189" y="392430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local </a:t>
            </a:r>
            <a:r>
              <a:rPr lang="en-US" sz="2400" dirty="0" smtClean="0">
                <a:solidFill>
                  <a:schemeClr val="bg2"/>
                </a:solidFill>
              </a:rPr>
              <a:t>non-buffer variables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1357989" y="3409950"/>
            <a:ext cx="0" cy="971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228600" y="3536157"/>
            <a:ext cx="11332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Stack</a:t>
            </a:r>
            <a:br>
              <a:rPr lang="en-US" sz="2400"/>
            </a:br>
            <a:r>
              <a:rPr lang="en-US" sz="2400"/>
              <a:t>Growth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562600" y="3852565"/>
            <a:ext cx="3030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smtClean="0"/>
              <a:t>pointers, </a:t>
            </a:r>
            <a:r>
              <a:rPr lang="en-US" sz="2400" dirty="0"/>
              <a:t>but no arrays</a:t>
            </a:r>
          </a:p>
        </p:txBody>
      </p:sp>
      <p:sp>
        <p:nvSpPr>
          <p:cNvPr id="27663" name="AutoShape 15"/>
          <p:cNvSpPr>
            <a:spLocks/>
          </p:cNvSpPr>
          <p:nvPr/>
        </p:nvSpPr>
        <p:spPr bwMode="auto">
          <a:xfrm>
            <a:off x="5396589" y="3924300"/>
            <a:ext cx="152400" cy="40005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V="1">
            <a:off x="1357989" y="1409700"/>
            <a:ext cx="0" cy="971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228600" y="1352550"/>
            <a:ext cx="11332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String</a:t>
            </a:r>
            <a:br>
              <a:rPr lang="en-US" sz="2400"/>
            </a:br>
            <a:r>
              <a:rPr lang="en-US" sz="2400"/>
              <a:t>Growth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1828800" y="438150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copy of pointer </a:t>
            </a:r>
            <a:r>
              <a:rPr lang="en-US" sz="2400" dirty="0" err="1" smtClean="0">
                <a:solidFill>
                  <a:schemeClr val="bg2"/>
                </a:solidFill>
              </a:rPr>
              <a:t>args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828800" y="252730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</a:rPr>
              <a:t>e</a:t>
            </a:r>
            <a:r>
              <a:rPr lang="en-US" sz="2400" b="1" dirty="0" smtClean="0">
                <a:solidFill>
                  <a:schemeClr val="bg1"/>
                </a:solidFill>
              </a:rPr>
              <a:t>xception handlers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4627" y="1885950"/>
            <a:ext cx="3204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Canary protects ret-</a:t>
            </a:r>
            <a:r>
              <a:rPr lang="en-US" sz="2000" dirty="0" err="1" smtClean="0"/>
              <a:t>addr</a:t>
            </a:r>
            <a:r>
              <a:rPr lang="en-US" sz="2000" dirty="0" smtClean="0"/>
              <a:t> and </a:t>
            </a:r>
            <a:br>
              <a:rPr lang="en-US" sz="2000" dirty="0" smtClean="0"/>
            </a:br>
            <a:r>
              <a:rPr lang="en-US" sz="2000" dirty="0" smtClean="0"/>
              <a:t>exception handler frame</a:t>
            </a:r>
            <a:endParaRPr lang="en-US" sz="2000" dirty="0"/>
          </a:p>
        </p:txBody>
      </p:sp>
      <p:sp>
        <p:nvSpPr>
          <p:cNvPr id="6" name="Right Brace 5"/>
          <p:cNvSpPr/>
          <p:nvPr/>
        </p:nvSpPr>
        <p:spPr>
          <a:xfrm>
            <a:off x="5334000" y="1733550"/>
            <a:ext cx="228600" cy="990600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8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What is needed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047750"/>
            <a:ext cx="8763000" cy="417195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Understanding C functions, the stack, and the heap.</a:t>
            </a:r>
          </a:p>
          <a:p>
            <a:r>
              <a:rPr lang="en-US" sz="2400" dirty="0" smtClean="0"/>
              <a:t>Know how system calls are made</a:t>
            </a:r>
          </a:p>
          <a:p>
            <a:r>
              <a:rPr lang="en-US" sz="2400" dirty="0" smtClean="0"/>
              <a:t>The exec() system call</a:t>
            </a:r>
          </a:p>
          <a:p>
            <a:pPr>
              <a:spcBef>
                <a:spcPct val="150000"/>
              </a:spcBef>
            </a:pPr>
            <a:r>
              <a:rPr lang="en-US" sz="2400" dirty="0" smtClean="0"/>
              <a:t>Attacker needs to know which CPU and OS used on the target machine:</a:t>
            </a:r>
          </a:p>
          <a:p>
            <a:pPr lvl="1"/>
            <a:r>
              <a:rPr lang="en-US" dirty="0" smtClean="0"/>
              <a:t>Our examples are for  x86  running  Linux or Windows</a:t>
            </a:r>
          </a:p>
          <a:p>
            <a:pPr lvl="1"/>
            <a:r>
              <a:rPr lang="en-US" dirty="0" smtClean="0"/>
              <a:t>Details vary slightly between CPUs and OSs: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Little endian vs. big endian   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x86 vs. Motorola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Stack Frame structure     </a:t>
            </a:r>
            <a:r>
              <a:rPr lang="en-US" dirty="0" smtClean="0">
                <a:solidFill>
                  <a:schemeClr val="tx2"/>
                </a:solidFill>
              </a:rPr>
              <a:t>(Unix vs. Windows)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533400" y="2495550"/>
            <a:ext cx="815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03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Evading /GS with exception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99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exception is thrown, dispatcher walks up exception list until handler is found   (else use default handler)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4324350"/>
            <a:ext cx="792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200" y="4781550"/>
            <a:ext cx="792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58200" y="4171950"/>
            <a:ext cx="66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igh</a:t>
            </a:r>
          </a:p>
          <a:p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432435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432435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3800" y="432435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48200" y="432435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8200" y="432435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432435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5105400" y="4800600"/>
            <a:ext cx="1447800" cy="209550"/>
          </a:xfrm>
          <a:custGeom>
            <a:avLst/>
            <a:gdLst>
              <a:gd name="connsiteX0" fmla="*/ 2705100 w 2705100"/>
              <a:gd name="connsiteY0" fmla="*/ 0 h 407574"/>
              <a:gd name="connsiteX1" fmla="*/ 2425700 w 2705100"/>
              <a:gd name="connsiteY1" fmla="*/ 266700 h 407574"/>
              <a:gd name="connsiteX2" fmla="*/ 1435100 w 2705100"/>
              <a:gd name="connsiteY2" fmla="*/ 406400 h 407574"/>
              <a:gd name="connsiteX3" fmla="*/ 457200 w 2705100"/>
              <a:gd name="connsiteY3" fmla="*/ 317500 h 407574"/>
              <a:gd name="connsiteX4" fmla="*/ 0 w 2705100"/>
              <a:gd name="connsiteY4" fmla="*/ 50800 h 40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407574">
                <a:moveTo>
                  <a:pt x="2705100" y="0"/>
                </a:moveTo>
                <a:cubicBezTo>
                  <a:pt x="2671233" y="99483"/>
                  <a:pt x="2637367" y="198967"/>
                  <a:pt x="2425700" y="266700"/>
                </a:cubicBezTo>
                <a:cubicBezTo>
                  <a:pt x="2214033" y="334433"/>
                  <a:pt x="1763183" y="397933"/>
                  <a:pt x="1435100" y="406400"/>
                </a:cubicBezTo>
                <a:cubicBezTo>
                  <a:pt x="1107017" y="414867"/>
                  <a:pt x="696383" y="376767"/>
                  <a:pt x="457200" y="317500"/>
                </a:cubicBezTo>
                <a:cubicBezTo>
                  <a:pt x="218017" y="258233"/>
                  <a:pt x="109008" y="154516"/>
                  <a:pt x="0" y="5080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143000" y="4806950"/>
            <a:ext cx="3048000" cy="203200"/>
          </a:xfrm>
          <a:custGeom>
            <a:avLst/>
            <a:gdLst>
              <a:gd name="connsiteX0" fmla="*/ 2705100 w 2705100"/>
              <a:gd name="connsiteY0" fmla="*/ 0 h 407574"/>
              <a:gd name="connsiteX1" fmla="*/ 2425700 w 2705100"/>
              <a:gd name="connsiteY1" fmla="*/ 266700 h 407574"/>
              <a:gd name="connsiteX2" fmla="*/ 1435100 w 2705100"/>
              <a:gd name="connsiteY2" fmla="*/ 406400 h 407574"/>
              <a:gd name="connsiteX3" fmla="*/ 457200 w 2705100"/>
              <a:gd name="connsiteY3" fmla="*/ 317500 h 407574"/>
              <a:gd name="connsiteX4" fmla="*/ 0 w 2705100"/>
              <a:gd name="connsiteY4" fmla="*/ 50800 h 40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407574">
                <a:moveTo>
                  <a:pt x="2705100" y="0"/>
                </a:moveTo>
                <a:cubicBezTo>
                  <a:pt x="2671233" y="99483"/>
                  <a:pt x="2637367" y="198967"/>
                  <a:pt x="2425700" y="266700"/>
                </a:cubicBezTo>
                <a:cubicBezTo>
                  <a:pt x="2214033" y="334433"/>
                  <a:pt x="1763183" y="397933"/>
                  <a:pt x="1435100" y="406400"/>
                </a:cubicBezTo>
                <a:cubicBezTo>
                  <a:pt x="1107017" y="414867"/>
                  <a:pt x="696383" y="376767"/>
                  <a:pt x="457200" y="317500"/>
                </a:cubicBezTo>
                <a:cubicBezTo>
                  <a:pt x="218017" y="258233"/>
                  <a:pt x="109008" y="154516"/>
                  <a:pt x="0" y="5080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609600" y="3943350"/>
            <a:ext cx="45720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400" y="356235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0xffffffff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95600" y="4324350"/>
            <a:ext cx="685800" cy="457200"/>
          </a:xfrm>
          <a:prstGeom prst="rect">
            <a:avLst/>
          </a:prstGeom>
          <a:solidFill>
            <a:srgbClr val="C0504D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buf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108700" y="3727450"/>
            <a:ext cx="1828800" cy="533400"/>
            <a:chOff x="6096000" y="3486150"/>
            <a:chExt cx="1828800" cy="533400"/>
          </a:xfrm>
        </p:grpSpPr>
        <p:sp>
          <p:nvSpPr>
            <p:cNvPr id="38" name="Left Brace 37"/>
            <p:cNvSpPr/>
            <p:nvPr/>
          </p:nvSpPr>
          <p:spPr>
            <a:xfrm rot="5400000" flipV="1">
              <a:off x="6934200" y="3028950"/>
              <a:ext cx="152400" cy="18288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36019" y="3486150"/>
              <a:ext cx="1160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SEH frame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733800" y="3740150"/>
            <a:ext cx="1828800" cy="533400"/>
            <a:chOff x="6096000" y="3486150"/>
            <a:chExt cx="1828800" cy="533400"/>
          </a:xfrm>
        </p:grpSpPr>
        <p:sp>
          <p:nvSpPr>
            <p:cNvPr id="42" name="Left Brace 41"/>
            <p:cNvSpPr/>
            <p:nvPr/>
          </p:nvSpPr>
          <p:spPr>
            <a:xfrm rot="5400000" flipV="1">
              <a:off x="6934200" y="3028950"/>
              <a:ext cx="152400" cy="18288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36019" y="3486150"/>
              <a:ext cx="1160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SEH frame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38200" y="2190750"/>
            <a:ext cx="6462075" cy="2590800"/>
            <a:chOff x="838200" y="2190750"/>
            <a:chExt cx="6462075" cy="2590800"/>
          </a:xfrm>
        </p:grpSpPr>
        <p:sp>
          <p:nvSpPr>
            <p:cNvPr id="36" name="TextBox 35"/>
            <p:cNvSpPr txBox="1"/>
            <p:nvPr/>
          </p:nvSpPr>
          <p:spPr>
            <a:xfrm>
              <a:off x="838200" y="2190750"/>
              <a:ext cx="6462075" cy="90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After overflow:    handler points to attacker’s code</a:t>
              </a:r>
            </a:p>
            <a:p>
              <a:pPr>
                <a:spcBef>
                  <a:spcPts val="600"/>
                </a:spcBef>
              </a:pPr>
              <a:r>
                <a:rPr lang="en-US" sz="2400" dirty="0" smtClean="0"/>
                <a:t>exception triggered  ⇒   control hijack</a:t>
              </a:r>
              <a:endParaRPr lang="en-US" sz="24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95600" y="4324350"/>
              <a:ext cx="2971800" cy="4572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19600" y="4324350"/>
              <a:ext cx="1295400" cy="4572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</a:t>
              </a:r>
              <a:r>
                <a:rPr lang="en-US" dirty="0" err="1" smtClean="0"/>
                <a:t>tr</a:t>
              </a:r>
              <a:r>
                <a:rPr lang="en-US" dirty="0" smtClean="0"/>
                <a:t> to attack code</a:t>
              </a:r>
              <a:endParaRPr 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607485" y="3207663"/>
            <a:ext cx="71510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 point:    exception is triggered before canary is checked</a:t>
            </a:r>
            <a:endParaRPr lang="en-US" sz="2200" dirty="0"/>
          </a:p>
        </p:txBody>
      </p:sp>
      <p:sp>
        <p:nvSpPr>
          <p:cNvPr id="49" name="Rectangle 48"/>
          <p:cNvSpPr/>
          <p:nvPr/>
        </p:nvSpPr>
        <p:spPr>
          <a:xfrm>
            <a:off x="3810000" y="4324350"/>
            <a:ext cx="685800" cy="457200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48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dirty="0" smtClean="0"/>
              <a:t>Defenses:   SAFESEH and SEHOP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47750"/>
            <a:ext cx="8534400" cy="3775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/SAFESEH</a:t>
            </a:r>
            <a:r>
              <a:rPr lang="en-US" sz="2400" dirty="0" smtClean="0"/>
              <a:t>:    linker flag</a:t>
            </a:r>
          </a:p>
          <a:p>
            <a:pPr lvl="1"/>
            <a:r>
              <a:rPr lang="en-US" sz="2200" dirty="0" smtClean="0"/>
              <a:t>Linker produces a binary with a table of safe exception handlers</a:t>
            </a:r>
          </a:p>
          <a:p>
            <a:pPr lvl="1"/>
            <a:r>
              <a:rPr lang="en-US" sz="2200" dirty="0" smtClean="0"/>
              <a:t>System will not jump to exception handler not on list</a:t>
            </a:r>
          </a:p>
          <a:p>
            <a:pPr lvl="1"/>
            <a:endParaRPr lang="en-US" sz="2200" dirty="0"/>
          </a:p>
          <a:p>
            <a:r>
              <a:rPr lang="en-US" sz="2600" dirty="0" smtClean="0">
                <a:solidFill>
                  <a:srgbClr val="000090"/>
                </a:solidFill>
              </a:rPr>
              <a:t>/SEHOP</a:t>
            </a:r>
            <a:r>
              <a:rPr lang="en-US" sz="2600" dirty="0" smtClean="0"/>
              <a:t>:    platform defense   </a:t>
            </a:r>
            <a:r>
              <a:rPr lang="en-US" sz="2400" dirty="0" smtClean="0"/>
              <a:t>(since win vista SP1)</a:t>
            </a:r>
          </a:p>
          <a:p>
            <a:pPr lvl="1"/>
            <a:r>
              <a:rPr lang="en-US" sz="2000" dirty="0" smtClean="0"/>
              <a:t>Observation:    SEH attacks typically corrupt the “next” entry in SEH list.</a:t>
            </a:r>
          </a:p>
          <a:p>
            <a:pPr lvl="1"/>
            <a:r>
              <a:rPr lang="en-US" sz="2000" dirty="0" smtClean="0"/>
              <a:t>SEHOP:  add a dummy record at top of SEH list</a:t>
            </a:r>
          </a:p>
          <a:p>
            <a:pPr lvl="1"/>
            <a:r>
              <a:rPr lang="en-US" sz="2000" dirty="0" smtClean="0"/>
              <a:t>When exception occurs, dispatcher walks up list and verifies dummy record is there.   If not, terminates process.</a:t>
            </a:r>
          </a:p>
        </p:txBody>
      </p:sp>
    </p:spTree>
    <p:extLst>
      <p:ext uri="{BB962C8B-B14F-4D97-AF65-F5344CB8AC3E}">
        <p14:creationId xmlns:p14="http://schemas.microsoft.com/office/powerpoint/2010/main" val="940399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Autofit/>
          </a:bodyPr>
          <a:lstStyle/>
          <a:p>
            <a:r>
              <a:rPr lang="en-US" sz="4000" dirty="0" smtClean="0"/>
              <a:t>Summary: Canaries are not full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229600" cy="4248150"/>
          </a:xfrm>
        </p:spPr>
        <p:txBody>
          <a:bodyPr>
            <a:noAutofit/>
          </a:bodyPr>
          <a:lstStyle/>
          <a:p>
            <a:pPr>
              <a:spcBef>
                <a:spcPts val="1824"/>
              </a:spcBef>
            </a:pPr>
            <a:r>
              <a:rPr lang="en-US" sz="2400" dirty="0" smtClean="0"/>
              <a:t>Canaries are an important defense tool, but do not prevent all control hijacking attacks:</a:t>
            </a:r>
          </a:p>
          <a:p>
            <a:pPr lvl="1">
              <a:spcBef>
                <a:spcPts val="1824"/>
              </a:spcBef>
            </a:pPr>
            <a:r>
              <a:rPr lang="en-US" sz="2400" dirty="0" smtClean="0"/>
              <a:t>Heap-based attacks still possible</a:t>
            </a:r>
          </a:p>
          <a:p>
            <a:pPr lvl="1">
              <a:spcBef>
                <a:spcPts val="1824"/>
              </a:spcBef>
            </a:pPr>
            <a:r>
              <a:rPr lang="en-US" sz="2400" dirty="0" smtClean="0"/>
              <a:t>Integer overflow attacks still possible</a:t>
            </a:r>
          </a:p>
          <a:p>
            <a:pPr lvl="1">
              <a:spcBef>
                <a:spcPts val="1824"/>
              </a:spcBef>
            </a:pPr>
            <a:r>
              <a:rPr lang="en-US" sz="2400" dirty="0" smtClean="0"/>
              <a:t>/GS by itself does not prevent Exception Handling attacks</a:t>
            </a:r>
          </a:p>
          <a:p>
            <a:pPr marL="400050" lvl="1" indent="0">
              <a:spcBef>
                <a:spcPts val="24"/>
              </a:spcBef>
              <a:buNone/>
            </a:pPr>
            <a:r>
              <a:rPr lang="en-US" sz="2400" dirty="0"/>
              <a:t>	</a:t>
            </a:r>
            <a:r>
              <a:rPr lang="en-US" sz="1800" dirty="0" smtClean="0"/>
              <a:t>	(also need SAFESEH and SEHOP)</a:t>
            </a:r>
          </a:p>
        </p:txBody>
      </p:sp>
    </p:spTree>
    <p:extLst>
      <p:ext uri="{BB962C8B-B14F-4D97-AF65-F5344CB8AC3E}">
        <p14:creationId xmlns:p14="http://schemas.microsoft.com/office/powerpoint/2010/main" val="8397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/>
              <a:t>What if can’t recompile:  </a:t>
            </a:r>
            <a:r>
              <a:rPr lang="en-US" sz="4400" dirty="0" err="1" smtClean="0"/>
              <a:t>Libsafe</a:t>
            </a:r>
            <a:endParaRPr lang="en-US" sz="4400" dirty="0" smtClean="0"/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971550"/>
            <a:ext cx="8458200" cy="3886200"/>
          </a:xfrm>
        </p:spPr>
        <p:txBody>
          <a:bodyPr/>
          <a:lstStyle/>
          <a:p>
            <a:r>
              <a:rPr lang="en-US" sz="2400" u="sng" dirty="0" smtClean="0"/>
              <a:t>Solution 2</a:t>
            </a:r>
            <a:r>
              <a:rPr lang="en-US" sz="2400" dirty="0" smtClean="0"/>
              <a:t>:  </a:t>
            </a:r>
            <a:r>
              <a:rPr lang="en-US" sz="2400" dirty="0" err="1" smtClean="0"/>
              <a:t>Libsafe</a:t>
            </a:r>
            <a:r>
              <a:rPr lang="en-US" sz="2400" dirty="0" smtClean="0"/>
              <a:t> (Avaya Labs)</a:t>
            </a:r>
          </a:p>
          <a:p>
            <a:pPr lvl="1"/>
            <a:r>
              <a:rPr lang="en-US" sz="2400" dirty="0" smtClean="0"/>
              <a:t>Dynamically loaded library      </a:t>
            </a:r>
            <a:r>
              <a:rPr lang="en-US" sz="1600" dirty="0" smtClean="0"/>
              <a:t>(no need to recompile app.)</a:t>
            </a:r>
            <a:endParaRPr lang="en-US" sz="2400" dirty="0" smtClean="0"/>
          </a:p>
          <a:p>
            <a:pPr lvl="1"/>
            <a:r>
              <a:rPr lang="en-US" sz="2400" dirty="0" smtClean="0"/>
              <a:t>Intercepts calls to  </a:t>
            </a:r>
            <a:r>
              <a:rPr lang="en-US" sz="2400" dirty="0" err="1" smtClean="0"/>
              <a:t>strcpy</a:t>
            </a:r>
            <a:r>
              <a:rPr lang="en-US" sz="2400" dirty="0" smtClean="0"/>
              <a:t> (</a:t>
            </a:r>
            <a:r>
              <a:rPr lang="en-US" sz="2400" dirty="0" err="1" smtClean="0"/>
              <a:t>dest</a:t>
            </a:r>
            <a:r>
              <a:rPr lang="en-US" sz="2400" dirty="0" smtClean="0"/>
              <a:t>, </a:t>
            </a:r>
            <a:r>
              <a:rPr lang="en-US" sz="2400" dirty="0" err="1" smtClean="0"/>
              <a:t>src</a:t>
            </a:r>
            <a:r>
              <a:rPr lang="en-US" sz="2400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Validates sufficient space in current stack frame: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b="1" dirty="0" smtClean="0"/>
              <a:t>|frame-pointer – </a:t>
            </a:r>
            <a:r>
              <a:rPr lang="en-US" sz="2000" b="1" dirty="0" err="1" smtClean="0"/>
              <a:t>dest</a:t>
            </a:r>
            <a:r>
              <a:rPr lang="en-US" sz="2000" b="1" dirty="0" smtClean="0"/>
              <a:t>| &gt; </a:t>
            </a:r>
            <a:r>
              <a:rPr lang="en-US" sz="2000" b="1" dirty="0" err="1" smtClean="0"/>
              <a:t>strlen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src</a:t>
            </a:r>
            <a:r>
              <a:rPr lang="en-US" sz="2000" b="1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If so, does </a:t>
            </a:r>
            <a:r>
              <a:rPr lang="en-US" sz="2000" dirty="0" err="1" smtClean="0"/>
              <a:t>strcpy</a:t>
            </a:r>
            <a:r>
              <a:rPr lang="en-US" sz="2000" dirty="0"/>
              <a:t>.</a:t>
            </a:r>
            <a:r>
              <a:rPr lang="en-US" sz="2000" dirty="0" smtClean="0"/>
              <a:t>   Otherwise, terminates application</a:t>
            </a:r>
            <a:endParaRPr lang="en-US" sz="2400" dirty="0" smtClean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590800" y="3951267"/>
            <a:ext cx="841375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dest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625820" y="3951267"/>
            <a:ext cx="96158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ret-addr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157314" y="3951267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sfp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4724401" y="4112716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6858001" y="4324350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342900" y="3943350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330200" y="4311650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8003274" y="3828156"/>
            <a:ext cx="665379" cy="76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top</a:t>
            </a:r>
            <a:br>
              <a:rPr lang="en-US" sz="1800"/>
            </a:br>
            <a:r>
              <a:rPr lang="en-US" sz="1800"/>
              <a:t>of</a:t>
            </a:r>
            <a:br>
              <a:rPr lang="en-US" sz="1800"/>
            </a:br>
            <a:r>
              <a:rPr lang="en-US" sz="1800"/>
              <a:t>stack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3429000" y="3950077"/>
            <a:ext cx="531813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src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6859588" y="3943350"/>
            <a:ext cx="836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5487988" y="4107953"/>
            <a:ext cx="836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040189" y="3950077"/>
            <a:ext cx="1520825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buf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6019800" y="3950077"/>
            <a:ext cx="96158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ret-addr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5562600" y="3950077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sfp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1307634" y="4629150"/>
            <a:ext cx="18927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err="1" smtClean="0"/>
              <a:t>Libsafe</a:t>
            </a:r>
            <a:r>
              <a:rPr lang="en-US" sz="2400" dirty="0" smtClean="0"/>
              <a:t> </a:t>
            </a:r>
            <a:r>
              <a:rPr lang="en-US" sz="2400" dirty="0" err="1" smtClean="0"/>
              <a:t>strcpy</a:t>
            </a:r>
            <a:endParaRPr lang="en-US" sz="2400" dirty="0"/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4967750" y="4675881"/>
            <a:ext cx="810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main</a:t>
            </a:r>
          </a:p>
        </p:txBody>
      </p:sp>
      <p:grpSp>
        <p:nvGrpSpPr>
          <p:cNvPr id="29718" name="Group 22"/>
          <p:cNvGrpSpPr>
            <a:grpSpLocks/>
          </p:cNvGrpSpPr>
          <p:nvPr/>
        </p:nvGrpSpPr>
        <p:grpSpPr bwMode="auto">
          <a:xfrm>
            <a:off x="1477963" y="4314329"/>
            <a:ext cx="4343400" cy="158353"/>
            <a:chOff x="931" y="3515"/>
            <a:chExt cx="2736" cy="229"/>
          </a:xfrm>
        </p:grpSpPr>
        <p:sp>
          <p:nvSpPr>
            <p:cNvPr id="29725" name="Line 23"/>
            <p:cNvSpPr>
              <a:spLocks noChangeShapeType="1"/>
            </p:cNvSpPr>
            <p:nvPr/>
          </p:nvSpPr>
          <p:spPr bwMode="auto">
            <a:xfrm>
              <a:off x="931" y="3515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Line 24"/>
            <p:cNvSpPr>
              <a:spLocks noChangeShapeType="1"/>
            </p:cNvSpPr>
            <p:nvPr/>
          </p:nvSpPr>
          <p:spPr bwMode="auto">
            <a:xfrm>
              <a:off x="931" y="3744"/>
              <a:ext cx="273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7" name="Line 25"/>
            <p:cNvSpPr>
              <a:spLocks noChangeShapeType="1"/>
            </p:cNvSpPr>
            <p:nvPr/>
          </p:nvSpPr>
          <p:spPr bwMode="auto">
            <a:xfrm flipV="1">
              <a:off x="3667" y="3515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19" name="Group 26"/>
          <p:cNvGrpSpPr>
            <a:grpSpLocks/>
          </p:cNvGrpSpPr>
          <p:nvPr/>
        </p:nvGrpSpPr>
        <p:grpSpPr bwMode="auto">
          <a:xfrm flipV="1">
            <a:off x="2666999" y="3714749"/>
            <a:ext cx="1447800" cy="239712"/>
            <a:chOff x="1027" y="3611"/>
            <a:chExt cx="1183" cy="229"/>
          </a:xfrm>
        </p:grpSpPr>
        <p:sp>
          <p:nvSpPr>
            <p:cNvPr id="29722" name="Line 27"/>
            <p:cNvSpPr>
              <a:spLocks noChangeShapeType="1"/>
            </p:cNvSpPr>
            <p:nvPr/>
          </p:nvSpPr>
          <p:spPr bwMode="auto">
            <a:xfrm>
              <a:off x="1027" y="3611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Line 28"/>
            <p:cNvSpPr>
              <a:spLocks noChangeShapeType="1"/>
            </p:cNvSpPr>
            <p:nvPr/>
          </p:nvSpPr>
          <p:spPr bwMode="auto">
            <a:xfrm>
              <a:off x="1027" y="3840"/>
              <a:ext cx="1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4" name="Line 29"/>
            <p:cNvSpPr>
              <a:spLocks noChangeShapeType="1"/>
            </p:cNvSpPr>
            <p:nvPr/>
          </p:nvSpPr>
          <p:spPr bwMode="auto">
            <a:xfrm flipV="1">
              <a:off x="2208" y="3611"/>
              <a:ext cx="2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20" name="AutoShape 30"/>
          <p:cNvSpPr>
            <a:spLocks/>
          </p:cNvSpPr>
          <p:nvPr/>
        </p:nvSpPr>
        <p:spPr bwMode="auto">
          <a:xfrm rot="-5400000">
            <a:off x="2107556" y="2926703"/>
            <a:ext cx="128290" cy="3429001"/>
          </a:xfrm>
          <a:prstGeom prst="leftBrace">
            <a:avLst>
              <a:gd name="adj1" fmla="val 1115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AutoShape 31"/>
          <p:cNvSpPr>
            <a:spLocks/>
          </p:cNvSpPr>
          <p:nvPr/>
        </p:nvSpPr>
        <p:spPr bwMode="auto">
          <a:xfrm rot="-5400000">
            <a:off x="5344121" y="3273127"/>
            <a:ext cx="155972" cy="2763837"/>
          </a:xfrm>
          <a:prstGeom prst="leftBrace">
            <a:avLst>
              <a:gd name="adj1" fmla="val 11075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robust is </a:t>
            </a:r>
            <a:r>
              <a:rPr lang="en-US" sz="3600" dirty="0" err="1" smtClean="0"/>
              <a:t>Libsafe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3176885"/>
            <a:ext cx="6860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strcpy</a:t>
            </a:r>
            <a:r>
              <a:rPr lang="en-US" sz="2400" dirty="0" smtClean="0"/>
              <a:t>() can overwrite a pointer between </a:t>
            </a:r>
            <a:r>
              <a:rPr lang="en-US" sz="2400" dirty="0" err="1" smtClean="0"/>
              <a:t>buf</a:t>
            </a:r>
            <a:r>
              <a:rPr lang="en-US" sz="2400" dirty="0" smtClean="0"/>
              <a:t> and </a:t>
            </a:r>
            <a:r>
              <a:rPr lang="en-US" sz="2400" dirty="0" err="1" smtClean="0"/>
              <a:t>sfp</a:t>
            </a:r>
            <a:r>
              <a:rPr lang="en-US" sz="2400" dirty="0" smtClean="0"/>
              <a:t>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989813" y="1208068"/>
            <a:ext cx="841375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dest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024833" y="1208068"/>
            <a:ext cx="96158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ret-addr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56327" y="1208068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sfp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23414" y="1369517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7257014" y="1581151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990600" y="1200150"/>
            <a:ext cx="587926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990600" y="1568450"/>
            <a:ext cx="575226" cy="12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016604" y="1112585"/>
            <a:ext cx="974996" cy="54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dirty="0" smtClean="0"/>
              <a:t>high</a:t>
            </a:r>
            <a:br>
              <a:rPr lang="en-US" dirty="0" smtClean="0"/>
            </a:br>
            <a:r>
              <a:rPr lang="en-US" dirty="0" smtClean="0"/>
              <a:t>memory</a:t>
            </a:r>
            <a:endParaRPr lang="en-US" sz="1800" dirty="0" smtClean="0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828013" y="1206878"/>
            <a:ext cx="531813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src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7258601" y="1200151"/>
            <a:ext cx="836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887001" y="1364754"/>
            <a:ext cx="836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439202" y="1206878"/>
            <a:ext cx="1520825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buf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6418813" y="1206878"/>
            <a:ext cx="96158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ret-addr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5961613" y="1206878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sfp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676400" y="1957686"/>
            <a:ext cx="18927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err="1" smtClean="0"/>
              <a:t>Libsafe</a:t>
            </a:r>
            <a:r>
              <a:rPr lang="en-US" sz="2400" dirty="0" smtClean="0"/>
              <a:t> </a:t>
            </a:r>
            <a:r>
              <a:rPr lang="en-US" sz="2400" dirty="0" err="1" smtClean="0"/>
              <a:t>strcpy</a:t>
            </a:r>
            <a:endParaRPr lang="en-US" sz="2400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306167" y="1932682"/>
            <a:ext cx="810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main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876976" y="1571130"/>
            <a:ext cx="4343400" cy="158353"/>
            <a:chOff x="931" y="3515"/>
            <a:chExt cx="2736" cy="229"/>
          </a:xfrm>
        </p:grpSpPr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931" y="3515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931" y="3744"/>
              <a:ext cx="273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3667" y="3515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 flipV="1">
            <a:off x="3066012" y="971550"/>
            <a:ext cx="1447800" cy="239712"/>
            <a:chOff x="1027" y="3611"/>
            <a:chExt cx="1183" cy="229"/>
          </a:xfrm>
        </p:grpSpPr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027" y="3611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027" y="3840"/>
              <a:ext cx="1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2208" y="3611"/>
              <a:ext cx="2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AutoShape 30"/>
          <p:cNvSpPr>
            <a:spLocks/>
          </p:cNvSpPr>
          <p:nvPr/>
        </p:nvSpPr>
        <p:spPr bwMode="auto">
          <a:xfrm rot="16200000">
            <a:off x="2506569" y="183504"/>
            <a:ext cx="128290" cy="3429001"/>
          </a:xfrm>
          <a:prstGeom prst="leftBrace">
            <a:avLst>
              <a:gd name="adj1" fmla="val 1115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31"/>
          <p:cNvSpPr>
            <a:spLocks/>
          </p:cNvSpPr>
          <p:nvPr/>
        </p:nvSpPr>
        <p:spPr bwMode="auto">
          <a:xfrm rot="16200000">
            <a:off x="5743134" y="529928"/>
            <a:ext cx="155972" cy="2763837"/>
          </a:xfrm>
          <a:prstGeom prst="leftBrace">
            <a:avLst>
              <a:gd name="adj1" fmla="val 11075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91804" y="1123950"/>
            <a:ext cx="974996" cy="54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dirty="0" smtClean="0"/>
              <a:t>low</a:t>
            </a:r>
            <a:br>
              <a:rPr lang="en-US" dirty="0" smtClean="0"/>
            </a:br>
            <a:r>
              <a:rPr lang="en-US" dirty="0" smtClean="0"/>
              <a:t>memory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60481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/>
              <a:t>More methods …</a:t>
            </a: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895350"/>
            <a:ext cx="8686800" cy="417195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 </a:t>
            </a:r>
            <a:r>
              <a:rPr lang="en-US" sz="2800" b="1" u="sng" dirty="0" err="1" smtClean="0"/>
              <a:t>StackShield</a:t>
            </a:r>
            <a:endParaRPr lang="en-US" sz="2800" b="1" u="sng" dirty="0" smtClean="0"/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At function prologue, copy return address </a:t>
            </a:r>
            <a:r>
              <a:rPr lang="en-US" dirty="0" smtClean="0">
                <a:latin typeface="Arial" charset="0"/>
              </a:rPr>
              <a:t>RET</a:t>
            </a:r>
            <a:r>
              <a:rPr lang="en-US" dirty="0" smtClean="0"/>
              <a:t> and </a:t>
            </a:r>
            <a:r>
              <a:rPr lang="en-US" dirty="0" smtClean="0">
                <a:latin typeface="Arial" charset="0"/>
              </a:rPr>
              <a:t>SFP</a:t>
            </a:r>
            <a:r>
              <a:rPr lang="en-US" dirty="0" smtClean="0"/>
              <a:t> to “safe” location  (beginning of data segment)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Upon return, check that </a:t>
            </a:r>
            <a:r>
              <a:rPr lang="en-US" dirty="0" smtClean="0">
                <a:latin typeface="Arial" charset="0"/>
              </a:rPr>
              <a:t>RET</a:t>
            </a:r>
            <a:r>
              <a:rPr lang="en-US" dirty="0" smtClean="0"/>
              <a:t> and </a:t>
            </a:r>
            <a:r>
              <a:rPr lang="en-US" dirty="0" smtClean="0">
                <a:latin typeface="Arial" charset="0"/>
              </a:rPr>
              <a:t>SFP</a:t>
            </a:r>
            <a:r>
              <a:rPr lang="en-US" dirty="0" smtClean="0"/>
              <a:t> is equal to copy.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Implemented as assembler file processor (</a:t>
            </a:r>
            <a:r>
              <a:rPr lang="en-US" dirty="0" smtClean="0">
                <a:latin typeface="Arial" charset="0"/>
              </a:rPr>
              <a:t>GCC</a:t>
            </a:r>
            <a:r>
              <a:rPr lang="en-US" dirty="0" smtClean="0"/>
              <a:t>)</a:t>
            </a:r>
          </a:p>
          <a:p>
            <a:pPr>
              <a:spcBef>
                <a:spcPts val="2640"/>
              </a:spcBef>
              <a:buFont typeface="Wingdings" charset="2"/>
              <a:buChar char="Ø"/>
            </a:pPr>
            <a:r>
              <a:rPr lang="en-US" sz="2800" dirty="0" smtClean="0"/>
              <a:t> </a:t>
            </a:r>
            <a:r>
              <a:rPr lang="en-US" sz="2800" b="1" u="sng" dirty="0" smtClean="0"/>
              <a:t>Control Flow Integrity</a:t>
            </a:r>
            <a:r>
              <a:rPr lang="en-US" sz="2800" dirty="0" smtClean="0"/>
              <a:t>  (CFI)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A combination of static and dynamic checking</a:t>
            </a:r>
          </a:p>
          <a:p>
            <a:pPr lvl="2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600" dirty="0" smtClean="0"/>
              <a:t>Statically determine program control flow</a:t>
            </a:r>
          </a:p>
          <a:p>
            <a:pPr lvl="2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600" dirty="0" smtClean="0"/>
              <a:t>Dynamically enforce control flow integrity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02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Hijacking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</a:t>
            </a:r>
            <a:b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Hijacking Attacks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91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 Spray Attacks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257550"/>
            <a:ext cx="8153400" cy="131445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</a:rPr>
              <a:t>A reliable method for exploiting heap overflows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7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Heap-based control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5850"/>
            <a:ext cx="8229600" cy="30861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Compiler generated function pointers   (e.g.  C++ code)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Suppose   </a:t>
            </a:r>
            <a:r>
              <a:rPr lang="en-US" sz="2400" dirty="0" err="1" smtClean="0"/>
              <a:t>vtable</a:t>
            </a:r>
            <a:r>
              <a:rPr lang="en-US" sz="2400" dirty="0" smtClean="0"/>
              <a:t>   is on the heap next to a string object: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620892" y="20002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0892" y="22288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20892" y="24574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0892" y="26860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95401" y="2914650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Object  T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3"/>
            <a:endCxn id="12" idx="1"/>
          </p:cNvCxnSpPr>
          <p:nvPr/>
        </p:nvCxnSpPr>
        <p:spPr>
          <a:xfrm flipV="1">
            <a:off x="2459092" y="1828800"/>
            <a:ext cx="1447800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06892" y="17145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06892" y="19431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06892" y="21717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30693" y="2375868"/>
            <a:ext cx="830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vtable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2" idx="3"/>
            <a:endCxn id="20" idx="1"/>
          </p:cNvCxnSpPr>
          <p:nvPr/>
        </p:nvCxnSpPr>
        <p:spPr>
          <a:xfrm flipV="1">
            <a:off x="4745092" y="1784866"/>
            <a:ext cx="990600" cy="439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35692" y="1600200"/>
            <a:ext cx="1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#1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3" idx="3"/>
            <a:endCxn id="22" idx="1"/>
          </p:cNvCxnSpPr>
          <p:nvPr/>
        </p:nvCxnSpPr>
        <p:spPr>
          <a:xfrm>
            <a:off x="4745092" y="2057400"/>
            <a:ext cx="990600" cy="35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35692" y="1908072"/>
            <a:ext cx="1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#2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4" idx="1"/>
          </p:cNvCxnSpPr>
          <p:nvPr/>
        </p:nvCxnSpPr>
        <p:spPr>
          <a:xfrm>
            <a:off x="4745092" y="2272629"/>
            <a:ext cx="990600" cy="1408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35692" y="2228850"/>
            <a:ext cx="1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#3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3371850"/>
            <a:ext cx="9144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705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ptr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38200" y="4057650"/>
            <a:ext cx="1905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buf</a:t>
            </a:r>
            <a:r>
              <a:rPr lang="en-US" sz="2000" dirty="0" smtClean="0">
                <a:solidFill>
                  <a:schemeClr val="tx1"/>
                </a:solidFill>
              </a:rPr>
              <a:t>[256]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86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467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848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61"/>
          <p:cNvGrpSpPr/>
          <p:nvPr/>
        </p:nvGrpSpPr>
        <p:grpSpPr>
          <a:xfrm>
            <a:off x="6629400" y="4752198"/>
            <a:ext cx="1676400" cy="426482"/>
            <a:chOff x="2971800" y="6324600"/>
            <a:chExt cx="1676400" cy="568643"/>
          </a:xfrm>
        </p:grpSpPr>
        <p:sp>
          <p:nvSpPr>
            <p:cNvPr id="72" name="Left Brace 71"/>
            <p:cNvSpPr/>
            <p:nvPr/>
          </p:nvSpPr>
          <p:spPr>
            <a:xfrm rot="16200000">
              <a:off x="3733800" y="5562600"/>
              <a:ext cx="152400" cy="1676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276600" y="6400800"/>
              <a:ext cx="95087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object T</a:t>
              </a:r>
              <a:endParaRPr lang="en-US" b="1" dirty="0"/>
            </a:p>
          </p:txBody>
        </p:sp>
      </p:grpSp>
      <p:cxnSp>
        <p:nvCxnSpPr>
          <p:cNvPr id="74" name="Straight Connector 73"/>
          <p:cNvCxnSpPr/>
          <p:nvPr/>
        </p:nvCxnSpPr>
        <p:spPr>
          <a:xfrm>
            <a:off x="381000" y="4057650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57200" y="4685109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048000" y="4057650"/>
            <a:ext cx="10668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vtable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rot="5400000">
            <a:off x="3114675" y="4371777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3418680" y="4371181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705600" y="4066401"/>
            <a:ext cx="15240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105400" y="4000500"/>
            <a:ext cx="1295400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048000" y="4057650"/>
            <a:ext cx="10668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82"/>
          <p:cNvGrpSpPr/>
          <p:nvPr/>
        </p:nvGrpSpPr>
        <p:grpSpPr>
          <a:xfrm>
            <a:off x="3199606" y="4686895"/>
            <a:ext cx="3659188" cy="286346"/>
            <a:chOff x="3199606" y="6249194"/>
            <a:chExt cx="3659188" cy="381794"/>
          </a:xfrm>
        </p:grpSpPr>
        <p:cxnSp>
          <p:nvCxnSpPr>
            <p:cNvPr id="84" name="Straight Arrow Connector 83"/>
            <p:cNvCxnSpPr/>
            <p:nvPr/>
          </p:nvCxnSpPr>
          <p:spPr>
            <a:xfrm rot="5400000">
              <a:off x="6667500" y="6438900"/>
              <a:ext cx="381000" cy="15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0800000">
              <a:off x="3200400" y="6629400"/>
              <a:ext cx="3657600" cy="1588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 flipH="1" flipV="1">
              <a:off x="3009900" y="6438900"/>
              <a:ext cx="381000" cy="1588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862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Heap-based control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5850"/>
            <a:ext cx="8458200" cy="30861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Compiler generated function pointers   (e.g.  C++ code)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After overflow of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400" dirty="0" smtClean="0"/>
              <a:t>  we have: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620892" y="20002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0892" y="22288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20892" y="24574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0892" y="26860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95401" y="2914650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Object  T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3"/>
            <a:endCxn id="12" idx="1"/>
          </p:cNvCxnSpPr>
          <p:nvPr/>
        </p:nvCxnSpPr>
        <p:spPr>
          <a:xfrm flipV="1">
            <a:off x="2459092" y="1828800"/>
            <a:ext cx="1447800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06892" y="17145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06892" y="19431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06892" y="21717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3093" y="2375868"/>
            <a:ext cx="830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vtable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2" idx="3"/>
            <a:endCxn id="20" idx="1"/>
          </p:cNvCxnSpPr>
          <p:nvPr/>
        </p:nvCxnSpPr>
        <p:spPr>
          <a:xfrm flipV="1">
            <a:off x="4745092" y="1784866"/>
            <a:ext cx="990600" cy="439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35692" y="1600200"/>
            <a:ext cx="1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#1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3" idx="3"/>
            <a:endCxn id="22" idx="1"/>
          </p:cNvCxnSpPr>
          <p:nvPr/>
        </p:nvCxnSpPr>
        <p:spPr>
          <a:xfrm>
            <a:off x="4745092" y="2057400"/>
            <a:ext cx="990600" cy="35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35692" y="1908072"/>
            <a:ext cx="1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#2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45092" y="2272629"/>
            <a:ext cx="990600" cy="947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35692" y="2228850"/>
            <a:ext cx="1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#3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3371850"/>
            <a:ext cx="9144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705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ptr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8200" y="4057650"/>
            <a:ext cx="1905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buf</a:t>
            </a:r>
            <a:r>
              <a:rPr lang="en-US" sz="2000" dirty="0" smtClean="0">
                <a:solidFill>
                  <a:schemeClr val="tx1"/>
                </a:solidFill>
              </a:rPr>
              <a:t>[256]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86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467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848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61"/>
          <p:cNvGrpSpPr/>
          <p:nvPr/>
        </p:nvGrpSpPr>
        <p:grpSpPr>
          <a:xfrm>
            <a:off x="6629400" y="4752198"/>
            <a:ext cx="1676400" cy="426482"/>
            <a:chOff x="2971800" y="6324600"/>
            <a:chExt cx="1676400" cy="568643"/>
          </a:xfrm>
        </p:grpSpPr>
        <p:sp>
          <p:nvSpPr>
            <p:cNvPr id="42" name="Left Brace 41"/>
            <p:cNvSpPr/>
            <p:nvPr/>
          </p:nvSpPr>
          <p:spPr>
            <a:xfrm rot="16200000">
              <a:off x="3733800" y="5562600"/>
              <a:ext cx="152400" cy="1676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76600" y="6400800"/>
              <a:ext cx="95087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object T</a:t>
              </a:r>
              <a:endParaRPr lang="en-US" b="1" dirty="0"/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381000" y="4057650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57200" y="4685109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048000" y="4057650"/>
            <a:ext cx="10668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vtable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3114675" y="4371777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418680" y="4371181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38200" y="4057650"/>
            <a:ext cx="2590800" cy="628650"/>
          </a:xfrm>
          <a:prstGeom prst="rect">
            <a:avLst/>
          </a:prstGeom>
          <a:solidFill>
            <a:srgbClr val="FF0000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endCxn id="54" idx="1"/>
          </p:cNvCxnSpPr>
          <p:nvPr/>
        </p:nvCxnSpPr>
        <p:spPr>
          <a:xfrm flipV="1">
            <a:off x="3200400" y="3343275"/>
            <a:ext cx="3657600" cy="7143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858000" y="2971800"/>
            <a:ext cx="1143000" cy="74295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shell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code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05600" y="4066401"/>
            <a:ext cx="15240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105400" y="4000500"/>
            <a:ext cx="1295400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048000" y="4057650"/>
            <a:ext cx="10668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69"/>
          <p:cNvGrpSpPr/>
          <p:nvPr/>
        </p:nvGrpSpPr>
        <p:grpSpPr>
          <a:xfrm>
            <a:off x="3199606" y="4686895"/>
            <a:ext cx="3659188" cy="286346"/>
            <a:chOff x="3199606" y="6249194"/>
            <a:chExt cx="3659188" cy="381794"/>
          </a:xfrm>
        </p:grpSpPr>
        <p:cxnSp>
          <p:nvCxnSpPr>
            <p:cNvPr id="65" name="Straight Arrow Connector 64"/>
            <p:cNvCxnSpPr/>
            <p:nvPr/>
          </p:nvCxnSpPr>
          <p:spPr>
            <a:xfrm rot="5400000">
              <a:off x="6667500" y="6438900"/>
              <a:ext cx="381000" cy="15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>
              <a:off x="3200400" y="6629400"/>
              <a:ext cx="3657600" cy="1588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3009900" y="6438900"/>
              <a:ext cx="381000" cy="1588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0100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/>
              <a:t>Linux process memory layout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362200" y="4467225"/>
            <a:ext cx="2819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unused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238227" y="4267200"/>
            <a:ext cx="17218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0x08048000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362200" y="3981450"/>
            <a:ext cx="2825750" cy="48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solidFill>
                <a:schemeClr val="bg2"/>
              </a:solidFill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362200" y="3352800"/>
            <a:ext cx="2819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run time heap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368550" y="2552700"/>
            <a:ext cx="281305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shared libraries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368550" y="1066800"/>
            <a:ext cx="2819400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user stack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362200" y="2952750"/>
            <a:ext cx="2819400" cy="400050"/>
          </a:xfrm>
          <a:prstGeom prst="rect">
            <a:avLst/>
          </a:prstGeom>
          <a:solidFill>
            <a:srgbClr val="808080"/>
          </a:solidFill>
          <a:ln w="9525">
            <a:solidFill>
              <a:srgbClr val="6699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2362200" y="1638300"/>
            <a:ext cx="2819400" cy="9144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V="1">
            <a:off x="3733800" y="2952750"/>
            <a:ext cx="0" cy="4000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flipV="1">
            <a:off x="3733800" y="2152650"/>
            <a:ext cx="0" cy="4000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3733800" y="1638300"/>
            <a:ext cx="0" cy="4000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5231877" y="2781300"/>
            <a:ext cx="17218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0x40000000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5175251" y="895350"/>
            <a:ext cx="17300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/>
              <a:t>0xC0000000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892122" y="1466850"/>
            <a:ext cx="8398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%esp</a:t>
            </a:r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1785938" y="16383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1109801" y="3181350"/>
            <a:ext cx="5950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brk</a:t>
            </a:r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1709738" y="33528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AutoShape 20"/>
          <p:cNvSpPr>
            <a:spLocks/>
          </p:cNvSpPr>
          <p:nvPr/>
        </p:nvSpPr>
        <p:spPr bwMode="auto">
          <a:xfrm>
            <a:off x="2014538" y="3981450"/>
            <a:ext cx="271462" cy="485775"/>
          </a:xfrm>
          <a:prstGeom prst="leftBrace">
            <a:avLst>
              <a:gd name="adj1" fmla="val 198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689055" y="3912394"/>
            <a:ext cx="143335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Loaded </a:t>
            </a:r>
            <a:br>
              <a:rPr lang="en-US" sz="2400">
                <a:solidFill>
                  <a:schemeClr val="tx2"/>
                </a:solidFill>
              </a:rPr>
            </a:br>
            <a:r>
              <a:rPr lang="en-US" sz="2400">
                <a:solidFill>
                  <a:schemeClr val="tx2"/>
                </a:solidFill>
              </a:rPr>
              <a:t>from exec</a:t>
            </a:r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2368550" y="3981450"/>
            <a:ext cx="2819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2362200" y="2952750"/>
            <a:ext cx="2819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2362200" y="1066800"/>
            <a:ext cx="2819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5186690" y="4610100"/>
            <a:ext cx="340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0</a:t>
            </a:r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2362200" y="4438650"/>
            <a:ext cx="2819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32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219200" y="819150"/>
            <a:ext cx="6705600" cy="2038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pPr algn="l"/>
            <a:r>
              <a:rPr lang="en-US" dirty="0" smtClean="0"/>
              <a:t>	A reliable exploit?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66750"/>
            <a:ext cx="8229600" cy="40576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sz="2000" dirty="0" smtClean="0"/>
              <a:t>&lt;SCRIPT language="text/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"&gt;</a:t>
            </a:r>
          </a:p>
          <a:p>
            <a:pPr>
              <a:buNone/>
            </a:pPr>
            <a:r>
              <a:rPr lang="en-US" sz="2000" dirty="0" smtClean="0"/>
              <a:t>		 </a:t>
            </a:r>
            <a:r>
              <a:rPr lang="en-US" sz="2000" b="1" dirty="0" err="1" smtClean="0">
                <a:solidFill>
                  <a:srgbClr val="C00000"/>
                </a:solidFill>
              </a:rPr>
              <a:t>shellcode</a:t>
            </a:r>
            <a:r>
              <a:rPr lang="en-US" sz="2000" dirty="0" smtClean="0">
                <a:solidFill>
                  <a:srgbClr val="C00000"/>
                </a:solidFill>
              </a:rPr>
              <a:t> = </a:t>
            </a:r>
            <a:r>
              <a:rPr lang="en-US" sz="2000" dirty="0" err="1" smtClean="0">
                <a:solidFill>
                  <a:srgbClr val="C00000"/>
                </a:solidFill>
              </a:rPr>
              <a:t>unescape</a:t>
            </a:r>
            <a:r>
              <a:rPr lang="en-US" sz="2000" dirty="0" smtClean="0">
                <a:solidFill>
                  <a:srgbClr val="C00000"/>
                </a:solidFill>
              </a:rPr>
              <a:t>("%u4343%u4343%...");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		</a:t>
            </a:r>
            <a:r>
              <a:rPr lang="en-US" sz="2000" b="1" dirty="0" smtClean="0">
                <a:solidFill>
                  <a:srgbClr val="C00000"/>
                </a:solidFill>
              </a:rPr>
              <a:t>overflow-string</a:t>
            </a:r>
            <a:r>
              <a:rPr lang="en-US" sz="2000" dirty="0" smtClean="0">
                <a:solidFill>
                  <a:srgbClr val="C00000"/>
                </a:solidFill>
              </a:rPr>
              <a:t> = </a:t>
            </a:r>
            <a:r>
              <a:rPr lang="en-US" sz="2000" dirty="0" err="1" smtClean="0">
                <a:solidFill>
                  <a:srgbClr val="C00000"/>
                </a:solidFill>
              </a:rPr>
              <a:t>unescape</a:t>
            </a:r>
            <a:r>
              <a:rPr lang="en-US" sz="2000" dirty="0" smtClean="0">
                <a:solidFill>
                  <a:srgbClr val="C00000"/>
                </a:solidFill>
              </a:rPr>
              <a:t>(“%u2332%u4276%...”);</a:t>
            </a:r>
            <a:endParaRPr lang="en-US" sz="2000" dirty="0" smtClean="0"/>
          </a:p>
          <a:p>
            <a:pPr>
              <a:spcBef>
                <a:spcPts val="1224"/>
              </a:spcBef>
              <a:buNone/>
            </a:pPr>
            <a:r>
              <a:rPr lang="en-US" sz="2000" dirty="0" smtClean="0"/>
              <a:t>		cause-overflow( overflow-string );        // overflow  </a:t>
            </a:r>
            <a:r>
              <a:rPr lang="en-US" sz="2000" dirty="0" err="1" smtClean="0"/>
              <a:t>buf</a:t>
            </a:r>
            <a:r>
              <a:rPr lang="en-US" sz="2000" dirty="0" smtClean="0"/>
              <a:t>[ ]</a:t>
            </a:r>
          </a:p>
          <a:p>
            <a:pPr>
              <a:buNone/>
            </a:pPr>
            <a:r>
              <a:rPr lang="en-US" sz="2000" dirty="0" smtClean="0"/>
              <a:t>		&lt;/SCRIPT&gt;</a:t>
            </a:r>
          </a:p>
          <a:p>
            <a:pPr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  <a:tabLst>
                <a:tab pos="1371600" algn="l"/>
              </a:tabLst>
            </a:pPr>
            <a:r>
              <a:rPr lang="en-US" sz="2400" dirty="0" smtClean="0"/>
              <a:t>Problem:	attacker does not know where browser </a:t>
            </a:r>
            <a:br>
              <a:rPr lang="en-US" sz="2400" dirty="0" smtClean="0"/>
            </a:br>
            <a:r>
              <a:rPr lang="en-US" sz="2400" dirty="0" smtClean="0"/>
              <a:t>	places </a:t>
            </a:r>
            <a:r>
              <a:rPr lang="en-US" sz="2400" b="1" dirty="0" err="1" smtClean="0"/>
              <a:t>shellcode</a:t>
            </a:r>
            <a:r>
              <a:rPr lang="en-US" sz="2400" dirty="0" smtClean="0"/>
              <a:t> on the heap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553200" y="4275951"/>
            <a:ext cx="1524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ptr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4267200"/>
            <a:ext cx="1905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buf</a:t>
            </a:r>
            <a:r>
              <a:rPr lang="en-US" sz="2000" dirty="0" smtClean="0">
                <a:solidFill>
                  <a:schemeClr val="tx1"/>
                </a:solidFill>
              </a:rPr>
              <a:t>[256]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3200" y="4275951"/>
            <a:ext cx="1524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53200" y="4275951"/>
            <a:ext cx="1524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53200" y="4275951"/>
            <a:ext cx="1524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shellcode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28600" y="4267200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5600" y="4267200"/>
            <a:ext cx="10668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vtable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962275" y="4581327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3266280" y="4580731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85800" y="4267200"/>
            <a:ext cx="2590800" cy="628650"/>
          </a:xfrm>
          <a:prstGeom prst="rect">
            <a:avLst/>
          </a:prstGeom>
          <a:solidFill>
            <a:srgbClr val="FF0000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53200" y="4275951"/>
            <a:ext cx="15240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95600" y="4267200"/>
            <a:ext cx="10668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04800" y="4895850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53000" y="4210050"/>
            <a:ext cx="1295400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032760" y="3939540"/>
            <a:ext cx="2758440" cy="316230"/>
          </a:xfrm>
          <a:custGeom>
            <a:avLst/>
            <a:gdLst>
              <a:gd name="connsiteX0" fmla="*/ 15240 w 2758440"/>
              <a:gd name="connsiteY0" fmla="*/ 421640 h 421640"/>
              <a:gd name="connsiteX1" fmla="*/ 121920 w 2758440"/>
              <a:gd name="connsiteY1" fmla="*/ 314960 h 421640"/>
              <a:gd name="connsiteX2" fmla="*/ 746760 w 2758440"/>
              <a:gd name="connsiteY2" fmla="*/ 40640 h 421640"/>
              <a:gd name="connsiteX3" fmla="*/ 2270760 w 2758440"/>
              <a:gd name="connsiteY3" fmla="*/ 71120 h 421640"/>
              <a:gd name="connsiteX4" fmla="*/ 2758440 w 2758440"/>
              <a:gd name="connsiteY4" fmla="*/ 86360 h 42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8440" h="421640">
                <a:moveTo>
                  <a:pt x="15240" y="421640"/>
                </a:moveTo>
                <a:cubicBezTo>
                  <a:pt x="7620" y="400050"/>
                  <a:pt x="0" y="378460"/>
                  <a:pt x="121920" y="314960"/>
                </a:cubicBezTo>
                <a:cubicBezTo>
                  <a:pt x="243840" y="251460"/>
                  <a:pt x="388620" y="81280"/>
                  <a:pt x="746760" y="40640"/>
                </a:cubicBezTo>
                <a:cubicBezTo>
                  <a:pt x="1104900" y="0"/>
                  <a:pt x="2270760" y="71120"/>
                  <a:pt x="2270760" y="71120"/>
                </a:cubicBezTo>
                <a:lnTo>
                  <a:pt x="2758440" y="86360"/>
                </a:ln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91201" y="3867150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08709"/>
            <a:ext cx="9144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49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95250"/>
            <a:ext cx="8229600" cy="857250"/>
          </a:xfrm>
        </p:spPr>
        <p:txBody>
          <a:bodyPr/>
          <a:lstStyle/>
          <a:p>
            <a:r>
              <a:rPr lang="en-US" dirty="0" smtClean="0"/>
              <a:t>Heap Spraying     </a:t>
            </a:r>
            <a:r>
              <a:rPr lang="en-US" sz="2400" dirty="0" smtClean="0"/>
              <a:t>[</a:t>
            </a:r>
            <a:r>
              <a:rPr lang="en-US" sz="2400" dirty="0" err="1" smtClean="0"/>
              <a:t>SkyLined</a:t>
            </a:r>
            <a:r>
              <a:rPr lang="en-US" sz="2400" dirty="0" smtClean="0"/>
              <a:t> 2004]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00100"/>
            <a:ext cx="8229600" cy="4057650"/>
          </a:xfrm>
        </p:spPr>
        <p:txBody>
          <a:bodyPr/>
          <a:lstStyle/>
          <a:p>
            <a:pPr defTabSz="579438">
              <a:spcBef>
                <a:spcPts val="1200"/>
              </a:spcBef>
              <a:buNone/>
              <a:tabLst>
                <a:tab pos="1493838" algn="l"/>
              </a:tabLst>
            </a:pPr>
            <a:r>
              <a:rPr lang="en-US" sz="2400" dirty="0" smtClean="0"/>
              <a:t>Idea:	1. use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to spray heap </a:t>
            </a:r>
            <a:br>
              <a:rPr lang="en-US" sz="2400" dirty="0" smtClean="0"/>
            </a:br>
            <a:r>
              <a:rPr lang="en-US" sz="2400" dirty="0" smtClean="0"/>
              <a:t>				with </a:t>
            </a:r>
            <a:r>
              <a:rPr lang="en-US" sz="2400" dirty="0" err="1" smtClean="0"/>
              <a:t>shellcode</a:t>
            </a:r>
            <a:r>
              <a:rPr lang="en-US" sz="2400" dirty="0" smtClean="0"/>
              <a:t>  (and </a:t>
            </a:r>
            <a:r>
              <a:rPr lang="en-US" sz="2000" dirty="0" smtClean="0"/>
              <a:t>NOP </a:t>
            </a:r>
            <a:r>
              <a:rPr lang="en-US" sz="2400" dirty="0" smtClean="0"/>
              <a:t>slides)</a:t>
            </a:r>
          </a:p>
          <a:p>
            <a:pPr defTabSz="579438">
              <a:spcBef>
                <a:spcPts val="1200"/>
              </a:spcBef>
              <a:buNone/>
              <a:tabLst>
                <a:tab pos="1493838" algn="l"/>
              </a:tabLst>
            </a:pPr>
            <a:r>
              <a:rPr lang="en-US" sz="2400" dirty="0" smtClean="0"/>
              <a:t>		2. then point </a:t>
            </a:r>
            <a:r>
              <a:rPr lang="en-US" sz="2400" dirty="0" err="1" smtClean="0"/>
              <a:t>vtable</a:t>
            </a:r>
            <a:r>
              <a:rPr lang="en-US" sz="2400" dirty="0" smtClean="0"/>
              <a:t> </a:t>
            </a:r>
            <a:r>
              <a:rPr lang="en-US" sz="2400" dirty="0" err="1" smtClean="0"/>
              <a:t>ptr</a:t>
            </a:r>
            <a:r>
              <a:rPr lang="en-US" sz="2400" dirty="0" smtClean="0"/>
              <a:t> anywhere in spray area</a:t>
            </a:r>
          </a:p>
        </p:txBody>
      </p:sp>
      <p:grpSp>
        <p:nvGrpSpPr>
          <p:cNvPr id="4" name="Group 43"/>
          <p:cNvGrpSpPr/>
          <p:nvPr/>
        </p:nvGrpSpPr>
        <p:grpSpPr>
          <a:xfrm>
            <a:off x="533400" y="2228850"/>
            <a:ext cx="8386466" cy="2800350"/>
            <a:chOff x="533400" y="3124200"/>
            <a:chExt cx="8386466" cy="3733800"/>
          </a:xfrm>
        </p:grpSpPr>
        <p:sp>
          <p:nvSpPr>
            <p:cNvPr id="7" name="Rectangle 6"/>
            <p:cNvSpPr/>
            <p:nvPr/>
          </p:nvSpPr>
          <p:spPr>
            <a:xfrm>
              <a:off x="533400" y="3124200"/>
              <a:ext cx="7772400" cy="3733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3352800"/>
              <a:ext cx="5105400" cy="2971800"/>
            </a:xfrm>
            <a:prstGeom prst="rect">
              <a:avLst/>
            </a:prstGeom>
            <a:solidFill>
              <a:srgbClr val="0070C0">
                <a:alpha val="3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8149944" y="4497391"/>
              <a:ext cx="1078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heap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4356866"/>
              <a:ext cx="838200" cy="3048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200" y="4661666"/>
              <a:ext cx="838200" cy="30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8200" y="4966466"/>
              <a:ext cx="838200" cy="30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8200" y="5238691"/>
              <a:ext cx="830501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vtable</a:t>
              </a:r>
              <a:endParaRPr lang="en-US" dirty="0"/>
            </a:p>
          </p:txBody>
        </p:sp>
        <p:grpSp>
          <p:nvGrpSpPr>
            <p:cNvPr id="5" name="Group 14"/>
            <p:cNvGrpSpPr/>
            <p:nvPr/>
          </p:nvGrpSpPr>
          <p:grpSpPr>
            <a:xfrm>
              <a:off x="3048000" y="3505200"/>
              <a:ext cx="4648200" cy="609600"/>
              <a:chOff x="3048000" y="3505200"/>
              <a:chExt cx="4648200" cy="609600"/>
            </a:xfrm>
            <a:solidFill>
              <a:srgbClr val="FF5050"/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3048000" y="3505200"/>
                <a:ext cx="33528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3"/>
                    </a:solidFill>
                  </a:rPr>
                  <a:t>NOP  </a:t>
                </a:r>
                <a:r>
                  <a:rPr lang="en-US" sz="2400" dirty="0" smtClean="0">
                    <a:solidFill>
                      <a:schemeClr val="accent3"/>
                    </a:solidFill>
                  </a:rPr>
                  <a:t>slide</a:t>
                </a:r>
                <a:endParaRPr lang="en-US" sz="24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400800" y="3505200"/>
                <a:ext cx="12954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 smtClean="0">
                    <a:solidFill>
                      <a:schemeClr val="accent3"/>
                    </a:solidFill>
                  </a:rPr>
                  <a:t>shellcode</a:t>
                </a:r>
                <a:endParaRPr lang="en-US" sz="2000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6" name="Group 23"/>
            <p:cNvGrpSpPr/>
            <p:nvPr/>
          </p:nvGrpSpPr>
          <p:grpSpPr>
            <a:xfrm>
              <a:off x="3048000" y="4419600"/>
              <a:ext cx="1524000" cy="457200"/>
              <a:chOff x="3048000" y="4419600"/>
              <a:chExt cx="1524000" cy="4572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24"/>
            <p:cNvGrpSpPr/>
            <p:nvPr/>
          </p:nvGrpSpPr>
          <p:grpSpPr>
            <a:xfrm>
              <a:off x="5105400" y="4419600"/>
              <a:ext cx="1524000" cy="457200"/>
              <a:chOff x="3048000" y="4419600"/>
              <a:chExt cx="1524000" cy="457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27"/>
            <p:cNvGrpSpPr/>
            <p:nvPr/>
          </p:nvGrpSpPr>
          <p:grpSpPr>
            <a:xfrm>
              <a:off x="3810000" y="5105400"/>
              <a:ext cx="1524000" cy="457200"/>
              <a:chOff x="3048000" y="4419600"/>
              <a:chExt cx="1524000" cy="4572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30"/>
            <p:cNvGrpSpPr/>
            <p:nvPr/>
          </p:nvGrpSpPr>
          <p:grpSpPr>
            <a:xfrm>
              <a:off x="5943600" y="5105400"/>
              <a:ext cx="1524000" cy="457200"/>
              <a:chOff x="3048000" y="4419600"/>
              <a:chExt cx="1524000" cy="4572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33"/>
            <p:cNvGrpSpPr/>
            <p:nvPr/>
          </p:nvGrpSpPr>
          <p:grpSpPr>
            <a:xfrm>
              <a:off x="5562600" y="5715000"/>
              <a:ext cx="1524000" cy="457200"/>
              <a:chOff x="3048000" y="4419600"/>
              <a:chExt cx="1524000" cy="4572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36"/>
            <p:cNvGrpSpPr/>
            <p:nvPr/>
          </p:nvGrpSpPr>
          <p:grpSpPr>
            <a:xfrm>
              <a:off x="3352800" y="5715000"/>
              <a:ext cx="1524000" cy="457200"/>
              <a:chOff x="3048000" y="4419600"/>
              <a:chExt cx="1524000" cy="4572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4472812" y="4629150"/>
            <a:ext cx="168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spray area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9" idx="3"/>
          </p:cNvCxnSpPr>
          <p:nvPr/>
        </p:nvCxnSpPr>
        <p:spPr>
          <a:xfrm>
            <a:off x="1676400" y="3267649"/>
            <a:ext cx="2438400" cy="561401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905000" y="876300"/>
            <a:ext cx="6781800" cy="12382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5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" y="2228850"/>
            <a:ext cx="54864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458200" cy="857250"/>
          </a:xfrm>
        </p:spPr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heap spraying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379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nop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unescape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(“%u9090%u9090”)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	while (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nop.length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 0x100000) 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nop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20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shellcode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solidFill>
                  <a:srgbClr val="C00000"/>
                </a:solidFill>
              </a:rPr>
              <a:t>unescape</a:t>
            </a:r>
            <a:r>
              <a:rPr lang="en-US" sz="2000" dirty="0" smtClean="0">
                <a:solidFill>
                  <a:srgbClr val="C00000"/>
                </a:solidFill>
              </a:rPr>
              <a:t>("%u4343%u4343%...");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= new Array ()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for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=0;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&lt;1000;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x[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shellcode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Pointing  </a:t>
            </a:r>
            <a:r>
              <a:rPr lang="en-US" sz="2800" dirty="0" err="1" smtClean="0">
                <a:cs typeface="Courier New" pitchFamily="49" charset="0"/>
              </a:rPr>
              <a:t>func-ptr</a:t>
            </a:r>
            <a:r>
              <a:rPr lang="en-US" sz="2800" dirty="0" smtClean="0">
                <a:cs typeface="Courier New" pitchFamily="49" charset="0"/>
              </a:rPr>
              <a:t>  almost anywhere in heap will </a:t>
            </a:r>
            <a:br>
              <a:rPr lang="en-US" sz="2800" dirty="0" smtClean="0">
                <a:cs typeface="Courier New" pitchFamily="49" charset="0"/>
              </a:rPr>
            </a:br>
            <a:r>
              <a:rPr lang="en-US" sz="2800" dirty="0" smtClean="0">
                <a:cs typeface="Courier New" pitchFamily="49" charset="0"/>
              </a:rPr>
              <a:t>cause </a:t>
            </a:r>
            <a:r>
              <a:rPr lang="en-US" sz="2800" dirty="0" err="1" smtClean="0">
                <a:cs typeface="Courier New" pitchFamily="49" charset="0"/>
              </a:rPr>
              <a:t>shellcode</a:t>
            </a:r>
            <a:r>
              <a:rPr lang="en-US" sz="2800" dirty="0" smtClean="0">
                <a:cs typeface="Courier New" pitchFamily="49" charset="0"/>
              </a:rPr>
              <a:t> to execute.</a:t>
            </a:r>
            <a:endParaRPr lang="en-US" sz="33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7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Vulnerable buffer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915400" cy="42291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/>
              <a:t>Placing vulnerable   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[256]</a:t>
            </a:r>
            <a:r>
              <a:rPr lang="en-US" sz="3100" dirty="0" smtClean="0"/>
              <a:t>   next to object O:</a:t>
            </a:r>
          </a:p>
          <a:p>
            <a:pPr marL="685800" lvl="1" indent="-334963">
              <a:spcBef>
                <a:spcPts val="1200"/>
              </a:spcBef>
            </a:pPr>
            <a:r>
              <a:rPr lang="en-US" dirty="0" smtClean="0"/>
              <a:t>By sequence of </a:t>
            </a:r>
            <a:r>
              <a:rPr lang="en-US" dirty="0" err="1" smtClean="0"/>
              <a:t>Javascript</a:t>
            </a:r>
            <a:r>
              <a:rPr lang="en-US" dirty="0" smtClean="0"/>
              <a:t> allocations and frees</a:t>
            </a:r>
            <a:br>
              <a:rPr lang="en-US" dirty="0" smtClean="0"/>
            </a:br>
            <a:r>
              <a:rPr lang="en-US" dirty="0" smtClean="0"/>
              <a:t>make heap look as follows:</a:t>
            </a:r>
          </a:p>
          <a:p>
            <a:pPr marL="685800" lvl="1" indent="-334963">
              <a:spcBef>
                <a:spcPts val="1200"/>
              </a:spcBef>
            </a:pPr>
            <a:endParaRPr lang="en-US" sz="2800" dirty="0" smtClean="0"/>
          </a:p>
          <a:p>
            <a:pPr marL="685800" lvl="1" indent="-334963">
              <a:spcBef>
                <a:spcPts val="1200"/>
              </a:spcBef>
            </a:pPr>
            <a:endParaRPr lang="en-US" sz="2800" dirty="0" smtClean="0"/>
          </a:p>
          <a:p>
            <a:pPr marL="685800" lvl="1" indent="-334963">
              <a:spcBef>
                <a:spcPts val="1200"/>
              </a:spcBef>
            </a:pPr>
            <a:endParaRPr lang="en-US" sz="2800" dirty="0" smtClean="0"/>
          </a:p>
          <a:p>
            <a:pPr marL="685800" lvl="1" indent="-334963">
              <a:spcBef>
                <a:spcPts val="1200"/>
              </a:spcBef>
            </a:pPr>
            <a:endParaRPr lang="en-US" sz="2800" dirty="0" smtClean="0"/>
          </a:p>
          <a:p>
            <a:pPr marL="685800" lvl="1" indent="-334963">
              <a:spcBef>
                <a:spcPts val="4000"/>
              </a:spcBef>
            </a:pPr>
            <a:r>
              <a:rPr lang="en-US" dirty="0" smtClean="0"/>
              <a:t>Allocate </a:t>
            </a:r>
            <a:r>
              <a:rPr lang="en-US" dirty="0" err="1" smtClean="0"/>
              <a:t>vuln</a:t>
            </a:r>
            <a:r>
              <a:rPr lang="en-US" dirty="0" smtClean="0"/>
              <a:t>. buffer in </a:t>
            </a:r>
            <a:r>
              <a:rPr lang="en-US" dirty="0" err="1" smtClean="0"/>
              <a:t>Javascript</a:t>
            </a:r>
            <a:r>
              <a:rPr lang="en-US" dirty="0" smtClean="0"/>
              <a:t> and cause overflow</a:t>
            </a:r>
          </a:p>
          <a:p>
            <a:pPr marL="685800" lvl="1" indent="-334963">
              <a:spcBef>
                <a:spcPts val="2400"/>
              </a:spcBef>
            </a:pPr>
            <a:r>
              <a:rPr lang="en-US" dirty="0" smtClean="0"/>
              <a:t>Successfully used against a Safari PCRE overflow </a:t>
            </a:r>
            <a:r>
              <a:rPr lang="en-US" sz="1800" dirty="0" smtClean="0"/>
              <a:t>[DHM’08]</a:t>
            </a:r>
            <a:endParaRPr lang="en-US" dirty="0"/>
          </a:p>
        </p:txBody>
      </p:sp>
      <p:grpSp>
        <p:nvGrpSpPr>
          <p:cNvPr id="4" name="Group 48"/>
          <p:cNvGrpSpPr/>
          <p:nvPr/>
        </p:nvGrpSpPr>
        <p:grpSpPr>
          <a:xfrm>
            <a:off x="914400" y="2038350"/>
            <a:ext cx="7848600" cy="1798082"/>
            <a:chOff x="304800" y="2971800"/>
            <a:chExt cx="7848600" cy="2397443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762000" y="3645932"/>
              <a:ext cx="7391400" cy="11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838200" y="4331732"/>
              <a:ext cx="7315200" cy="1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219200" y="3657600"/>
              <a:ext cx="762000" cy="6858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81200" y="3657600"/>
              <a:ext cx="533400" cy="685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14600" y="3657600"/>
              <a:ext cx="762000" cy="6858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76600" y="3657600"/>
              <a:ext cx="533400" cy="685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10000" y="3657600"/>
              <a:ext cx="762000" cy="68580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2000" y="3657600"/>
              <a:ext cx="533400" cy="685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05400" y="3657600"/>
              <a:ext cx="762000" cy="6858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67400" y="3657600"/>
              <a:ext cx="533400" cy="685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00800" y="3657600"/>
              <a:ext cx="762000" cy="6858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62800" y="3657600"/>
              <a:ext cx="533400" cy="685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81400" y="4876800"/>
              <a:ext cx="992692" cy="492443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object O</a:t>
              </a:r>
              <a:endParaRPr lang="en-US" b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10800000">
              <a:off x="2362200" y="4419600"/>
              <a:ext cx="1143000" cy="60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3" idx="2"/>
            </p:cNvCxnSpPr>
            <p:nvPr/>
          </p:nvCxnSpPr>
          <p:spPr>
            <a:xfrm rot="16200000" flipV="1">
              <a:off x="3409950" y="4476750"/>
              <a:ext cx="533400" cy="266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5" idx="2"/>
            </p:cNvCxnSpPr>
            <p:nvPr/>
          </p:nvCxnSpPr>
          <p:spPr>
            <a:xfrm rot="5400000" flipH="1" flipV="1">
              <a:off x="4324350" y="4362450"/>
              <a:ext cx="533400" cy="495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17" idx="2"/>
            </p:cNvCxnSpPr>
            <p:nvPr/>
          </p:nvCxnSpPr>
          <p:spPr>
            <a:xfrm flipV="1">
              <a:off x="4648200" y="4343400"/>
              <a:ext cx="148590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800600" y="4419600"/>
              <a:ext cx="2590800" cy="60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657600" y="2971800"/>
              <a:ext cx="1228484" cy="492443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free blocks</a:t>
              </a:r>
              <a:endParaRPr lang="en-US" b="1" dirty="0"/>
            </a:p>
          </p:txBody>
        </p:sp>
        <p:cxnSp>
          <p:nvCxnSpPr>
            <p:cNvPr id="35" name="Straight Arrow Connector 34"/>
            <p:cNvCxnSpPr>
              <a:stCxn id="33" idx="1"/>
              <a:endCxn id="7" idx="0"/>
            </p:cNvCxnSpPr>
            <p:nvPr/>
          </p:nvCxnSpPr>
          <p:spPr>
            <a:xfrm flipH="1">
              <a:off x="1600200" y="3218021"/>
              <a:ext cx="2057400" cy="4395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12" idx="0"/>
            </p:cNvCxnSpPr>
            <p:nvPr/>
          </p:nvCxnSpPr>
          <p:spPr>
            <a:xfrm rot="10800000" flipV="1">
              <a:off x="2895600" y="3264932"/>
              <a:ext cx="914400" cy="3926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2"/>
              <a:endCxn id="14" idx="0"/>
            </p:cNvCxnSpPr>
            <p:nvPr/>
          </p:nvCxnSpPr>
          <p:spPr>
            <a:xfrm flipH="1">
              <a:off x="4191000" y="3464243"/>
              <a:ext cx="80842" cy="1933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16" idx="0"/>
            </p:cNvCxnSpPr>
            <p:nvPr/>
          </p:nvCxnSpPr>
          <p:spPr>
            <a:xfrm>
              <a:off x="4648200" y="3341132"/>
              <a:ext cx="838200" cy="31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105400" y="3188732"/>
              <a:ext cx="1676400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04800" y="3810000"/>
              <a:ext cx="65264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</p:grpSp>
      <p:grpSp>
        <p:nvGrpSpPr>
          <p:cNvPr id="9" name="Group 51"/>
          <p:cNvGrpSpPr/>
          <p:nvPr/>
        </p:nvGrpSpPr>
        <p:grpSpPr>
          <a:xfrm>
            <a:off x="4419600" y="2555379"/>
            <a:ext cx="1066800" cy="514350"/>
            <a:chOff x="3810000" y="3657600"/>
            <a:chExt cx="1066800" cy="685800"/>
          </a:xfrm>
        </p:grpSpPr>
        <p:sp>
          <p:nvSpPr>
            <p:cNvPr id="48" name="Rectangle 47"/>
            <p:cNvSpPr/>
            <p:nvPr/>
          </p:nvSpPr>
          <p:spPr>
            <a:xfrm>
              <a:off x="3810000" y="3657600"/>
              <a:ext cx="762000" cy="6858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114800" y="3962400"/>
              <a:ext cx="762000" cy="1588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103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heap spray exploits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29050"/>
            <a:ext cx="8610600" cy="1314450"/>
          </a:xfrm>
        </p:spPr>
        <p:txBody>
          <a:bodyPr>
            <a:noAutofit/>
          </a:bodyPr>
          <a:lstStyle/>
          <a:p>
            <a:r>
              <a:rPr lang="en-US" sz="2400" dirty="0" smtClean="0"/>
              <a:t>Improvements:     Heap </a:t>
            </a:r>
            <a:r>
              <a:rPr lang="en-US" sz="2400" dirty="0" err="1" smtClean="0"/>
              <a:t>Feng</a:t>
            </a:r>
            <a:r>
              <a:rPr lang="en-US" sz="2400" dirty="0" smtClean="0"/>
              <a:t> </a:t>
            </a:r>
            <a:r>
              <a:rPr lang="en-US" sz="2400" dirty="0" err="1" smtClean="0"/>
              <a:t>Shui</a:t>
            </a:r>
            <a:r>
              <a:rPr lang="en-US" sz="2400" dirty="0" smtClean="0"/>
              <a:t>  </a:t>
            </a:r>
            <a:r>
              <a:rPr lang="en-US" sz="1800" dirty="0" smtClean="0"/>
              <a:t>[S’07]</a:t>
            </a:r>
          </a:p>
          <a:p>
            <a:pPr lvl="1"/>
            <a:r>
              <a:rPr lang="en-US" sz="2400" dirty="0" smtClean="0"/>
              <a:t>Reliable heap exploits </a:t>
            </a:r>
            <a:r>
              <a:rPr lang="en-US" sz="2400" b="1" dirty="0" smtClean="0"/>
              <a:t>on IE </a:t>
            </a:r>
            <a:r>
              <a:rPr lang="en-US" sz="2400" dirty="0" smtClean="0"/>
              <a:t>without spraying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Gives attacker full control of  IE heap  from </a:t>
            </a:r>
            <a:r>
              <a:rPr lang="en-US" sz="2400" dirty="0" err="1" smtClean="0"/>
              <a:t>Javascript</a:t>
            </a:r>
            <a:endParaRPr lang="en-US" sz="2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 l="24531" t="23946" r="29688" b="25986"/>
          <a:stretch>
            <a:fillRect/>
          </a:stretch>
        </p:blipFill>
        <p:spPr bwMode="auto">
          <a:xfrm>
            <a:off x="1783080" y="971550"/>
            <a:ext cx="446532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781800" y="1085850"/>
            <a:ext cx="94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[RLZ’08]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1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2800" dirty="0" smtClean="0"/>
              <a:t>(partial)  </a:t>
            </a:r>
            <a:r>
              <a:rPr lang="en-US" dirty="0" smtClean="0"/>
              <a:t>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71550"/>
            <a:ext cx="8839200" cy="405765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Protect heap function pointers       (e.g.    </a:t>
            </a:r>
            <a:r>
              <a:rPr lang="en-US" sz="2400" dirty="0" err="1" smtClean="0"/>
              <a:t>PointGuard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Better browser architecture:</a:t>
            </a:r>
          </a:p>
          <a:p>
            <a:pPr lvl="1"/>
            <a:r>
              <a:rPr lang="en-US" sz="2100" dirty="0" smtClean="0"/>
              <a:t>Store JavaScript strings in a separate heap from browser heap</a:t>
            </a:r>
          </a:p>
          <a:p>
            <a:pPr lvl="1"/>
            <a:endParaRPr lang="en-US" sz="2000" dirty="0" smtClean="0"/>
          </a:p>
          <a:p>
            <a:r>
              <a:rPr lang="en-US" sz="2400" dirty="0" err="1" smtClean="0"/>
              <a:t>OpenBSD</a:t>
            </a:r>
            <a:r>
              <a:rPr lang="en-US" sz="2400" dirty="0" smtClean="0"/>
              <a:t> heap overflow protection:</a:t>
            </a:r>
            <a:endParaRPr lang="en-US" dirty="0" smtClean="0"/>
          </a:p>
          <a:p>
            <a:pPr lvl="1"/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sz="2400" dirty="0" smtClean="0"/>
              <a:t>Nozzle </a:t>
            </a:r>
            <a:r>
              <a:rPr lang="en-US" sz="1800" dirty="0" smtClean="0"/>
              <a:t>[RLZ’08] </a:t>
            </a:r>
            <a:r>
              <a:rPr lang="en-US" sz="2400" dirty="0" smtClean="0"/>
              <a:t>:  detect sprays by prevalence of code on heap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47336" y="2914650"/>
            <a:ext cx="5943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23536" y="3370659"/>
            <a:ext cx="5943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04536" y="29146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14136" y="2914650"/>
            <a:ext cx="6096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23736" y="29146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33336" y="29146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42936" y="29146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52536" y="29146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2136" y="29146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71736" y="29146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33336" y="2914650"/>
            <a:ext cx="6096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52536" y="2914650"/>
            <a:ext cx="6096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736" y="2914650"/>
            <a:ext cx="6096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76136" y="3714750"/>
            <a:ext cx="21938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non-writable pages</a:t>
            </a:r>
            <a:endParaRPr lang="en-US" sz="2000" dirty="0"/>
          </a:p>
        </p:txBody>
      </p:sp>
      <p:cxnSp>
        <p:nvCxnSpPr>
          <p:cNvPr id="20" name="Straight Arrow Connector 19"/>
          <p:cNvCxnSpPr>
            <a:endCxn id="8" idx="2"/>
          </p:cNvCxnSpPr>
          <p:nvPr/>
        </p:nvCxnSpPr>
        <p:spPr>
          <a:xfrm rot="10800000">
            <a:off x="2618936" y="3371850"/>
            <a:ext cx="838200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2"/>
          </p:cNvCxnSpPr>
          <p:nvPr/>
        </p:nvCxnSpPr>
        <p:spPr>
          <a:xfrm rot="5400000" flipH="1" flipV="1">
            <a:off x="3666686" y="3543102"/>
            <a:ext cx="3429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6" idx="2"/>
          </p:cNvCxnSpPr>
          <p:nvPr/>
        </p:nvCxnSpPr>
        <p:spPr>
          <a:xfrm rot="5400000" flipH="1" flipV="1">
            <a:off x="4695386" y="3352800"/>
            <a:ext cx="3429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7" idx="2"/>
          </p:cNvCxnSpPr>
          <p:nvPr/>
        </p:nvCxnSpPr>
        <p:spPr>
          <a:xfrm flipV="1">
            <a:off x="5133536" y="3371850"/>
            <a:ext cx="1143000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95736" y="2800350"/>
            <a:ext cx="1191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revents </a:t>
            </a:r>
            <a:br>
              <a:rPr lang="en-US" dirty="0" smtClean="0"/>
            </a:br>
            <a:r>
              <a:rPr lang="en-US" dirty="0" smtClean="0"/>
              <a:t>cross-page</a:t>
            </a:r>
            <a:br>
              <a:rPr lang="en-US" dirty="0" smtClean="0"/>
            </a:br>
            <a:r>
              <a:rPr lang="en-US" dirty="0" smtClean="0"/>
              <a:t>overflows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8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References on heap spraying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458200" cy="4171950"/>
          </a:xfrm>
        </p:spPr>
        <p:txBody>
          <a:bodyPr>
            <a:normAutofit fontScale="92500" lnSpcReduction="10000"/>
          </a:bodyPr>
          <a:lstStyle/>
          <a:p>
            <a:pPr>
              <a:buNone/>
              <a:tabLst>
                <a:tab pos="574675" algn="l"/>
              </a:tabLst>
            </a:pPr>
            <a:r>
              <a:rPr lang="en-US" sz="2400" dirty="0" smtClean="0"/>
              <a:t>[1]		</a:t>
            </a:r>
            <a:r>
              <a:rPr lang="en-US" sz="2400" b="1" dirty="0" smtClean="0"/>
              <a:t>Heap </a:t>
            </a:r>
            <a:r>
              <a:rPr lang="en-US" sz="2400" b="1" dirty="0" err="1" smtClean="0"/>
              <a:t>Feng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Shui</a:t>
            </a:r>
            <a:r>
              <a:rPr lang="en-US" sz="2400" b="1" dirty="0" smtClean="0"/>
              <a:t> in </a:t>
            </a:r>
            <a:r>
              <a:rPr lang="en-US" sz="2400" b="1" dirty="0" err="1" smtClean="0"/>
              <a:t>Javascript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 smtClean="0"/>
              <a:t>		by A. </a:t>
            </a:r>
            <a:r>
              <a:rPr lang="en-US" sz="2400" dirty="0" err="1" smtClean="0"/>
              <a:t>Sotirov</a:t>
            </a:r>
            <a:r>
              <a:rPr lang="en-US" sz="2400" dirty="0" smtClean="0"/>
              <a:t>,     </a:t>
            </a:r>
            <a:r>
              <a:rPr lang="en-US" sz="2400" i="1" dirty="0" err="1" smtClean="0"/>
              <a:t>Blackhat</a:t>
            </a:r>
            <a:r>
              <a:rPr lang="en-US" sz="2400" i="1" dirty="0" smtClean="0"/>
              <a:t> Europe </a:t>
            </a:r>
            <a:r>
              <a:rPr lang="en-US" sz="2400" dirty="0" smtClean="0"/>
              <a:t>2007</a:t>
            </a:r>
          </a:p>
          <a:p>
            <a:pPr>
              <a:buNone/>
              <a:tabLst>
                <a:tab pos="574675" algn="l"/>
              </a:tabLst>
            </a:pPr>
            <a:endParaRPr lang="en-US" sz="2400" dirty="0" smtClean="0"/>
          </a:p>
          <a:p>
            <a:pPr>
              <a:buNone/>
              <a:tabLst>
                <a:tab pos="574675" algn="l"/>
              </a:tabLst>
            </a:pPr>
            <a:r>
              <a:rPr lang="en-US" sz="2400" dirty="0" smtClean="0"/>
              <a:t>[2]		</a:t>
            </a:r>
            <a:r>
              <a:rPr lang="en-US" sz="2400" b="1" dirty="0" smtClean="0"/>
              <a:t>Engineering Heap Overflow Exploits with JavaScript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M. Daniel, J. </a:t>
            </a:r>
            <a:r>
              <a:rPr lang="en-US" sz="2400" dirty="0" err="1" smtClean="0"/>
              <a:t>Honoroff</a:t>
            </a:r>
            <a:r>
              <a:rPr lang="en-US" sz="2400" dirty="0" smtClean="0"/>
              <a:t>, and C. Miller,    </a:t>
            </a:r>
            <a:r>
              <a:rPr lang="en-US" sz="2400" i="1" dirty="0" err="1" smtClean="0"/>
              <a:t>WooT</a:t>
            </a:r>
            <a:r>
              <a:rPr lang="en-US" sz="2400" dirty="0" smtClean="0"/>
              <a:t> 2008</a:t>
            </a:r>
          </a:p>
          <a:p>
            <a:pPr>
              <a:buNone/>
              <a:tabLst>
                <a:tab pos="574675" algn="l"/>
              </a:tabLst>
            </a:pPr>
            <a:endParaRPr lang="en-US" sz="2400" dirty="0" smtClean="0"/>
          </a:p>
          <a:p>
            <a:pPr>
              <a:buNone/>
              <a:tabLst>
                <a:tab pos="574675" algn="l"/>
              </a:tabLst>
            </a:pPr>
            <a:r>
              <a:rPr lang="en-US" sz="2400" dirty="0" smtClean="0"/>
              <a:t>[3]		</a:t>
            </a:r>
            <a:r>
              <a:rPr lang="en-US" sz="2400" b="1" dirty="0" smtClean="0"/>
              <a:t>Nozzle: A Defense Against Heap-spraying Code</a:t>
            </a:r>
            <a:r>
              <a:rPr lang="en-US" sz="2400" b="1" dirty="0"/>
              <a:t> </a:t>
            </a:r>
            <a:r>
              <a:rPr lang="en-US" sz="2400" b="1" dirty="0" smtClean="0"/>
              <a:t>Injection Attacks,</a:t>
            </a:r>
          </a:p>
          <a:p>
            <a:pPr>
              <a:buNone/>
              <a:tabLst>
                <a:tab pos="574675" algn="l"/>
              </a:tabLst>
            </a:pPr>
            <a:r>
              <a:rPr lang="en-US" sz="2400" b="1" dirty="0" smtClean="0"/>
              <a:t>			</a:t>
            </a:r>
            <a:r>
              <a:rPr lang="en-US" sz="2400" dirty="0" smtClean="0"/>
              <a:t>by P. </a:t>
            </a:r>
            <a:r>
              <a:rPr lang="en-US" sz="2400" dirty="0" err="1" smtClean="0"/>
              <a:t>Ratanaworabhan</a:t>
            </a:r>
            <a:r>
              <a:rPr lang="en-US" sz="2400" dirty="0" smtClean="0"/>
              <a:t>, B. </a:t>
            </a:r>
            <a:r>
              <a:rPr lang="en-US" sz="2400" dirty="0" err="1" smtClean="0"/>
              <a:t>Livshits</a:t>
            </a:r>
            <a:r>
              <a:rPr lang="en-US" sz="2400" dirty="0" smtClean="0"/>
              <a:t>, and B. Zorn</a:t>
            </a:r>
          </a:p>
          <a:p>
            <a:pPr>
              <a:buNone/>
              <a:tabLst>
                <a:tab pos="574675" algn="l"/>
              </a:tabLst>
            </a:pPr>
            <a:endParaRPr lang="en-US" sz="2400" b="1" dirty="0" smtClean="0"/>
          </a:p>
          <a:p>
            <a:pPr>
              <a:buNone/>
              <a:tabLst>
                <a:tab pos="574675" algn="l"/>
              </a:tabLst>
            </a:pPr>
            <a:r>
              <a:rPr lang="en-US" sz="2400" dirty="0" smtClean="0"/>
              <a:t>[4]		</a:t>
            </a:r>
            <a:r>
              <a:rPr lang="en-US" sz="2400" b="1" dirty="0" smtClean="0"/>
              <a:t>Interpreter Exploitation: Pointer inference and </a:t>
            </a:r>
            <a:r>
              <a:rPr lang="en-US" sz="2400" b="1" dirty="0" err="1" smtClean="0"/>
              <a:t>JiT</a:t>
            </a:r>
            <a:r>
              <a:rPr lang="en-US" sz="2400" b="1" dirty="0" smtClean="0"/>
              <a:t> spraying</a:t>
            </a:r>
            <a:r>
              <a:rPr lang="en-US" sz="2400" dirty="0" smtClean="0"/>
              <a:t>,  </a:t>
            </a:r>
            <a:br>
              <a:rPr lang="en-US" sz="2400" dirty="0" smtClean="0"/>
            </a:br>
            <a:r>
              <a:rPr lang="en-US" sz="2400" dirty="0" smtClean="0"/>
              <a:t>		by Dion </a:t>
            </a:r>
            <a:r>
              <a:rPr lang="en-US" sz="2400" dirty="0" err="1" smtClean="0"/>
              <a:t>Blazakis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596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</a:t>
            </a:r>
            <a:r>
              <a:rPr lang="en-US" smtClean="0"/>
              <a:t>of Segment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1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2514600" y="3067050"/>
            <a:ext cx="3505200" cy="571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</a:rPr>
              <a:t>e</a:t>
            </a:r>
            <a:r>
              <a:rPr lang="en-US" sz="2400" dirty="0" smtClean="0">
                <a:solidFill>
                  <a:schemeClr val="tx2"/>
                </a:solidFill>
              </a:rPr>
              <a:t>xception handlers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/>
              <a:t>Stack Frame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497138" y="1416049"/>
            <a:ext cx="3505200" cy="9501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a</a:t>
            </a:r>
            <a:r>
              <a:rPr lang="en-US" sz="2400" b="1" dirty="0" smtClean="0">
                <a:solidFill>
                  <a:schemeClr val="tx2"/>
                </a:solidFill>
              </a:rPr>
              <a:t>rguments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497138" y="2378869"/>
            <a:ext cx="35052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r</a:t>
            </a:r>
            <a:r>
              <a:rPr lang="en-US" sz="2400" b="1" dirty="0" smtClean="0">
                <a:solidFill>
                  <a:schemeClr val="tx2"/>
                </a:solidFill>
              </a:rPr>
              <a:t>eturn </a:t>
            </a:r>
            <a:r>
              <a:rPr lang="en-US" sz="2400" b="1" dirty="0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497138" y="2734469"/>
            <a:ext cx="35052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s</a:t>
            </a:r>
            <a:r>
              <a:rPr lang="en-US" sz="2400" b="1" dirty="0" smtClean="0">
                <a:solidFill>
                  <a:schemeClr val="tx2"/>
                </a:solidFill>
              </a:rPr>
              <a:t>tack </a:t>
            </a:r>
            <a:r>
              <a:rPr lang="en-US" sz="2400" b="1" dirty="0">
                <a:solidFill>
                  <a:schemeClr val="tx2"/>
                </a:solidFill>
              </a:rPr>
              <a:t>f</a:t>
            </a:r>
            <a:r>
              <a:rPr lang="en-US" sz="2400" b="1" dirty="0" smtClean="0">
                <a:solidFill>
                  <a:schemeClr val="tx2"/>
                </a:solidFill>
              </a:rPr>
              <a:t>rame </a:t>
            </a:r>
            <a:r>
              <a:rPr lang="en-US" sz="2400" b="1" dirty="0">
                <a:solidFill>
                  <a:schemeClr val="tx2"/>
                </a:solidFill>
              </a:rPr>
              <a:t>p</a:t>
            </a:r>
            <a:r>
              <a:rPr lang="en-US" sz="2400" b="1" dirty="0" smtClean="0">
                <a:solidFill>
                  <a:schemeClr val="tx2"/>
                </a:solidFill>
              </a:rPr>
              <a:t>ointer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497138" y="3638549"/>
            <a:ext cx="3505200" cy="66913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l</a:t>
            </a:r>
            <a:r>
              <a:rPr lang="en-US" sz="2400" b="1" dirty="0" smtClean="0">
                <a:solidFill>
                  <a:schemeClr val="tx2"/>
                </a:solidFill>
              </a:rPr>
              <a:t>ocal </a:t>
            </a:r>
            <a:r>
              <a:rPr lang="en-US" sz="2400" b="1" dirty="0">
                <a:solidFill>
                  <a:schemeClr val="tx2"/>
                </a:solidFill>
              </a:rPr>
              <a:t>variables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991743" y="4396085"/>
            <a:ext cx="4850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SP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560513" y="4588966"/>
            <a:ext cx="544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6916738" y="1485900"/>
            <a:ext cx="0" cy="30861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2497138" y="14859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2497138" y="1445419"/>
            <a:ext cx="3505200" cy="2878931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2192338" y="1439069"/>
            <a:ext cx="403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6930347" y="3773092"/>
            <a:ext cx="113324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Stack</a:t>
            </a:r>
          </a:p>
          <a:p>
            <a:pPr algn="ctr"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2400"/>
              <a:t>Growth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752600" y="1121569"/>
            <a:ext cx="744538" cy="1828800"/>
            <a:chOff x="1104" y="1104"/>
            <a:chExt cx="469" cy="1536"/>
          </a:xfrm>
        </p:grpSpPr>
        <p:sp>
          <p:nvSpPr>
            <p:cNvPr id="8218" name="Line 22"/>
            <p:cNvSpPr>
              <a:spLocks noChangeShapeType="1"/>
            </p:cNvSpPr>
            <p:nvPr/>
          </p:nvSpPr>
          <p:spPr bwMode="auto">
            <a:xfrm flipH="1">
              <a:off x="1104" y="2640"/>
              <a:ext cx="46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Line 23"/>
            <p:cNvSpPr>
              <a:spLocks noChangeShapeType="1"/>
            </p:cNvSpPr>
            <p:nvPr/>
          </p:nvSpPr>
          <p:spPr bwMode="auto">
            <a:xfrm flipV="1">
              <a:off x="1104" y="1104"/>
              <a:ext cx="0" cy="1536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14" name="Line 24"/>
          <p:cNvSpPr>
            <a:spLocks noChangeShapeType="1"/>
          </p:cNvSpPr>
          <p:nvPr/>
        </p:nvSpPr>
        <p:spPr bwMode="auto">
          <a:xfrm>
            <a:off x="2497138" y="1200151"/>
            <a:ext cx="0" cy="7643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5" name="Line 25"/>
          <p:cNvSpPr>
            <a:spLocks noChangeShapeType="1"/>
          </p:cNvSpPr>
          <p:nvPr/>
        </p:nvSpPr>
        <p:spPr bwMode="auto">
          <a:xfrm>
            <a:off x="6005513" y="1200151"/>
            <a:ext cx="0" cy="7643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629400" y="1123950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29400" y="4552950"/>
            <a:ext cx="52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4600" y="4248150"/>
            <a:ext cx="3505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err="1">
                <a:solidFill>
                  <a:schemeClr val="tx2"/>
                </a:solidFill>
              </a:rPr>
              <a:t>c</a:t>
            </a:r>
            <a:r>
              <a:rPr lang="en-US" sz="2400" dirty="0" err="1" smtClean="0">
                <a:solidFill>
                  <a:schemeClr val="tx2"/>
                </a:solidFill>
              </a:rPr>
              <a:t>allee</a:t>
            </a:r>
            <a:r>
              <a:rPr lang="en-US" sz="2400" dirty="0" smtClean="0">
                <a:solidFill>
                  <a:schemeClr val="tx2"/>
                </a:solidFill>
              </a:rPr>
              <a:t> saved registers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2192338" y="4629150"/>
            <a:ext cx="403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Line 27"/>
          <p:cNvSpPr>
            <a:spLocks noChangeShapeType="1"/>
          </p:cNvSpPr>
          <p:nvPr/>
        </p:nvSpPr>
        <p:spPr bwMode="auto">
          <a:xfrm>
            <a:off x="6005512" y="3979069"/>
            <a:ext cx="14287" cy="9548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6" name="Line 26"/>
          <p:cNvSpPr>
            <a:spLocks noChangeShapeType="1"/>
          </p:cNvSpPr>
          <p:nvPr/>
        </p:nvSpPr>
        <p:spPr bwMode="auto">
          <a:xfrm>
            <a:off x="2487612" y="3979069"/>
            <a:ext cx="14287" cy="9548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4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buffer overflows?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0" y="1276350"/>
            <a:ext cx="3570759" cy="175432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ct val="80000"/>
              </a:spcBef>
              <a:tabLst>
                <a:tab pos="457200" algn="l"/>
                <a:tab pos="1828800" algn="l"/>
                <a:tab pos="2171700" algn="l"/>
              </a:tabLst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void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func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(char *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 {</a:t>
            </a:r>
            <a:b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char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buf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[128];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  <a:tabLst>
                <a:tab pos="457200" algn="l"/>
                <a:tab pos="1828800" algn="l"/>
                <a:tab pos="2171700" algn="l"/>
              </a:tabLst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</a:rPr>
              <a:t>strcpy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buf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  <a:b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	do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-something(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buf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  <a:b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257240"/>
            <a:ext cx="457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Suppose a web server contains a function</a:t>
            </a:r>
            <a:r>
              <a:rPr lang="en-US" sz="2000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684" y="1809750"/>
            <a:ext cx="4137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</a:t>
            </a:r>
            <a:r>
              <a:rPr lang="en-US" sz="2000" dirty="0" err="1" smtClean="0"/>
              <a:t>func</a:t>
            </a:r>
            <a:r>
              <a:rPr lang="en-US" sz="2000" dirty="0" smtClean="0"/>
              <a:t>() is called stack looks like: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47800" y="2724150"/>
            <a:ext cx="3505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 smtClean="0"/>
              <a:t>argument:   </a:t>
            </a:r>
            <a:r>
              <a:rPr lang="en-US" sz="2000" dirty="0" err="1" smtClean="0"/>
              <a:t>str</a:t>
            </a:r>
            <a:endParaRPr lang="en-US" sz="20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47800" y="3067050"/>
            <a:ext cx="35052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r</a:t>
            </a:r>
            <a:r>
              <a:rPr lang="en-US" sz="2000" dirty="0" smtClean="0"/>
              <a:t>eturn </a:t>
            </a:r>
            <a:r>
              <a:rPr lang="en-US" sz="2000" dirty="0"/>
              <a:t>address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47800" y="3371850"/>
            <a:ext cx="35052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s</a:t>
            </a:r>
            <a:r>
              <a:rPr lang="en-US" sz="2000" dirty="0" smtClean="0"/>
              <a:t>tack </a:t>
            </a:r>
            <a:r>
              <a:rPr lang="en-US" sz="2000" dirty="0"/>
              <a:t>f</a:t>
            </a:r>
            <a:r>
              <a:rPr lang="en-US" sz="2000" dirty="0" smtClean="0"/>
              <a:t>rame </a:t>
            </a:r>
            <a:r>
              <a:rPr lang="en-US" sz="2000" dirty="0"/>
              <a:t>p</a:t>
            </a:r>
            <a:r>
              <a:rPr lang="en-US" sz="2000" dirty="0" smtClean="0"/>
              <a:t>ointer</a:t>
            </a:r>
            <a:endParaRPr lang="en-US" sz="2000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47800" y="3714750"/>
            <a:ext cx="3505200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c</a:t>
            </a:r>
            <a:r>
              <a:rPr lang="en-US" sz="2000" dirty="0" smtClean="0"/>
              <a:t>har </a:t>
            </a:r>
            <a:r>
              <a:rPr lang="en-US" sz="2000" dirty="0" err="1" smtClean="0"/>
              <a:t>buf</a:t>
            </a:r>
            <a:r>
              <a:rPr lang="en-US" sz="2000" dirty="0" smtClean="0"/>
              <a:t>[128]</a:t>
            </a:r>
            <a:endParaRPr lang="en-US" sz="2000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-32561" y="4686240"/>
            <a:ext cx="4350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SP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11175" y="4879121"/>
            <a:ext cx="544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1143000" y="4857750"/>
            <a:ext cx="403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1143000" y="2724150"/>
            <a:ext cx="403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703262" y="2497931"/>
            <a:ext cx="744538" cy="1064419"/>
            <a:chOff x="1104" y="1104"/>
            <a:chExt cx="469" cy="1536"/>
          </a:xfrm>
        </p:grpSpPr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H="1">
              <a:off x="1104" y="2640"/>
              <a:ext cx="46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V="1">
              <a:off x="1104" y="1104"/>
              <a:ext cx="0" cy="1536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000"/>
            </a:p>
          </p:txBody>
        </p:sp>
      </p:grp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1447800" y="249555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4953000" y="2457449"/>
            <a:ext cx="3175" cy="3429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1447799" y="4471989"/>
            <a:ext cx="3175" cy="53816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H="1">
            <a:off x="4953000" y="4471988"/>
            <a:ext cx="3175" cy="538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1447800" y="2724150"/>
            <a:ext cx="3505200" cy="2133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8180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22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buffer overflows?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0" y="1276350"/>
            <a:ext cx="3570759" cy="175432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ct val="80000"/>
              </a:spcBef>
              <a:tabLst>
                <a:tab pos="457200" algn="l"/>
                <a:tab pos="1828800" algn="l"/>
                <a:tab pos="2171700" algn="l"/>
              </a:tabLst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void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func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(char *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 {</a:t>
            </a:r>
            <a:b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char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buf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[128];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  <a:tabLst>
                <a:tab pos="457200" algn="l"/>
                <a:tab pos="1828800" algn="l"/>
                <a:tab pos="2171700" algn="l"/>
              </a:tabLst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</a:rPr>
              <a:t>strcpy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buf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  <a:b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	do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-something(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buf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  <a:b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276350"/>
            <a:ext cx="377126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2000" dirty="0"/>
              <a:t>What if  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*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</a:t>
            </a:r>
            <a:r>
              <a:rPr lang="en-US" sz="2000" dirty="0"/>
              <a:t>   is  136 bytes long?   </a:t>
            </a:r>
            <a:endParaRPr lang="en-US" sz="2000" dirty="0" smtClean="0"/>
          </a:p>
          <a:p>
            <a:pPr>
              <a:spcBef>
                <a:spcPct val="30000"/>
              </a:spcBef>
            </a:pPr>
            <a:r>
              <a:rPr lang="en-US" sz="2000" dirty="0" smtClean="0"/>
              <a:t>After  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strcpy</a:t>
            </a:r>
            <a:r>
              <a:rPr lang="en-US" sz="2000" b="1" dirty="0"/>
              <a:t>: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47800" y="2724150"/>
            <a:ext cx="3505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a</a:t>
            </a:r>
            <a:r>
              <a:rPr lang="en-US" sz="2000" dirty="0" smtClean="0"/>
              <a:t>rgument:   </a:t>
            </a:r>
            <a:r>
              <a:rPr lang="en-US" sz="2000" dirty="0" err="1" smtClean="0"/>
              <a:t>str</a:t>
            </a:r>
            <a:endParaRPr lang="en-US" sz="20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47800" y="3067050"/>
            <a:ext cx="35052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r</a:t>
            </a:r>
            <a:r>
              <a:rPr lang="en-US" sz="2000" dirty="0" smtClean="0"/>
              <a:t>eturn </a:t>
            </a:r>
            <a:r>
              <a:rPr lang="en-US" sz="2000" dirty="0"/>
              <a:t>address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47800" y="3371850"/>
            <a:ext cx="35052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s</a:t>
            </a:r>
            <a:r>
              <a:rPr lang="en-US" sz="2000" dirty="0" smtClean="0"/>
              <a:t>tack </a:t>
            </a:r>
            <a:r>
              <a:rPr lang="en-US" sz="2000" dirty="0"/>
              <a:t>f</a:t>
            </a:r>
            <a:r>
              <a:rPr lang="en-US" sz="2000" dirty="0" smtClean="0"/>
              <a:t>rame </a:t>
            </a:r>
            <a:r>
              <a:rPr lang="en-US" sz="2000" dirty="0"/>
              <a:t>p</a:t>
            </a:r>
            <a:r>
              <a:rPr lang="en-US" sz="2000" dirty="0" smtClean="0"/>
              <a:t>ointer</a:t>
            </a:r>
            <a:endParaRPr lang="en-US" sz="2000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47800" y="3714750"/>
            <a:ext cx="3505200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c</a:t>
            </a:r>
            <a:r>
              <a:rPr lang="en-US" sz="2000" dirty="0" smtClean="0"/>
              <a:t>har </a:t>
            </a:r>
            <a:r>
              <a:rPr lang="en-US" sz="2000" dirty="0" err="1" smtClean="0"/>
              <a:t>buf</a:t>
            </a:r>
            <a:r>
              <a:rPr lang="en-US" sz="2000" dirty="0" smtClean="0"/>
              <a:t>[128]</a:t>
            </a:r>
            <a:endParaRPr lang="en-US" sz="2000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-32561" y="4686240"/>
            <a:ext cx="4350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SP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11175" y="4879121"/>
            <a:ext cx="544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1143000" y="4857750"/>
            <a:ext cx="403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1143000" y="2724150"/>
            <a:ext cx="403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1447800" y="249555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4953000" y="2457449"/>
            <a:ext cx="3175" cy="3429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1447799" y="4471989"/>
            <a:ext cx="3175" cy="53816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H="1">
            <a:off x="4953000" y="4471988"/>
            <a:ext cx="3175" cy="538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1447800" y="2724150"/>
            <a:ext cx="3505200" cy="2133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" name="Rectangle 2"/>
          <p:cNvSpPr/>
          <p:nvPr/>
        </p:nvSpPr>
        <p:spPr>
          <a:xfrm>
            <a:off x="1447800" y="3060700"/>
            <a:ext cx="3505200" cy="1765300"/>
          </a:xfrm>
          <a:prstGeom prst="rect">
            <a:avLst/>
          </a:prstGeom>
          <a:solidFill>
            <a:srgbClr val="FF0000">
              <a:alpha val="6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1143000" y="3105150"/>
            <a:ext cx="152400" cy="1600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3638550"/>
            <a:ext cx="58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</a:t>
            </a:r>
            <a:r>
              <a:rPr lang="en-US" sz="2000" dirty="0" err="1" smtClean="0"/>
              <a:t>str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0" y="3638550"/>
            <a:ext cx="3640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Problem: 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</a:t>
            </a:r>
            <a:r>
              <a:rPr lang="en-US" sz="2000" dirty="0"/>
              <a:t>no </a:t>
            </a:r>
            <a:r>
              <a:rPr lang="en-US" sz="2000" dirty="0" smtClean="0"/>
              <a:t>length checking </a:t>
            </a:r>
            <a:r>
              <a:rPr lang="en-US" sz="2000" dirty="0"/>
              <a:t>in  </a:t>
            </a:r>
            <a:r>
              <a:rPr lang="en-US" sz="2000" dirty="0" err="1">
                <a:solidFill>
                  <a:schemeClr val="tx2"/>
                </a:solidFill>
              </a:rPr>
              <a:t>strcpy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smtClean="0">
                <a:solidFill>
                  <a:schemeClr val="tx2"/>
                </a:solidFill>
              </a:rPr>
              <a:t>)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59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5867400" y="2571750"/>
            <a:ext cx="26670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5842552" y="3562350"/>
            <a:ext cx="2667000" cy="1143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000" dirty="0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5867400" y="3562350"/>
            <a:ext cx="2667000" cy="1143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EEECE1"/>
                </a:solidFill>
              </a:rPr>
              <a:t>c</a:t>
            </a:r>
            <a:r>
              <a:rPr lang="en-US" sz="2000" dirty="0" smtClean="0">
                <a:solidFill>
                  <a:srgbClr val="EEECE1"/>
                </a:solidFill>
              </a:rPr>
              <a:t>har </a:t>
            </a:r>
            <a:r>
              <a:rPr lang="en-US" sz="2000" dirty="0" err="1" smtClean="0">
                <a:solidFill>
                  <a:srgbClr val="EEECE1"/>
                </a:solidFill>
              </a:rPr>
              <a:t>buf</a:t>
            </a:r>
            <a:r>
              <a:rPr lang="en-US" sz="2000" dirty="0" smtClean="0">
                <a:solidFill>
                  <a:srgbClr val="EEECE1"/>
                </a:solidFill>
              </a:rPr>
              <a:t>[128]</a:t>
            </a:r>
            <a:endParaRPr lang="en-US" sz="2000" dirty="0">
              <a:solidFill>
                <a:srgbClr val="EEECE1"/>
              </a:solidFill>
            </a:endParaRP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5867400" y="2914650"/>
            <a:ext cx="26670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</a:rPr>
              <a:t>r</a:t>
            </a:r>
            <a:r>
              <a:rPr lang="en-US" sz="2000" dirty="0" smtClean="0">
                <a:solidFill>
                  <a:schemeClr val="bg2"/>
                </a:solidFill>
              </a:rPr>
              <a:t>eturn </a:t>
            </a:r>
            <a:r>
              <a:rPr lang="en-US" sz="2000" dirty="0">
                <a:solidFill>
                  <a:schemeClr val="bg2"/>
                </a:solidFill>
              </a:rPr>
              <a:t>address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5867400" y="3219450"/>
            <a:ext cx="26670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000" dirty="0">
              <a:solidFill>
                <a:srgbClr val="EEECE1"/>
              </a:solidFill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-47625"/>
            <a:ext cx="5410199" cy="79057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Basic stack exploit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half" idx="2"/>
          </p:nvPr>
        </p:nvSpPr>
        <p:spPr>
          <a:xfrm>
            <a:off x="457201" y="977503"/>
            <a:ext cx="4648199" cy="4185047"/>
          </a:xfrm>
        </p:spPr>
        <p:txBody>
          <a:bodyPr>
            <a:noAutofit/>
          </a:bodyPr>
          <a:lstStyle/>
          <a:p>
            <a:pPr>
              <a:spcBef>
                <a:spcPts val="2376"/>
              </a:spcBef>
            </a:pPr>
            <a:r>
              <a:rPr lang="en-US" sz="2400" dirty="0"/>
              <a:t>Suppose    </a:t>
            </a:r>
            <a:r>
              <a:rPr lang="en-US" sz="2400" dirty="0">
                <a:solidFill>
                  <a:schemeClr val="tx2"/>
                </a:solidFill>
              </a:rPr>
              <a:t>*</a:t>
            </a:r>
            <a:r>
              <a:rPr lang="en-US" sz="2400" dirty="0" err="1">
                <a:solidFill>
                  <a:schemeClr val="tx2"/>
                </a:solidFill>
              </a:rPr>
              <a:t>str</a:t>
            </a:r>
            <a:r>
              <a:rPr lang="en-US" sz="2400" dirty="0"/>
              <a:t>   </a:t>
            </a:r>
            <a:r>
              <a:rPr lang="en-US" sz="2400" dirty="0" smtClean="0"/>
              <a:t>  </a:t>
            </a:r>
            <a:r>
              <a:rPr lang="en-US" sz="2400" dirty="0"/>
              <a:t>is such that 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>      after  </a:t>
            </a:r>
            <a:r>
              <a:rPr lang="en-US" sz="2400" dirty="0" err="1">
                <a:solidFill>
                  <a:schemeClr val="tx2"/>
                </a:solidFill>
              </a:rPr>
              <a:t>strcpy</a:t>
            </a:r>
            <a:r>
              <a:rPr lang="en-US" sz="2400" dirty="0"/>
              <a:t>  stack looks like</a:t>
            </a:r>
            <a:r>
              <a:rPr lang="en-US" sz="2400" dirty="0" smtClean="0"/>
              <a:t>:</a:t>
            </a:r>
          </a:p>
          <a:p>
            <a:pPr>
              <a:spcBef>
                <a:spcPts val="2376"/>
              </a:spcBef>
            </a:pPr>
            <a:r>
              <a:rPr lang="en-US" sz="2400" dirty="0" smtClean="0"/>
              <a:t>Program P:    </a:t>
            </a:r>
            <a:r>
              <a:rPr lang="en-US" sz="2400" dirty="0" smtClean="0">
                <a:solidFill>
                  <a:srgbClr val="000090"/>
                </a:solidFill>
              </a:rPr>
              <a:t>exec(“/bin/</a:t>
            </a:r>
            <a:r>
              <a:rPr lang="en-US" sz="2400" dirty="0" err="1" smtClean="0">
                <a:solidFill>
                  <a:srgbClr val="000090"/>
                </a:solidFill>
              </a:rPr>
              <a:t>sh</a:t>
            </a:r>
            <a:r>
              <a:rPr lang="en-US" sz="2400" dirty="0" smtClean="0">
                <a:solidFill>
                  <a:srgbClr val="000090"/>
                </a:solidFill>
              </a:rPr>
              <a:t>”)</a:t>
            </a:r>
            <a:endParaRPr lang="en-US" sz="2400" dirty="0">
              <a:solidFill>
                <a:srgbClr val="000090"/>
              </a:solidFill>
            </a:endParaRPr>
          </a:p>
          <a:p>
            <a:pPr>
              <a:spcBef>
                <a:spcPts val="2376"/>
              </a:spcBef>
            </a:pPr>
            <a:endParaRPr lang="en-US" sz="2000" dirty="0" smtClean="0"/>
          </a:p>
          <a:p>
            <a:pPr>
              <a:spcBef>
                <a:spcPts val="2376"/>
              </a:spcBef>
            </a:pPr>
            <a:endParaRPr lang="en-US" sz="2000" dirty="0" smtClean="0"/>
          </a:p>
          <a:p>
            <a:pPr>
              <a:spcBef>
                <a:spcPts val="2376"/>
              </a:spcBef>
            </a:pPr>
            <a:r>
              <a:rPr lang="en-US" sz="2000" dirty="0" smtClean="0"/>
              <a:t>When   </a:t>
            </a:r>
            <a:r>
              <a:rPr lang="en-US" sz="2000" dirty="0" err="1">
                <a:solidFill>
                  <a:schemeClr val="tx2"/>
                </a:solidFill>
              </a:rPr>
              <a:t>func</a:t>
            </a:r>
            <a:r>
              <a:rPr lang="en-US" sz="2000" dirty="0">
                <a:solidFill>
                  <a:schemeClr val="tx2"/>
                </a:solidFill>
              </a:rPr>
              <a:t>()</a:t>
            </a:r>
            <a:r>
              <a:rPr lang="en-US" sz="2000" dirty="0"/>
              <a:t>   exits,  the user </a:t>
            </a:r>
            <a:r>
              <a:rPr lang="en-US" sz="2000" dirty="0" smtClean="0"/>
              <a:t>gets shell  </a:t>
            </a:r>
            <a:r>
              <a:rPr lang="en-US" sz="2000" dirty="0"/>
              <a:t>!</a:t>
            </a:r>
          </a:p>
          <a:p>
            <a:r>
              <a:rPr lang="en-US" sz="2000" dirty="0"/>
              <a:t>Note:  attack code </a:t>
            </a:r>
            <a:r>
              <a:rPr lang="en-US" sz="2000" dirty="0" smtClean="0"/>
              <a:t>P runs </a:t>
            </a:r>
            <a:r>
              <a:rPr lang="en-US" sz="2000" i="1" dirty="0"/>
              <a:t>in stack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245" name="Text Box 17"/>
          <p:cNvSpPr txBox="1">
            <a:spLocks noChangeArrowheads="1"/>
          </p:cNvSpPr>
          <p:nvPr/>
        </p:nvSpPr>
        <p:spPr bwMode="auto">
          <a:xfrm>
            <a:off x="1341577" y="2571750"/>
            <a:ext cx="36114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itchFamily="66" charset="0"/>
              </a:rPr>
              <a:t>(exact shell code by Aleph One)</a:t>
            </a:r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537752" y="4667251"/>
            <a:ext cx="307284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5588000" y="2533650"/>
            <a:ext cx="3124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5842551" y="4243389"/>
            <a:ext cx="2416" cy="53816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 flipH="1">
            <a:off x="8509553" y="4243388"/>
            <a:ext cx="2416" cy="538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48" name="Rectangle 47"/>
          <p:cNvSpPr/>
          <p:nvPr/>
        </p:nvSpPr>
        <p:spPr>
          <a:xfrm>
            <a:off x="5867400" y="1657350"/>
            <a:ext cx="2667000" cy="838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EEECE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7400" y="666750"/>
            <a:ext cx="2667000" cy="9906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EEECE1"/>
                </a:solidFill>
              </a:rPr>
              <a:t>Program P</a:t>
            </a:r>
            <a:endParaRPr lang="en-US" sz="2000" b="1" dirty="0">
              <a:solidFill>
                <a:srgbClr val="EEECE1"/>
              </a:solidFill>
            </a:endParaRPr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flipH="1">
            <a:off x="8511967" y="514350"/>
            <a:ext cx="22432" cy="20955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 flipH="1">
            <a:off x="5842552" y="514350"/>
            <a:ext cx="24848" cy="20955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12" name="Freeform 11"/>
          <p:cNvSpPr/>
          <p:nvPr/>
        </p:nvSpPr>
        <p:spPr>
          <a:xfrm>
            <a:off x="5121748" y="1581150"/>
            <a:ext cx="732952" cy="1504950"/>
          </a:xfrm>
          <a:custGeom>
            <a:avLst/>
            <a:gdLst>
              <a:gd name="connsiteX0" fmla="*/ 732952 w 732952"/>
              <a:gd name="connsiteY0" fmla="*/ 1155700 h 1155700"/>
              <a:gd name="connsiteX1" fmla="*/ 466252 w 732952"/>
              <a:gd name="connsiteY1" fmla="*/ 965200 h 1155700"/>
              <a:gd name="connsiteX2" fmla="*/ 47152 w 732952"/>
              <a:gd name="connsiteY2" fmla="*/ 635000 h 1155700"/>
              <a:gd name="connsiteX3" fmla="*/ 72552 w 732952"/>
              <a:gd name="connsiteY3" fmla="*/ 203200 h 1155700"/>
              <a:gd name="connsiteX4" fmla="*/ 605952 w 732952"/>
              <a:gd name="connsiteY4" fmla="*/ 0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2952" h="1155700">
                <a:moveTo>
                  <a:pt x="732952" y="1155700"/>
                </a:moveTo>
                <a:cubicBezTo>
                  <a:pt x="656752" y="1103841"/>
                  <a:pt x="580552" y="1051983"/>
                  <a:pt x="466252" y="965200"/>
                </a:cubicBezTo>
                <a:cubicBezTo>
                  <a:pt x="351952" y="878417"/>
                  <a:pt x="112769" y="762000"/>
                  <a:pt x="47152" y="635000"/>
                </a:cubicBezTo>
                <a:cubicBezTo>
                  <a:pt x="-18465" y="508000"/>
                  <a:pt x="-20581" y="309033"/>
                  <a:pt x="72552" y="203200"/>
                </a:cubicBezTo>
                <a:cubicBezTo>
                  <a:pt x="165685" y="97367"/>
                  <a:pt x="605952" y="0"/>
                  <a:pt x="605952" y="0"/>
                </a:cubicBezTo>
              </a:path>
            </a:pathLst>
          </a:custGeom>
          <a:ln w="57150" cmpd="sng">
            <a:solidFill>
              <a:srgbClr val="00009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5842552" y="2533651"/>
            <a:ext cx="2667000" cy="2133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915400" y="895350"/>
            <a:ext cx="0" cy="36576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19623" y="4476750"/>
            <a:ext cx="52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619623" y="590550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6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9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3026</TotalTime>
  <Words>2392</Words>
  <Application>Microsoft Macintosh PowerPoint</Application>
  <PresentationFormat>On-screen Show (16:9)</PresentationFormat>
  <Paragraphs>603</Paragraphs>
  <Slides>57</Slides>
  <Notes>17</Notes>
  <HiddenSlides>2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1_Lecture</vt:lpstr>
      <vt:lpstr>2_Office Theme</vt:lpstr>
      <vt:lpstr>3_Office Theme</vt:lpstr>
      <vt:lpstr>Chart</vt:lpstr>
      <vt:lpstr>Basic Control Hijacking Attacks</vt:lpstr>
      <vt:lpstr>Control hijacking attacks</vt:lpstr>
      <vt:lpstr>Example 1:   buffer overflows</vt:lpstr>
      <vt:lpstr>What is needed</vt:lpstr>
      <vt:lpstr>Linux process memory layout</vt:lpstr>
      <vt:lpstr>Stack Frame</vt:lpstr>
      <vt:lpstr>What are buffer overflows?</vt:lpstr>
      <vt:lpstr>What are buffer overflows?</vt:lpstr>
      <vt:lpstr>Basic stack exploit</vt:lpstr>
      <vt:lpstr>The NOP slide</vt:lpstr>
      <vt:lpstr>Details and examples</vt:lpstr>
      <vt:lpstr>Many unsafe libc functions</vt:lpstr>
      <vt:lpstr>Buffer overflow opportunities</vt:lpstr>
      <vt:lpstr>Corrupting method pointers</vt:lpstr>
      <vt:lpstr>Finding buffer overflows</vt:lpstr>
      <vt:lpstr>More Control Hijacking Attacks</vt:lpstr>
      <vt:lpstr>More Hijacking Opportunities</vt:lpstr>
      <vt:lpstr>Integer Overflows     (see Phrack 60)</vt:lpstr>
      <vt:lpstr>An example</vt:lpstr>
      <vt:lpstr>Integer overflow exploit stats</vt:lpstr>
      <vt:lpstr>Format string bugs</vt:lpstr>
      <vt:lpstr>Format string problem</vt:lpstr>
      <vt:lpstr>Vulnerable functions</vt:lpstr>
      <vt:lpstr>Exploit</vt:lpstr>
      <vt:lpstr>Platform Defenses</vt:lpstr>
      <vt:lpstr>Preventing hijacking attacks</vt:lpstr>
      <vt:lpstr>Marking memory as non-execute   (W^X)</vt:lpstr>
      <vt:lpstr>Examples:   DEP controls in Windows</vt:lpstr>
      <vt:lpstr>Attack:  Return Oriented Programming  (ROP)</vt:lpstr>
      <vt:lpstr>Response:   randomization</vt:lpstr>
      <vt:lpstr>ASLR Example</vt:lpstr>
      <vt:lpstr>More attacks :   JiT spraying</vt:lpstr>
      <vt:lpstr>Run-time Defenses</vt:lpstr>
      <vt:lpstr>Run time checking: StackGuard</vt:lpstr>
      <vt:lpstr>Canary Types</vt:lpstr>
      <vt:lpstr>StackGuard (Cont.)</vt:lpstr>
      <vt:lpstr>StackGuard enhancements:  ProPolice</vt:lpstr>
      <vt:lpstr>MS Visual Studio  /GS     [since 2003]</vt:lpstr>
      <vt:lpstr>/GS stack frame</vt:lpstr>
      <vt:lpstr>Evading /GS with exception handlers</vt:lpstr>
      <vt:lpstr>Defenses:   SAFESEH and SEHOP  </vt:lpstr>
      <vt:lpstr>Summary: Canaries are not full proof</vt:lpstr>
      <vt:lpstr>What if can’t recompile:  Libsafe</vt:lpstr>
      <vt:lpstr>How robust is Libsafe?</vt:lpstr>
      <vt:lpstr>More methods …</vt:lpstr>
      <vt:lpstr>Advanced Hijacking Attacks</vt:lpstr>
      <vt:lpstr>Heap Spray Attacks</vt:lpstr>
      <vt:lpstr>Heap-based control hijacking</vt:lpstr>
      <vt:lpstr>Heap-based control hijacking</vt:lpstr>
      <vt:lpstr> A reliable exploit?   </vt:lpstr>
      <vt:lpstr>Heap Spraying     [SkyLined 2004]</vt:lpstr>
      <vt:lpstr>Javascript heap spraying</vt:lpstr>
      <vt:lpstr>Vulnerable buffer placement</vt:lpstr>
      <vt:lpstr>Many heap spray exploits</vt:lpstr>
      <vt:lpstr>(partial)  Defenses</vt:lpstr>
      <vt:lpstr>References on heap spraying</vt:lpstr>
      <vt:lpstr>End of Segment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</dc:title>
  <dc:subject/>
  <dc:creator>Dan Boneh</dc:creator>
  <cp:keywords/>
  <dc:description/>
  <cp:lastModifiedBy>Dan Boneh</cp:lastModifiedBy>
  <cp:revision>227</cp:revision>
  <dcterms:created xsi:type="dcterms:W3CDTF">2010-11-06T18:36:35Z</dcterms:created>
  <dcterms:modified xsi:type="dcterms:W3CDTF">2015-04-02T20:29:44Z</dcterms:modified>
  <cp:category/>
</cp:coreProperties>
</file>