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3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4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5.xml" ContentType="application/inkml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58"/>
  </p:notesMasterIdLst>
  <p:sldIdLst>
    <p:sldId id="300" r:id="rId4"/>
    <p:sldId id="257" r:id="rId5"/>
    <p:sldId id="258" r:id="rId6"/>
    <p:sldId id="303" r:id="rId7"/>
    <p:sldId id="304" r:id="rId8"/>
    <p:sldId id="305" r:id="rId9"/>
    <p:sldId id="259" r:id="rId10"/>
    <p:sldId id="260" r:id="rId11"/>
    <p:sldId id="261" r:id="rId12"/>
    <p:sldId id="262" r:id="rId13"/>
    <p:sldId id="263" r:id="rId14"/>
    <p:sldId id="264" r:id="rId15"/>
    <p:sldId id="307" r:id="rId16"/>
    <p:sldId id="265" r:id="rId17"/>
    <p:sldId id="308" r:id="rId18"/>
    <p:sldId id="309" r:id="rId19"/>
    <p:sldId id="310" r:id="rId20"/>
    <p:sldId id="311" r:id="rId21"/>
    <p:sldId id="312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341" r:id="rId50"/>
    <p:sldId id="342" r:id="rId51"/>
    <p:sldId id="343" r:id="rId52"/>
    <p:sldId id="345" r:id="rId53"/>
    <p:sldId id="346" r:id="rId54"/>
    <p:sldId id="347" r:id="rId55"/>
    <p:sldId id="348" r:id="rId56"/>
    <p:sldId id="349" r:id="rId57"/>
  </p:sldIdLst>
  <p:sldSz cx="9144000" cy="5143500" type="screen16x9"/>
  <p:notesSz cx="6858000" cy="9144000"/>
  <p:custDataLst>
    <p:tags r:id="rId6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93" d="100"/>
          <a:sy n="93" d="100"/>
        </p:scale>
        <p:origin x="-1096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notesMaster" Target="notesMasters/notes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60" Type="http://schemas.openxmlformats.org/officeDocument/2006/relationships/tags" Target="tags/tag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4/8/14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Relationship Id="rId3" Type="http://schemas.openxmlformats.org/officeDocument/2006/relationships/hyperlink" Target="http://www.microsoft.com/whdc/system/platform/virtual/CPUVirtExt.mspx" TargetMode="Externa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4412" cy="34290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3"/>
            <a:ext cx="5027414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IDS = Intrusion Detection System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latin typeface="Tahoma" charset="0"/>
                <a:hlinkClick r:id="rId3"/>
              </a:rPr>
              <a:t>http://www.microsoft.com/whdc/system/platform/virtual/CPUVirtExt.mspx</a:t>
            </a:r>
            <a:endParaRPr lang="en-US" sz="1200" b="1" dirty="0" smtClean="0">
              <a:latin typeface="Tahoma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43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www.usenix.org</a:t>
            </a:r>
            <a:r>
              <a:rPr lang="en-US" dirty="0" smtClean="0"/>
              <a:t>/event/hotos07/tech/</a:t>
            </a:r>
            <a:r>
              <a:rPr lang="en-US" dirty="0" err="1" smtClean="0"/>
              <a:t>full_papers</a:t>
            </a:r>
            <a:r>
              <a:rPr lang="en-US" dirty="0" smtClean="0"/>
              <a:t>/</a:t>
            </a:r>
            <a:r>
              <a:rPr lang="en-US" dirty="0" err="1" smtClean="0"/>
              <a:t>garfinkel</a:t>
            </a:r>
            <a:r>
              <a:rPr lang="en-US" dirty="0" smtClean="0"/>
              <a:t>/</a:t>
            </a:r>
            <a:r>
              <a:rPr lang="en-US" dirty="0" err="1" smtClean="0"/>
              <a:t>garfinkel.pdf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93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Defense:   clear low order bits</a:t>
            </a:r>
            <a:r>
              <a:rPr lang="en-US" baseline="0" dirty="0" smtClean="0"/>
              <a:t> of jump address.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85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run web server inside of jail.    If web</a:t>
            </a:r>
            <a:r>
              <a:rPr lang="en-US" baseline="0" dirty="0" smtClean="0"/>
              <a:t> server is compromised, damage is limited.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193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VertLeftWhiteCheck1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GSWTK:   generic software wrapper toolkit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Efficiency:    saves</a:t>
            </a:r>
            <a:r>
              <a:rPr lang="en-US" baseline="0" dirty="0" smtClean="0"/>
              <a:t> context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28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 sys-calls</a:t>
            </a:r>
            <a:r>
              <a:rPr lang="en-US" baseline="0" dirty="0" smtClean="0"/>
              <a:t> are blocked.    </a:t>
            </a:r>
            <a:r>
              <a:rPr lang="en-US" dirty="0" smtClean="0"/>
              <a:t>open(…) request forwarded to agent who makes the request and returns the </a:t>
            </a:r>
            <a:r>
              <a:rPr lang="en-US" dirty="0" err="1" smtClean="0"/>
              <a:t>fd</a:t>
            </a:r>
            <a:r>
              <a:rPr lang="en-US" dirty="0" smtClean="0"/>
              <a:t> to the app.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87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More info on NaCl:   http://nativeclient.googlecode.com/svn/data/docs_tarball/nacl/googleclient/native_client/documentation/nacl_paper.pdf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5879619" indent="-35447153" defTabSz="912983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6CE272F-B932-9840-BC31-5A5EB7EC94CF}" type="slidenum">
              <a:rPr lang="en-US" sz="1200">
                <a:latin typeface="Times New Roman" charset="0"/>
              </a:rPr>
              <a:pPr/>
              <a:t>24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703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259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7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5" r:id="rId13"/>
    <p:sldLayoutId id="2147483737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2.emf"/><Relationship Id="rId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5" Type="http://schemas.openxmlformats.org/officeDocument/2006/relationships/image" Target="../media/image3.emf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5" Type="http://schemas.openxmlformats.org/officeDocument/2006/relationships/image" Target="../media/image3.emf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Isolation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confinement principle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CS155:   Computer Security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5337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Escaping from jails</a:t>
            </a:r>
          </a:p>
        </p:txBody>
      </p:sp>
      <p:sp>
        <p:nvSpPr>
          <p:cNvPr id="1228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971550"/>
            <a:ext cx="8382000" cy="40005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Tahoma" charset="0"/>
              </a:rPr>
              <a:t>Early escapes:    relative paths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	    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</a:rPr>
              <a:t>open( 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</a:rPr>
              <a:t>“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</a:rPr>
              <a:t>../../</a:t>
            </a:r>
            <a:r>
              <a:rPr lang="en-US" sz="2400" b="1" dirty="0" err="1">
                <a:solidFill>
                  <a:srgbClr val="CC3399"/>
                </a:solidFill>
                <a:latin typeface="Tahoma" charset="0"/>
              </a:rPr>
              <a:t>etc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</a:rPr>
              <a:t>/</a:t>
            </a:r>
            <a:r>
              <a:rPr lang="en-US" sz="2400" b="1" dirty="0" err="1">
                <a:solidFill>
                  <a:srgbClr val="CC3399"/>
                </a:solidFill>
                <a:latin typeface="Tahoma" charset="0"/>
              </a:rPr>
              <a:t>passwd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</a:rPr>
              <a:t>”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</a:rPr>
              <a:t>,   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</a:rPr>
              <a:t>“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</a:rPr>
              <a:t>r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</a:rPr>
              <a:t>”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</a:rPr>
              <a:t>)   </a:t>
            </a:r>
            <a:r>
              <a:rPr lang="en-US" b="1" dirty="0">
                <a:solidFill>
                  <a:srgbClr val="CC3399"/>
                </a:solidFill>
                <a:latin typeface="Tahoma" charset="0"/>
                <a:sym typeface="Symbol" charset="0"/>
              </a:rPr>
              <a:t></a:t>
            </a:r>
            <a:br>
              <a:rPr lang="en-US" b="1" dirty="0">
                <a:solidFill>
                  <a:srgbClr val="CC3399"/>
                </a:solidFill>
                <a:latin typeface="Tahoma" charset="0"/>
                <a:sym typeface="Symbol" charset="0"/>
              </a:rPr>
            </a:br>
            <a:r>
              <a:rPr lang="en-US" sz="32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	     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open(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“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/</a:t>
            </a:r>
            <a:r>
              <a:rPr lang="en-US" sz="2400" b="1" dirty="0" err="1">
                <a:solidFill>
                  <a:srgbClr val="CC3399"/>
                </a:solidFill>
                <a:latin typeface="Tahoma" charset="0"/>
                <a:sym typeface="Symbol" charset="0"/>
              </a:rPr>
              <a:t>tmp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/guest/../../</a:t>
            </a:r>
            <a:r>
              <a:rPr lang="en-US" sz="2400" b="1" dirty="0" err="1">
                <a:solidFill>
                  <a:srgbClr val="CC3399"/>
                </a:solidFill>
                <a:latin typeface="Tahoma" charset="0"/>
                <a:sym typeface="Symbol" charset="0"/>
              </a:rPr>
              <a:t>etc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/</a:t>
            </a:r>
            <a:r>
              <a:rPr lang="en-US" sz="2400" b="1" dirty="0" err="1">
                <a:solidFill>
                  <a:srgbClr val="CC3399"/>
                </a:solidFill>
                <a:latin typeface="Tahoma" charset="0"/>
                <a:sym typeface="Symbol" charset="0"/>
              </a:rPr>
              <a:t>passwd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”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,   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“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r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”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)</a:t>
            </a:r>
          </a:p>
          <a:p>
            <a:pPr marL="0" indent="0">
              <a:buNone/>
            </a:pPr>
            <a:endParaRPr lang="en-US" sz="2400" b="1" dirty="0">
              <a:solidFill>
                <a:srgbClr val="CC3399"/>
              </a:solidFill>
              <a:latin typeface="Tahoma" charset="0"/>
              <a:sym typeface="Symbol" charset="0"/>
            </a:endParaRPr>
          </a:p>
          <a:p>
            <a:pPr marL="0" indent="0">
              <a:buNone/>
            </a:pPr>
            <a:r>
              <a:rPr lang="en-US" sz="2600" b="1" dirty="0" err="1">
                <a:solidFill>
                  <a:srgbClr val="CC3399"/>
                </a:solidFill>
                <a:latin typeface="Tahoma" charset="0"/>
                <a:sym typeface="Symbol" charset="0"/>
              </a:rPr>
              <a:t>chroot</a:t>
            </a:r>
            <a:r>
              <a:rPr lang="en-US" sz="26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 </a:t>
            </a:r>
            <a:r>
              <a:rPr lang="en-US" sz="2600" dirty="0">
                <a:latin typeface="Tahoma" charset="0"/>
                <a:sym typeface="Symbol" charset="0"/>
              </a:rPr>
              <a:t> should only be executable by </a:t>
            </a:r>
            <a:r>
              <a:rPr lang="en-US" sz="2600" dirty="0" smtClean="0">
                <a:latin typeface="Tahoma" charset="0"/>
                <a:sym typeface="Symbol" charset="0"/>
              </a:rPr>
              <a:t>root.</a:t>
            </a:r>
            <a:endParaRPr lang="en-US" sz="2600" dirty="0">
              <a:latin typeface="Tahoma" charset="0"/>
              <a:sym typeface="Symbol" charset="0"/>
            </a:endParaRPr>
          </a:p>
          <a:p>
            <a:pPr lvl="1">
              <a:spcBef>
                <a:spcPts val="1176"/>
              </a:spcBef>
            </a:pPr>
            <a:r>
              <a:rPr lang="en-US" sz="2600" dirty="0">
                <a:latin typeface="Tahoma" charset="0"/>
                <a:ea typeface="ＭＳ Ｐゴシック" charset="0"/>
                <a:sym typeface="Symbol" charset="0"/>
              </a:rPr>
              <a:t>otherwise jailed app can do:</a:t>
            </a:r>
          </a:p>
          <a:p>
            <a:pPr lvl="2">
              <a:spcBef>
                <a:spcPts val="1176"/>
              </a:spcBef>
            </a:pPr>
            <a:r>
              <a:rPr lang="en-US" sz="2600" dirty="0">
                <a:latin typeface="Tahoma" charset="0"/>
                <a:ea typeface="ＭＳ Ｐゴシック" charset="0"/>
                <a:sym typeface="Symbol" charset="0"/>
              </a:rPr>
              <a:t>create dummy file   </a:t>
            </a:r>
            <a:r>
              <a:rPr lang="ja-JP" altLang="en-US" sz="2600" dirty="0">
                <a:latin typeface="Tahoma" charset="0"/>
                <a:ea typeface="ＭＳ Ｐゴシック" charset="0"/>
                <a:sym typeface="Symbol" charset="0"/>
              </a:rPr>
              <a:t>“</a:t>
            </a:r>
            <a:r>
              <a:rPr lang="en-US" sz="2600" dirty="0">
                <a:latin typeface="Tahoma" charset="0"/>
                <a:ea typeface="ＭＳ Ｐゴシック" charset="0"/>
                <a:sym typeface="Symbol" charset="0"/>
              </a:rPr>
              <a:t>/</a:t>
            </a:r>
            <a:r>
              <a:rPr lang="en-US" sz="2600" dirty="0" err="1">
                <a:latin typeface="Tahoma" charset="0"/>
                <a:ea typeface="ＭＳ Ｐゴシック" charset="0"/>
                <a:sym typeface="Symbol" charset="0"/>
              </a:rPr>
              <a:t>aaa</a:t>
            </a:r>
            <a:r>
              <a:rPr lang="en-US" sz="2600" dirty="0">
                <a:latin typeface="Tahoma" charset="0"/>
                <a:ea typeface="ＭＳ Ｐゴシック" charset="0"/>
                <a:sym typeface="Symbol" charset="0"/>
              </a:rPr>
              <a:t>/</a:t>
            </a:r>
            <a:r>
              <a:rPr lang="en-US" sz="2600" dirty="0" err="1">
                <a:latin typeface="Tahoma" charset="0"/>
                <a:ea typeface="ＭＳ Ｐゴシック" charset="0"/>
                <a:sym typeface="Symbol" charset="0"/>
              </a:rPr>
              <a:t>etc</a:t>
            </a:r>
            <a:r>
              <a:rPr lang="en-US" sz="2600" dirty="0">
                <a:latin typeface="Tahoma" charset="0"/>
                <a:ea typeface="ＭＳ Ｐゴシック" charset="0"/>
                <a:sym typeface="Symbol" charset="0"/>
              </a:rPr>
              <a:t>/</a:t>
            </a:r>
            <a:r>
              <a:rPr lang="en-US" sz="2600" dirty="0" err="1">
                <a:latin typeface="Tahoma" charset="0"/>
                <a:ea typeface="ＭＳ Ｐゴシック" charset="0"/>
                <a:sym typeface="Symbol" charset="0"/>
              </a:rPr>
              <a:t>passwd</a:t>
            </a:r>
            <a:r>
              <a:rPr lang="ja-JP" altLang="en-US" sz="2600" dirty="0">
                <a:latin typeface="Tahoma" charset="0"/>
                <a:ea typeface="ＭＳ Ｐゴシック" charset="0"/>
                <a:sym typeface="Symbol" charset="0"/>
              </a:rPr>
              <a:t>”</a:t>
            </a:r>
            <a:endParaRPr lang="en-US" sz="2600" dirty="0">
              <a:latin typeface="Tahoma" charset="0"/>
              <a:ea typeface="ＭＳ Ｐゴシック" charset="0"/>
              <a:sym typeface="Symbol" charset="0"/>
            </a:endParaRPr>
          </a:p>
          <a:p>
            <a:pPr lvl="2"/>
            <a:r>
              <a:rPr lang="en-US" sz="2600" dirty="0">
                <a:latin typeface="Tahoma" charset="0"/>
                <a:ea typeface="ＭＳ Ｐゴシック" charset="0"/>
                <a:sym typeface="Symbol" charset="0"/>
              </a:rPr>
              <a:t>run    </a:t>
            </a:r>
            <a:r>
              <a:rPr lang="en-US" sz="2600" dirty="0" err="1">
                <a:solidFill>
                  <a:srgbClr val="CC3399"/>
                </a:solidFill>
                <a:latin typeface="Tahoma" charset="0"/>
                <a:ea typeface="ＭＳ Ｐゴシック" charset="0"/>
                <a:sym typeface="Symbol" charset="0"/>
              </a:rPr>
              <a:t>chroot</a:t>
            </a:r>
            <a:r>
              <a:rPr lang="en-US" sz="2600" dirty="0">
                <a:solidFill>
                  <a:srgbClr val="CC3399"/>
                </a:solidFill>
                <a:latin typeface="Tahoma" charset="0"/>
                <a:ea typeface="ＭＳ Ｐゴシック" charset="0"/>
                <a:sym typeface="Symbol" charset="0"/>
              </a:rPr>
              <a:t>   </a:t>
            </a:r>
            <a:r>
              <a:rPr lang="ja-JP" altLang="en-US" sz="2600" dirty="0">
                <a:solidFill>
                  <a:srgbClr val="CC3399"/>
                </a:solidFill>
                <a:latin typeface="Tahoma" charset="0"/>
                <a:ea typeface="ＭＳ Ｐゴシック" charset="0"/>
                <a:sym typeface="Symbol" charset="0"/>
              </a:rPr>
              <a:t>“</a:t>
            </a:r>
            <a:r>
              <a:rPr lang="en-US" sz="2600" dirty="0">
                <a:solidFill>
                  <a:srgbClr val="CC3399"/>
                </a:solidFill>
                <a:latin typeface="Tahoma" charset="0"/>
                <a:ea typeface="ＭＳ Ｐゴシック" charset="0"/>
                <a:sym typeface="Symbol" charset="0"/>
              </a:rPr>
              <a:t>/</a:t>
            </a:r>
            <a:r>
              <a:rPr lang="en-US" sz="2600" dirty="0" err="1">
                <a:solidFill>
                  <a:srgbClr val="CC3399"/>
                </a:solidFill>
                <a:latin typeface="Tahoma" charset="0"/>
                <a:ea typeface="ＭＳ Ｐゴシック" charset="0"/>
                <a:sym typeface="Symbol" charset="0"/>
              </a:rPr>
              <a:t>aaa</a:t>
            </a:r>
            <a:r>
              <a:rPr lang="ja-JP" altLang="en-US" sz="2600" dirty="0">
                <a:solidFill>
                  <a:srgbClr val="CC3399"/>
                </a:solidFill>
                <a:latin typeface="Tahoma" charset="0"/>
                <a:ea typeface="ＭＳ Ｐゴシック" charset="0"/>
                <a:sym typeface="Symbol" charset="0"/>
              </a:rPr>
              <a:t>”</a:t>
            </a:r>
            <a:endParaRPr lang="en-US" sz="2600" dirty="0">
              <a:solidFill>
                <a:srgbClr val="CC3399"/>
              </a:solidFill>
              <a:latin typeface="Tahoma" charset="0"/>
              <a:ea typeface="ＭＳ Ｐゴシック" charset="0"/>
              <a:sym typeface="Symbol" charset="0"/>
            </a:endParaRPr>
          </a:p>
          <a:p>
            <a:pPr lvl="2"/>
            <a:r>
              <a:rPr lang="en-US" sz="2600" dirty="0">
                <a:latin typeface="Tahoma" charset="0"/>
                <a:ea typeface="ＭＳ Ｐゴシック" charset="0"/>
                <a:sym typeface="Symbol" charset="0"/>
              </a:rPr>
              <a:t>run    </a:t>
            </a:r>
            <a:r>
              <a:rPr lang="en-US" sz="2600" dirty="0" err="1">
                <a:solidFill>
                  <a:srgbClr val="CC3399"/>
                </a:solidFill>
                <a:latin typeface="Tahoma" charset="0"/>
                <a:ea typeface="ＭＳ Ｐゴシック" charset="0"/>
                <a:sym typeface="Symbol" charset="0"/>
              </a:rPr>
              <a:t>su</a:t>
            </a:r>
            <a:r>
              <a:rPr lang="en-US" sz="2600" dirty="0">
                <a:solidFill>
                  <a:srgbClr val="CC3399"/>
                </a:solidFill>
                <a:latin typeface="Tahoma" charset="0"/>
                <a:ea typeface="ＭＳ Ｐゴシック" charset="0"/>
                <a:sym typeface="Symbol" charset="0"/>
              </a:rPr>
              <a:t>  root    </a:t>
            </a:r>
            <a:r>
              <a:rPr lang="en-US" sz="2600" dirty="0">
                <a:latin typeface="Tahoma" charset="0"/>
                <a:ea typeface="ＭＳ Ｐゴシック" charset="0"/>
                <a:sym typeface="Symbol" charset="0"/>
              </a:rPr>
              <a:t>to become </a:t>
            </a:r>
            <a:r>
              <a:rPr lang="en-US" sz="2600" dirty="0" smtClean="0">
                <a:latin typeface="Tahoma" charset="0"/>
                <a:ea typeface="ＭＳ Ｐゴシック" charset="0"/>
                <a:sym typeface="Symbol" charset="0"/>
              </a:rPr>
              <a:t>root</a:t>
            </a:r>
            <a:endParaRPr lang="en-US" sz="2600" dirty="0">
              <a:latin typeface="Tahoma" charset="0"/>
              <a:ea typeface="ＭＳ Ｐゴシック" charset="0"/>
              <a:sym typeface="Symbol" charset="0"/>
            </a:endParaRPr>
          </a:p>
        </p:txBody>
      </p:sp>
      <p:sp>
        <p:nvSpPr>
          <p:cNvPr id="122884" name="Line 4"/>
          <p:cNvSpPr>
            <a:spLocks noChangeShapeType="1"/>
          </p:cNvSpPr>
          <p:nvPr/>
        </p:nvSpPr>
        <p:spPr bwMode="auto">
          <a:xfrm>
            <a:off x="0" y="272415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324600" y="4629150"/>
            <a:ext cx="2195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>
                <a:latin typeface="Tahoma" charset="0"/>
                <a:ea typeface="ＭＳ Ｐゴシック" charset="0"/>
              </a:rPr>
              <a:t>(bug in Ultrix 4.0</a:t>
            </a:r>
            <a:r>
              <a:rPr lang="en-US" sz="2000" dirty="0" smtClean="0">
                <a:latin typeface="Tahoma" charset="0"/>
                <a:ea typeface="ＭＳ Ｐゴシック" charset="0"/>
              </a:rPr>
              <a:t>)</a:t>
            </a:r>
            <a:endParaRPr lang="en-US" sz="2000" dirty="0"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602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Many ways to escape jail as root</a:t>
            </a:r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028700"/>
            <a:ext cx="8382000" cy="4000500"/>
          </a:xfrm>
        </p:spPr>
        <p:txBody>
          <a:bodyPr/>
          <a:lstStyle/>
          <a:p>
            <a:endParaRPr lang="en-US" sz="2400">
              <a:latin typeface="Tahoma" charset="0"/>
            </a:endParaRPr>
          </a:p>
          <a:p>
            <a:r>
              <a:rPr lang="en-US" sz="2400">
                <a:latin typeface="Tahoma" charset="0"/>
              </a:rPr>
              <a:t>Create device that lets you access raw disk</a:t>
            </a:r>
          </a:p>
          <a:p>
            <a:endParaRPr lang="en-US" sz="2400">
              <a:latin typeface="Tahoma" charset="0"/>
            </a:endParaRPr>
          </a:p>
          <a:p>
            <a:r>
              <a:rPr lang="en-US" sz="2400">
                <a:latin typeface="Tahoma" charset="0"/>
              </a:rPr>
              <a:t>Send signals to non chrooted process</a:t>
            </a:r>
          </a:p>
          <a:p>
            <a:endParaRPr lang="en-US" sz="2400">
              <a:latin typeface="Tahoma" charset="0"/>
            </a:endParaRPr>
          </a:p>
          <a:p>
            <a:r>
              <a:rPr lang="en-US" sz="2400">
                <a:latin typeface="Tahoma" charset="0"/>
              </a:rPr>
              <a:t>Reboot system</a:t>
            </a:r>
          </a:p>
          <a:p>
            <a:endParaRPr lang="en-US" sz="2400">
              <a:latin typeface="Tahoma" charset="0"/>
            </a:endParaRPr>
          </a:p>
          <a:p>
            <a:r>
              <a:rPr lang="en-US" sz="2400">
                <a:latin typeface="Tahoma" charset="0"/>
              </a:rPr>
              <a:t>Bind to privileged ports</a:t>
            </a:r>
          </a:p>
          <a:p>
            <a:pPr>
              <a:buFont typeface="Wingdings" charset="0"/>
              <a:buNone/>
            </a:pPr>
            <a:endParaRPr lang="en-US" sz="24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854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 err="1">
                <a:latin typeface="Tahoma" charset="0"/>
              </a:rPr>
              <a:t>Freebsd</a:t>
            </a:r>
            <a:r>
              <a:rPr lang="en-US" sz="4400" dirty="0">
                <a:latin typeface="Tahoma" charset="0"/>
              </a:rPr>
              <a:t> jail</a:t>
            </a:r>
          </a:p>
        </p:txBody>
      </p:sp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971550"/>
            <a:ext cx="8382000" cy="4000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ahoma" charset="0"/>
              </a:rPr>
              <a:t>Stronger mechanism than simple   </a:t>
            </a:r>
            <a:r>
              <a:rPr lang="en-US" sz="2400" dirty="0" err="1">
                <a:latin typeface="Tahoma" charset="0"/>
              </a:rPr>
              <a:t>chroot</a:t>
            </a:r>
            <a:endParaRPr lang="en-US" sz="2400" dirty="0">
              <a:latin typeface="Tahoma" charset="0"/>
            </a:endParaRPr>
          </a:p>
          <a:p>
            <a:endParaRPr lang="en-US" sz="2400" dirty="0">
              <a:latin typeface="Tahoma" charset="0"/>
            </a:endParaRPr>
          </a:p>
          <a:p>
            <a:pPr marL="0" indent="0">
              <a:buNone/>
            </a:pPr>
            <a:r>
              <a:rPr lang="en-US" sz="2400" b="1" u="sng" dirty="0">
                <a:latin typeface="Tahoma" charset="0"/>
              </a:rPr>
              <a:t>To </a:t>
            </a:r>
            <a:r>
              <a:rPr lang="en-US" sz="2400" b="1" u="sng" dirty="0" smtClean="0">
                <a:latin typeface="Tahoma" charset="0"/>
              </a:rPr>
              <a:t>run</a:t>
            </a:r>
            <a:r>
              <a:rPr lang="en-US" sz="2400" dirty="0" smtClean="0">
                <a:latin typeface="Tahoma" charset="0"/>
              </a:rPr>
              <a:t>:      </a:t>
            </a:r>
            <a:r>
              <a:rPr lang="en-US" sz="2400" b="1" dirty="0" smtClean="0">
                <a:solidFill>
                  <a:srgbClr val="CC3399"/>
                </a:solidFill>
                <a:latin typeface="Tahoma" charset="0"/>
              </a:rPr>
              <a:t>jail   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</a:rPr>
              <a:t>jail-path   hostname  IP-</a:t>
            </a:r>
            <a:r>
              <a:rPr lang="en-US" sz="2400" b="1" dirty="0" err="1">
                <a:solidFill>
                  <a:srgbClr val="CC3399"/>
                </a:solidFill>
                <a:latin typeface="Tahoma" charset="0"/>
              </a:rPr>
              <a:t>addr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</a:rPr>
              <a:t>   </a:t>
            </a:r>
            <a:r>
              <a:rPr lang="en-US" sz="2400" b="1" dirty="0" err="1">
                <a:solidFill>
                  <a:srgbClr val="CC3399"/>
                </a:solidFill>
                <a:latin typeface="Tahoma" charset="0"/>
              </a:rPr>
              <a:t>cmd</a:t>
            </a:r>
            <a:endParaRPr lang="en-US" sz="2400" b="1" dirty="0">
              <a:solidFill>
                <a:srgbClr val="CC3399"/>
              </a:solidFill>
              <a:latin typeface="Tahoma" charset="0"/>
            </a:endParaRPr>
          </a:p>
          <a:p>
            <a:pPr lvl="1">
              <a:spcBef>
                <a:spcPct val="60000"/>
              </a:spcBef>
            </a:pPr>
            <a:r>
              <a:rPr lang="en-US" sz="2400" dirty="0">
                <a:latin typeface="Tahoma" charset="0"/>
                <a:ea typeface="ＭＳ Ｐゴシック" charset="0"/>
              </a:rPr>
              <a:t>calls hardened  </a:t>
            </a:r>
            <a:r>
              <a:rPr lang="en-US" sz="2400" dirty="0" err="1">
                <a:latin typeface="Tahoma" charset="0"/>
                <a:ea typeface="ＭＳ Ｐゴシック" charset="0"/>
              </a:rPr>
              <a:t>chroot</a:t>
            </a:r>
            <a:r>
              <a:rPr lang="en-US" sz="2400" dirty="0">
                <a:latin typeface="Tahoma" charset="0"/>
                <a:ea typeface="ＭＳ Ｐゴシック" charset="0"/>
              </a:rPr>
              <a:t>    (no  </a:t>
            </a:r>
            <a:r>
              <a:rPr lang="ja-JP" altLang="en-US" sz="2400" dirty="0">
                <a:latin typeface="Tahoma" charset="0"/>
                <a:ea typeface="ＭＳ Ｐゴシック" charset="0"/>
              </a:rPr>
              <a:t>“</a:t>
            </a:r>
            <a:r>
              <a:rPr lang="en-US" sz="2400" dirty="0">
                <a:latin typeface="Tahoma" charset="0"/>
                <a:ea typeface="ＭＳ Ｐゴシック" charset="0"/>
              </a:rPr>
              <a:t>../../</a:t>
            </a:r>
            <a:r>
              <a:rPr lang="ja-JP" altLang="en-US" sz="2400" dirty="0">
                <a:latin typeface="Tahoma" charset="0"/>
                <a:ea typeface="ＭＳ Ｐゴシック" charset="0"/>
              </a:rPr>
              <a:t>”</a:t>
            </a:r>
            <a:r>
              <a:rPr lang="en-US" sz="2400" dirty="0">
                <a:latin typeface="Tahoma" charset="0"/>
                <a:ea typeface="ＭＳ Ｐゴシック" charset="0"/>
              </a:rPr>
              <a:t>  escape)</a:t>
            </a:r>
          </a:p>
          <a:p>
            <a:pPr lvl="1">
              <a:spcBef>
                <a:spcPct val="60000"/>
              </a:spcBef>
            </a:pPr>
            <a:r>
              <a:rPr lang="en-US" sz="2400" dirty="0">
                <a:latin typeface="Tahoma" charset="0"/>
                <a:ea typeface="ＭＳ Ｐゴシック" charset="0"/>
              </a:rPr>
              <a:t>can only bind to sockets with specified IP address </a:t>
            </a:r>
            <a:br>
              <a:rPr lang="en-US" sz="2400" dirty="0">
                <a:latin typeface="Tahoma" charset="0"/>
                <a:ea typeface="ＭＳ Ｐゴシック" charset="0"/>
              </a:rPr>
            </a:br>
            <a:r>
              <a:rPr lang="en-US" sz="2400" dirty="0">
                <a:latin typeface="Tahoma" charset="0"/>
                <a:ea typeface="ＭＳ Ｐゴシック" charset="0"/>
              </a:rPr>
              <a:t>and authorized ports</a:t>
            </a:r>
          </a:p>
          <a:p>
            <a:pPr lvl="1">
              <a:spcBef>
                <a:spcPct val="60000"/>
              </a:spcBef>
            </a:pPr>
            <a:r>
              <a:rPr lang="en-US" sz="2400" dirty="0">
                <a:latin typeface="Tahoma" charset="0"/>
                <a:ea typeface="ＭＳ Ｐゴシック" charset="0"/>
              </a:rPr>
              <a:t>can only communicate with 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processes </a:t>
            </a:r>
            <a:r>
              <a:rPr lang="en-US" sz="2400" dirty="0">
                <a:latin typeface="Tahoma" charset="0"/>
                <a:ea typeface="ＭＳ Ｐゴシック" charset="0"/>
              </a:rPr>
              <a:t>inside jail</a:t>
            </a:r>
          </a:p>
          <a:p>
            <a:pPr lvl="1">
              <a:spcBef>
                <a:spcPct val="60000"/>
              </a:spcBef>
            </a:pPr>
            <a:r>
              <a:rPr lang="en-US" sz="2400" dirty="0">
                <a:latin typeface="Tahoma" charset="0"/>
                <a:ea typeface="ＭＳ Ｐゴシック" charset="0"/>
              </a:rPr>
              <a:t>root is limited, e.g. cannot load kernel 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modules</a:t>
            </a:r>
            <a:endParaRPr lang="en-US" sz="2400" dirty="0"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02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programs can run in a jail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dirty="0" smtClean="0"/>
              <a:t>Programs </a:t>
            </a:r>
            <a:r>
              <a:rPr lang="en-US" sz="2400" dirty="0"/>
              <a:t>that can run in jail:      </a:t>
            </a:r>
          </a:p>
          <a:p>
            <a:pPr>
              <a:spcBef>
                <a:spcPts val="600"/>
              </a:spcBef>
              <a:buFont typeface="Arial"/>
              <a:buChar char="•"/>
            </a:pPr>
            <a:r>
              <a:rPr lang="en-US" sz="2400" dirty="0"/>
              <a:t>audio player</a:t>
            </a:r>
          </a:p>
          <a:p>
            <a:pPr>
              <a:spcBef>
                <a:spcPts val="600"/>
              </a:spcBef>
              <a:buFont typeface="Arial"/>
              <a:buChar char="•"/>
            </a:pPr>
            <a:r>
              <a:rPr lang="en-US" sz="2400" dirty="0"/>
              <a:t>web server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Programs that cannot:    </a:t>
            </a:r>
          </a:p>
          <a:p>
            <a:pPr>
              <a:spcBef>
                <a:spcPts val="600"/>
              </a:spcBef>
              <a:buFont typeface="Arial"/>
              <a:buChar char="•"/>
            </a:pPr>
            <a:r>
              <a:rPr lang="en-US" sz="2400" dirty="0"/>
              <a:t>web browser</a:t>
            </a:r>
          </a:p>
          <a:p>
            <a:pPr>
              <a:spcBef>
                <a:spcPts val="600"/>
              </a:spcBef>
              <a:buFont typeface="Arial"/>
              <a:buChar char="•"/>
            </a:pPr>
            <a:r>
              <a:rPr lang="en-US" sz="2400" dirty="0"/>
              <a:t>mail </a:t>
            </a:r>
            <a:r>
              <a:rPr lang="en-US" sz="2400" dirty="0" smtClean="0"/>
              <a:t>client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8202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Problems with </a:t>
            </a:r>
            <a:r>
              <a:rPr lang="en-US" sz="4400" dirty="0" err="1" smtClean="0">
                <a:latin typeface="Tahoma" charset="0"/>
              </a:rPr>
              <a:t>chroot</a:t>
            </a:r>
            <a:r>
              <a:rPr lang="en-US" sz="4400" dirty="0" smtClean="0">
                <a:latin typeface="Tahoma" charset="0"/>
              </a:rPr>
              <a:t> </a:t>
            </a:r>
            <a:r>
              <a:rPr lang="en-US" sz="4400" dirty="0">
                <a:latin typeface="Tahoma" charset="0"/>
              </a:rPr>
              <a:t>and jail</a:t>
            </a:r>
          </a:p>
        </p:txBody>
      </p:sp>
      <p:sp>
        <p:nvSpPr>
          <p:cNvPr id="25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971550"/>
            <a:ext cx="8382000" cy="40005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u="sng" dirty="0" smtClean="0">
                <a:latin typeface="Tahoma" charset="0"/>
              </a:rPr>
              <a:t>Coarse </a:t>
            </a:r>
            <a:r>
              <a:rPr lang="en-US" sz="2600" u="sng" dirty="0">
                <a:latin typeface="Tahoma" charset="0"/>
              </a:rPr>
              <a:t>policies</a:t>
            </a:r>
            <a:r>
              <a:rPr lang="en-US" sz="2600" dirty="0">
                <a:latin typeface="Tahoma" charset="0"/>
              </a:rPr>
              <a:t>:</a:t>
            </a:r>
          </a:p>
          <a:p>
            <a:pPr lvl="1"/>
            <a:r>
              <a:rPr lang="en-US" sz="2600" dirty="0">
                <a:latin typeface="Tahoma" charset="0"/>
                <a:ea typeface="ＭＳ Ｐゴシック" charset="0"/>
              </a:rPr>
              <a:t>All or nothing access to </a:t>
            </a:r>
            <a:r>
              <a:rPr lang="en-US" sz="2600" smtClean="0">
                <a:latin typeface="Tahoma" charset="0"/>
                <a:ea typeface="ＭＳ Ｐゴシック" charset="0"/>
              </a:rPr>
              <a:t>parts of file </a:t>
            </a:r>
            <a:r>
              <a:rPr lang="en-US" sz="2600" dirty="0">
                <a:latin typeface="Tahoma" charset="0"/>
                <a:ea typeface="ＭＳ Ｐゴシック" charset="0"/>
              </a:rPr>
              <a:t>system</a:t>
            </a:r>
          </a:p>
          <a:p>
            <a:pPr lvl="1"/>
            <a:r>
              <a:rPr lang="en-US" sz="2600" dirty="0">
                <a:latin typeface="Tahoma" charset="0"/>
                <a:ea typeface="ＭＳ Ｐゴシック" charset="0"/>
              </a:rPr>
              <a:t>Inappropriate for apps like </a:t>
            </a:r>
            <a:r>
              <a:rPr lang="en-US" sz="2600" dirty="0" smtClean="0">
                <a:latin typeface="Tahoma" charset="0"/>
                <a:ea typeface="ＭＳ Ｐゴシック" charset="0"/>
              </a:rPr>
              <a:t>a web </a:t>
            </a:r>
            <a:r>
              <a:rPr lang="en-US" sz="2600" dirty="0">
                <a:latin typeface="Tahoma" charset="0"/>
                <a:ea typeface="ＭＳ Ｐゴシック" charset="0"/>
              </a:rPr>
              <a:t>browser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Needs read access to files outside jail </a:t>
            </a:r>
            <a:br>
              <a:rPr lang="en-US" dirty="0">
                <a:latin typeface="Tahoma" charset="0"/>
                <a:ea typeface="ＭＳ Ｐゴシック" charset="0"/>
              </a:rPr>
            </a:br>
            <a:r>
              <a:rPr lang="en-US" dirty="0">
                <a:latin typeface="Tahoma" charset="0"/>
                <a:ea typeface="ＭＳ Ｐゴシック" charset="0"/>
              </a:rPr>
              <a:t>	(e.g. for sending attachments in G</a:t>
            </a:r>
            <a:r>
              <a:rPr lang="en-US" dirty="0" smtClean="0">
                <a:latin typeface="Tahoma" charset="0"/>
                <a:ea typeface="ＭＳ Ｐゴシック" charset="0"/>
              </a:rPr>
              <a:t>mail</a:t>
            </a:r>
            <a:r>
              <a:rPr lang="en-US" dirty="0">
                <a:latin typeface="Tahoma" charset="0"/>
                <a:ea typeface="ＭＳ Ｐゴシック" charset="0"/>
              </a:rPr>
              <a:t>)</a:t>
            </a:r>
          </a:p>
          <a:p>
            <a:pPr lvl="2"/>
            <a:endParaRPr lang="en-US" sz="2600" dirty="0">
              <a:latin typeface="Tahoma" charset="0"/>
              <a:ea typeface="ＭＳ Ｐゴシック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Tahoma" charset="0"/>
              </a:rPr>
              <a:t>Does </a:t>
            </a:r>
            <a:r>
              <a:rPr lang="en-US" sz="2600" dirty="0">
                <a:latin typeface="Tahoma" charset="0"/>
              </a:rPr>
              <a:t>not prevent malicious apps from:</a:t>
            </a:r>
          </a:p>
          <a:p>
            <a:pPr lvl="1"/>
            <a:r>
              <a:rPr lang="en-US" sz="2600" dirty="0">
                <a:latin typeface="Tahoma" charset="0"/>
                <a:ea typeface="ＭＳ Ｐゴシック" charset="0"/>
              </a:rPr>
              <a:t>Accessing network and messing with other machines</a:t>
            </a:r>
          </a:p>
          <a:p>
            <a:pPr lvl="1"/>
            <a:r>
              <a:rPr lang="en-US" sz="2600" dirty="0">
                <a:latin typeface="Tahoma" charset="0"/>
                <a:ea typeface="ＭＳ Ｐゴシック" charset="0"/>
              </a:rPr>
              <a:t>Trying to crash host OS</a:t>
            </a:r>
          </a:p>
        </p:txBody>
      </p:sp>
    </p:spTree>
    <p:extLst>
      <p:ext uri="{BB962C8B-B14F-4D97-AF65-F5344CB8AC3E}">
        <p14:creationId xmlns:p14="http://schemas.microsoft.com/office/powerpoint/2010/main" val="3935082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Isolation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Call Interposition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4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 smtClean="0">
                <a:latin typeface="Tahoma" charset="0"/>
              </a:rPr>
              <a:t>System </a:t>
            </a:r>
            <a:r>
              <a:rPr lang="en-US" sz="4400" dirty="0">
                <a:latin typeface="Tahoma" charset="0"/>
              </a:rPr>
              <a:t>call interposition</a:t>
            </a:r>
          </a:p>
        </p:txBody>
      </p:sp>
      <p:sp>
        <p:nvSpPr>
          <p:cNvPr id="27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971550"/>
            <a:ext cx="8610600" cy="4171950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4114800" algn="l"/>
              </a:tabLst>
            </a:pPr>
            <a:r>
              <a:rPr lang="en-US" sz="2200" dirty="0">
                <a:latin typeface="Tahoma" charset="0"/>
              </a:rPr>
              <a:t>Observation:   to damage host system </a:t>
            </a:r>
            <a:r>
              <a:rPr lang="en-US" sz="2200" dirty="0" smtClean="0">
                <a:latin typeface="Tahoma" charset="0"/>
              </a:rPr>
              <a:t>(e.g. persistent </a:t>
            </a:r>
            <a:r>
              <a:rPr lang="en-US" sz="2200" dirty="0">
                <a:latin typeface="Tahoma" charset="0"/>
              </a:rPr>
              <a:t>changes)  </a:t>
            </a:r>
            <a:r>
              <a:rPr lang="en-US" sz="2200" dirty="0" smtClean="0">
                <a:latin typeface="Tahoma" charset="0"/>
              </a:rPr>
              <a:t/>
            </a:r>
            <a:br>
              <a:rPr lang="en-US" sz="2200" dirty="0" smtClean="0">
                <a:latin typeface="Tahoma" charset="0"/>
              </a:rPr>
            </a:br>
            <a:r>
              <a:rPr lang="en-US" sz="2200" dirty="0" smtClean="0">
                <a:latin typeface="Tahoma" charset="0"/>
              </a:rPr>
              <a:t>app </a:t>
            </a:r>
            <a:r>
              <a:rPr lang="en-US" sz="2200" dirty="0">
                <a:latin typeface="Tahoma" charset="0"/>
              </a:rPr>
              <a:t>must make system </a:t>
            </a:r>
            <a:r>
              <a:rPr lang="en-US" sz="2200" dirty="0" smtClean="0">
                <a:latin typeface="Tahoma" charset="0"/>
              </a:rPr>
              <a:t>calls:</a:t>
            </a:r>
            <a:endParaRPr lang="en-US" sz="2200" dirty="0">
              <a:latin typeface="Tahoma" charset="0"/>
            </a:endParaRPr>
          </a:p>
          <a:p>
            <a:pPr lvl="1">
              <a:tabLst>
                <a:tab pos="4114800" algn="l"/>
              </a:tabLst>
            </a:pPr>
            <a:r>
              <a:rPr lang="en-US" sz="2200" dirty="0">
                <a:latin typeface="Tahoma" charset="0"/>
                <a:ea typeface="ＭＳ Ｐゴシック" charset="0"/>
              </a:rPr>
              <a:t>To delete/overwrite </a:t>
            </a:r>
            <a:r>
              <a:rPr lang="en-US" sz="2200" dirty="0" smtClean="0">
                <a:latin typeface="Tahoma" charset="0"/>
                <a:ea typeface="ＭＳ Ｐゴシック" charset="0"/>
              </a:rPr>
              <a:t>files:	</a:t>
            </a:r>
            <a:r>
              <a:rPr lang="en-US" sz="2200" dirty="0" smtClean="0">
                <a:solidFill>
                  <a:srgbClr val="CC3399"/>
                </a:solidFill>
                <a:latin typeface="Tahoma" charset="0"/>
                <a:ea typeface="ＭＳ Ｐゴシック" charset="0"/>
              </a:rPr>
              <a:t>unlink</a:t>
            </a:r>
            <a:r>
              <a:rPr lang="en-US" sz="2200" dirty="0">
                <a:solidFill>
                  <a:srgbClr val="CC3399"/>
                </a:solidFill>
                <a:latin typeface="Tahoma" charset="0"/>
                <a:ea typeface="ＭＳ Ｐゴシック" charset="0"/>
              </a:rPr>
              <a:t>, open, write</a:t>
            </a:r>
          </a:p>
          <a:p>
            <a:pPr lvl="1">
              <a:tabLst>
                <a:tab pos="4114800" algn="l"/>
              </a:tabLst>
            </a:pPr>
            <a:r>
              <a:rPr lang="en-US" sz="2200" dirty="0">
                <a:latin typeface="Tahoma" charset="0"/>
                <a:ea typeface="ＭＳ Ｐゴシック" charset="0"/>
              </a:rPr>
              <a:t>To do network </a:t>
            </a:r>
            <a:r>
              <a:rPr lang="en-US" sz="2200" dirty="0" smtClean="0">
                <a:latin typeface="Tahoma"/>
                <a:ea typeface="ＭＳ Ｐゴシック" charset="0"/>
                <a:cs typeface="Tahoma"/>
              </a:rPr>
              <a:t>attacks:	</a:t>
            </a:r>
            <a:r>
              <a:rPr lang="en-US" sz="2200" dirty="0" smtClean="0">
                <a:solidFill>
                  <a:srgbClr val="CC3399"/>
                </a:solidFill>
                <a:latin typeface="Tahoma"/>
                <a:ea typeface="ＭＳ Ｐゴシック" charset="0"/>
                <a:cs typeface="Tahoma"/>
              </a:rPr>
              <a:t>socket</a:t>
            </a:r>
            <a:r>
              <a:rPr lang="en-US" sz="2200" dirty="0">
                <a:solidFill>
                  <a:srgbClr val="CC3399"/>
                </a:solidFill>
                <a:latin typeface="Tahoma" charset="0"/>
                <a:ea typeface="ＭＳ Ｐゴシック" charset="0"/>
              </a:rPr>
              <a:t>, bind, connect, </a:t>
            </a:r>
            <a:r>
              <a:rPr lang="en-US" sz="2200" dirty="0" smtClean="0">
                <a:solidFill>
                  <a:srgbClr val="CC3399"/>
                </a:solidFill>
                <a:latin typeface="Tahoma" charset="0"/>
                <a:ea typeface="ＭＳ Ｐゴシック" charset="0"/>
              </a:rPr>
              <a:t>send</a:t>
            </a:r>
            <a:endParaRPr lang="en-US" sz="2200" dirty="0">
              <a:solidFill>
                <a:srgbClr val="CC3399"/>
              </a:solidFill>
              <a:latin typeface="Tahoma" charset="0"/>
            </a:endParaRPr>
          </a:p>
          <a:p>
            <a:pPr marL="0" indent="0">
              <a:spcBef>
                <a:spcPts val="2328"/>
              </a:spcBef>
              <a:buNone/>
            </a:pPr>
            <a:r>
              <a:rPr lang="en-US" sz="2200" dirty="0">
                <a:latin typeface="Tahoma" charset="0"/>
              </a:rPr>
              <a:t>Idea:   </a:t>
            </a:r>
            <a:r>
              <a:rPr lang="en-US" sz="2200" dirty="0" smtClean="0">
                <a:latin typeface="Tahoma" charset="0"/>
              </a:rPr>
              <a:t> </a:t>
            </a:r>
            <a:r>
              <a:rPr lang="en-US" sz="2200" dirty="0" smtClean="0">
                <a:latin typeface="Tahoma" charset="0"/>
                <a:ea typeface="ＭＳ Ｐゴシック" charset="0"/>
              </a:rPr>
              <a:t>monitor app’s </a:t>
            </a:r>
            <a:r>
              <a:rPr lang="en-US" sz="2200" dirty="0">
                <a:latin typeface="Tahoma" charset="0"/>
                <a:ea typeface="ＭＳ Ｐゴシック" charset="0"/>
              </a:rPr>
              <a:t>system calls and block unauthorized </a:t>
            </a:r>
            <a:r>
              <a:rPr lang="en-US" sz="2200" dirty="0" smtClean="0">
                <a:latin typeface="Tahoma" charset="0"/>
                <a:ea typeface="ＭＳ Ｐゴシック" charset="0"/>
              </a:rPr>
              <a:t>calls</a:t>
            </a:r>
            <a:endParaRPr lang="en-US" sz="2200" dirty="0">
              <a:latin typeface="Tahoma" charset="0"/>
              <a:ea typeface="ＭＳ Ｐゴシック" charset="0"/>
            </a:endParaRPr>
          </a:p>
          <a:p>
            <a:pPr marL="0" indent="0">
              <a:spcBef>
                <a:spcPts val="2328"/>
              </a:spcBef>
              <a:buNone/>
            </a:pPr>
            <a:r>
              <a:rPr lang="en-US" sz="2200" b="1" dirty="0">
                <a:latin typeface="Tahoma" charset="0"/>
              </a:rPr>
              <a:t>I</a:t>
            </a:r>
            <a:r>
              <a:rPr lang="en-US" sz="2200" b="1" dirty="0" smtClean="0">
                <a:latin typeface="Tahoma" charset="0"/>
              </a:rPr>
              <a:t>mplementation </a:t>
            </a:r>
            <a:r>
              <a:rPr lang="en-US" sz="2200" b="1" dirty="0">
                <a:latin typeface="Tahoma" charset="0"/>
              </a:rPr>
              <a:t>options: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Completely kernel space (e.g. </a:t>
            </a:r>
            <a:r>
              <a:rPr lang="en-US" sz="2000" dirty="0">
                <a:latin typeface="Tahoma" charset="0"/>
                <a:ea typeface="ＭＳ Ｐゴシック" charset="0"/>
              </a:rPr>
              <a:t>GSWTK</a:t>
            </a:r>
            <a:r>
              <a:rPr lang="en-US" sz="2200" dirty="0">
                <a:latin typeface="Tahoma" charset="0"/>
                <a:ea typeface="ＭＳ Ｐゴシック" charset="0"/>
              </a:rPr>
              <a:t>)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Completely user space (e.g.  program shepherding)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Hybrid  (e.g.  </a:t>
            </a:r>
            <a:r>
              <a:rPr lang="en-US" sz="2200" dirty="0" err="1" smtClean="0">
                <a:latin typeface="Tahoma" charset="0"/>
                <a:ea typeface="ＭＳ Ｐゴシック" charset="0"/>
              </a:rPr>
              <a:t>Systrace</a:t>
            </a:r>
            <a:r>
              <a:rPr lang="en-US" sz="2200" dirty="0">
                <a:latin typeface="Tahoma" charset="0"/>
                <a:ea typeface="ＭＳ Ｐゴシック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4025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458200" cy="85725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ahoma" charset="0"/>
              </a:rPr>
              <a:t>Initial implementation  </a:t>
            </a:r>
            <a:r>
              <a:rPr lang="en-US" sz="2800" dirty="0">
                <a:latin typeface="Tahoma" charset="0"/>
              </a:rPr>
              <a:t>(Janus</a:t>
            </a:r>
            <a:r>
              <a:rPr lang="en-US" sz="2800" dirty="0" smtClean="0">
                <a:latin typeface="Tahoma" charset="0"/>
              </a:rPr>
              <a:t>)      </a:t>
            </a:r>
            <a:r>
              <a:rPr lang="en-US" sz="2000" dirty="0" smtClean="0">
                <a:latin typeface="Tahoma" charset="0"/>
              </a:rPr>
              <a:t>[GWTB’96]</a:t>
            </a:r>
            <a:endParaRPr lang="en-US" sz="2000" dirty="0">
              <a:latin typeface="Tahoma" charset="0"/>
            </a:endParaRPr>
          </a:p>
        </p:txBody>
      </p:sp>
      <p:sp>
        <p:nvSpPr>
          <p:cNvPr id="1300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82000" cy="4229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ahoma" charset="0"/>
              </a:rPr>
              <a:t>Linux </a:t>
            </a:r>
            <a:r>
              <a:rPr lang="en-US" sz="2400" b="1" dirty="0" err="1">
                <a:latin typeface="Tahoma" charset="0"/>
              </a:rPr>
              <a:t>ptrace</a:t>
            </a:r>
            <a:r>
              <a:rPr lang="en-US" sz="2400" dirty="0">
                <a:latin typeface="Tahoma" charset="0"/>
              </a:rPr>
              <a:t>:    process tracing</a:t>
            </a:r>
          </a:p>
          <a:p>
            <a:pPr lvl="1"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</a:rPr>
              <a:t>	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process </a:t>
            </a:r>
            <a:r>
              <a:rPr lang="en-US" sz="2400" dirty="0">
                <a:latin typeface="Tahoma" charset="0"/>
                <a:ea typeface="ＭＳ Ｐゴシック" charset="0"/>
              </a:rPr>
              <a:t>calls:     </a:t>
            </a:r>
            <a:r>
              <a:rPr lang="en-US" sz="2400" b="1" dirty="0" err="1">
                <a:solidFill>
                  <a:srgbClr val="CC3399"/>
                </a:solidFill>
                <a:latin typeface="Tahoma" charset="0"/>
                <a:ea typeface="ＭＳ Ｐゴシック" charset="0"/>
              </a:rPr>
              <a:t>ptrace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ea typeface="ＭＳ Ｐゴシック" charset="0"/>
              </a:rPr>
              <a:t> (… ,  </a:t>
            </a:r>
            <a:r>
              <a:rPr lang="en-US" sz="2400" b="1" dirty="0" err="1">
                <a:solidFill>
                  <a:srgbClr val="CC3399"/>
                </a:solidFill>
                <a:latin typeface="Tahoma" charset="0"/>
                <a:ea typeface="ＭＳ Ｐゴシック" charset="0"/>
              </a:rPr>
              <a:t>pid_t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ea typeface="ＭＳ Ｐゴシック" charset="0"/>
              </a:rPr>
              <a:t>  </a:t>
            </a:r>
            <a:r>
              <a:rPr lang="en-US" sz="2400" b="1" dirty="0" err="1">
                <a:solidFill>
                  <a:srgbClr val="CC3399"/>
                </a:solidFill>
                <a:latin typeface="Tahoma" charset="0"/>
                <a:ea typeface="ＭＳ Ｐゴシック" charset="0"/>
              </a:rPr>
              <a:t>pid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ea typeface="ＭＳ Ｐゴシック" charset="0"/>
              </a:rPr>
              <a:t> ,  …)</a:t>
            </a:r>
          </a:p>
          <a:p>
            <a:pPr lvl="1">
              <a:buFont typeface="Wingdings" charset="0"/>
              <a:buNone/>
            </a:pPr>
            <a:r>
              <a:rPr lang="en-US" sz="2400" b="1" dirty="0">
                <a:solidFill>
                  <a:srgbClr val="CC3399"/>
                </a:solidFill>
                <a:latin typeface="Tahoma" charset="0"/>
                <a:ea typeface="ＭＳ Ｐゴシック" charset="0"/>
              </a:rPr>
              <a:t>	</a:t>
            </a:r>
            <a:r>
              <a:rPr lang="en-US" sz="2400" dirty="0">
                <a:latin typeface="Tahoma" charset="0"/>
                <a:ea typeface="ＭＳ Ｐゴシック" charset="0"/>
              </a:rPr>
              <a:t>and wakes up when  </a:t>
            </a:r>
            <a:r>
              <a:rPr lang="en-US" sz="2400" b="1" dirty="0" err="1">
                <a:latin typeface="Tahoma" charset="0"/>
                <a:ea typeface="ＭＳ Ｐゴシック" charset="0"/>
              </a:rPr>
              <a:t>pid</a:t>
            </a:r>
            <a:r>
              <a:rPr lang="en-US" sz="2400" dirty="0">
                <a:latin typeface="Tahoma" charset="0"/>
                <a:ea typeface="ＭＳ Ｐゴシック" charset="0"/>
              </a:rPr>
              <a:t>  makes sys call.</a:t>
            </a:r>
          </a:p>
          <a:p>
            <a:pPr lvl="1"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</a:endParaRPr>
          </a:p>
          <a:p>
            <a:pPr lvl="1"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</a:endParaRPr>
          </a:p>
          <a:p>
            <a:pPr lvl="1"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</a:endParaRPr>
          </a:p>
          <a:p>
            <a:pPr lvl="1"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</a:endParaRPr>
          </a:p>
          <a:p>
            <a:pPr lvl="1"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</a:endParaRPr>
          </a:p>
          <a:p>
            <a:pPr marL="0" indent="0">
              <a:spcBef>
                <a:spcPts val="1920"/>
              </a:spcBef>
              <a:buNone/>
            </a:pPr>
            <a:r>
              <a:rPr lang="en-US" sz="2400" dirty="0">
                <a:latin typeface="Tahoma" charset="0"/>
              </a:rPr>
              <a:t>Monitor kills application if request is disallowed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09600" y="2343150"/>
            <a:ext cx="7772400" cy="21145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609600" y="3943350"/>
            <a:ext cx="7772400" cy="514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b"/>
          <a:lstStyle/>
          <a:p>
            <a:pPr algn="r"/>
            <a:r>
              <a:rPr lang="en-US" sz="2400" b="1"/>
              <a:t>OS Kernel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1143000" y="2571750"/>
            <a:ext cx="1676400" cy="8572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b="1" dirty="0"/>
              <a:t>monitored</a:t>
            </a:r>
          </a:p>
          <a:p>
            <a:pPr algn="ctr"/>
            <a:r>
              <a:rPr lang="en-US" b="1" dirty="0"/>
              <a:t>application</a:t>
            </a:r>
          </a:p>
          <a:p>
            <a:pPr algn="ctr"/>
            <a:r>
              <a:rPr lang="en-US" dirty="0" smtClean="0"/>
              <a:t>(browser)</a:t>
            </a:r>
            <a:endParaRPr lang="en-US" dirty="0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4953000" y="2571750"/>
            <a:ext cx="1600200" cy="8572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b="1"/>
              <a:t>monitor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7002463" y="2343151"/>
            <a:ext cx="13939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user space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905000" y="3429000"/>
            <a:ext cx="3810000" cy="742950"/>
            <a:chOff x="1200" y="2592"/>
            <a:chExt cx="2400" cy="624"/>
          </a:xfrm>
        </p:grpSpPr>
        <p:sp>
          <p:nvSpPr>
            <p:cNvPr id="29707" name="Line 9"/>
            <p:cNvSpPr>
              <a:spLocks noChangeShapeType="1"/>
            </p:cNvSpPr>
            <p:nvPr/>
          </p:nvSpPr>
          <p:spPr bwMode="auto">
            <a:xfrm>
              <a:off x="1200" y="259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08" name="Text Box 11"/>
            <p:cNvSpPr txBox="1">
              <a:spLocks noChangeArrowheads="1"/>
            </p:cNvSpPr>
            <p:nvPr/>
          </p:nvSpPr>
          <p:spPr bwMode="auto">
            <a:xfrm>
              <a:off x="1200" y="2688"/>
              <a:ext cx="225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dirty="0"/>
                <a:t>open(</a:t>
              </a:r>
              <a:r>
                <a:rPr lang="ja-JP" altLang="en-US" b="1" dirty="0" smtClean="0"/>
                <a:t>“</a:t>
              </a:r>
              <a:r>
                <a:rPr lang="en-US" altLang="ja-JP" b="1" dirty="0" smtClean="0"/>
                <a:t>/</a:t>
              </a:r>
              <a:r>
                <a:rPr lang="en-US" b="1" dirty="0" err="1" smtClean="0"/>
                <a:t>etc</a:t>
              </a:r>
              <a:r>
                <a:rPr lang="en-US" b="1" dirty="0" smtClean="0"/>
                <a:t>/</a:t>
              </a:r>
              <a:r>
                <a:rPr lang="en-US" b="1" dirty="0" err="1" smtClean="0"/>
                <a:t>passwd</a:t>
              </a:r>
              <a:r>
                <a:rPr lang="ja-JP" altLang="en-US" b="1" dirty="0"/>
                <a:t>”</a:t>
              </a:r>
              <a:r>
                <a:rPr lang="en-US" b="1" dirty="0"/>
                <a:t>,  </a:t>
              </a:r>
              <a:r>
                <a:rPr lang="ja-JP" altLang="en-US" b="1" dirty="0"/>
                <a:t>“</a:t>
              </a:r>
              <a:r>
                <a:rPr lang="en-US" b="1" dirty="0"/>
                <a:t>r</a:t>
              </a:r>
              <a:r>
                <a:rPr lang="ja-JP" altLang="en-US" b="1" dirty="0"/>
                <a:t>”</a:t>
              </a:r>
              <a:r>
                <a:rPr lang="en-US" b="1" dirty="0"/>
                <a:t>)</a:t>
              </a:r>
            </a:p>
          </p:txBody>
        </p:sp>
        <p:sp>
          <p:nvSpPr>
            <p:cNvPr id="29709" name="Freeform 13"/>
            <p:cNvSpPr>
              <a:spLocks/>
            </p:cNvSpPr>
            <p:nvPr/>
          </p:nvSpPr>
          <p:spPr bwMode="auto">
            <a:xfrm>
              <a:off x="1200" y="2592"/>
              <a:ext cx="2400" cy="624"/>
            </a:xfrm>
            <a:custGeom>
              <a:avLst/>
              <a:gdLst>
                <a:gd name="T0" fmla="*/ 0 w 2256"/>
                <a:gd name="T1" fmla="*/ 511 h 528"/>
                <a:gd name="T2" fmla="*/ 0 w 2256"/>
                <a:gd name="T3" fmla="*/ 624 h 528"/>
                <a:gd name="T4" fmla="*/ 2400 w 2256"/>
                <a:gd name="T5" fmla="*/ 624 h 528"/>
                <a:gd name="T6" fmla="*/ 2400 w 2256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56"/>
                <a:gd name="T13" fmla="*/ 0 h 528"/>
                <a:gd name="T14" fmla="*/ 2256 w 2256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56" h="528">
                  <a:moveTo>
                    <a:pt x="0" y="432"/>
                  </a:moveTo>
                  <a:lnTo>
                    <a:pt x="0" y="528"/>
                  </a:lnTo>
                  <a:lnTo>
                    <a:pt x="2256" y="528"/>
                  </a:lnTo>
                  <a:lnTo>
                    <a:pt x="225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9706" name="Line 14"/>
          <p:cNvSpPr>
            <a:spLocks noChangeShapeType="1"/>
          </p:cNvSpPr>
          <p:nvPr/>
        </p:nvSpPr>
        <p:spPr bwMode="auto">
          <a:xfrm>
            <a:off x="609600" y="394335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07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Complications</a:t>
            </a:r>
          </a:p>
        </p:txBody>
      </p:sp>
      <p:sp>
        <p:nvSpPr>
          <p:cNvPr id="30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028700"/>
            <a:ext cx="8534400" cy="40005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ahoma" charset="0"/>
              </a:rPr>
              <a:t>If app forks, monitor must also fork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f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orked </a:t>
            </a:r>
            <a:r>
              <a:rPr lang="en-US" sz="2400" dirty="0">
                <a:latin typeface="Tahoma" charset="0"/>
                <a:ea typeface="ＭＳ Ｐゴシック" charset="0"/>
              </a:rPr>
              <a:t>monitor monitors forked 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app</a:t>
            </a:r>
            <a:endParaRPr lang="en-US" sz="2400" dirty="0">
              <a:latin typeface="Tahoma" charset="0"/>
              <a:ea typeface="ＭＳ Ｐゴシック" charset="0"/>
            </a:endParaRPr>
          </a:p>
          <a:p>
            <a:pPr>
              <a:spcBef>
                <a:spcPts val="2376"/>
              </a:spcBef>
            </a:pPr>
            <a:r>
              <a:rPr lang="en-US" sz="2400" dirty="0">
                <a:latin typeface="Tahoma" charset="0"/>
              </a:rPr>
              <a:t>If monitor crashes, app must be </a:t>
            </a:r>
            <a:r>
              <a:rPr lang="en-US" sz="2400" dirty="0" smtClean="0">
                <a:latin typeface="Tahoma" charset="0"/>
              </a:rPr>
              <a:t>killed</a:t>
            </a:r>
            <a:endParaRPr lang="en-US" sz="2400" dirty="0">
              <a:latin typeface="Tahoma" charset="0"/>
            </a:endParaRPr>
          </a:p>
          <a:p>
            <a:pPr>
              <a:spcBef>
                <a:spcPts val="2376"/>
              </a:spcBef>
            </a:pPr>
            <a:r>
              <a:rPr lang="en-US" sz="2400" dirty="0">
                <a:latin typeface="Tahoma" charset="0"/>
              </a:rPr>
              <a:t>Monitor must maintain all OS state associated with app</a:t>
            </a:r>
          </a:p>
          <a:p>
            <a:pPr lvl="1">
              <a:spcBef>
                <a:spcPts val="1776"/>
              </a:spcBef>
            </a:pPr>
            <a:r>
              <a:rPr lang="en-US" sz="2400" dirty="0">
                <a:latin typeface="Tahoma" charset="0"/>
                <a:ea typeface="ＭＳ Ｐゴシック" charset="0"/>
              </a:rPr>
              <a:t>current-working-</a:t>
            </a:r>
            <a:r>
              <a:rPr lang="en-US" sz="2400" dirty="0" err="1">
                <a:latin typeface="Tahoma" charset="0"/>
                <a:ea typeface="ＭＳ Ｐゴシック" charset="0"/>
              </a:rPr>
              <a:t>dir</a:t>
            </a:r>
            <a:r>
              <a:rPr lang="en-US" sz="2400" dirty="0">
                <a:latin typeface="Tahoma" charset="0"/>
                <a:ea typeface="ＭＳ Ｐゴシック" charset="0"/>
              </a:rPr>
              <a:t> (</a:t>
            </a:r>
            <a:r>
              <a:rPr lang="en-US" sz="2400" b="1" dirty="0">
                <a:latin typeface="Tahoma" charset="0"/>
                <a:ea typeface="ＭＳ Ｐゴシック" charset="0"/>
              </a:rPr>
              <a:t>CWD</a:t>
            </a:r>
            <a:r>
              <a:rPr lang="en-US" sz="2400" dirty="0">
                <a:latin typeface="Tahoma" charset="0"/>
                <a:ea typeface="ＭＳ Ｐゴシック" charset="0"/>
              </a:rPr>
              <a:t>),    </a:t>
            </a:r>
            <a:r>
              <a:rPr lang="en-US" sz="2400" b="1" dirty="0">
                <a:latin typeface="Tahoma" charset="0"/>
                <a:ea typeface="ＭＳ Ｐゴシック" charset="0"/>
              </a:rPr>
              <a:t>UID,   EUID,   GID</a:t>
            </a:r>
          </a:p>
          <a:p>
            <a:pPr lvl="1">
              <a:spcBef>
                <a:spcPts val="1776"/>
              </a:spcBef>
            </a:pPr>
            <a:r>
              <a:rPr lang="en-US" sz="2400" dirty="0" smtClean="0">
                <a:latin typeface="Tahoma" charset="0"/>
                <a:ea typeface="ＭＳ Ｐゴシック" charset="0"/>
              </a:rPr>
              <a:t>When </a:t>
            </a:r>
            <a:r>
              <a:rPr lang="en-US" sz="2400" dirty="0">
                <a:latin typeface="Tahoma" charset="0"/>
                <a:ea typeface="ＭＳ Ｐゴシック" charset="0"/>
              </a:rPr>
              <a:t>app does </a:t>
            </a:r>
            <a:r>
              <a:rPr lang="ja-JP" altLang="en-US" sz="2400" dirty="0">
                <a:latin typeface="Tahoma" charset="0"/>
                <a:ea typeface="ＭＳ Ｐゴシック" charset="0"/>
              </a:rPr>
              <a:t>“</a:t>
            </a:r>
            <a:r>
              <a:rPr lang="en-US" sz="2400" dirty="0">
                <a:latin typeface="Tahoma" charset="0"/>
                <a:ea typeface="ＭＳ Ｐゴシック" charset="0"/>
              </a:rPr>
              <a:t>cd path</a:t>
            </a:r>
            <a:r>
              <a:rPr lang="ja-JP" altLang="en-US" sz="2400" dirty="0">
                <a:latin typeface="Tahoma" charset="0"/>
                <a:ea typeface="ＭＳ Ｐゴシック" charset="0"/>
              </a:rPr>
              <a:t>”</a:t>
            </a:r>
            <a:r>
              <a:rPr lang="en-US" sz="2400" dirty="0">
                <a:latin typeface="Tahoma" charset="0"/>
                <a:ea typeface="ＭＳ Ｐゴシック" charset="0"/>
              </a:rPr>
              <a:t> monitor must 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update </a:t>
            </a:r>
            <a:r>
              <a:rPr lang="en-US" sz="2400" dirty="0">
                <a:latin typeface="Tahoma" charset="0"/>
                <a:ea typeface="ＭＳ Ｐゴシック" charset="0"/>
              </a:rPr>
              <a:t>its CWD</a:t>
            </a:r>
          </a:p>
          <a:p>
            <a:pPr lvl="2"/>
            <a:r>
              <a:rPr lang="en-US" sz="2000" dirty="0">
                <a:latin typeface="Tahoma" charset="0"/>
                <a:ea typeface="ＭＳ Ｐゴシック" charset="0"/>
              </a:rPr>
              <a:t>otherwise:   relative path requests interpreted incorrectly  </a:t>
            </a:r>
          </a:p>
        </p:txBody>
      </p:sp>
      <p:sp>
        <p:nvSpPr>
          <p:cNvPr id="2" name="Rectangle 1"/>
          <p:cNvSpPr/>
          <p:nvPr/>
        </p:nvSpPr>
        <p:spPr>
          <a:xfrm>
            <a:off x="4648200" y="4105275"/>
            <a:ext cx="4267200" cy="3048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51346" y="438150"/>
            <a:ext cx="2164054" cy="21852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cd(“/</a:t>
            </a:r>
            <a:r>
              <a:rPr lang="en-US" b="1" dirty="0" err="1" smtClean="0">
                <a:solidFill>
                  <a:srgbClr val="0070C0"/>
                </a:solidFill>
              </a:rPr>
              <a:t>tmp</a:t>
            </a:r>
            <a:r>
              <a:rPr lang="en-US" b="1" dirty="0" smtClean="0">
                <a:solidFill>
                  <a:srgbClr val="0070C0"/>
                </a:solidFill>
              </a:rPr>
              <a:t>”)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open(“</a:t>
            </a:r>
            <a:r>
              <a:rPr lang="en-US" b="1" dirty="0" err="1" smtClean="0">
                <a:solidFill>
                  <a:srgbClr val="0070C0"/>
                </a:solidFill>
              </a:rPr>
              <a:t>passwd</a:t>
            </a:r>
            <a:r>
              <a:rPr lang="en-US" b="1" dirty="0" smtClean="0">
                <a:solidFill>
                  <a:srgbClr val="0070C0"/>
                </a:solidFill>
              </a:rPr>
              <a:t>”,  “r”)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0070C0"/>
                </a:solidFill>
              </a:rPr>
              <a:t>c</a:t>
            </a:r>
            <a:r>
              <a:rPr lang="en-US" b="1" dirty="0" smtClean="0">
                <a:solidFill>
                  <a:srgbClr val="0070C0"/>
                </a:solidFill>
              </a:rPr>
              <a:t>d(“/</a:t>
            </a:r>
            <a:r>
              <a:rPr lang="en-US" b="1" dirty="0" err="1" smtClean="0">
                <a:solidFill>
                  <a:srgbClr val="0070C0"/>
                </a:solidFill>
              </a:rPr>
              <a:t>etc</a:t>
            </a:r>
            <a:r>
              <a:rPr lang="en-US" b="1" dirty="0" smtClean="0">
                <a:solidFill>
                  <a:srgbClr val="0070C0"/>
                </a:solidFill>
              </a:rPr>
              <a:t>”)</a:t>
            </a:r>
          </a:p>
          <a:p>
            <a:r>
              <a:rPr lang="en-US" b="1" dirty="0">
                <a:solidFill>
                  <a:srgbClr val="0070C0"/>
                </a:solidFill>
              </a:rPr>
              <a:t>open(“</a:t>
            </a:r>
            <a:r>
              <a:rPr lang="en-US" b="1" dirty="0" err="1">
                <a:solidFill>
                  <a:srgbClr val="0070C0"/>
                </a:solidFill>
              </a:rPr>
              <a:t>passwd</a:t>
            </a:r>
            <a:r>
              <a:rPr lang="en-US" b="1" dirty="0">
                <a:solidFill>
                  <a:srgbClr val="0070C0"/>
                </a:solidFill>
              </a:rPr>
              <a:t>”,  “r</a:t>
            </a:r>
            <a:r>
              <a:rPr lang="en-US" b="1" dirty="0" smtClean="0">
                <a:solidFill>
                  <a:srgbClr val="0070C0"/>
                </a:solidFill>
              </a:rPr>
              <a:t>”)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789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82" name="Rectangle 10"/>
          <p:cNvSpPr>
            <a:spLocks noChangeArrowheads="1"/>
          </p:cNvSpPr>
          <p:nvPr/>
        </p:nvSpPr>
        <p:spPr bwMode="auto">
          <a:xfrm>
            <a:off x="1348433" y="3308350"/>
            <a:ext cx="4800600" cy="1257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Problems with </a:t>
            </a:r>
            <a:r>
              <a:rPr lang="en-US" sz="4400" dirty="0" err="1">
                <a:latin typeface="Tahoma" charset="0"/>
              </a:rPr>
              <a:t>ptrace</a:t>
            </a:r>
            <a:endParaRPr lang="en-US" sz="4400" dirty="0">
              <a:latin typeface="Tahoma" charset="0"/>
            </a:endParaRPr>
          </a:p>
        </p:txBody>
      </p:sp>
      <p:sp>
        <p:nvSpPr>
          <p:cNvPr id="131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742950"/>
            <a:ext cx="8382000" cy="44005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 err="1">
                <a:latin typeface="Tahoma" charset="0"/>
              </a:rPr>
              <a:t>Ptrace</a:t>
            </a:r>
            <a:r>
              <a:rPr lang="en-US" sz="2800" dirty="0">
                <a:latin typeface="Tahoma" charset="0"/>
              </a:rPr>
              <a:t> </a:t>
            </a:r>
            <a:r>
              <a:rPr lang="en-US" sz="2800" dirty="0" smtClean="0">
                <a:latin typeface="Tahoma" charset="0"/>
              </a:rPr>
              <a:t>is not well suited for </a:t>
            </a:r>
            <a:r>
              <a:rPr lang="en-US" sz="2800" dirty="0">
                <a:latin typeface="Tahoma" charset="0"/>
              </a:rPr>
              <a:t>this </a:t>
            </a:r>
            <a:r>
              <a:rPr lang="en-US" sz="2800" dirty="0" smtClean="0">
                <a:latin typeface="Tahoma" charset="0"/>
              </a:rPr>
              <a:t>application:</a:t>
            </a:r>
            <a:endParaRPr lang="en-US" sz="2800" dirty="0">
              <a:latin typeface="Tahoma" charset="0"/>
            </a:endParaRP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Trace all system calls or none</a:t>
            </a:r>
          </a:p>
          <a:p>
            <a:pPr marL="1371600" lvl="3" indent="0">
              <a:lnSpc>
                <a:spcPct val="120000"/>
              </a:lnSpc>
              <a:buNone/>
            </a:pPr>
            <a:r>
              <a:rPr lang="en-US" sz="2400" dirty="0">
                <a:latin typeface="Tahoma" charset="0"/>
                <a:ea typeface="ＭＳ Ｐゴシック" charset="0"/>
              </a:rPr>
              <a:t>i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nefficient:   no </a:t>
            </a:r>
            <a:r>
              <a:rPr lang="en-US" sz="2400" dirty="0">
                <a:latin typeface="Tahoma" charset="0"/>
                <a:ea typeface="ＭＳ Ｐゴシック" charset="0"/>
              </a:rPr>
              <a:t>need to trace </a:t>
            </a:r>
            <a:r>
              <a:rPr lang="ja-JP" altLang="en-US" sz="2400" dirty="0">
                <a:latin typeface="Tahoma" charset="0"/>
                <a:ea typeface="ＭＳ Ｐゴシック" charset="0"/>
              </a:rPr>
              <a:t>“</a:t>
            </a:r>
            <a:r>
              <a:rPr lang="en-US" sz="2400" dirty="0">
                <a:latin typeface="Tahoma" charset="0"/>
                <a:ea typeface="ＭＳ Ｐゴシック" charset="0"/>
              </a:rPr>
              <a:t>close</a:t>
            </a:r>
            <a:r>
              <a:rPr lang="ja-JP" altLang="en-US" sz="2400" dirty="0">
                <a:latin typeface="Tahoma" charset="0"/>
                <a:ea typeface="ＭＳ Ｐゴシック" charset="0"/>
              </a:rPr>
              <a:t>”</a:t>
            </a:r>
            <a:r>
              <a:rPr lang="en-US" sz="2400" dirty="0">
                <a:latin typeface="Tahoma" charset="0"/>
                <a:ea typeface="ＭＳ Ｐゴシック" charset="0"/>
              </a:rPr>
              <a:t> system call 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Monitor cannot abort sys-call without killing app</a:t>
            </a:r>
          </a:p>
          <a:p>
            <a:pPr marL="0" indent="0">
              <a:spcBef>
                <a:spcPct val="100000"/>
              </a:spcBef>
              <a:buNone/>
            </a:pPr>
            <a:r>
              <a:rPr lang="en-US" sz="2800" dirty="0">
                <a:latin typeface="Tahoma" charset="0"/>
              </a:rPr>
              <a:t>Security problems:   </a:t>
            </a:r>
            <a:r>
              <a:rPr lang="en-US" sz="2800" b="1" dirty="0">
                <a:latin typeface="Tahoma" charset="0"/>
              </a:rPr>
              <a:t>race conditions</a:t>
            </a:r>
          </a:p>
          <a:p>
            <a:pPr lvl="1"/>
            <a:r>
              <a:rPr lang="en-US" u="sng" dirty="0">
                <a:latin typeface="Tahoma" charset="0"/>
                <a:ea typeface="ＭＳ Ｐゴシック" charset="0"/>
              </a:rPr>
              <a:t>Example</a:t>
            </a:r>
            <a:r>
              <a:rPr lang="en-US" dirty="0">
                <a:latin typeface="Tahoma" charset="0"/>
                <a:ea typeface="ＭＳ Ｐゴシック" charset="0"/>
              </a:rPr>
              <a:t>:	</a:t>
            </a:r>
            <a:r>
              <a:rPr lang="en-US" dirty="0" err="1">
                <a:latin typeface="Tahoma" charset="0"/>
                <a:ea typeface="ＭＳ Ｐゴシック" charset="0"/>
              </a:rPr>
              <a:t>symlink</a:t>
            </a:r>
            <a:r>
              <a:rPr lang="en-US" dirty="0">
                <a:latin typeface="Tahoma" charset="0"/>
                <a:ea typeface="ＭＳ Ｐゴシック" charset="0"/>
              </a:rPr>
              <a:t>:    me  </a:t>
            </a:r>
            <a:r>
              <a:rPr lang="en-US" dirty="0" smtClean="0">
                <a:latin typeface="Tahoma" charset="0"/>
                <a:ea typeface="ＭＳ Ｐゴシック" charset="0"/>
              </a:rPr>
              <a:t>⟶  </a:t>
            </a:r>
            <a:r>
              <a:rPr lang="en-US" dirty="0" err="1">
                <a:latin typeface="Tahoma" charset="0"/>
                <a:ea typeface="ＭＳ Ｐゴシック" charset="0"/>
              </a:rPr>
              <a:t>mydata.dat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2">
              <a:spcBef>
                <a:spcPts val="1224"/>
              </a:spcBef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</a:rPr>
              <a:t>	</a:t>
            </a:r>
            <a:r>
              <a:rPr lang="en-US" sz="2400" dirty="0" err="1">
                <a:latin typeface="Tahoma" charset="0"/>
                <a:ea typeface="ＭＳ Ｐゴシック" charset="0"/>
              </a:rPr>
              <a:t>proc</a:t>
            </a:r>
            <a:r>
              <a:rPr lang="en-US" sz="2400" dirty="0">
                <a:latin typeface="Tahoma" charset="0"/>
                <a:ea typeface="ＭＳ Ｐゴシック" charset="0"/>
              </a:rPr>
              <a:t> 1:   open(</a:t>
            </a:r>
            <a:r>
              <a:rPr lang="ja-JP" altLang="en-US" sz="2400" dirty="0">
                <a:latin typeface="Tahoma" charset="0"/>
                <a:ea typeface="ＭＳ Ｐゴシック" charset="0"/>
              </a:rPr>
              <a:t>“</a:t>
            </a:r>
            <a:r>
              <a:rPr lang="en-US" sz="2400" dirty="0">
                <a:latin typeface="Tahoma" charset="0"/>
                <a:ea typeface="ＭＳ Ｐゴシック" charset="0"/>
              </a:rPr>
              <a:t>me</a:t>
            </a:r>
            <a:r>
              <a:rPr lang="ja-JP" altLang="en-US" sz="2400" dirty="0">
                <a:latin typeface="Tahoma" charset="0"/>
                <a:ea typeface="ＭＳ Ｐゴシック" charset="0"/>
              </a:rPr>
              <a:t>”</a:t>
            </a:r>
            <a:r>
              <a:rPr lang="en-US" sz="2400" dirty="0">
                <a:latin typeface="Tahoma" charset="0"/>
                <a:ea typeface="ＭＳ Ｐゴシック" charset="0"/>
              </a:rPr>
              <a:t>)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</a:rPr>
              <a:t>	monitor checks and authorizes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</a:rPr>
              <a:t>	</a:t>
            </a:r>
            <a:r>
              <a:rPr lang="en-US" sz="2400" dirty="0" err="1">
                <a:latin typeface="Tahoma" charset="0"/>
                <a:ea typeface="ＭＳ Ｐゴシック" charset="0"/>
              </a:rPr>
              <a:t>proc</a:t>
            </a:r>
            <a:r>
              <a:rPr lang="en-US" sz="2400" dirty="0">
                <a:latin typeface="Tahoma" charset="0"/>
                <a:ea typeface="ＭＳ Ｐゴシック" charset="0"/>
              </a:rPr>
              <a:t> 2:   me  </a:t>
            </a:r>
            <a:r>
              <a:rPr lang="en-US" dirty="0">
                <a:latin typeface="Tahoma" charset="0"/>
                <a:ea typeface="ＭＳ Ｐゴシック" charset="0"/>
              </a:rPr>
              <a:t>⟶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  </a:t>
            </a:r>
            <a:r>
              <a:rPr lang="en-US" sz="2400" dirty="0">
                <a:latin typeface="Tahoma" charset="0"/>
                <a:ea typeface="ＭＳ Ｐゴシック" charset="0"/>
              </a:rPr>
              <a:t>/</a:t>
            </a:r>
            <a:r>
              <a:rPr lang="en-US" sz="2400" dirty="0" err="1">
                <a:latin typeface="Tahoma" charset="0"/>
                <a:ea typeface="ＭＳ Ｐゴシック" charset="0"/>
              </a:rPr>
              <a:t>etc</a:t>
            </a:r>
            <a:r>
              <a:rPr lang="en-US" sz="2400" dirty="0">
                <a:latin typeface="Tahoma" charset="0"/>
                <a:ea typeface="ＭＳ Ｐゴシック" charset="0"/>
              </a:rPr>
              <a:t>/</a:t>
            </a:r>
            <a:r>
              <a:rPr lang="en-US" sz="2400" dirty="0" err="1">
                <a:latin typeface="Tahoma" charset="0"/>
                <a:ea typeface="ＭＳ Ｐゴシック" charset="0"/>
              </a:rPr>
              <a:t>passwd</a:t>
            </a:r>
            <a:endParaRPr lang="en-US" sz="2400" dirty="0">
              <a:latin typeface="Tahoma" charset="0"/>
              <a:ea typeface="ＭＳ Ｐゴシック" charset="0"/>
            </a:endParaRPr>
          </a:p>
          <a:p>
            <a:pPr lvl="2"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</a:rPr>
              <a:t>	OS executes    open(</a:t>
            </a:r>
            <a:r>
              <a:rPr lang="ja-JP" altLang="en-US" sz="2400" dirty="0">
                <a:latin typeface="Tahoma" charset="0"/>
                <a:ea typeface="ＭＳ Ｐゴシック" charset="0"/>
              </a:rPr>
              <a:t>“</a:t>
            </a:r>
            <a:r>
              <a:rPr lang="en-US" sz="2400" dirty="0">
                <a:latin typeface="Tahoma" charset="0"/>
                <a:ea typeface="ＭＳ Ｐゴシック" charset="0"/>
              </a:rPr>
              <a:t>me</a:t>
            </a:r>
            <a:r>
              <a:rPr lang="ja-JP" altLang="en-US" sz="2400" dirty="0">
                <a:latin typeface="Tahoma" charset="0"/>
                <a:ea typeface="ＭＳ Ｐゴシック" charset="0"/>
              </a:rPr>
              <a:t>”</a:t>
            </a:r>
            <a:r>
              <a:rPr lang="en-US" sz="2400" dirty="0">
                <a:latin typeface="Tahoma" charset="0"/>
                <a:ea typeface="ＭＳ Ｐゴシック" charset="0"/>
              </a:rPr>
              <a:t>) </a:t>
            </a:r>
          </a:p>
          <a:p>
            <a:pPr marL="457200" lvl="1" indent="0">
              <a:spcBef>
                <a:spcPct val="60000"/>
              </a:spcBef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Classic </a:t>
            </a:r>
            <a:r>
              <a:rPr lang="en-US" b="1" dirty="0">
                <a:latin typeface="Tahoma" charset="0"/>
                <a:ea typeface="ＭＳ Ｐゴシック" charset="0"/>
              </a:rPr>
              <a:t>TOCTOU bug</a:t>
            </a:r>
            <a:r>
              <a:rPr lang="en-US" dirty="0">
                <a:latin typeface="Tahoma" charset="0"/>
                <a:ea typeface="ＭＳ Ｐゴシック" charset="0"/>
              </a:rPr>
              <a:t>:   time-of-check /  time-of-use</a:t>
            </a:r>
          </a:p>
        </p:txBody>
      </p:sp>
      <p:sp>
        <p:nvSpPr>
          <p:cNvPr id="131076" name="Line 4"/>
          <p:cNvSpPr>
            <a:spLocks noChangeShapeType="1"/>
          </p:cNvSpPr>
          <p:nvPr/>
        </p:nvSpPr>
        <p:spPr bwMode="auto">
          <a:xfrm>
            <a:off x="1048396" y="3360738"/>
            <a:ext cx="0" cy="10858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 rot="16200000">
            <a:off x="425819" y="3572819"/>
            <a:ext cx="7784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time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876800" y="3782616"/>
            <a:ext cx="3013076" cy="617934"/>
            <a:chOff x="3279" y="2969"/>
            <a:chExt cx="1898" cy="519"/>
          </a:xfrm>
        </p:grpSpPr>
        <p:sp>
          <p:nvSpPr>
            <p:cNvPr id="31752" name="Line 6"/>
            <p:cNvSpPr>
              <a:spLocks noChangeShapeType="1"/>
            </p:cNvSpPr>
            <p:nvPr/>
          </p:nvSpPr>
          <p:spPr bwMode="auto">
            <a:xfrm>
              <a:off x="3375" y="2969"/>
              <a:ext cx="934" cy="2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53" name="Line 7"/>
            <p:cNvSpPr>
              <a:spLocks noChangeShapeType="1"/>
            </p:cNvSpPr>
            <p:nvPr/>
          </p:nvSpPr>
          <p:spPr bwMode="auto">
            <a:xfrm flipH="1">
              <a:off x="3279" y="3349"/>
              <a:ext cx="1041" cy="1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54" name="Text Box 8"/>
            <p:cNvSpPr txBox="1">
              <a:spLocks noChangeArrowheads="1"/>
            </p:cNvSpPr>
            <p:nvPr/>
          </p:nvSpPr>
          <p:spPr bwMode="auto">
            <a:xfrm>
              <a:off x="4305" y="3130"/>
              <a:ext cx="872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not atomic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769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2" grpId="0" animBg="1"/>
      <p:bldP spid="131076" grpId="0" animBg="1"/>
      <p:bldP spid="1310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Running untrusted code</a:t>
            </a:r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028700"/>
            <a:ext cx="8382000" cy="40005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Tahoma" charset="0"/>
              </a:rPr>
              <a:t>We often need to run buggy/</a:t>
            </a:r>
            <a:r>
              <a:rPr lang="en-US" sz="2800" dirty="0" err="1">
                <a:latin typeface="Tahoma" charset="0"/>
              </a:rPr>
              <a:t>unstrusted</a:t>
            </a:r>
            <a:r>
              <a:rPr lang="en-US" sz="2800" dirty="0">
                <a:latin typeface="Tahoma" charset="0"/>
              </a:rPr>
              <a:t> code:</a:t>
            </a:r>
          </a:p>
          <a:p>
            <a:pPr lvl="1">
              <a:lnSpc>
                <a:spcPct val="160000"/>
              </a:lnSpc>
            </a:pPr>
            <a:r>
              <a:rPr lang="en-US" sz="2400" dirty="0">
                <a:latin typeface="Tahoma" charset="0"/>
                <a:ea typeface="ＭＳ Ｐゴシック" charset="0"/>
              </a:rPr>
              <a:t>programs from untrusted Internet sites:</a:t>
            </a:r>
          </a:p>
          <a:p>
            <a:pPr lvl="2">
              <a:lnSpc>
                <a:spcPct val="120000"/>
              </a:lnSpc>
            </a:pPr>
            <a:r>
              <a:rPr lang="en-US" sz="2200" dirty="0" smtClean="0">
                <a:latin typeface="Tahoma" charset="0"/>
                <a:ea typeface="ＭＳ Ｐゴシック" charset="0"/>
              </a:rPr>
              <a:t>apps,   extensions,   plug-ins,   codecs </a:t>
            </a:r>
            <a:r>
              <a:rPr lang="en-US" sz="2200" dirty="0">
                <a:latin typeface="Tahoma" charset="0"/>
                <a:ea typeface="ＭＳ Ｐゴシック" charset="0"/>
              </a:rPr>
              <a:t>for media player</a:t>
            </a:r>
          </a:p>
          <a:p>
            <a:pPr lvl="1">
              <a:lnSpc>
                <a:spcPct val="160000"/>
              </a:lnSpc>
            </a:pPr>
            <a:r>
              <a:rPr lang="en-US" sz="2400" dirty="0">
                <a:latin typeface="Tahoma" charset="0"/>
                <a:ea typeface="ＭＳ Ｐゴシック" charset="0"/>
              </a:rPr>
              <a:t>e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xposed applications:    </a:t>
            </a:r>
            <a:r>
              <a:rPr lang="en-US" sz="2400" dirty="0" err="1" smtClean="0">
                <a:latin typeface="Tahoma" charset="0"/>
                <a:ea typeface="ＭＳ Ｐゴシック" charset="0"/>
              </a:rPr>
              <a:t>pdf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 viewers,  outlook</a:t>
            </a:r>
            <a:endParaRPr lang="en-US" sz="2400" dirty="0">
              <a:latin typeface="Tahoma" charset="0"/>
              <a:ea typeface="ＭＳ Ｐゴシック" charset="0"/>
            </a:endParaRPr>
          </a:p>
          <a:p>
            <a:pPr lvl="1">
              <a:lnSpc>
                <a:spcPct val="160000"/>
              </a:lnSpc>
            </a:pPr>
            <a:r>
              <a:rPr lang="en-US" sz="2400" dirty="0">
                <a:latin typeface="Tahoma" charset="0"/>
                <a:ea typeface="ＭＳ Ｐゴシック" charset="0"/>
              </a:rPr>
              <a:t>legacy daemons:   </a:t>
            </a:r>
            <a:r>
              <a:rPr lang="en-US" sz="2400" dirty="0" err="1">
                <a:latin typeface="Tahoma" charset="0"/>
                <a:ea typeface="ＭＳ Ｐゴシック" charset="0"/>
              </a:rPr>
              <a:t>sendmail</a:t>
            </a:r>
            <a:r>
              <a:rPr lang="en-US" sz="2400" dirty="0">
                <a:latin typeface="Tahoma" charset="0"/>
                <a:ea typeface="ＭＳ Ｐゴシック" charset="0"/>
              </a:rPr>
              <a:t>,  bind</a:t>
            </a:r>
          </a:p>
          <a:p>
            <a:pPr lvl="1">
              <a:lnSpc>
                <a:spcPct val="160000"/>
              </a:lnSpc>
            </a:pPr>
            <a:r>
              <a:rPr lang="en-US" sz="2400" dirty="0">
                <a:latin typeface="Tahoma" charset="0"/>
                <a:ea typeface="ＭＳ Ｐゴシック" charset="0"/>
              </a:rPr>
              <a:t>honeypots</a:t>
            </a: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pPr marL="0" indent="0">
              <a:buNone/>
            </a:pPr>
            <a:r>
              <a:rPr lang="en-US" sz="2800" u="sng" dirty="0">
                <a:latin typeface="Tahoma" charset="0"/>
              </a:rPr>
              <a:t>Goal</a:t>
            </a:r>
            <a:r>
              <a:rPr lang="en-US" sz="2800" dirty="0">
                <a:latin typeface="Tahoma" charset="0"/>
              </a:rPr>
              <a:t>:    if application </a:t>
            </a:r>
            <a:r>
              <a:rPr lang="ja-JP" altLang="en-US" sz="2800" dirty="0">
                <a:latin typeface="Tahoma" charset="0"/>
              </a:rPr>
              <a:t>“</a:t>
            </a:r>
            <a:r>
              <a:rPr lang="en-US" sz="2800" dirty="0" smtClean="0">
                <a:latin typeface="Tahoma" charset="0"/>
              </a:rPr>
              <a:t>misbehaves</a:t>
            </a:r>
            <a:r>
              <a:rPr lang="ja-JP" altLang="en-US" sz="2800" dirty="0" smtClean="0">
                <a:latin typeface="Tahoma" charset="0"/>
              </a:rPr>
              <a:t>”</a:t>
            </a:r>
            <a:r>
              <a:rPr lang="en-US" sz="2800" dirty="0" smtClean="0">
                <a:latin typeface="Tahoma" charset="0"/>
              </a:rPr>
              <a:t>  ⇒  kill </a:t>
            </a:r>
            <a:r>
              <a:rPr lang="en-US" sz="2800" dirty="0">
                <a:latin typeface="Tahoma" charset="0"/>
              </a:rPr>
              <a:t>it</a:t>
            </a:r>
          </a:p>
        </p:txBody>
      </p:sp>
      <p:sp>
        <p:nvSpPr>
          <p:cNvPr id="17412" name="AutoShape 4"/>
          <p:cNvSpPr>
            <a:spLocks/>
          </p:cNvSpPr>
          <p:nvPr/>
        </p:nvSpPr>
        <p:spPr bwMode="auto">
          <a:xfrm>
            <a:off x="609600" y="1657350"/>
            <a:ext cx="228600" cy="2343150"/>
          </a:xfrm>
          <a:prstGeom prst="leftBracket">
            <a:avLst>
              <a:gd name="adj" fmla="val 102778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95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ahoma" charset="0"/>
              </a:rPr>
              <a:t>Alternate design:  </a:t>
            </a:r>
            <a:r>
              <a:rPr lang="en-US" sz="4400" dirty="0" err="1" smtClean="0">
                <a:latin typeface="Tahoma" charset="0"/>
              </a:rPr>
              <a:t>systrace</a:t>
            </a:r>
            <a:r>
              <a:rPr lang="en-US" sz="4400" dirty="0" smtClean="0">
                <a:latin typeface="Tahoma" charset="0"/>
              </a:rPr>
              <a:t>    </a:t>
            </a:r>
            <a:r>
              <a:rPr lang="en-US" sz="2000" dirty="0" smtClean="0">
                <a:latin typeface="Tahoma" charset="0"/>
              </a:rPr>
              <a:t>[P’02]</a:t>
            </a:r>
            <a:endParaRPr lang="en-US" sz="2000" dirty="0">
              <a:latin typeface="Tahoma" charset="0"/>
            </a:endParaRPr>
          </a:p>
        </p:txBody>
      </p:sp>
      <p:sp>
        <p:nvSpPr>
          <p:cNvPr id="139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3409950"/>
            <a:ext cx="8534400" cy="1676400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Tahoma" charset="0"/>
              </a:rPr>
              <a:t>systrace</a:t>
            </a:r>
            <a:r>
              <a:rPr lang="en-US" sz="2000" dirty="0">
                <a:latin typeface="Tahoma" charset="0"/>
              </a:rPr>
              <a:t> only forwards monitored sys-calls to monitor  </a:t>
            </a:r>
            <a:r>
              <a:rPr lang="en-US" sz="1800" dirty="0" smtClean="0">
                <a:latin typeface="Tahoma" charset="0"/>
              </a:rPr>
              <a:t>(efficiency)</a:t>
            </a:r>
            <a:endParaRPr lang="en-US" sz="1800" dirty="0">
              <a:latin typeface="Tahoma" charset="0"/>
            </a:endParaRPr>
          </a:p>
          <a:p>
            <a:pPr>
              <a:spcBef>
                <a:spcPts val="1680"/>
              </a:spcBef>
            </a:pPr>
            <a:r>
              <a:rPr lang="en-US" sz="2000" dirty="0" err="1">
                <a:latin typeface="Tahoma" charset="0"/>
              </a:rPr>
              <a:t>systrace</a:t>
            </a:r>
            <a:r>
              <a:rPr lang="en-US" sz="2000" dirty="0">
                <a:latin typeface="Tahoma" charset="0"/>
              </a:rPr>
              <a:t> resolves </a:t>
            </a:r>
            <a:r>
              <a:rPr lang="en-US" sz="2000" dirty="0" err="1">
                <a:latin typeface="Tahoma" charset="0"/>
              </a:rPr>
              <a:t>sym</a:t>
            </a:r>
            <a:r>
              <a:rPr lang="en-US" sz="2000" dirty="0">
                <a:latin typeface="Tahoma" charset="0"/>
              </a:rPr>
              <a:t>-links and replaces sys-call </a:t>
            </a:r>
            <a:br>
              <a:rPr lang="en-US" sz="2000" dirty="0">
                <a:latin typeface="Tahoma" charset="0"/>
              </a:rPr>
            </a:br>
            <a:r>
              <a:rPr lang="en-US" sz="2000" dirty="0">
                <a:latin typeface="Tahoma" charset="0"/>
              </a:rPr>
              <a:t>path arguments by full path to target</a:t>
            </a:r>
          </a:p>
          <a:p>
            <a:pPr>
              <a:spcBef>
                <a:spcPts val="1680"/>
              </a:spcBef>
            </a:pPr>
            <a:r>
              <a:rPr lang="en-US" sz="2000" dirty="0">
                <a:latin typeface="Tahoma" charset="0"/>
              </a:rPr>
              <a:t>When app calls  </a:t>
            </a:r>
            <a:r>
              <a:rPr lang="en-US" sz="2000" dirty="0" err="1">
                <a:solidFill>
                  <a:srgbClr val="CC3399"/>
                </a:solidFill>
                <a:latin typeface="Tahoma" charset="0"/>
              </a:rPr>
              <a:t>execve</a:t>
            </a:r>
            <a:r>
              <a:rPr lang="en-US" sz="2000" dirty="0">
                <a:latin typeface="Tahoma" charset="0"/>
              </a:rPr>
              <a:t>,  monitor loads new policy file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533400" y="819150"/>
            <a:ext cx="8077200" cy="2209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33400" y="2343150"/>
            <a:ext cx="80772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b"/>
          <a:lstStyle/>
          <a:p>
            <a:pPr algn="r"/>
            <a:r>
              <a:rPr lang="en-US" sz="2400" b="1"/>
              <a:t>OS Kernel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1066800" y="971550"/>
            <a:ext cx="1676400" cy="8572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b="1" dirty="0"/>
              <a:t>monitored</a:t>
            </a:r>
          </a:p>
          <a:p>
            <a:pPr algn="ctr"/>
            <a:r>
              <a:rPr lang="en-US" b="1" dirty="0"/>
              <a:t>application</a:t>
            </a:r>
          </a:p>
          <a:p>
            <a:pPr algn="ctr"/>
            <a:r>
              <a:rPr lang="en-US" dirty="0" smtClean="0"/>
              <a:t>(browser)</a:t>
            </a:r>
            <a:endParaRPr lang="en-US" dirty="0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4876800" y="971550"/>
            <a:ext cx="1600200" cy="8572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b="1"/>
              <a:t>monitor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6926264" y="742950"/>
            <a:ext cx="13939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user space</a:t>
            </a:r>
          </a:p>
        </p:txBody>
      </p:sp>
      <p:sp>
        <p:nvSpPr>
          <p:cNvPr id="32777" name="Line 10"/>
          <p:cNvSpPr>
            <a:spLocks noChangeShapeType="1"/>
          </p:cNvSpPr>
          <p:nvPr/>
        </p:nvSpPr>
        <p:spPr bwMode="auto">
          <a:xfrm>
            <a:off x="1828800" y="1828800"/>
            <a:ext cx="0" cy="742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8" name="Text Box 11"/>
          <p:cNvSpPr txBox="1">
            <a:spLocks noChangeArrowheads="1"/>
          </p:cNvSpPr>
          <p:nvPr/>
        </p:nvSpPr>
        <p:spPr bwMode="auto">
          <a:xfrm>
            <a:off x="1828800" y="1943101"/>
            <a:ext cx="34191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open(</a:t>
            </a:r>
            <a:r>
              <a:rPr lang="ja-JP" altLang="en-US" b="1"/>
              <a:t>“</a:t>
            </a:r>
            <a:r>
              <a:rPr lang="en-US" b="1"/>
              <a:t>etc/passwd</a:t>
            </a:r>
            <a:r>
              <a:rPr lang="ja-JP" altLang="en-US" b="1"/>
              <a:t>”</a:t>
            </a:r>
            <a:r>
              <a:rPr lang="en-US" b="1"/>
              <a:t>,  </a:t>
            </a:r>
            <a:r>
              <a:rPr lang="ja-JP" altLang="en-US" b="1"/>
              <a:t>“</a:t>
            </a:r>
            <a:r>
              <a:rPr lang="en-US" b="1"/>
              <a:t>r</a:t>
            </a:r>
            <a:r>
              <a:rPr lang="ja-JP" altLang="en-US" b="1"/>
              <a:t>”</a:t>
            </a:r>
            <a:r>
              <a:rPr lang="en-US" b="1"/>
              <a:t>)</a:t>
            </a:r>
          </a:p>
        </p:txBody>
      </p:sp>
      <p:sp>
        <p:nvSpPr>
          <p:cNvPr id="32779" name="Line 13"/>
          <p:cNvSpPr>
            <a:spLocks noChangeShapeType="1"/>
          </p:cNvSpPr>
          <p:nvPr/>
        </p:nvSpPr>
        <p:spPr bwMode="auto">
          <a:xfrm>
            <a:off x="533400" y="2343150"/>
            <a:ext cx="8077200" cy="119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0" name="Rectangle 14"/>
          <p:cNvSpPr>
            <a:spLocks noChangeArrowheads="1"/>
          </p:cNvSpPr>
          <p:nvPr/>
        </p:nvSpPr>
        <p:spPr bwMode="auto">
          <a:xfrm>
            <a:off x="1066800" y="2571750"/>
            <a:ext cx="1600200" cy="5524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b="1"/>
              <a:t>sys-call</a:t>
            </a:r>
          </a:p>
          <a:p>
            <a:pPr algn="ctr"/>
            <a:r>
              <a:rPr lang="en-US" b="1"/>
              <a:t>gateway</a:t>
            </a:r>
          </a:p>
        </p:txBody>
      </p:sp>
      <p:sp>
        <p:nvSpPr>
          <p:cNvPr id="32781" name="Rectangle 15"/>
          <p:cNvSpPr>
            <a:spLocks noChangeArrowheads="1"/>
          </p:cNvSpPr>
          <p:nvPr/>
        </p:nvSpPr>
        <p:spPr bwMode="auto">
          <a:xfrm>
            <a:off x="5029200" y="2571750"/>
            <a:ext cx="1447800" cy="457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b="1"/>
              <a:t>systrace</a:t>
            </a:r>
          </a:p>
        </p:txBody>
      </p:sp>
      <p:sp>
        <p:nvSpPr>
          <p:cNvPr id="139280" name="Line 16"/>
          <p:cNvSpPr>
            <a:spLocks noChangeShapeType="1"/>
          </p:cNvSpPr>
          <p:nvPr/>
        </p:nvSpPr>
        <p:spPr bwMode="auto">
          <a:xfrm>
            <a:off x="2667000" y="268605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9282" name="Line 18"/>
          <p:cNvSpPr>
            <a:spLocks noChangeShapeType="1"/>
          </p:cNvSpPr>
          <p:nvPr/>
        </p:nvSpPr>
        <p:spPr bwMode="auto">
          <a:xfrm flipV="1">
            <a:off x="5638800" y="1828800"/>
            <a:ext cx="0" cy="742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9283" name="Line 19"/>
          <p:cNvSpPr>
            <a:spLocks noChangeShapeType="1"/>
          </p:cNvSpPr>
          <p:nvPr/>
        </p:nvSpPr>
        <p:spPr bwMode="auto">
          <a:xfrm>
            <a:off x="6096000" y="1828800"/>
            <a:ext cx="0" cy="742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743200" y="2914654"/>
            <a:ext cx="2286000" cy="400050"/>
            <a:chOff x="1872" y="2592"/>
            <a:chExt cx="1440" cy="336"/>
          </a:xfrm>
        </p:grpSpPr>
        <p:sp>
          <p:nvSpPr>
            <p:cNvPr id="32788" name="Line 17"/>
            <p:cNvSpPr>
              <a:spLocks noChangeShapeType="1"/>
            </p:cNvSpPr>
            <p:nvPr/>
          </p:nvSpPr>
          <p:spPr bwMode="auto">
            <a:xfrm flipH="1">
              <a:off x="1872" y="2592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89" name="Text Box 20"/>
            <p:cNvSpPr txBox="1">
              <a:spLocks noChangeArrowheads="1"/>
            </p:cNvSpPr>
            <p:nvPr/>
          </p:nvSpPr>
          <p:spPr bwMode="auto">
            <a:xfrm>
              <a:off x="2112" y="2592"/>
              <a:ext cx="981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permit/deny</a:t>
              </a:r>
            </a:p>
          </p:txBody>
        </p:sp>
      </p:grpSp>
      <p:sp>
        <p:nvSpPr>
          <p:cNvPr id="32786" name="Text Box 22"/>
          <p:cNvSpPr txBox="1">
            <a:spLocks noChangeArrowheads="1"/>
          </p:cNvSpPr>
          <p:nvPr/>
        </p:nvSpPr>
        <p:spPr bwMode="auto">
          <a:xfrm>
            <a:off x="6936325" y="1257301"/>
            <a:ext cx="1243524" cy="7078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policy file</a:t>
            </a:r>
          </a:p>
          <a:p>
            <a:pPr algn="ctr" eaLnBrk="1" hangingPunct="1"/>
            <a:r>
              <a:rPr lang="en-US"/>
              <a:t>for app</a:t>
            </a:r>
          </a:p>
        </p:txBody>
      </p:sp>
      <p:sp>
        <p:nvSpPr>
          <p:cNvPr id="32787" name="Line 23"/>
          <p:cNvSpPr>
            <a:spLocks noChangeShapeType="1"/>
          </p:cNvSpPr>
          <p:nvPr/>
        </p:nvSpPr>
        <p:spPr bwMode="auto">
          <a:xfrm flipH="1">
            <a:off x="6477001" y="1485900"/>
            <a:ext cx="449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96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  <p:bldP spid="139280" grpId="0" animBg="1"/>
      <p:bldP spid="139282" grpId="0" animBg="1"/>
      <p:bldP spid="13928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Ostia:  a delegation architecture    </a:t>
            </a:r>
            <a:r>
              <a:rPr lang="en-US" sz="2000" dirty="0" smtClean="0"/>
              <a:t>[GPR’04]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763000" cy="4171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Previous designs use filtering:</a:t>
            </a:r>
          </a:p>
          <a:p>
            <a:r>
              <a:rPr lang="en-US" sz="2400" dirty="0" smtClean="0"/>
              <a:t>Filter examines sys-calls and decides whether to block</a:t>
            </a:r>
          </a:p>
          <a:p>
            <a:r>
              <a:rPr lang="en-US" sz="2400" dirty="0" smtClean="0"/>
              <a:t>Difficulty with syncing state between app and monitor  </a:t>
            </a:r>
            <a:r>
              <a:rPr lang="en-US" sz="1600" dirty="0" smtClean="0"/>
              <a:t>(CWD,  UID,  ..)</a:t>
            </a:r>
          </a:p>
          <a:p>
            <a:pPr lvl="1"/>
            <a:r>
              <a:rPr lang="en-US" sz="1800" dirty="0" smtClean="0"/>
              <a:t>Incorrect syncing results in security vulnerabilities (e.g. disallowed file opened)</a:t>
            </a:r>
            <a:endParaRPr lang="en-US" sz="2400" dirty="0"/>
          </a:p>
          <a:p>
            <a:pPr marL="0" indent="0">
              <a:spcBef>
                <a:spcPts val="1776"/>
              </a:spcBef>
              <a:buNone/>
            </a:pPr>
            <a:r>
              <a:rPr lang="en-US" sz="2400" dirty="0" smtClean="0"/>
              <a:t>A delegation architecture: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3333750"/>
            <a:ext cx="8077200" cy="17335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3400" y="4629150"/>
            <a:ext cx="8077200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b"/>
          <a:lstStyle/>
          <a:p>
            <a:pPr algn="r"/>
            <a:r>
              <a:rPr lang="en-US" sz="2400" b="1"/>
              <a:t>OS Kernel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66800" y="3486150"/>
            <a:ext cx="1676400" cy="609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b="1" dirty="0"/>
              <a:t>m</a:t>
            </a:r>
            <a:r>
              <a:rPr lang="en-US" b="1" dirty="0" smtClean="0"/>
              <a:t>onitored</a:t>
            </a:r>
            <a:endParaRPr lang="en-US" b="1" dirty="0"/>
          </a:p>
          <a:p>
            <a:pPr algn="ctr"/>
            <a:r>
              <a:rPr lang="en-US" b="1" dirty="0"/>
              <a:t>a</a:t>
            </a:r>
            <a:r>
              <a:rPr lang="en-US" b="1" dirty="0" smtClean="0"/>
              <a:t>pplication</a:t>
            </a:r>
            <a:endParaRPr lang="en-US" b="1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876800" y="3486150"/>
            <a:ext cx="1600200" cy="609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b="1" dirty="0" smtClean="0"/>
              <a:t>agent</a:t>
            </a:r>
            <a:endParaRPr lang="en-US" b="1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926264" y="3257550"/>
            <a:ext cx="13939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user space</a:t>
            </a: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533400" y="4629150"/>
            <a:ext cx="8077200" cy="119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6936325" y="3771901"/>
            <a:ext cx="1243524" cy="7078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policy file</a:t>
            </a:r>
          </a:p>
          <a:p>
            <a:pPr algn="ctr" eaLnBrk="1" hangingPunct="1"/>
            <a:r>
              <a:rPr lang="en-US"/>
              <a:t>for app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>
            <a:off x="6477001" y="4000500"/>
            <a:ext cx="449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1828800" y="4095750"/>
            <a:ext cx="3095657" cy="838200"/>
            <a:chOff x="1828800" y="4095750"/>
            <a:chExt cx="3095657" cy="838200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1828800" y="4095750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1828800" y="4171950"/>
              <a:ext cx="30956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dirty="0"/>
                <a:t>open(</a:t>
              </a:r>
              <a:r>
                <a:rPr lang="ja-JP" altLang="en-US" sz="1800" b="1" dirty="0"/>
                <a:t>“</a:t>
              </a:r>
              <a:r>
                <a:rPr lang="en-US" sz="1800" b="1" dirty="0" err="1"/>
                <a:t>etc</a:t>
              </a:r>
              <a:r>
                <a:rPr lang="en-US" sz="1800" b="1" dirty="0"/>
                <a:t>/</a:t>
              </a:r>
              <a:r>
                <a:rPr lang="en-US" sz="1800" b="1" dirty="0" err="1"/>
                <a:t>passwd</a:t>
              </a:r>
              <a:r>
                <a:rPr lang="ja-JP" altLang="en-US" sz="1800" b="1" dirty="0"/>
                <a:t>”</a:t>
              </a:r>
              <a:r>
                <a:rPr lang="en-US" sz="1800" b="1" dirty="0"/>
                <a:t>,  </a:t>
              </a:r>
              <a:r>
                <a:rPr lang="ja-JP" altLang="en-US" sz="1800" b="1" dirty="0"/>
                <a:t>“</a:t>
              </a:r>
              <a:r>
                <a:rPr lang="en-US" sz="1800" b="1" dirty="0"/>
                <a:t>r</a:t>
              </a:r>
              <a:r>
                <a:rPr lang="ja-JP" altLang="en-US" sz="1800" b="1" dirty="0"/>
                <a:t>”</a:t>
              </a:r>
              <a:r>
                <a:rPr lang="en-US" sz="1800" b="1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378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11" grpId="0" animBg="1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Ostia:  a delegation architecture    </a:t>
            </a:r>
            <a:r>
              <a:rPr lang="en-US" sz="2000" dirty="0" smtClean="0"/>
              <a:t>[GPR’04]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5350"/>
            <a:ext cx="8763000" cy="4248150"/>
          </a:xfrm>
        </p:spPr>
        <p:txBody>
          <a:bodyPr>
            <a:normAutofit/>
          </a:bodyPr>
          <a:lstStyle/>
          <a:p>
            <a:r>
              <a:rPr lang="en-US" sz="2400" dirty="0"/>
              <a:t>Monitored app disallowed from making </a:t>
            </a:r>
            <a:r>
              <a:rPr lang="en-US" sz="2400" dirty="0" smtClean="0"/>
              <a:t>monitored sys calls</a:t>
            </a:r>
          </a:p>
          <a:p>
            <a:pPr lvl="1"/>
            <a:r>
              <a:rPr lang="en-US" sz="2000" dirty="0" smtClean="0"/>
              <a:t>Minimal kernel change     (… but app can call </a:t>
            </a:r>
            <a:r>
              <a:rPr lang="en-US" sz="2000" b="1" dirty="0" smtClean="0"/>
              <a:t>close</a:t>
            </a:r>
            <a:r>
              <a:rPr lang="en-US" sz="2000" dirty="0" smtClean="0"/>
              <a:t>() itself )</a:t>
            </a:r>
            <a:endParaRPr lang="en-US" sz="2000" dirty="0"/>
          </a:p>
          <a:p>
            <a:pPr>
              <a:spcBef>
                <a:spcPts val="2376"/>
              </a:spcBef>
            </a:pPr>
            <a:r>
              <a:rPr lang="en-US" sz="2400" dirty="0" smtClean="0"/>
              <a:t>Sys-call delegated to </a:t>
            </a:r>
            <a:r>
              <a:rPr lang="en-US" sz="2400" dirty="0"/>
              <a:t>an agent that decides </a:t>
            </a:r>
            <a:r>
              <a:rPr lang="en-US" sz="2400" dirty="0" smtClean="0"/>
              <a:t>if call is allowed</a:t>
            </a:r>
          </a:p>
          <a:p>
            <a:pPr lvl="1">
              <a:spcBef>
                <a:spcPts val="576"/>
              </a:spcBef>
            </a:pPr>
            <a:r>
              <a:rPr lang="en-US" sz="2000" dirty="0" smtClean="0"/>
              <a:t>Can be done without changing app</a:t>
            </a:r>
          </a:p>
          <a:p>
            <a:pPr marL="457200" lvl="1" indent="0">
              <a:spcBef>
                <a:spcPts val="576"/>
              </a:spcBef>
              <a:buNone/>
            </a:pPr>
            <a:r>
              <a:rPr lang="en-US" sz="2000" dirty="0" smtClean="0"/>
              <a:t>		(requires an emulation layer in monitored process)</a:t>
            </a:r>
            <a:endParaRPr lang="en-US" sz="2000" dirty="0"/>
          </a:p>
          <a:p>
            <a:pPr>
              <a:spcBef>
                <a:spcPts val="2376"/>
              </a:spcBef>
            </a:pPr>
            <a:r>
              <a:rPr lang="en-US" sz="2400" dirty="0" smtClean="0"/>
              <a:t>Incorrect state </a:t>
            </a:r>
            <a:r>
              <a:rPr lang="en-US" sz="2400" dirty="0"/>
              <a:t>syncing </a:t>
            </a:r>
            <a:r>
              <a:rPr lang="en-US" sz="2400" dirty="0" smtClean="0"/>
              <a:t>will not result in policy violation</a:t>
            </a:r>
          </a:p>
          <a:p>
            <a:pPr>
              <a:spcBef>
                <a:spcPts val="2376"/>
              </a:spcBef>
            </a:pPr>
            <a:r>
              <a:rPr lang="en-US" sz="2400" dirty="0" smtClean="0"/>
              <a:t>What should agent do when app calls </a:t>
            </a:r>
            <a:r>
              <a:rPr lang="en-US" sz="2400" b="1" dirty="0" err="1" smtClean="0"/>
              <a:t>execve</a:t>
            </a:r>
            <a:r>
              <a:rPr lang="en-US" sz="2400" b="1" dirty="0" smtClean="0"/>
              <a:t>?</a:t>
            </a:r>
          </a:p>
          <a:p>
            <a:pPr lvl="1" indent="-342900">
              <a:spcBef>
                <a:spcPts val="576"/>
              </a:spcBef>
            </a:pPr>
            <a:r>
              <a:rPr lang="en-US" sz="2000" dirty="0" smtClean="0"/>
              <a:t>Process can make the call directly.   </a:t>
            </a:r>
            <a:r>
              <a:rPr lang="en-US" sz="2000" dirty="0"/>
              <a:t>A</a:t>
            </a:r>
            <a:r>
              <a:rPr lang="en-US" sz="2000" dirty="0" smtClean="0"/>
              <a:t>gent loads new policy file.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914400" y="4476750"/>
            <a:ext cx="6934200" cy="5334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7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2057400" y="1200150"/>
            <a:ext cx="3810000" cy="1028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Policy</a:t>
            </a:r>
          </a:p>
        </p:txBody>
      </p:sp>
      <p:sp>
        <p:nvSpPr>
          <p:cNvPr id="337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819150"/>
            <a:ext cx="8382000" cy="43243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Tahoma" charset="0"/>
              </a:rPr>
              <a:t>Sample policy file:</a:t>
            </a:r>
          </a:p>
          <a:p>
            <a:pPr>
              <a:spcBef>
                <a:spcPts val="1080"/>
              </a:spcBef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			path allow  /</a:t>
            </a:r>
            <a:r>
              <a:rPr lang="en-US" sz="2400" dirty="0" err="1">
                <a:latin typeface="Tahoma" charset="0"/>
              </a:rPr>
              <a:t>tmp</a:t>
            </a:r>
            <a:r>
              <a:rPr lang="en-US" sz="2400" dirty="0">
                <a:latin typeface="Tahoma" charset="0"/>
              </a:rPr>
              <a:t>/*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			path deny  /</a:t>
            </a:r>
            <a:r>
              <a:rPr lang="en-US" sz="2400" dirty="0" err="1">
                <a:latin typeface="Tahoma" charset="0"/>
              </a:rPr>
              <a:t>etc</a:t>
            </a:r>
            <a:r>
              <a:rPr lang="en-US" sz="2400" dirty="0">
                <a:latin typeface="Tahoma" charset="0"/>
              </a:rPr>
              <a:t>/</a:t>
            </a:r>
            <a:r>
              <a:rPr lang="en-US" sz="2400" dirty="0" err="1">
                <a:latin typeface="Tahoma" charset="0"/>
              </a:rPr>
              <a:t>passwd</a:t>
            </a:r>
            <a:endParaRPr lang="en-US" sz="2400" dirty="0">
              <a:latin typeface="Tahoma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			network deny all</a:t>
            </a:r>
          </a:p>
          <a:p>
            <a:pPr>
              <a:buFont typeface="Wingdings" charset="0"/>
              <a:buNone/>
            </a:pPr>
            <a:endParaRPr lang="en-US" sz="2400" dirty="0">
              <a:latin typeface="Tahoma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 charset="0"/>
              </a:rPr>
              <a:t>Manually specifying </a:t>
            </a:r>
            <a:r>
              <a:rPr lang="en-US" sz="2800" dirty="0">
                <a:latin typeface="Tahoma" charset="0"/>
              </a:rPr>
              <a:t>policy for an app </a:t>
            </a:r>
            <a:r>
              <a:rPr lang="en-US" sz="2800" dirty="0" smtClean="0">
                <a:latin typeface="Tahoma" charset="0"/>
              </a:rPr>
              <a:t>can be difficult:</a:t>
            </a:r>
            <a:endParaRPr lang="en-US" sz="2800" dirty="0">
              <a:latin typeface="Tahoma" charset="0"/>
            </a:endParaRPr>
          </a:p>
          <a:p>
            <a:pPr lvl="1">
              <a:lnSpc>
                <a:spcPct val="120000"/>
              </a:lnSpc>
              <a:spcBef>
                <a:spcPts val="1080"/>
              </a:spcBef>
            </a:pPr>
            <a:r>
              <a:rPr lang="en-US" sz="2600" dirty="0" err="1" smtClean="0">
                <a:latin typeface="Tahoma" charset="0"/>
                <a:ea typeface="ＭＳ Ｐゴシック" charset="0"/>
              </a:rPr>
              <a:t>Systrace</a:t>
            </a:r>
            <a:r>
              <a:rPr lang="en-US" sz="2600" dirty="0" smtClean="0">
                <a:latin typeface="Tahoma" charset="0"/>
                <a:ea typeface="ＭＳ Ｐゴシック" charset="0"/>
              </a:rPr>
              <a:t> can auto-generate policy by learning how app </a:t>
            </a:r>
            <a:br>
              <a:rPr lang="en-US" sz="2600" dirty="0" smtClean="0">
                <a:latin typeface="Tahoma" charset="0"/>
                <a:ea typeface="ＭＳ Ｐゴシック" charset="0"/>
              </a:rPr>
            </a:br>
            <a:r>
              <a:rPr lang="en-US" sz="2600" dirty="0" smtClean="0">
                <a:latin typeface="Tahoma" charset="0"/>
                <a:ea typeface="ＭＳ Ｐゴシック" charset="0"/>
              </a:rPr>
              <a:t>behaves on </a:t>
            </a:r>
            <a:r>
              <a:rPr lang="ja-JP" altLang="en-US" sz="2600" dirty="0" smtClean="0">
                <a:latin typeface="Tahoma" charset="0"/>
                <a:ea typeface="ＭＳ Ｐゴシック" charset="0"/>
              </a:rPr>
              <a:t>“</a:t>
            </a:r>
            <a:r>
              <a:rPr lang="en-US" sz="2600" dirty="0" smtClean="0">
                <a:latin typeface="Tahoma" charset="0"/>
                <a:ea typeface="ＭＳ Ｐゴシック" charset="0"/>
              </a:rPr>
              <a:t>good</a:t>
            </a:r>
            <a:r>
              <a:rPr lang="ja-JP" altLang="en-US" sz="2600" dirty="0" smtClean="0">
                <a:latin typeface="Tahoma" charset="0"/>
                <a:ea typeface="ＭＳ Ｐゴシック" charset="0"/>
              </a:rPr>
              <a:t>”</a:t>
            </a:r>
            <a:r>
              <a:rPr lang="en-US" sz="2600" dirty="0" smtClean="0">
                <a:latin typeface="Tahoma" charset="0"/>
                <a:ea typeface="ＭＳ Ｐゴシック" charset="0"/>
              </a:rPr>
              <a:t> inputs</a:t>
            </a:r>
          </a:p>
          <a:p>
            <a:pPr lvl="1">
              <a:lnSpc>
                <a:spcPct val="120000"/>
              </a:lnSpc>
              <a:spcBef>
                <a:spcPts val="1080"/>
              </a:spcBef>
            </a:pPr>
            <a:r>
              <a:rPr lang="en-US" sz="2600" dirty="0" smtClean="0">
                <a:latin typeface="Tahoma" charset="0"/>
                <a:ea typeface="ＭＳ Ｐゴシック" charset="0"/>
              </a:rPr>
              <a:t>If policy does not cover a specific sys-call, ask user</a:t>
            </a:r>
          </a:p>
          <a:p>
            <a:pPr lvl="2">
              <a:lnSpc>
                <a:spcPct val="120000"/>
              </a:lnSpc>
              <a:buFont typeface="Wingdings" charset="0"/>
              <a:buNone/>
            </a:pPr>
            <a:r>
              <a:rPr lang="en-US" dirty="0" smtClean="0">
                <a:latin typeface="Tahoma" charset="0"/>
                <a:ea typeface="ＭＳ Ｐゴシック" charset="0"/>
              </a:rPr>
              <a:t>… but user has no way to decide</a:t>
            </a:r>
          </a:p>
          <a:p>
            <a:pPr marL="0" indent="0">
              <a:spcBef>
                <a:spcPct val="100000"/>
              </a:spcBef>
              <a:buNone/>
            </a:pPr>
            <a:r>
              <a:rPr lang="en-US" sz="2400" dirty="0" smtClean="0">
                <a:latin typeface="Tahoma" charset="0"/>
              </a:rPr>
              <a:t>Difficulty </a:t>
            </a:r>
            <a:r>
              <a:rPr lang="en-US" sz="2400" dirty="0">
                <a:latin typeface="Tahoma" charset="0"/>
              </a:rPr>
              <a:t>with choosing policy for specific apps (e.g. browser) is </a:t>
            </a:r>
            <a:r>
              <a:rPr lang="en-US" sz="2400" dirty="0" smtClean="0">
                <a:latin typeface="Tahoma" charset="0"/>
              </a:rPr>
              <a:t/>
            </a:r>
            <a:br>
              <a:rPr lang="en-US" sz="2400" dirty="0" smtClean="0">
                <a:latin typeface="Tahoma" charset="0"/>
              </a:rPr>
            </a:br>
            <a:r>
              <a:rPr lang="en-US" sz="2400" dirty="0" smtClean="0">
                <a:latin typeface="Tahoma" charset="0"/>
              </a:rPr>
              <a:t>the main </a:t>
            </a:r>
            <a:r>
              <a:rPr lang="en-US" sz="2400" dirty="0">
                <a:latin typeface="Tahoma" charset="0"/>
              </a:rPr>
              <a:t>reason this approach is not widely used</a:t>
            </a:r>
          </a:p>
        </p:txBody>
      </p:sp>
    </p:spTree>
    <p:extLst>
      <p:ext uri="{BB962C8B-B14F-4D97-AF65-F5344CB8AC3E}">
        <p14:creationId xmlns:p14="http://schemas.microsoft.com/office/powerpoint/2010/main" val="1564905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ounded Rectangle 6"/>
          <p:cNvSpPr>
            <a:spLocks noChangeArrowheads="1"/>
          </p:cNvSpPr>
          <p:nvPr/>
        </p:nvSpPr>
        <p:spPr bwMode="auto">
          <a:xfrm>
            <a:off x="5562600" y="857250"/>
            <a:ext cx="2971800" cy="20002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19" name="Rounded Rectangle 16"/>
          <p:cNvSpPr>
            <a:spLocks noChangeArrowheads="1"/>
          </p:cNvSpPr>
          <p:nvPr/>
        </p:nvSpPr>
        <p:spPr bwMode="auto">
          <a:xfrm>
            <a:off x="5943600" y="1004888"/>
            <a:ext cx="2395538" cy="784622"/>
          </a:xfrm>
          <a:prstGeom prst="roundRect">
            <a:avLst>
              <a:gd name="adj" fmla="val 16667"/>
            </a:avLst>
          </a:prstGeom>
          <a:solidFill>
            <a:srgbClr val="000090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20" name="Title 3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dirty="0" err="1">
                <a:latin typeface="Tahoma" charset="0"/>
              </a:rPr>
              <a:t>NaCl</a:t>
            </a:r>
            <a:r>
              <a:rPr lang="en-US" dirty="0">
                <a:latin typeface="Tahoma" charset="0"/>
              </a:rPr>
              <a:t>:  a modern day example</a:t>
            </a:r>
          </a:p>
        </p:txBody>
      </p:sp>
      <p:sp>
        <p:nvSpPr>
          <p:cNvPr id="34821" name="Content Placeholder 1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2876550"/>
            <a:ext cx="8229600" cy="226695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Tahoma" charset="0"/>
              </a:rPr>
              <a:t>game:  </a:t>
            </a:r>
            <a:r>
              <a:rPr lang="en-US" sz="2400" dirty="0">
                <a:latin typeface="Tahoma" charset="0"/>
              </a:rPr>
              <a:t>untrusted x86 code</a:t>
            </a:r>
          </a:p>
          <a:p>
            <a:pPr>
              <a:spcBef>
                <a:spcPts val="2425"/>
              </a:spcBef>
            </a:pPr>
            <a:r>
              <a:rPr lang="en-US" sz="2400" dirty="0">
                <a:latin typeface="Tahoma" charset="0"/>
              </a:rPr>
              <a:t>Two sandboxes:</a:t>
            </a:r>
          </a:p>
          <a:p>
            <a:pPr lvl="1">
              <a:spcBef>
                <a:spcPts val="1675"/>
              </a:spcBef>
            </a:pPr>
            <a:r>
              <a:rPr lang="en-US" sz="2000" dirty="0">
                <a:latin typeface="Tahoma" charset="0"/>
                <a:ea typeface="ＭＳ Ｐゴシック" charset="0"/>
              </a:rPr>
              <a:t>outer sandbox:  restricts capabilities using </a:t>
            </a:r>
            <a:r>
              <a:rPr lang="en-US" sz="2000" dirty="0" smtClean="0">
                <a:latin typeface="Tahoma" charset="0"/>
                <a:ea typeface="ＭＳ Ｐゴシック" charset="0"/>
              </a:rPr>
              <a:t>system </a:t>
            </a:r>
            <a:r>
              <a:rPr lang="en-US" sz="2000" dirty="0">
                <a:latin typeface="Tahoma" charset="0"/>
                <a:ea typeface="ＭＳ Ｐゴシック" charset="0"/>
              </a:rPr>
              <a:t>call interposition</a:t>
            </a:r>
          </a:p>
          <a:p>
            <a:pPr lvl="1">
              <a:lnSpc>
                <a:spcPct val="120000"/>
              </a:lnSpc>
              <a:spcBef>
                <a:spcPts val="1675"/>
              </a:spcBef>
            </a:pPr>
            <a:r>
              <a:rPr lang="en-US" sz="2000" dirty="0">
                <a:latin typeface="Tahoma" charset="0"/>
                <a:ea typeface="ＭＳ Ｐゴシック" charset="0"/>
              </a:rPr>
              <a:t>Inner sandbox: uses x86 memory segmentation to isolate</a:t>
            </a:r>
            <a:br>
              <a:rPr lang="en-US" sz="2000" dirty="0">
                <a:latin typeface="Tahoma" charset="0"/>
                <a:ea typeface="ＭＳ Ｐゴシック" charset="0"/>
              </a:rPr>
            </a:br>
            <a:r>
              <a:rPr lang="en-US" sz="2000" dirty="0">
                <a:latin typeface="Tahoma" charset="0"/>
                <a:ea typeface="ＭＳ Ｐゴシック" charset="0"/>
              </a:rPr>
              <a:t>	application memory </a:t>
            </a:r>
            <a:r>
              <a:rPr lang="en-US" sz="2000" dirty="0" smtClean="0">
                <a:latin typeface="Tahoma" charset="0"/>
                <a:ea typeface="ＭＳ Ｐゴシック" charset="0"/>
              </a:rPr>
              <a:t>among apps</a:t>
            </a:r>
            <a:endParaRPr lang="en-US" sz="2000" dirty="0">
              <a:latin typeface="Tahoma" charset="0"/>
              <a:ea typeface="ＭＳ Ｐゴシック" charset="0"/>
            </a:endParaRPr>
          </a:p>
        </p:txBody>
      </p:sp>
      <p:sp>
        <p:nvSpPr>
          <p:cNvPr id="34822" name="Rounded Rectangle 5"/>
          <p:cNvSpPr>
            <a:spLocks noChangeArrowheads="1"/>
          </p:cNvSpPr>
          <p:nvPr/>
        </p:nvSpPr>
        <p:spPr bwMode="auto">
          <a:xfrm>
            <a:off x="762000" y="1200150"/>
            <a:ext cx="1600200" cy="1371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pPr algn="ctr"/>
            <a:r>
              <a:rPr lang="en-US" u="sng"/>
              <a:t>Browser</a:t>
            </a:r>
          </a:p>
          <a:p>
            <a:pPr algn="ctr"/>
            <a:endParaRPr lang="en-US"/>
          </a:p>
          <a:p>
            <a:pPr algn="ctr"/>
            <a:r>
              <a:rPr lang="en-US"/>
              <a:t>HTML</a:t>
            </a:r>
          </a:p>
          <a:p>
            <a:pPr algn="ctr"/>
            <a:r>
              <a:rPr lang="en-US"/>
              <a:t>JavaScript</a:t>
            </a:r>
          </a:p>
        </p:txBody>
      </p:sp>
      <p:sp>
        <p:nvSpPr>
          <p:cNvPr id="34823" name="Left-Right Arrow 7"/>
          <p:cNvSpPr>
            <a:spLocks noChangeArrowheads="1"/>
          </p:cNvSpPr>
          <p:nvPr/>
        </p:nvSpPr>
        <p:spPr bwMode="auto">
          <a:xfrm>
            <a:off x="2819400" y="1714500"/>
            <a:ext cx="2438400" cy="285750"/>
          </a:xfrm>
          <a:prstGeom prst="leftRightArrow">
            <a:avLst>
              <a:gd name="adj1" fmla="val 50000"/>
              <a:gd name="adj2" fmla="val 5001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24" name="TextBox 8"/>
          <p:cNvSpPr txBox="1">
            <a:spLocks noChangeArrowheads="1"/>
          </p:cNvSpPr>
          <p:nvPr/>
        </p:nvSpPr>
        <p:spPr bwMode="auto">
          <a:xfrm>
            <a:off x="3581400" y="1428750"/>
            <a:ext cx="8822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NPAPI</a:t>
            </a:r>
          </a:p>
        </p:txBody>
      </p:sp>
      <p:sp>
        <p:nvSpPr>
          <p:cNvPr id="34825" name="Rounded Rectangle 10"/>
          <p:cNvSpPr>
            <a:spLocks noChangeArrowheads="1"/>
          </p:cNvSpPr>
          <p:nvPr/>
        </p:nvSpPr>
        <p:spPr bwMode="auto">
          <a:xfrm>
            <a:off x="5867400" y="2400300"/>
            <a:ext cx="2438400" cy="400050"/>
          </a:xfrm>
          <a:prstGeom prst="roundRect">
            <a:avLst>
              <a:gd name="adj" fmla="val 16667"/>
            </a:avLst>
          </a:prstGeom>
          <a:solidFill>
            <a:srgbClr val="9999FF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NaCl runtime</a:t>
            </a:r>
          </a:p>
        </p:txBody>
      </p:sp>
      <p:sp>
        <p:nvSpPr>
          <p:cNvPr id="34826" name="Up-Down Arrow 11"/>
          <p:cNvSpPr>
            <a:spLocks noChangeArrowheads="1"/>
          </p:cNvSpPr>
          <p:nvPr/>
        </p:nvSpPr>
        <p:spPr bwMode="auto">
          <a:xfrm>
            <a:off x="6934201" y="1900238"/>
            <a:ext cx="354013" cy="422672"/>
          </a:xfrm>
          <a:prstGeom prst="upDownArrow">
            <a:avLst>
              <a:gd name="adj1" fmla="val 50000"/>
              <a:gd name="adj2" fmla="val 49910"/>
            </a:avLst>
          </a:prstGeom>
          <a:solidFill>
            <a:srgbClr val="9999FF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Rounded Rectangle 15"/>
          <p:cNvSpPr/>
          <p:nvPr/>
        </p:nvSpPr>
        <p:spPr bwMode="auto">
          <a:xfrm>
            <a:off x="6019800" y="1063228"/>
            <a:ext cx="2209800" cy="66198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34828" name="Rounded Rectangle 9"/>
          <p:cNvSpPr>
            <a:spLocks noChangeArrowheads="1"/>
          </p:cNvSpPr>
          <p:nvPr/>
        </p:nvSpPr>
        <p:spPr bwMode="auto">
          <a:xfrm>
            <a:off x="6172200" y="1143000"/>
            <a:ext cx="1905000" cy="514350"/>
          </a:xfrm>
          <a:prstGeom prst="roundRect">
            <a:avLst>
              <a:gd name="adj" fmla="val 16667"/>
            </a:avLst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game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062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Isolation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733800" y="2343150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Isolation via</a:t>
            </a:r>
            <a:b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Virtual Machines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90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Virtual Machines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219200" y="2800350"/>
            <a:ext cx="6553200" cy="3429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>
                <a:latin typeface="Arial" charset="0"/>
              </a:rPr>
              <a:t>Virtual Machine Monitor (VMM)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19200" y="1028700"/>
            <a:ext cx="3276600" cy="1771650"/>
            <a:chOff x="768" y="1152"/>
            <a:chExt cx="2064" cy="1776"/>
          </a:xfrm>
        </p:grpSpPr>
        <p:sp>
          <p:nvSpPr>
            <p:cNvPr id="37904" name="Rectangle 5"/>
            <p:cNvSpPr>
              <a:spLocks noChangeArrowheads="1"/>
            </p:cNvSpPr>
            <p:nvPr/>
          </p:nvSpPr>
          <p:spPr bwMode="auto">
            <a:xfrm>
              <a:off x="768" y="2592"/>
              <a:ext cx="206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" charset="0"/>
                </a:rPr>
                <a:t>Guest OS 2</a:t>
              </a:r>
            </a:p>
          </p:txBody>
        </p:sp>
        <p:sp>
          <p:nvSpPr>
            <p:cNvPr id="37905" name="Rectangle 6"/>
            <p:cNvSpPr>
              <a:spLocks noChangeArrowheads="1"/>
            </p:cNvSpPr>
            <p:nvPr/>
          </p:nvSpPr>
          <p:spPr bwMode="auto">
            <a:xfrm>
              <a:off x="768" y="1152"/>
              <a:ext cx="2064" cy="1776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Oval 7"/>
            <p:cNvSpPr>
              <a:spLocks noChangeArrowheads="1"/>
            </p:cNvSpPr>
            <p:nvPr/>
          </p:nvSpPr>
          <p:spPr bwMode="auto">
            <a:xfrm>
              <a:off x="1104" y="1584"/>
              <a:ext cx="1248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" charset="0"/>
                </a:rPr>
                <a:t>Apps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495800" y="1028700"/>
            <a:ext cx="3276600" cy="1771650"/>
            <a:chOff x="2832" y="1152"/>
            <a:chExt cx="2064" cy="1776"/>
          </a:xfrm>
        </p:grpSpPr>
        <p:sp>
          <p:nvSpPr>
            <p:cNvPr id="37901" name="Rectangle 9"/>
            <p:cNvSpPr>
              <a:spLocks noChangeArrowheads="1"/>
            </p:cNvSpPr>
            <p:nvPr/>
          </p:nvSpPr>
          <p:spPr bwMode="auto">
            <a:xfrm>
              <a:off x="2832" y="2592"/>
              <a:ext cx="206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" charset="0"/>
                </a:rPr>
                <a:t>Guest OS 1</a:t>
              </a:r>
            </a:p>
          </p:txBody>
        </p:sp>
        <p:sp>
          <p:nvSpPr>
            <p:cNvPr id="37902" name="Rectangle 10"/>
            <p:cNvSpPr>
              <a:spLocks noChangeArrowheads="1"/>
            </p:cNvSpPr>
            <p:nvPr/>
          </p:nvSpPr>
          <p:spPr bwMode="auto">
            <a:xfrm>
              <a:off x="2832" y="1152"/>
              <a:ext cx="2064" cy="1776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Oval 11"/>
            <p:cNvSpPr>
              <a:spLocks noChangeArrowheads="1"/>
            </p:cNvSpPr>
            <p:nvPr/>
          </p:nvSpPr>
          <p:spPr bwMode="auto">
            <a:xfrm>
              <a:off x="3264" y="1584"/>
              <a:ext cx="1248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" charset="0"/>
                </a:rPr>
                <a:t>Apps</a:t>
              </a:r>
            </a:p>
          </p:txBody>
        </p:sp>
      </p:grpSp>
      <p:sp>
        <p:nvSpPr>
          <p:cNvPr id="37894" name="Rectangle 12"/>
          <p:cNvSpPr>
            <a:spLocks noChangeArrowheads="1"/>
          </p:cNvSpPr>
          <p:nvPr/>
        </p:nvSpPr>
        <p:spPr bwMode="auto">
          <a:xfrm>
            <a:off x="1219200" y="3486150"/>
            <a:ext cx="65532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charset="0"/>
              </a:rPr>
              <a:t>Hardware</a:t>
            </a:r>
          </a:p>
        </p:txBody>
      </p:sp>
      <p:sp>
        <p:nvSpPr>
          <p:cNvPr id="37895" name="Rectangle 13"/>
          <p:cNvSpPr>
            <a:spLocks noChangeArrowheads="1"/>
          </p:cNvSpPr>
          <p:nvPr/>
        </p:nvSpPr>
        <p:spPr bwMode="auto">
          <a:xfrm>
            <a:off x="1219200" y="1028700"/>
            <a:ext cx="6553200" cy="2457450"/>
          </a:xfrm>
          <a:prstGeom prst="rect">
            <a:avLst/>
          </a:prstGeom>
          <a:solidFill>
            <a:schemeClr val="folHlink">
              <a:alpha val="2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latin typeface="Times" charset="0"/>
            </a:endParaRPr>
          </a:p>
        </p:txBody>
      </p:sp>
      <p:sp>
        <p:nvSpPr>
          <p:cNvPr id="37896" name="Text Box 14"/>
          <p:cNvSpPr txBox="1">
            <a:spLocks noChangeArrowheads="1"/>
          </p:cNvSpPr>
          <p:nvPr/>
        </p:nvSpPr>
        <p:spPr bwMode="auto">
          <a:xfrm>
            <a:off x="3962400" y="3079750"/>
            <a:ext cx="12364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Times" charset="0"/>
              </a:rPr>
              <a:t>Host OS</a:t>
            </a:r>
          </a:p>
        </p:txBody>
      </p:sp>
      <p:sp>
        <p:nvSpPr>
          <p:cNvPr id="37897" name="Rectangle 15"/>
          <p:cNvSpPr>
            <a:spLocks noChangeArrowheads="1"/>
          </p:cNvSpPr>
          <p:nvPr/>
        </p:nvSpPr>
        <p:spPr bwMode="auto">
          <a:xfrm>
            <a:off x="1219200" y="1028700"/>
            <a:ext cx="6553200" cy="211455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2" name="Text Box 16"/>
          <p:cNvSpPr txBox="1">
            <a:spLocks noChangeArrowheads="1"/>
          </p:cNvSpPr>
          <p:nvPr/>
        </p:nvSpPr>
        <p:spPr bwMode="auto">
          <a:xfrm>
            <a:off x="1216297" y="1028700"/>
            <a:ext cx="8344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Times" charset="0"/>
              </a:rPr>
              <a:t>VM2</a:t>
            </a:r>
          </a:p>
        </p:txBody>
      </p:sp>
      <p:sp>
        <p:nvSpPr>
          <p:cNvPr id="96273" name="Text Box 17"/>
          <p:cNvSpPr txBox="1">
            <a:spLocks noChangeArrowheads="1"/>
          </p:cNvSpPr>
          <p:nvPr/>
        </p:nvSpPr>
        <p:spPr bwMode="auto">
          <a:xfrm>
            <a:off x="6940822" y="1028700"/>
            <a:ext cx="8344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Times" charset="0"/>
              </a:rPr>
              <a:t>VM1</a:t>
            </a:r>
          </a:p>
        </p:txBody>
      </p:sp>
      <p:sp>
        <p:nvSpPr>
          <p:cNvPr id="37900" name="Text Box 18"/>
          <p:cNvSpPr txBox="1">
            <a:spLocks noChangeArrowheads="1"/>
          </p:cNvSpPr>
          <p:nvPr/>
        </p:nvSpPr>
        <p:spPr bwMode="auto">
          <a:xfrm>
            <a:off x="381000" y="3943350"/>
            <a:ext cx="8458200" cy="1011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400" dirty="0"/>
              <a:t>Example:    </a:t>
            </a:r>
            <a:r>
              <a:rPr lang="en-US" sz="2400" b="1" dirty="0"/>
              <a:t>NSA  </a:t>
            </a:r>
            <a:r>
              <a:rPr lang="en-US" sz="2400" b="1" dirty="0" err="1" smtClean="0"/>
              <a:t>NetTop</a:t>
            </a:r>
            <a:endParaRPr lang="en-US" sz="2400" b="1" dirty="0"/>
          </a:p>
          <a:p>
            <a:pPr lvl="1" eaLnBrk="1" hangingPunct="1">
              <a:lnSpc>
                <a:spcPct val="180000"/>
              </a:lnSpc>
            </a:pPr>
            <a:r>
              <a:rPr lang="en-US" dirty="0" smtClean="0"/>
              <a:t>single </a:t>
            </a:r>
            <a:r>
              <a:rPr lang="en-US" dirty="0"/>
              <a:t>HW platform used for both classified </a:t>
            </a:r>
            <a:r>
              <a:rPr lang="en-US" dirty="0" smtClean="0"/>
              <a:t>and </a:t>
            </a:r>
            <a:r>
              <a:rPr lang="en-US" dirty="0"/>
              <a:t>unclassified data</a:t>
            </a:r>
          </a:p>
        </p:txBody>
      </p:sp>
    </p:spTree>
    <p:extLst>
      <p:ext uri="{BB962C8B-B14F-4D97-AF65-F5344CB8AC3E}">
        <p14:creationId xmlns:p14="http://schemas.microsoft.com/office/powerpoint/2010/main" val="3335512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72" grpId="0"/>
      <p:bldP spid="9627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Why so popular now?</a:t>
            </a:r>
          </a:p>
        </p:txBody>
      </p:sp>
      <p:sp>
        <p:nvSpPr>
          <p:cNvPr id="983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857250"/>
            <a:ext cx="8534400" cy="42291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b="1" dirty="0">
                <a:latin typeface="Tahoma" charset="0"/>
              </a:rPr>
              <a:t>VMs in the 1960</a:t>
            </a:r>
            <a:r>
              <a:rPr lang="ja-JP" altLang="en-US" sz="2800" b="1" dirty="0">
                <a:latin typeface="Tahoma" charset="0"/>
              </a:rPr>
              <a:t>’</a:t>
            </a:r>
            <a:r>
              <a:rPr lang="en-US" sz="2800" b="1" dirty="0">
                <a:latin typeface="Tahoma" charset="0"/>
              </a:rPr>
              <a:t>s</a:t>
            </a:r>
            <a:r>
              <a:rPr lang="en-US" sz="2800" dirty="0">
                <a:latin typeface="Tahoma" charset="0"/>
              </a:rPr>
              <a:t>: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Few computers,  lots of users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VMs allow many users to shares a single computer</a:t>
            </a:r>
          </a:p>
          <a:p>
            <a:pPr marL="0" indent="0">
              <a:spcBef>
                <a:spcPct val="80000"/>
              </a:spcBef>
              <a:buNone/>
            </a:pPr>
            <a:r>
              <a:rPr lang="en-US" sz="2800" b="1" dirty="0">
                <a:latin typeface="Tahoma" charset="0"/>
              </a:rPr>
              <a:t>VMs  1970</a:t>
            </a:r>
            <a:r>
              <a:rPr lang="ja-JP" altLang="en-US" sz="2800" b="1" dirty="0">
                <a:latin typeface="Tahoma" charset="0"/>
              </a:rPr>
              <a:t>’</a:t>
            </a:r>
            <a:r>
              <a:rPr lang="en-US" sz="2800" b="1" dirty="0">
                <a:latin typeface="Tahoma" charset="0"/>
              </a:rPr>
              <a:t>s – 2000</a:t>
            </a:r>
            <a:r>
              <a:rPr lang="en-US" sz="2800" dirty="0">
                <a:latin typeface="Tahoma" charset="0"/>
              </a:rPr>
              <a:t>:    non-existent</a:t>
            </a:r>
          </a:p>
          <a:p>
            <a:pPr marL="0" indent="0">
              <a:spcBef>
                <a:spcPct val="80000"/>
              </a:spcBef>
              <a:buNone/>
            </a:pPr>
            <a:r>
              <a:rPr lang="en-US" sz="2600" b="1" dirty="0">
                <a:latin typeface="Tahoma" charset="0"/>
              </a:rPr>
              <a:t>VMs since 2000</a:t>
            </a:r>
            <a:r>
              <a:rPr lang="en-US" sz="2600" dirty="0">
                <a:latin typeface="Tahoma" charset="0"/>
              </a:rPr>
              <a:t>: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Too many computers, too few users</a:t>
            </a:r>
          </a:p>
          <a:p>
            <a:pPr lvl="2"/>
            <a:r>
              <a:rPr lang="en-US" sz="2400" dirty="0">
                <a:latin typeface="Tahoma" charset="0"/>
                <a:ea typeface="ＭＳ Ｐゴシック" charset="0"/>
              </a:rPr>
              <a:t> Print server,  Mail server,  Web server, 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File </a:t>
            </a:r>
            <a:r>
              <a:rPr lang="en-US" sz="2400" dirty="0">
                <a:latin typeface="Tahoma" charset="0"/>
                <a:ea typeface="ＭＳ Ｐゴシック" charset="0"/>
              </a:rPr>
              <a:t>server,  Database 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, </a:t>
            </a:r>
            <a:r>
              <a:rPr lang="en-US" sz="2400" dirty="0">
                <a:latin typeface="Tahoma" charset="0"/>
                <a:ea typeface="ＭＳ Ｐゴシック" charset="0"/>
              </a:rPr>
              <a:t>…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Wasteful to run each service </a:t>
            </a:r>
            <a:r>
              <a:rPr lang="en-US" dirty="0" smtClean="0">
                <a:latin typeface="Tahoma" charset="0"/>
                <a:ea typeface="ＭＳ Ｐゴシック" charset="0"/>
              </a:rPr>
              <a:t>on </a:t>
            </a:r>
            <a:r>
              <a:rPr lang="en-US" dirty="0">
                <a:latin typeface="Tahoma" charset="0"/>
                <a:ea typeface="ＭＳ Ｐゴシック" charset="0"/>
              </a:rPr>
              <a:t>different </a:t>
            </a:r>
            <a:r>
              <a:rPr lang="en-US" dirty="0" smtClean="0">
                <a:latin typeface="Tahoma" charset="0"/>
                <a:ea typeface="ＭＳ Ｐゴシック" charset="0"/>
              </a:rPr>
              <a:t>hardware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</a:rPr>
              <a:t>More </a:t>
            </a:r>
            <a:r>
              <a:rPr lang="en-US" dirty="0">
                <a:latin typeface="Tahoma" charset="0"/>
                <a:ea typeface="ＭＳ Ｐゴシック" charset="0"/>
              </a:rPr>
              <a:t>generally:   VMs heavily used in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932137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895350"/>
            <a:ext cx="8458200" cy="2438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VMM security assumption</a:t>
            </a:r>
          </a:p>
        </p:txBody>
      </p:sp>
      <p:sp>
        <p:nvSpPr>
          <p:cNvPr id="4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028700"/>
            <a:ext cx="8382000" cy="4114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Tahoma" charset="0"/>
              </a:rPr>
              <a:t>VMM Security assumption</a:t>
            </a:r>
            <a:r>
              <a:rPr lang="en-US" sz="2400" dirty="0">
                <a:latin typeface="Tahoma" charset="0"/>
              </a:rPr>
              <a:t>:</a:t>
            </a:r>
          </a:p>
          <a:p>
            <a:pPr lvl="1">
              <a:spcBef>
                <a:spcPct val="40000"/>
              </a:spcBef>
            </a:pPr>
            <a:r>
              <a:rPr lang="en-US" sz="2600" dirty="0">
                <a:latin typeface="Tahoma" charset="0"/>
                <a:ea typeface="ＭＳ Ｐゴシック" charset="0"/>
              </a:rPr>
              <a:t>Malware can infect </a:t>
            </a:r>
            <a:r>
              <a:rPr lang="en-US" sz="2600" u="sng" dirty="0">
                <a:latin typeface="Tahoma" charset="0"/>
                <a:ea typeface="ＭＳ Ｐゴシック" charset="0"/>
              </a:rPr>
              <a:t>guest</a:t>
            </a:r>
            <a:r>
              <a:rPr lang="en-US" sz="2600" dirty="0">
                <a:latin typeface="Tahoma" charset="0"/>
                <a:ea typeface="ＭＳ Ｐゴシック" charset="0"/>
              </a:rPr>
              <a:t> OS and guest apps</a:t>
            </a:r>
          </a:p>
          <a:p>
            <a:pPr lvl="1">
              <a:spcBef>
                <a:spcPct val="40000"/>
              </a:spcBef>
            </a:pPr>
            <a:r>
              <a:rPr lang="en-US" sz="2600" dirty="0">
                <a:latin typeface="Tahoma" charset="0"/>
                <a:ea typeface="ＭＳ Ｐゴシック" charset="0"/>
              </a:rPr>
              <a:t>But malware cannot escape from the infected V</a:t>
            </a:r>
            <a:r>
              <a:rPr lang="en-US" dirty="0">
                <a:latin typeface="Tahoma" charset="0"/>
                <a:ea typeface="ＭＳ Ｐゴシック" charset="0"/>
              </a:rPr>
              <a:t>M</a:t>
            </a:r>
          </a:p>
          <a:p>
            <a:pPr lvl="2">
              <a:spcBef>
                <a:spcPct val="40000"/>
              </a:spcBef>
            </a:pPr>
            <a:r>
              <a:rPr lang="en-US" sz="2800" dirty="0">
                <a:latin typeface="Tahoma" charset="0"/>
                <a:ea typeface="ＭＳ Ｐゴシック" charset="0"/>
              </a:rPr>
              <a:t>  </a:t>
            </a:r>
            <a:r>
              <a:rPr lang="en-US" sz="2400" dirty="0">
                <a:latin typeface="Tahoma" charset="0"/>
                <a:ea typeface="ＭＳ Ｐゴシック" charset="0"/>
              </a:rPr>
              <a:t>Cannot infect </a:t>
            </a:r>
            <a:r>
              <a:rPr lang="en-US" sz="2400" u="sng" dirty="0">
                <a:latin typeface="Tahoma" charset="0"/>
                <a:ea typeface="ＭＳ Ｐゴシック" charset="0"/>
              </a:rPr>
              <a:t>host</a:t>
            </a:r>
            <a:r>
              <a:rPr lang="en-US" sz="2400" dirty="0">
                <a:latin typeface="Tahoma" charset="0"/>
                <a:ea typeface="ＭＳ Ｐゴシック" charset="0"/>
              </a:rPr>
              <a:t> OS</a:t>
            </a:r>
          </a:p>
          <a:p>
            <a:pPr lvl="2">
              <a:spcBef>
                <a:spcPct val="40000"/>
              </a:spcBef>
            </a:pPr>
            <a:r>
              <a:rPr lang="en-US" sz="2400" dirty="0">
                <a:latin typeface="Tahoma" charset="0"/>
                <a:ea typeface="ＭＳ Ｐゴシック" charset="0"/>
              </a:rPr>
              <a:t>  Cannot infect other VMs on the same hardware </a:t>
            </a:r>
          </a:p>
          <a:p>
            <a:pPr lvl="2">
              <a:spcBef>
                <a:spcPct val="40000"/>
              </a:spcBef>
            </a:pPr>
            <a:endParaRPr lang="en-US" sz="2400" dirty="0">
              <a:latin typeface="Tahoma" charset="0"/>
              <a:ea typeface="ＭＳ Ｐゴシック" charset="0"/>
            </a:endParaRPr>
          </a:p>
          <a:p>
            <a:pPr marL="0" indent="0">
              <a:spcBef>
                <a:spcPct val="40000"/>
              </a:spcBef>
              <a:buNone/>
            </a:pPr>
            <a:r>
              <a:rPr lang="en-US" sz="2400" dirty="0">
                <a:latin typeface="Tahoma" charset="0"/>
                <a:sym typeface="Symbol" charset="0"/>
              </a:rPr>
              <a:t>Requires that VMM protect itself and is not buggy</a:t>
            </a:r>
            <a:r>
              <a:rPr lang="en-US" dirty="0">
                <a:latin typeface="Tahoma" charset="0"/>
              </a:rPr>
              <a:t> </a:t>
            </a:r>
          </a:p>
          <a:p>
            <a:pPr lvl="1"/>
            <a:r>
              <a:rPr lang="en-US" sz="2600" dirty="0">
                <a:latin typeface="Tahoma" charset="0"/>
                <a:ea typeface="ＭＳ Ｐゴシック" charset="0"/>
              </a:rPr>
              <a:t>VMM is much simpler than full OS </a:t>
            </a:r>
          </a:p>
          <a:p>
            <a:pPr marL="457200" lvl="1" indent="0">
              <a:buNone/>
            </a:pPr>
            <a:r>
              <a:rPr lang="en-US" sz="2600" dirty="0" smtClean="0">
                <a:latin typeface="Tahoma" charset="0"/>
                <a:ea typeface="ＭＳ Ｐゴシック" charset="0"/>
              </a:rPr>
              <a:t>       … </a:t>
            </a:r>
            <a:r>
              <a:rPr lang="en-US" sz="2600" dirty="0">
                <a:latin typeface="Tahoma" charset="0"/>
                <a:ea typeface="ＭＳ Ｐゴシック" charset="0"/>
              </a:rPr>
              <a:t>but device drivers run in Host OS</a:t>
            </a:r>
          </a:p>
        </p:txBody>
      </p:sp>
    </p:spTree>
    <p:extLst>
      <p:ext uri="{BB962C8B-B14F-4D97-AF65-F5344CB8AC3E}">
        <p14:creationId xmlns:p14="http://schemas.microsoft.com/office/powerpoint/2010/main" val="2962124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Problem:   covert channels</a:t>
            </a:r>
          </a:p>
        </p:txBody>
      </p:sp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742950"/>
            <a:ext cx="8686800" cy="40005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ahoma" charset="0"/>
              </a:rPr>
              <a:t>Covert channel</a:t>
            </a:r>
            <a:r>
              <a:rPr lang="en-US" sz="2400" dirty="0">
                <a:latin typeface="Tahoma" charset="0"/>
              </a:rPr>
              <a:t>:    unintended communication channel between isolated components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Can be used to leak classified data from secure component to public component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609600" y="2571750"/>
            <a:ext cx="7162800" cy="217170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Rectangle 15"/>
          <p:cNvSpPr>
            <a:spLocks noChangeArrowheads="1"/>
          </p:cNvSpPr>
          <p:nvPr/>
        </p:nvSpPr>
        <p:spPr bwMode="auto">
          <a:xfrm>
            <a:off x="3429000" y="2571750"/>
            <a:ext cx="1524000" cy="177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09600" y="2571750"/>
            <a:ext cx="2819400" cy="1771650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algn="ctr"/>
            <a:r>
              <a:rPr lang="en-US" sz="2400" b="1">
                <a:solidFill>
                  <a:schemeClr val="tx2"/>
                </a:solidFill>
              </a:rPr>
              <a:t>Classified VM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4953000" y="2571750"/>
            <a:ext cx="2819400" cy="1771650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algn="ctr"/>
            <a:r>
              <a:rPr lang="en-US" sz="2400" b="1">
                <a:solidFill>
                  <a:schemeClr val="tx2"/>
                </a:solidFill>
              </a:rPr>
              <a:t>Public VM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990600" y="3143250"/>
            <a:ext cx="762000" cy="628650"/>
          </a:xfrm>
          <a:prstGeom prst="rect">
            <a:avLst/>
          </a:prstGeom>
          <a:solidFill>
            <a:srgbClr val="9999FF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secret</a:t>
            </a:r>
          </a:p>
          <a:p>
            <a:pPr algn="ctr"/>
            <a:r>
              <a:rPr lang="en-US"/>
              <a:t>doc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752600" y="3143250"/>
            <a:ext cx="1219200" cy="1028700"/>
            <a:chOff x="1104" y="2592"/>
            <a:chExt cx="768" cy="864"/>
          </a:xfrm>
        </p:grpSpPr>
        <p:sp>
          <p:nvSpPr>
            <p:cNvPr id="42000" name="Oval 9"/>
            <p:cNvSpPr>
              <a:spLocks noChangeArrowheads="1"/>
            </p:cNvSpPr>
            <p:nvPr/>
          </p:nvSpPr>
          <p:spPr bwMode="auto">
            <a:xfrm>
              <a:off x="1440" y="2592"/>
              <a:ext cx="432" cy="864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vert="eaVert" wrap="none" anchor="ctr"/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</a:rPr>
                <a:t>malware</a:t>
              </a:r>
            </a:p>
          </p:txBody>
        </p:sp>
        <p:sp>
          <p:nvSpPr>
            <p:cNvPr id="42001" name="Line 10"/>
            <p:cNvSpPr>
              <a:spLocks noChangeShapeType="1"/>
            </p:cNvSpPr>
            <p:nvPr/>
          </p:nvSpPr>
          <p:spPr bwMode="auto">
            <a:xfrm>
              <a:off x="1104" y="297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1994" name="Oval 12"/>
          <p:cNvSpPr>
            <a:spLocks noChangeArrowheads="1"/>
          </p:cNvSpPr>
          <p:nvPr/>
        </p:nvSpPr>
        <p:spPr bwMode="auto">
          <a:xfrm rot="-5400000">
            <a:off x="6219825" y="2914650"/>
            <a:ext cx="514350" cy="1371600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vert="eaVert"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listener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971800" y="3162302"/>
            <a:ext cx="2895600" cy="831057"/>
            <a:chOff x="1872" y="2608"/>
            <a:chExt cx="1824" cy="698"/>
          </a:xfrm>
        </p:grpSpPr>
        <p:sp>
          <p:nvSpPr>
            <p:cNvPr id="41998" name="Line 11"/>
            <p:cNvSpPr>
              <a:spLocks noChangeShapeType="1"/>
            </p:cNvSpPr>
            <p:nvPr/>
          </p:nvSpPr>
          <p:spPr bwMode="auto">
            <a:xfrm>
              <a:off x="1872" y="2976"/>
              <a:ext cx="182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99" name="Text Box 14"/>
            <p:cNvSpPr txBox="1">
              <a:spLocks noChangeArrowheads="1"/>
            </p:cNvSpPr>
            <p:nvPr/>
          </p:nvSpPr>
          <p:spPr bwMode="auto">
            <a:xfrm>
              <a:off x="2195" y="2608"/>
              <a:ext cx="881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 b="1" dirty="0">
                  <a:solidFill>
                    <a:schemeClr val="tx2"/>
                  </a:solidFill>
                </a:rPr>
                <a:t>covert</a:t>
              </a:r>
            </a:p>
            <a:p>
              <a:pPr algn="ctr" eaLnBrk="1" hangingPunct="1"/>
              <a:r>
                <a:rPr lang="en-US" sz="2400" b="1" dirty="0">
                  <a:solidFill>
                    <a:schemeClr val="tx2"/>
                  </a:solidFill>
                </a:rPr>
                <a:t>channel</a:t>
              </a:r>
            </a:p>
          </p:txBody>
        </p:sp>
      </p:grpSp>
      <p:sp>
        <p:nvSpPr>
          <p:cNvPr id="41996" name="Rectangle 5"/>
          <p:cNvSpPr>
            <a:spLocks noChangeArrowheads="1"/>
          </p:cNvSpPr>
          <p:nvPr/>
        </p:nvSpPr>
        <p:spPr bwMode="auto">
          <a:xfrm>
            <a:off x="609600" y="4343400"/>
            <a:ext cx="7162800" cy="4000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sz="2400" b="1"/>
              <a:t>VMM</a:t>
            </a:r>
          </a:p>
        </p:txBody>
      </p:sp>
      <p:sp>
        <p:nvSpPr>
          <p:cNvPr id="151565" name="Line 13"/>
          <p:cNvSpPr>
            <a:spLocks noChangeShapeType="1"/>
          </p:cNvSpPr>
          <p:nvPr/>
        </p:nvSpPr>
        <p:spPr bwMode="auto">
          <a:xfrm>
            <a:off x="7162800" y="360045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67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Approach:   confinement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2400" y="895350"/>
            <a:ext cx="8686800" cy="42291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943100" algn="l"/>
              </a:tabLst>
            </a:pPr>
            <a:r>
              <a:rPr lang="en-US" sz="2400" b="1" u="sng" dirty="0" smtClean="0">
                <a:latin typeface="Tahoma" charset="0"/>
              </a:rPr>
              <a:t>Confinement</a:t>
            </a:r>
            <a:r>
              <a:rPr lang="en-US" sz="2400" dirty="0" smtClean="0">
                <a:latin typeface="Tahoma" charset="0"/>
              </a:rPr>
              <a:t>:</a:t>
            </a:r>
            <a:r>
              <a:rPr lang="en-US" sz="2000" dirty="0" smtClean="0">
                <a:latin typeface="Tahoma" charset="0"/>
              </a:rPr>
              <a:t>   ensure misbehaving app cannot harm rest of system</a:t>
            </a:r>
            <a:endParaRPr lang="en-US" sz="2000" dirty="0">
              <a:latin typeface="Tahoma" charset="0"/>
            </a:endParaRPr>
          </a:p>
          <a:p>
            <a:pPr marL="0" indent="0">
              <a:spcBef>
                <a:spcPct val="80000"/>
              </a:spcBef>
              <a:buNone/>
            </a:pPr>
            <a:r>
              <a:rPr lang="en-US" sz="2400" dirty="0">
                <a:latin typeface="Tahoma" charset="0"/>
              </a:rPr>
              <a:t>Can be implemented at many levels</a:t>
            </a:r>
            <a:r>
              <a:rPr lang="en-US" sz="2400" dirty="0" smtClean="0">
                <a:latin typeface="Tahoma" charset="0"/>
              </a:rPr>
              <a:t>:</a:t>
            </a:r>
            <a:endParaRPr lang="en-US" sz="2400" b="1" dirty="0">
              <a:latin typeface="Tahoma" charset="0"/>
            </a:endParaRPr>
          </a:p>
          <a:p>
            <a:pPr lvl="1"/>
            <a:r>
              <a:rPr lang="en-US" sz="2400" b="1" dirty="0">
                <a:latin typeface="Tahoma" charset="0"/>
                <a:ea typeface="ＭＳ Ｐゴシック" charset="0"/>
              </a:rPr>
              <a:t>Hardware</a:t>
            </a:r>
            <a:r>
              <a:rPr lang="en-US" sz="2400" dirty="0">
                <a:latin typeface="Tahoma" charset="0"/>
                <a:ea typeface="ＭＳ Ｐゴシック" charset="0"/>
              </a:rPr>
              <a:t>:   run application on isolated </a:t>
            </a:r>
            <a:r>
              <a:rPr lang="en-US" sz="2400" dirty="0" err="1">
                <a:latin typeface="Tahoma" charset="0"/>
                <a:ea typeface="ＭＳ Ｐゴシック" charset="0"/>
              </a:rPr>
              <a:t>hw</a:t>
            </a:r>
            <a:r>
              <a:rPr lang="en-US" sz="2400" dirty="0">
                <a:latin typeface="Tahoma" charset="0"/>
                <a:ea typeface="ＭＳ Ｐゴシック" charset="0"/>
              </a:rPr>
              <a:t>  (air gap)</a:t>
            </a:r>
            <a:endParaRPr lang="en-US" dirty="0">
              <a:latin typeface="Tahoma" charset="0"/>
              <a:ea typeface="ＭＳ Ｐゴシック" charset="0"/>
            </a:endParaRPr>
          </a:p>
          <a:p>
            <a:pPr marL="457200" lvl="1" indent="0">
              <a:buNone/>
            </a:pPr>
            <a:endParaRPr lang="en-US" dirty="0">
              <a:latin typeface="Tahoma" charset="0"/>
              <a:ea typeface="ＭＳ Ｐゴシック" charset="0"/>
            </a:endParaRPr>
          </a:p>
          <a:p>
            <a:pPr marL="457200" lvl="1" indent="0">
              <a:buNone/>
            </a:pPr>
            <a:endParaRPr lang="en-US" sz="2800" dirty="0">
              <a:latin typeface="Tahoma" charset="0"/>
              <a:ea typeface="ＭＳ Ｐゴシック" charset="0"/>
            </a:endParaRPr>
          </a:p>
          <a:p>
            <a:pPr marL="457200" lvl="1" indent="0">
              <a:buNone/>
            </a:pPr>
            <a:endParaRPr lang="en-US" dirty="0">
              <a:latin typeface="Tahoma" charset="0"/>
              <a:ea typeface="ＭＳ Ｐゴシック" charset="0"/>
            </a:endParaRPr>
          </a:p>
          <a:p>
            <a:pPr marL="457200" lvl="1" indent="0">
              <a:buNone/>
            </a:pPr>
            <a:endParaRPr lang="en-US" sz="2800" dirty="0">
              <a:latin typeface="Tahoma" charset="0"/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Tahoma" charset="0"/>
                <a:ea typeface="ＭＳ Ｐゴシック" charset="0"/>
              </a:rPr>
              <a:t>			⇒  difficult </a:t>
            </a:r>
            <a:r>
              <a:rPr lang="en-US" sz="2400" dirty="0">
                <a:latin typeface="Tahoma" charset="0"/>
                <a:ea typeface="ＭＳ Ｐゴシック" charset="0"/>
              </a:rPr>
              <a:t>to 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manage</a:t>
            </a:r>
            <a:endParaRPr lang="en-US" sz="2400" dirty="0">
              <a:latin typeface="Tahoma" charset="0"/>
              <a:ea typeface="ＭＳ Ｐゴシック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2724150"/>
            <a:ext cx="1524000" cy="116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2724150"/>
            <a:ext cx="1524000" cy="11684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886200" y="2647950"/>
            <a:ext cx="0" cy="129540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05200" y="3867150"/>
            <a:ext cx="82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ir gap</a:t>
            </a:r>
            <a:endParaRPr lang="en-US" dirty="0"/>
          </a:p>
        </p:txBody>
      </p:sp>
      <p:cxnSp>
        <p:nvCxnSpPr>
          <p:cNvPr id="8" name="Elbow Connector 7"/>
          <p:cNvCxnSpPr/>
          <p:nvPr/>
        </p:nvCxnSpPr>
        <p:spPr>
          <a:xfrm>
            <a:off x="5257800" y="3867150"/>
            <a:ext cx="1447800" cy="228600"/>
          </a:xfrm>
          <a:prstGeom prst="bentConnector3">
            <a:avLst>
              <a:gd name="adj1" fmla="val 2632"/>
            </a:avLst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05600" y="3867150"/>
            <a:ext cx="11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etwork 1</a:t>
            </a:r>
            <a:endParaRPr lang="en-US" dirty="0"/>
          </a:p>
        </p:txBody>
      </p:sp>
      <p:cxnSp>
        <p:nvCxnSpPr>
          <p:cNvPr id="13" name="Elbow Connector 12"/>
          <p:cNvCxnSpPr>
            <a:endCxn id="14" idx="3"/>
          </p:cNvCxnSpPr>
          <p:nvPr/>
        </p:nvCxnSpPr>
        <p:spPr>
          <a:xfrm rot="10800000" flipV="1">
            <a:off x="1776770" y="3867150"/>
            <a:ext cx="737831" cy="260866"/>
          </a:xfrm>
          <a:prstGeom prst="bentConnector3">
            <a:avLst>
              <a:gd name="adj1" fmla="val 83"/>
            </a:avLst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9600" y="3943350"/>
            <a:ext cx="116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0" y="2876550"/>
            <a:ext cx="70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 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55631" y="2876550"/>
            <a:ext cx="70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 2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1286" y="2787993"/>
            <a:ext cx="673100" cy="55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88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An example covert channel</a:t>
            </a:r>
          </a:p>
        </p:txBody>
      </p:sp>
      <p:sp>
        <p:nvSpPr>
          <p:cNvPr id="43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819150"/>
            <a:ext cx="8686800" cy="42291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Tahoma" charset="0"/>
              </a:rPr>
              <a:t>Both VMs use the same underlying hardware</a:t>
            </a:r>
          </a:p>
          <a:p>
            <a:pPr marL="0" indent="0">
              <a:spcBef>
                <a:spcPct val="100000"/>
              </a:spcBef>
              <a:buNone/>
            </a:pPr>
            <a:r>
              <a:rPr lang="en-US" sz="2800" dirty="0">
                <a:latin typeface="Tahoma" charset="0"/>
              </a:rPr>
              <a:t>To send a bit   b </a:t>
            </a:r>
            <a:r>
              <a:rPr lang="en-US" sz="2800" dirty="0">
                <a:latin typeface="Tahoma" charset="0"/>
                <a:sym typeface="Symbol" charset="0"/>
              </a:rPr>
              <a:t> {0,1}   malware does:</a:t>
            </a:r>
          </a:p>
          <a:p>
            <a:pPr lvl="1">
              <a:lnSpc>
                <a:spcPct val="140000"/>
              </a:lnSpc>
            </a:pPr>
            <a:r>
              <a:rPr lang="en-US" sz="2400" dirty="0">
                <a:latin typeface="Tahoma" charset="0"/>
                <a:ea typeface="ＭＳ Ｐゴシック" charset="0"/>
                <a:sym typeface="Symbol" charset="0"/>
              </a:rPr>
              <a:t>b= 1:   at  1</a:t>
            </a:r>
            <a:r>
              <a:rPr lang="en-US" sz="2400" dirty="0" smtClean="0">
                <a:latin typeface="Tahoma" charset="0"/>
                <a:ea typeface="ＭＳ Ｐゴシック" charset="0"/>
                <a:sym typeface="Symbol" charset="0"/>
              </a:rPr>
              <a:t>:00am  </a:t>
            </a:r>
            <a:r>
              <a:rPr lang="en-US" sz="2400" dirty="0">
                <a:latin typeface="Tahoma" charset="0"/>
                <a:ea typeface="ＭＳ Ｐゴシック" charset="0"/>
                <a:sym typeface="Symbol" charset="0"/>
              </a:rPr>
              <a:t>do CPU intensive calculation</a:t>
            </a:r>
          </a:p>
          <a:p>
            <a:pPr lvl="1">
              <a:lnSpc>
                <a:spcPct val="140000"/>
              </a:lnSpc>
            </a:pPr>
            <a:r>
              <a:rPr lang="en-US" sz="2400" dirty="0">
                <a:latin typeface="Tahoma" charset="0"/>
                <a:ea typeface="ＭＳ Ｐゴシック" charset="0"/>
                <a:sym typeface="Symbol" charset="0"/>
              </a:rPr>
              <a:t>b= 0:   at  1</a:t>
            </a:r>
            <a:r>
              <a:rPr lang="en-US" sz="2400" dirty="0" smtClean="0">
                <a:latin typeface="Tahoma" charset="0"/>
                <a:ea typeface="ＭＳ Ｐゴシック" charset="0"/>
                <a:sym typeface="Symbol" charset="0"/>
              </a:rPr>
              <a:t>:00am  </a:t>
            </a:r>
            <a:r>
              <a:rPr lang="en-US" sz="2400" dirty="0">
                <a:latin typeface="Tahoma" charset="0"/>
                <a:ea typeface="ＭＳ Ｐゴシック" charset="0"/>
                <a:sym typeface="Symbol" charset="0"/>
              </a:rPr>
              <a:t>do nothing</a:t>
            </a:r>
          </a:p>
          <a:p>
            <a:pPr marL="0" indent="0">
              <a:spcBef>
                <a:spcPct val="100000"/>
              </a:spcBef>
              <a:buNone/>
            </a:pPr>
            <a:r>
              <a:rPr lang="en-US" sz="2600" dirty="0">
                <a:latin typeface="Tahoma" charset="0"/>
                <a:sym typeface="Symbol" charset="0"/>
              </a:rPr>
              <a:t>At  1</a:t>
            </a:r>
            <a:r>
              <a:rPr lang="en-US" sz="2600" dirty="0" smtClean="0">
                <a:latin typeface="Tahoma" charset="0"/>
                <a:sym typeface="Symbol" charset="0"/>
              </a:rPr>
              <a:t>:00am listener does </a:t>
            </a:r>
            <a:r>
              <a:rPr lang="en-US" sz="2600" dirty="0">
                <a:latin typeface="Tahoma" charset="0"/>
                <a:sym typeface="Symbol" charset="0"/>
              </a:rPr>
              <a:t>CPU intensive </a:t>
            </a:r>
            <a:r>
              <a:rPr lang="en-US" sz="2600" dirty="0" smtClean="0">
                <a:latin typeface="Tahoma" charset="0"/>
                <a:sym typeface="Symbol" charset="0"/>
              </a:rPr>
              <a:t>calc. </a:t>
            </a:r>
            <a:r>
              <a:rPr lang="en-US" sz="2600" dirty="0">
                <a:latin typeface="Tahoma" charset="0"/>
                <a:sym typeface="Symbol" charset="0"/>
              </a:rPr>
              <a:t>and measures completion time</a:t>
            </a:r>
          </a:p>
          <a:p>
            <a:pPr marL="457200" lvl="1" indent="0">
              <a:spcBef>
                <a:spcPts val="1728"/>
              </a:spcBef>
              <a:buNone/>
            </a:pPr>
            <a:r>
              <a:rPr lang="en-US" dirty="0">
                <a:latin typeface="Tahoma" charset="0"/>
                <a:ea typeface="ＭＳ Ｐゴシック" charset="0"/>
                <a:sym typeface="Symbol" charset="0"/>
              </a:rPr>
              <a:t> </a:t>
            </a:r>
            <a:r>
              <a:rPr lang="en-US" dirty="0" smtClean="0">
                <a:latin typeface="Tahoma" charset="0"/>
                <a:ea typeface="ＭＳ Ｐゴシック" charset="0"/>
                <a:sym typeface="Symbol" charset="0"/>
              </a:rPr>
              <a:t>        b </a:t>
            </a:r>
            <a:r>
              <a:rPr lang="en-US" dirty="0">
                <a:latin typeface="Tahoma" charset="0"/>
                <a:ea typeface="ＭＳ Ｐゴシック" charset="0"/>
                <a:sym typeface="Symbol" charset="0"/>
              </a:rPr>
              <a:t>= 1          completion-time &gt; threshold</a:t>
            </a:r>
          </a:p>
          <a:p>
            <a:pPr marL="0" indent="0">
              <a:spcBef>
                <a:spcPct val="100000"/>
              </a:spcBef>
              <a:buNone/>
            </a:pPr>
            <a:r>
              <a:rPr lang="en-US" sz="2800" dirty="0">
                <a:latin typeface="Tahoma" charset="0"/>
                <a:sym typeface="Symbol" charset="0"/>
              </a:rPr>
              <a:t>Many covert </a:t>
            </a:r>
            <a:r>
              <a:rPr lang="en-US" sz="2800" dirty="0" smtClean="0">
                <a:latin typeface="Tahoma" charset="0"/>
                <a:sym typeface="Symbol" charset="0"/>
              </a:rPr>
              <a:t>channels </a:t>
            </a:r>
            <a:r>
              <a:rPr lang="en-US" sz="2800" dirty="0">
                <a:latin typeface="Tahoma" charset="0"/>
                <a:sym typeface="Symbol" charset="0"/>
              </a:rPr>
              <a:t>exist in running system: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ahoma" charset="0"/>
                <a:ea typeface="ＭＳ Ｐゴシック" charset="0"/>
                <a:sym typeface="Symbol" charset="0"/>
              </a:rPr>
              <a:t>File lock status,    cache contents,    interrupts,  …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Tahoma" charset="0"/>
                <a:ea typeface="ＭＳ Ｐゴシック" charset="0"/>
                <a:sym typeface="Symbol" charset="0"/>
              </a:rPr>
              <a:t>Difficult </a:t>
            </a:r>
            <a:r>
              <a:rPr lang="en-US" dirty="0">
                <a:latin typeface="Tahoma" charset="0"/>
                <a:ea typeface="ＭＳ Ｐゴシック" charset="0"/>
                <a:sym typeface="Symbol" charset="0"/>
              </a:rPr>
              <a:t>to </a:t>
            </a:r>
            <a:r>
              <a:rPr lang="en-US" dirty="0" smtClean="0">
                <a:latin typeface="Tahoma" charset="0"/>
                <a:ea typeface="ＭＳ Ｐゴシック" charset="0"/>
                <a:sym typeface="Symbol" charset="0"/>
              </a:rPr>
              <a:t>eliminate all</a:t>
            </a:r>
            <a:endParaRPr lang="en-US" dirty="0">
              <a:latin typeface="Tahoma" charset="0"/>
              <a:ea typeface="ＭＳ Ｐゴシック" charset="0"/>
              <a:sym typeface="Symbol" charset="0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28600" y="1352550"/>
            <a:ext cx="8382000" cy="12192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99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590550"/>
            <a:ext cx="8268459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Suppose the system in question has two CPUs:  the classified VM </a:t>
            </a:r>
            <a:br>
              <a:rPr lang="en-US" sz="2400" dirty="0" smtClean="0"/>
            </a:br>
            <a:r>
              <a:rPr lang="en-US" sz="2400" dirty="0" smtClean="0"/>
              <a:t>runs on one</a:t>
            </a:r>
            <a:r>
              <a:rPr lang="en-US" sz="2400" dirty="0"/>
              <a:t> </a:t>
            </a:r>
            <a:r>
              <a:rPr lang="en-US" sz="2400" dirty="0" smtClean="0"/>
              <a:t>and the public VM runs on the other.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Is there a covert channel between the VMs?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6854" y="2876550"/>
            <a:ext cx="68448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There are covert channels, for example, based on the </a:t>
            </a:r>
            <a:br>
              <a:rPr lang="en-US" sz="2400" dirty="0" smtClean="0"/>
            </a:br>
            <a:r>
              <a:rPr lang="en-US" sz="2400" dirty="0" smtClean="0"/>
              <a:t>time needed to read from main memory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" y="417195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72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97819"/>
            <a:ext cx="7772400" cy="1659731"/>
          </a:xfrm>
        </p:spPr>
        <p:txBody>
          <a:bodyPr>
            <a:normAutofit fontScale="90000"/>
          </a:bodyPr>
          <a:lstStyle/>
          <a:p>
            <a:pPr>
              <a:lnSpc>
                <a:spcPct val="160000"/>
              </a:lnSpc>
            </a:pPr>
            <a:r>
              <a:rPr lang="en-US">
                <a:latin typeface="Tahoma" charset="0"/>
              </a:rPr>
              <a:t>VMM Introspection:  </a:t>
            </a:r>
            <a:r>
              <a:rPr lang="en-US" sz="2400">
                <a:latin typeface="Tahoma" charset="0"/>
              </a:rPr>
              <a:t>[GR</a:t>
            </a:r>
            <a:r>
              <a:rPr lang="ja-JP" altLang="en-US" sz="2400">
                <a:latin typeface="Tahoma" charset="0"/>
              </a:rPr>
              <a:t>’</a:t>
            </a:r>
            <a:r>
              <a:rPr lang="en-US" sz="2400">
                <a:latin typeface="Tahoma" charset="0"/>
              </a:rPr>
              <a:t>03]</a:t>
            </a:r>
            <a:br>
              <a:rPr lang="en-US" sz="2400">
                <a:latin typeface="Tahoma" charset="0"/>
              </a:rPr>
            </a:br>
            <a:r>
              <a:rPr lang="en-US" sz="2400">
                <a:latin typeface="Tahoma" charset="0"/>
              </a:rPr>
              <a:t>	</a:t>
            </a:r>
            <a:r>
              <a:rPr lang="en-US" sz="3200">
                <a:latin typeface="Tahoma" charset="0"/>
              </a:rPr>
              <a:t>protecting the anti-virus system</a:t>
            </a:r>
          </a:p>
        </p:txBody>
      </p:sp>
    </p:spTree>
    <p:extLst>
      <p:ext uri="{BB962C8B-B14F-4D97-AF65-F5344CB8AC3E}">
        <p14:creationId xmlns:p14="http://schemas.microsoft.com/office/powerpoint/2010/main" val="3844409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Intrusion Detection / Anti-virus</a:t>
            </a:r>
          </a:p>
        </p:txBody>
      </p:sp>
      <p:sp>
        <p:nvSpPr>
          <p:cNvPr id="114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971550"/>
            <a:ext cx="8610600" cy="41719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ahoma" charset="0"/>
              </a:rPr>
              <a:t>Runs as part of OS kernel and user space process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Kernel root kit can shutdown protection system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Common practice for modern malware</a:t>
            </a:r>
          </a:p>
          <a:p>
            <a:pPr marL="0" indent="0">
              <a:spcBef>
                <a:spcPct val="80000"/>
              </a:spcBef>
              <a:buNone/>
            </a:pPr>
            <a:r>
              <a:rPr lang="en-US" sz="2400" dirty="0">
                <a:latin typeface="Tahoma" charset="0"/>
              </a:rPr>
              <a:t>Standard solution:     </a:t>
            </a:r>
            <a:r>
              <a:rPr lang="en-US" sz="2400" b="1" dirty="0">
                <a:latin typeface="Tahoma" charset="0"/>
              </a:rPr>
              <a:t>run  IDS  system in the network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Problem:   insufficient visibility into user</a:t>
            </a:r>
            <a:r>
              <a:rPr lang="ja-JP" altLang="en-US" sz="2400" dirty="0">
                <a:latin typeface="Tahoma" charset="0"/>
                <a:ea typeface="ＭＳ Ｐゴシック" charset="0"/>
              </a:rPr>
              <a:t>’</a:t>
            </a:r>
            <a:r>
              <a:rPr lang="en-US" sz="2400" dirty="0">
                <a:latin typeface="Tahoma" charset="0"/>
                <a:ea typeface="ＭＳ Ｐゴシック" charset="0"/>
              </a:rPr>
              <a:t>s machine</a:t>
            </a:r>
          </a:p>
          <a:p>
            <a:pPr marL="0" indent="0">
              <a:spcBef>
                <a:spcPct val="80000"/>
              </a:spcBef>
              <a:buNone/>
            </a:pPr>
            <a:r>
              <a:rPr lang="en-US" sz="2400" dirty="0">
                <a:latin typeface="Tahoma" charset="0"/>
              </a:rPr>
              <a:t>Better:   </a:t>
            </a:r>
            <a:r>
              <a:rPr lang="en-US" sz="2400" b="1" dirty="0">
                <a:latin typeface="Tahoma" charset="0"/>
              </a:rPr>
              <a:t>run IDS as part of VMM  (protected from malware)</a:t>
            </a:r>
          </a:p>
          <a:p>
            <a:pPr lvl="1">
              <a:spcBef>
                <a:spcPct val="40000"/>
              </a:spcBef>
            </a:pPr>
            <a:r>
              <a:rPr lang="en-US" sz="2400" dirty="0">
                <a:latin typeface="Tahoma" charset="0"/>
                <a:ea typeface="ＭＳ Ｐゴシック" charset="0"/>
              </a:rPr>
              <a:t>VMM can monitor virtual hardware for anomalies</a:t>
            </a:r>
          </a:p>
          <a:p>
            <a:pPr lvl="1">
              <a:spcBef>
                <a:spcPct val="40000"/>
              </a:spcBef>
            </a:pPr>
            <a:r>
              <a:rPr lang="en-US" sz="2400" dirty="0">
                <a:latin typeface="Tahoma" charset="0"/>
                <a:ea typeface="ＭＳ Ｐゴシック" charset="0"/>
              </a:rPr>
              <a:t>VMI:   Virtual Machine Introspection</a:t>
            </a:r>
          </a:p>
          <a:p>
            <a:pPr lvl="2">
              <a:spcBef>
                <a:spcPct val="40000"/>
              </a:spcBef>
            </a:pPr>
            <a:r>
              <a:rPr lang="en-US" dirty="0">
                <a:latin typeface="Tahoma" charset="0"/>
                <a:ea typeface="ＭＳ Ｐゴシック" charset="0"/>
              </a:rPr>
              <a:t>  Allows VMM to check Guest OS internals</a:t>
            </a:r>
          </a:p>
        </p:txBody>
      </p:sp>
    </p:spTree>
    <p:extLst>
      <p:ext uri="{BB962C8B-B14F-4D97-AF65-F5344CB8AC3E}">
        <p14:creationId xmlns:p14="http://schemas.microsoft.com/office/powerpoint/2010/main" val="4101903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87236" y="1123950"/>
            <a:ext cx="5562600" cy="1752597"/>
          </a:xfrm>
          <a:prstGeom prst="rect">
            <a:avLst/>
          </a:prstGeom>
          <a:solidFill>
            <a:srgbClr val="0000FF"/>
          </a:solidFill>
          <a:ln w="762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algn="ctr"/>
            <a:r>
              <a:rPr lang="en-US" sz="2400" b="1" dirty="0" smtClean="0"/>
              <a:t>Infected VM</a:t>
            </a:r>
            <a:endParaRPr lang="en-US" sz="2400" b="1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22095" y="1428750"/>
            <a:ext cx="878305" cy="1206088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vert="eaVert" wrap="none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malware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787236" y="2895598"/>
            <a:ext cx="5562600" cy="97154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sz="2400" b="1" dirty="0"/>
              <a:t>VMM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787236" y="2266948"/>
            <a:ext cx="5562600" cy="65958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sz="2400" b="1" dirty="0" smtClean="0"/>
              <a:t>Guest OS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796636" y="3867148"/>
            <a:ext cx="7585364" cy="380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 smtClean="0">
                <a:solidFill>
                  <a:srgbClr val="000000"/>
                </a:solidFill>
              </a:rPr>
              <a:t>Hardware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286000" y="3105150"/>
            <a:ext cx="1447800" cy="533400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FF"/>
                </a:solidFill>
              </a:rPr>
              <a:t>IDS</a:t>
            </a:r>
            <a:endParaRPr lang="en-US" sz="2800" b="1" dirty="0">
              <a:solidFill>
                <a:srgbClr val="0000FF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05200" y="2647950"/>
            <a:ext cx="381000" cy="45720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200400" y="1809750"/>
            <a:ext cx="914400" cy="129540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2743200" y="2647950"/>
            <a:ext cx="76200" cy="45720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2133600" y="2571750"/>
            <a:ext cx="304800" cy="53340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680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Sample checks</a:t>
            </a:r>
          </a:p>
        </p:txBody>
      </p:sp>
      <p:sp>
        <p:nvSpPr>
          <p:cNvPr id="1157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666750"/>
            <a:ext cx="8382000" cy="4400550"/>
          </a:xfrm>
        </p:spPr>
        <p:txBody>
          <a:bodyPr>
            <a:noAutofit/>
          </a:bodyPr>
          <a:lstStyle/>
          <a:p>
            <a:pPr>
              <a:buFont typeface="Wingdings" charset="0"/>
              <a:buNone/>
            </a:pPr>
            <a:r>
              <a:rPr lang="en-US" sz="2200" b="1" dirty="0">
                <a:latin typeface="Tahoma" charset="0"/>
              </a:rPr>
              <a:t>Stealth </a:t>
            </a:r>
            <a:r>
              <a:rPr lang="en-US" sz="2200" b="1" dirty="0" smtClean="0">
                <a:latin typeface="Tahoma" charset="0"/>
              </a:rPr>
              <a:t>root-kit malware</a:t>
            </a:r>
            <a:r>
              <a:rPr lang="en-US" sz="2200" b="1" dirty="0">
                <a:latin typeface="Tahoma" charset="0"/>
              </a:rPr>
              <a:t>: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Creates processes that are invisible to  </a:t>
            </a:r>
            <a:r>
              <a:rPr lang="ja-JP" altLang="en-US" sz="2200" dirty="0">
                <a:latin typeface="Tahoma" charset="0"/>
                <a:ea typeface="ＭＳ Ｐゴシック" charset="0"/>
              </a:rPr>
              <a:t>“</a:t>
            </a:r>
            <a:r>
              <a:rPr lang="en-US" sz="2200" dirty="0" err="1">
                <a:latin typeface="Tahoma" charset="0"/>
                <a:ea typeface="ＭＳ Ｐゴシック" charset="0"/>
              </a:rPr>
              <a:t>ps</a:t>
            </a:r>
            <a:r>
              <a:rPr lang="ja-JP" altLang="en-US" sz="2200" dirty="0">
                <a:latin typeface="Tahoma" charset="0"/>
                <a:ea typeface="ＭＳ Ｐゴシック" charset="0"/>
              </a:rPr>
              <a:t>”</a:t>
            </a:r>
            <a:endParaRPr lang="en-US" sz="2200" dirty="0">
              <a:latin typeface="Tahoma" charset="0"/>
              <a:ea typeface="ＭＳ Ｐゴシック" charset="0"/>
            </a:endParaRP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Opens sockets that are invisible to  </a:t>
            </a:r>
            <a:r>
              <a:rPr lang="ja-JP" altLang="en-US" sz="2200" dirty="0">
                <a:latin typeface="Tahoma" charset="0"/>
                <a:ea typeface="ＭＳ Ｐゴシック" charset="0"/>
              </a:rPr>
              <a:t>“</a:t>
            </a:r>
            <a:r>
              <a:rPr lang="en-US" sz="2200" dirty="0" err="1">
                <a:latin typeface="Tahoma" charset="0"/>
                <a:ea typeface="ＭＳ Ｐゴシック" charset="0"/>
              </a:rPr>
              <a:t>netstat</a:t>
            </a:r>
            <a:r>
              <a:rPr lang="ja-JP" altLang="en-US" sz="2200" dirty="0">
                <a:latin typeface="Tahoma" charset="0"/>
                <a:ea typeface="ＭＳ Ｐゴシック" charset="0"/>
              </a:rPr>
              <a:t>”</a:t>
            </a:r>
            <a:endParaRPr lang="en-US" sz="2200" dirty="0">
              <a:latin typeface="Tahoma" charset="0"/>
              <a:ea typeface="ＭＳ Ｐゴシック" charset="0"/>
            </a:endParaRPr>
          </a:p>
          <a:p>
            <a:pPr>
              <a:spcBef>
                <a:spcPct val="80000"/>
              </a:spcBef>
              <a:buFont typeface="Wingdings" charset="0"/>
              <a:buNone/>
            </a:pPr>
            <a:r>
              <a:rPr lang="en-US" sz="2200" dirty="0">
                <a:latin typeface="Tahoma" charset="0"/>
              </a:rPr>
              <a:t>1. </a:t>
            </a:r>
            <a:r>
              <a:rPr lang="en-US" sz="2200" b="1" dirty="0">
                <a:solidFill>
                  <a:srgbClr val="0000FF"/>
                </a:solidFill>
                <a:latin typeface="Tahoma" charset="0"/>
              </a:rPr>
              <a:t>Lie detector check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Goal:   detect stealth malware that hides processes </a:t>
            </a:r>
            <a:br>
              <a:rPr lang="en-US" sz="2200" dirty="0">
                <a:latin typeface="Tahoma" charset="0"/>
                <a:ea typeface="ＭＳ Ｐゴシック" charset="0"/>
              </a:rPr>
            </a:br>
            <a:r>
              <a:rPr lang="en-US" sz="2200" dirty="0">
                <a:latin typeface="Tahoma" charset="0"/>
                <a:ea typeface="ＭＳ Ｐゴシック" charset="0"/>
              </a:rPr>
              <a:t>and network activity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Method:</a:t>
            </a:r>
          </a:p>
          <a:p>
            <a:pPr lvl="2">
              <a:spcBef>
                <a:spcPct val="40000"/>
              </a:spcBef>
            </a:pPr>
            <a:r>
              <a:rPr lang="en-US" sz="2200" dirty="0">
                <a:latin typeface="Tahoma" charset="0"/>
                <a:ea typeface="ＭＳ Ｐゴシック" charset="0"/>
              </a:rPr>
              <a:t>  VMM lists processes running in </a:t>
            </a:r>
            <a:r>
              <a:rPr lang="en-US" sz="2200" dirty="0" err="1">
                <a:latin typeface="Tahoma" charset="0"/>
                <a:ea typeface="ＭＳ Ｐゴシック" charset="0"/>
              </a:rPr>
              <a:t>GuestOS</a:t>
            </a:r>
            <a:endParaRPr lang="en-US" sz="2200" dirty="0">
              <a:latin typeface="Tahoma" charset="0"/>
              <a:ea typeface="ＭＳ Ｐゴシック" charset="0"/>
            </a:endParaRPr>
          </a:p>
          <a:p>
            <a:pPr lvl="2">
              <a:spcBef>
                <a:spcPct val="40000"/>
              </a:spcBef>
            </a:pPr>
            <a:r>
              <a:rPr lang="en-US" sz="2200" dirty="0">
                <a:latin typeface="Tahoma" charset="0"/>
                <a:ea typeface="ＭＳ Ｐゴシック" charset="0"/>
              </a:rPr>
              <a:t>  VMM requests </a:t>
            </a:r>
            <a:r>
              <a:rPr lang="en-US" sz="2200" dirty="0" err="1">
                <a:latin typeface="Tahoma" charset="0"/>
                <a:ea typeface="ＭＳ Ｐゴシック" charset="0"/>
              </a:rPr>
              <a:t>GuestOS</a:t>
            </a:r>
            <a:r>
              <a:rPr lang="en-US" sz="2200" dirty="0">
                <a:latin typeface="Tahoma" charset="0"/>
                <a:ea typeface="ＭＳ Ｐゴシック" charset="0"/>
              </a:rPr>
              <a:t> to list processes (e.g.  </a:t>
            </a:r>
            <a:r>
              <a:rPr lang="en-US" sz="2200" dirty="0" err="1">
                <a:latin typeface="Tahoma" charset="0"/>
                <a:ea typeface="ＭＳ Ｐゴシック" charset="0"/>
              </a:rPr>
              <a:t>ps</a:t>
            </a:r>
            <a:r>
              <a:rPr lang="en-US" sz="2200" dirty="0">
                <a:latin typeface="Tahoma" charset="0"/>
                <a:ea typeface="ＭＳ Ｐゴシック" charset="0"/>
              </a:rPr>
              <a:t>)</a:t>
            </a:r>
          </a:p>
          <a:p>
            <a:pPr lvl="2">
              <a:spcBef>
                <a:spcPct val="40000"/>
              </a:spcBef>
            </a:pPr>
            <a:r>
              <a:rPr lang="en-US" sz="2200" dirty="0">
                <a:latin typeface="Tahoma" charset="0"/>
                <a:ea typeface="ＭＳ Ｐゴシック" charset="0"/>
              </a:rPr>
              <a:t>  If </a:t>
            </a:r>
            <a:r>
              <a:rPr lang="en-US" sz="2200" dirty="0" smtClean="0">
                <a:latin typeface="Tahoma" charset="0"/>
                <a:ea typeface="ＭＳ Ｐゴシック" charset="0"/>
              </a:rPr>
              <a:t>mismatch:     </a:t>
            </a:r>
            <a:r>
              <a:rPr lang="en-US" sz="2200" dirty="0">
                <a:latin typeface="Tahoma" charset="0"/>
                <a:ea typeface="ＭＳ Ｐゴシック" charset="0"/>
              </a:rPr>
              <a:t>kill VM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1400" y="4629150"/>
            <a:ext cx="1676400" cy="4572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37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Sample checks</a:t>
            </a:r>
          </a:p>
        </p:txBody>
      </p:sp>
      <p:sp>
        <p:nvSpPr>
          <p:cNvPr id="1167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971550"/>
            <a:ext cx="8153400" cy="4038600"/>
          </a:xfrm>
        </p:spPr>
        <p:txBody>
          <a:bodyPr>
            <a:noAutofit/>
          </a:bodyPr>
          <a:lstStyle/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</a:rPr>
              <a:t>2. </a:t>
            </a:r>
            <a:r>
              <a:rPr lang="en-US" sz="2200" b="1" dirty="0">
                <a:solidFill>
                  <a:srgbClr val="0000FF"/>
                </a:solidFill>
                <a:latin typeface="Tahoma" charset="0"/>
              </a:rPr>
              <a:t>Application code integrity detector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VMM computes hash of user </a:t>
            </a:r>
            <a:r>
              <a:rPr lang="en-US" sz="2200" dirty="0" smtClean="0">
                <a:latin typeface="Tahoma" charset="0"/>
                <a:ea typeface="ＭＳ Ｐゴシック" charset="0"/>
              </a:rPr>
              <a:t>app code </a:t>
            </a:r>
            <a:r>
              <a:rPr lang="en-US" sz="2200" dirty="0">
                <a:latin typeface="Tahoma" charset="0"/>
                <a:ea typeface="ＭＳ Ｐゴシック" charset="0"/>
              </a:rPr>
              <a:t>running in VM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Compare to whitelist of hashes</a:t>
            </a:r>
          </a:p>
          <a:p>
            <a:pPr lvl="2"/>
            <a:r>
              <a:rPr lang="en-US" sz="2200" dirty="0">
                <a:latin typeface="Tahoma" charset="0"/>
                <a:ea typeface="ＭＳ Ｐゴシック" charset="0"/>
              </a:rPr>
              <a:t>  Kills VM if unknown program appears</a:t>
            </a:r>
          </a:p>
          <a:p>
            <a:pPr>
              <a:spcBef>
                <a:spcPct val="100000"/>
              </a:spcBef>
              <a:buFont typeface="Wingdings" charset="0"/>
              <a:buNone/>
            </a:pPr>
            <a:r>
              <a:rPr lang="en-US" sz="2200" dirty="0">
                <a:latin typeface="Tahoma" charset="0"/>
              </a:rPr>
              <a:t>3. </a:t>
            </a:r>
            <a:r>
              <a:rPr lang="en-US" sz="2200" b="1" dirty="0">
                <a:solidFill>
                  <a:srgbClr val="0000FF"/>
                </a:solidFill>
                <a:latin typeface="Tahoma" charset="0"/>
              </a:rPr>
              <a:t>Ensure </a:t>
            </a:r>
            <a:r>
              <a:rPr lang="en-US" sz="2200" b="1" dirty="0" err="1">
                <a:solidFill>
                  <a:srgbClr val="0000FF"/>
                </a:solidFill>
                <a:latin typeface="Tahoma" charset="0"/>
              </a:rPr>
              <a:t>GuestOS</a:t>
            </a:r>
            <a:r>
              <a:rPr lang="en-US" sz="2200" b="1" dirty="0">
                <a:solidFill>
                  <a:srgbClr val="0000FF"/>
                </a:solidFill>
                <a:latin typeface="Tahoma" charset="0"/>
              </a:rPr>
              <a:t> kernel integrity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example:   detect changes to  </a:t>
            </a:r>
            <a:r>
              <a:rPr lang="en-US" sz="2200" dirty="0" err="1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sys_call_table</a:t>
            </a:r>
            <a:endParaRPr lang="en-US" sz="2200" dirty="0">
              <a:solidFill>
                <a:schemeClr val="accent2"/>
              </a:solidFill>
              <a:latin typeface="Tahoma" charset="0"/>
              <a:ea typeface="ＭＳ Ｐゴシック" charset="0"/>
            </a:endParaRPr>
          </a:p>
          <a:p>
            <a:pPr>
              <a:spcBef>
                <a:spcPct val="100000"/>
              </a:spcBef>
              <a:buFont typeface="Wingdings" charset="0"/>
              <a:buNone/>
            </a:pPr>
            <a:r>
              <a:rPr lang="en-US" sz="2200" dirty="0">
                <a:latin typeface="Tahoma" charset="0"/>
              </a:rPr>
              <a:t>4. </a:t>
            </a:r>
            <a:r>
              <a:rPr lang="en-US" sz="2200" b="1" dirty="0">
                <a:solidFill>
                  <a:srgbClr val="0000FF"/>
                </a:solidFill>
                <a:latin typeface="Tahoma" charset="0"/>
              </a:rPr>
              <a:t>Virus signature detector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Run virus signature detector on </a:t>
            </a:r>
            <a:r>
              <a:rPr lang="en-US" sz="2200" dirty="0" err="1">
                <a:latin typeface="Tahoma" charset="0"/>
                <a:ea typeface="ＭＳ Ｐゴシック" charset="0"/>
              </a:rPr>
              <a:t>GuestOS</a:t>
            </a:r>
            <a:r>
              <a:rPr lang="en-US" sz="2200" dirty="0">
                <a:latin typeface="Tahoma" charset="0"/>
                <a:ea typeface="ＭＳ Ｐゴシック" charset="0"/>
              </a:rPr>
              <a:t> </a:t>
            </a:r>
            <a:r>
              <a:rPr lang="en-US" sz="2200" dirty="0" smtClean="0">
                <a:latin typeface="Tahoma" charset="0"/>
                <a:ea typeface="ＭＳ Ｐゴシック" charset="0"/>
              </a:rPr>
              <a:t>memory</a:t>
            </a:r>
            <a:endParaRPr lang="en-US" sz="2200" dirty="0"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759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Isolation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Subvirting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VM Isolation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13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>
                <a:latin typeface="Tahoma" charset="0"/>
              </a:rPr>
              <a:t>Subvirt</a:t>
            </a:r>
            <a:r>
              <a:rPr lang="en-US" sz="4400" dirty="0" smtClean="0">
                <a:latin typeface="Tahoma" charset="0"/>
              </a:rPr>
              <a:t>   </a:t>
            </a:r>
            <a:r>
              <a:rPr lang="en-US" sz="1800" dirty="0" smtClean="0">
                <a:latin typeface="Tahoma" charset="0"/>
              </a:rPr>
              <a:t>[King et al. 2006]</a:t>
            </a:r>
            <a:endParaRPr lang="en-US" sz="1800" dirty="0">
              <a:latin typeface="Tahoma" charset="0"/>
            </a:endParaRPr>
          </a:p>
        </p:txBody>
      </p:sp>
      <p:sp>
        <p:nvSpPr>
          <p:cNvPr id="50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028700"/>
            <a:ext cx="8382000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ahoma" charset="0"/>
              </a:rPr>
              <a:t>Virus idea: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Once on </a:t>
            </a:r>
            <a:r>
              <a:rPr lang="en-US" sz="2200" dirty="0" smtClean="0">
                <a:latin typeface="Tahoma" charset="0"/>
                <a:ea typeface="ＭＳ Ｐゴシック" charset="0"/>
              </a:rPr>
              <a:t>victim </a:t>
            </a:r>
            <a:r>
              <a:rPr lang="en-US" sz="2200" dirty="0">
                <a:latin typeface="Tahoma" charset="0"/>
                <a:ea typeface="ＭＳ Ｐゴシック" charset="0"/>
              </a:rPr>
              <a:t>machine, install a malicious VMM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Virus hides in VMM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Invisible to virus detector running inside VM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990600" y="2724150"/>
            <a:ext cx="21336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990600" y="4648200"/>
            <a:ext cx="21336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charset="0"/>
              </a:rPr>
              <a:t>HW     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990600" y="4248150"/>
            <a:ext cx="21336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charset="0"/>
              </a:rPr>
              <a:t>OS     </a:t>
            </a:r>
            <a:endParaRPr lang="en-US" sz="2400">
              <a:latin typeface="Times" charset="0"/>
              <a:sym typeface="Symbol" charset="0"/>
            </a:endParaRP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3959166" y="3333750"/>
            <a:ext cx="74148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4400">
                <a:latin typeface="Times" charset="0"/>
                <a:sym typeface="Symbol" charset="0"/>
              </a:rPr>
              <a:t></a:t>
            </a: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5791200" y="2724150"/>
            <a:ext cx="21336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5791200" y="4586287"/>
            <a:ext cx="2133600" cy="347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charset="0"/>
              </a:rPr>
              <a:t>HW     </a:t>
            </a: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5791200" y="3905250"/>
            <a:ext cx="2133600" cy="347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charset="0"/>
              </a:rPr>
              <a:t>OS     </a:t>
            </a:r>
            <a:endParaRPr lang="en-US" sz="2400">
              <a:latin typeface="Times" charset="0"/>
              <a:sym typeface="Symbol" charset="0"/>
            </a:endParaRP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5791200" y="4243387"/>
            <a:ext cx="2133600" cy="3476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charset="0"/>
              </a:rPr>
              <a:t>VMM and virus</a:t>
            </a:r>
            <a:endParaRPr lang="en-US" sz="2400">
              <a:latin typeface="Times" charset="0"/>
              <a:sym typeface="Symbol" charset="0"/>
            </a:endParaRP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2362200" y="3181350"/>
            <a:ext cx="609600" cy="13525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  <a:latin typeface="Times" charset="0"/>
              </a:rPr>
              <a:t>a</a:t>
            </a:r>
            <a:r>
              <a:rPr lang="en-US" sz="2400" dirty="0" smtClean="0">
                <a:solidFill>
                  <a:schemeClr val="bg1"/>
                </a:solidFill>
                <a:latin typeface="Times" charset="0"/>
              </a:rPr>
              <a:t>nti</a:t>
            </a:r>
            <a:r>
              <a:rPr lang="en-US" sz="2400" dirty="0">
                <a:solidFill>
                  <a:schemeClr val="bg1"/>
                </a:solidFill>
                <a:latin typeface="Times" charset="0"/>
              </a:rPr>
              <a:t>-virus</a:t>
            </a:r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7162800" y="2876550"/>
            <a:ext cx="609600" cy="1257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  <a:latin typeface="Times" charset="0"/>
              </a:rPr>
              <a:t>a</a:t>
            </a:r>
            <a:r>
              <a:rPr lang="en-US" sz="2000" dirty="0" smtClean="0">
                <a:solidFill>
                  <a:schemeClr val="bg1"/>
                </a:solidFill>
                <a:latin typeface="Times" charset="0"/>
              </a:rPr>
              <a:t>nti</a:t>
            </a:r>
            <a:r>
              <a:rPr lang="en-US" sz="2000" dirty="0">
                <a:solidFill>
                  <a:schemeClr val="bg1"/>
                </a:solidFill>
                <a:latin typeface="Times" charset="0"/>
              </a:rPr>
              <a:t>-virus</a:t>
            </a:r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5791200" y="2724150"/>
            <a:ext cx="2133600" cy="15240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91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0" y="514350"/>
            <a:ext cx="9144000" cy="628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7724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94073"/>
            <a:ext cx="7772400" cy="320278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ahoma" charset="0"/>
              </a:rPr>
              <a:t>The MATRIX</a:t>
            </a:r>
          </a:p>
        </p:txBody>
      </p:sp>
    </p:spTree>
    <p:extLst>
      <p:ext uri="{BB962C8B-B14F-4D97-AF65-F5344CB8AC3E}">
        <p14:creationId xmlns:p14="http://schemas.microsoft.com/office/powerpoint/2010/main" val="172781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Approach:   confinement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2400" y="895350"/>
            <a:ext cx="8686800" cy="42291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943100" algn="l"/>
              </a:tabLst>
            </a:pPr>
            <a:r>
              <a:rPr lang="en-US" sz="2400" b="1" u="sng" dirty="0" smtClean="0">
                <a:latin typeface="Tahoma" charset="0"/>
              </a:rPr>
              <a:t>Confinement</a:t>
            </a:r>
            <a:r>
              <a:rPr lang="en-US" sz="2400" dirty="0" smtClean="0">
                <a:latin typeface="Tahoma" charset="0"/>
              </a:rPr>
              <a:t>:</a:t>
            </a:r>
            <a:r>
              <a:rPr lang="en-US" sz="2000" dirty="0" smtClean="0">
                <a:latin typeface="Tahoma" charset="0"/>
              </a:rPr>
              <a:t>   ensure misbehaving app cannot harm rest of system</a:t>
            </a:r>
            <a:endParaRPr lang="en-US" sz="2000" dirty="0">
              <a:latin typeface="Tahoma" charset="0"/>
            </a:endParaRPr>
          </a:p>
          <a:p>
            <a:pPr marL="0" indent="0">
              <a:spcBef>
                <a:spcPct val="80000"/>
              </a:spcBef>
              <a:buNone/>
            </a:pPr>
            <a:r>
              <a:rPr lang="en-US" sz="2400" dirty="0">
                <a:latin typeface="Tahoma" charset="0"/>
              </a:rPr>
              <a:t>Can be implemented at many levels</a:t>
            </a:r>
            <a:r>
              <a:rPr lang="en-US" sz="2400" dirty="0" smtClean="0">
                <a:latin typeface="Tahoma" charset="0"/>
              </a:rPr>
              <a:t>:</a:t>
            </a:r>
            <a:endParaRPr lang="en-US" sz="2400" b="1" dirty="0">
              <a:latin typeface="Tahoma" charset="0"/>
            </a:endParaRPr>
          </a:p>
          <a:p>
            <a:pPr lvl="1"/>
            <a:r>
              <a:rPr lang="en-US" sz="2400" b="1" dirty="0" smtClean="0">
                <a:latin typeface="Tahoma" charset="0"/>
                <a:ea typeface="ＭＳ Ｐゴシック" charset="0"/>
              </a:rPr>
              <a:t>Virtual machines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:   isolate OS’s on a single machine  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2876550"/>
            <a:ext cx="6477000" cy="1905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4476750"/>
            <a:ext cx="6477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Virtual </a:t>
            </a:r>
            <a:r>
              <a:rPr lang="en-US" sz="2000" dirty="0"/>
              <a:t>M</a:t>
            </a:r>
            <a:r>
              <a:rPr lang="en-US" sz="2000" dirty="0" smtClean="0"/>
              <a:t>achine Monitor  (VMM)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219200" y="2876550"/>
            <a:ext cx="3276600" cy="1600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19600" y="2876550"/>
            <a:ext cx="3276600" cy="1600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419600" y="2724150"/>
            <a:ext cx="0" cy="175260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133600" y="3181350"/>
            <a:ext cx="13716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app1</a:t>
            </a:r>
            <a:endParaRPr lang="en-US" sz="2000" dirty="0"/>
          </a:p>
        </p:txBody>
      </p:sp>
      <p:sp>
        <p:nvSpPr>
          <p:cNvPr id="22" name="Oval 21"/>
          <p:cNvSpPr/>
          <p:nvPr/>
        </p:nvSpPr>
        <p:spPr>
          <a:xfrm>
            <a:off x="5410200" y="3181350"/>
            <a:ext cx="13716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app2</a:t>
            </a:r>
            <a:endParaRPr lang="en-US" sz="2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3638550"/>
            <a:ext cx="673100" cy="55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84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4572000"/>
            <a:ext cx="9144000" cy="628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742950"/>
            <a:ext cx="914400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3" t="52083" r="23438" b="7292"/>
          <a:stretch>
            <a:fillRect/>
          </a:stretch>
        </p:blipFill>
        <p:spPr bwMode="auto">
          <a:xfrm>
            <a:off x="304800" y="816769"/>
            <a:ext cx="8610600" cy="349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67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VM Based Malware  </a:t>
            </a:r>
            <a:r>
              <a:rPr lang="en-US" sz="3600" dirty="0">
                <a:latin typeface="Tahoma" charset="0"/>
              </a:rPr>
              <a:t>(blue pill virus)</a:t>
            </a:r>
          </a:p>
        </p:txBody>
      </p:sp>
      <p:sp>
        <p:nvSpPr>
          <p:cNvPr id="53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200150"/>
            <a:ext cx="8382000" cy="3543300"/>
          </a:xfrm>
        </p:spPr>
        <p:txBody>
          <a:bodyPr>
            <a:noAutofit/>
          </a:bodyPr>
          <a:lstStyle/>
          <a:p>
            <a:r>
              <a:rPr lang="en-US" sz="2200" b="1" dirty="0">
                <a:latin typeface="Tahoma" charset="0"/>
              </a:rPr>
              <a:t>VMBR</a:t>
            </a:r>
            <a:r>
              <a:rPr lang="en-US" sz="2200" dirty="0">
                <a:latin typeface="Tahoma" charset="0"/>
              </a:rPr>
              <a:t>:    a virus that installs a malicious VMM  (hypervisor)</a:t>
            </a:r>
          </a:p>
          <a:p>
            <a:endParaRPr lang="en-US" sz="2200" b="1" dirty="0">
              <a:latin typeface="Tahoma" charset="0"/>
            </a:endParaRPr>
          </a:p>
          <a:p>
            <a:r>
              <a:rPr lang="en-US" sz="2200" b="1" dirty="0">
                <a:latin typeface="Tahoma" charset="0"/>
              </a:rPr>
              <a:t>Microsoft Security Bulletin:   (Oct, 2006) </a:t>
            </a:r>
            <a:endParaRPr lang="en-US" sz="2200" b="1" dirty="0" smtClean="0">
              <a:latin typeface="Tahoma" charset="0"/>
            </a:endParaRPr>
          </a:p>
          <a:p>
            <a:pPr lvl="1">
              <a:lnSpc>
                <a:spcPct val="130000"/>
              </a:lnSpc>
            </a:pPr>
            <a:r>
              <a:rPr lang="en-US" sz="2200" dirty="0" smtClean="0">
                <a:latin typeface="Tahoma" charset="0"/>
                <a:ea typeface="ＭＳ Ｐゴシック" charset="0"/>
              </a:rPr>
              <a:t>Suggests </a:t>
            </a:r>
            <a:r>
              <a:rPr lang="en-US" sz="2200" dirty="0">
                <a:latin typeface="Tahoma" charset="0"/>
                <a:ea typeface="ＭＳ Ｐゴシック" charset="0"/>
              </a:rPr>
              <a:t>disabling hardware virtualization features </a:t>
            </a:r>
            <a:br>
              <a:rPr lang="en-US" sz="2200" dirty="0">
                <a:latin typeface="Tahoma" charset="0"/>
                <a:ea typeface="ＭＳ Ｐゴシック" charset="0"/>
              </a:rPr>
            </a:br>
            <a:r>
              <a:rPr lang="en-US" sz="2200" dirty="0">
                <a:latin typeface="Tahoma" charset="0"/>
                <a:ea typeface="ＭＳ Ｐゴシック" charset="0"/>
              </a:rPr>
              <a:t>by default for client-side systems</a:t>
            </a:r>
          </a:p>
          <a:p>
            <a:pPr>
              <a:spcBef>
                <a:spcPct val="180000"/>
              </a:spcBef>
            </a:pPr>
            <a:r>
              <a:rPr lang="en-US" sz="2200" b="1" dirty="0">
                <a:latin typeface="Tahoma" charset="0"/>
              </a:rPr>
              <a:t>But VMBRs are easy to defeat</a:t>
            </a:r>
          </a:p>
          <a:p>
            <a:pPr lvl="1">
              <a:spcBef>
                <a:spcPct val="30000"/>
              </a:spcBef>
            </a:pPr>
            <a:r>
              <a:rPr lang="en-US" sz="2200" dirty="0">
                <a:latin typeface="Tahoma" charset="0"/>
                <a:ea typeface="ＭＳ Ｐゴシック" charset="0"/>
              </a:rPr>
              <a:t>A guest OS can detect that it is running on top of VMM</a:t>
            </a:r>
          </a:p>
        </p:txBody>
      </p:sp>
    </p:spTree>
    <p:extLst>
      <p:ext uri="{BB962C8B-B14F-4D97-AF65-F5344CB8AC3E}">
        <p14:creationId xmlns:p14="http://schemas.microsoft.com/office/powerpoint/2010/main" val="192473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VMM Detection</a:t>
            </a:r>
          </a:p>
        </p:txBody>
      </p:sp>
      <p:sp>
        <p:nvSpPr>
          <p:cNvPr id="54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028700"/>
            <a:ext cx="8382000" cy="4000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Tahoma" charset="0"/>
              </a:rPr>
              <a:t>Can an OS detect it is running on top of a VMM?</a:t>
            </a:r>
          </a:p>
          <a:p>
            <a:pPr marL="0" indent="0">
              <a:spcBef>
                <a:spcPct val="80000"/>
              </a:spcBef>
              <a:buNone/>
            </a:pPr>
            <a:r>
              <a:rPr lang="en-US" sz="2200" u="sng" dirty="0">
                <a:latin typeface="Tahoma" charset="0"/>
              </a:rPr>
              <a:t>Applications</a:t>
            </a:r>
            <a:r>
              <a:rPr lang="en-US" sz="2200" dirty="0">
                <a:latin typeface="Tahoma" charset="0"/>
              </a:rPr>
              <a:t>:</a:t>
            </a:r>
          </a:p>
          <a:p>
            <a:pPr lvl="1">
              <a:spcBef>
                <a:spcPct val="70000"/>
              </a:spcBef>
            </a:pPr>
            <a:r>
              <a:rPr lang="en-US" sz="2200" dirty="0">
                <a:latin typeface="Tahoma" charset="0"/>
                <a:ea typeface="ＭＳ Ｐゴシック" charset="0"/>
              </a:rPr>
              <a:t>Virus detector can detect VMBR</a:t>
            </a:r>
          </a:p>
          <a:p>
            <a:pPr lvl="1">
              <a:spcBef>
                <a:spcPct val="70000"/>
              </a:spcBef>
            </a:pPr>
            <a:r>
              <a:rPr lang="en-US" sz="2200" dirty="0">
                <a:latin typeface="Tahoma" charset="0"/>
                <a:ea typeface="ＭＳ Ｐゴシック" charset="0"/>
              </a:rPr>
              <a:t>Normal virus (non-VMBR) can detect VMM</a:t>
            </a:r>
          </a:p>
          <a:p>
            <a:pPr lvl="2"/>
            <a:r>
              <a:rPr lang="en-US" sz="2200" dirty="0">
                <a:latin typeface="Tahoma" charset="0"/>
                <a:ea typeface="ＭＳ Ｐゴシック" charset="0"/>
              </a:rPr>
              <a:t>refuse to run to avoid reverse engineering</a:t>
            </a:r>
          </a:p>
          <a:p>
            <a:pPr lvl="1">
              <a:spcBef>
                <a:spcPct val="70000"/>
              </a:spcBef>
            </a:pPr>
            <a:r>
              <a:rPr lang="en-US" sz="2200" dirty="0">
                <a:latin typeface="Tahoma" charset="0"/>
                <a:ea typeface="ＭＳ Ｐゴシック" charset="0"/>
              </a:rPr>
              <a:t>Software that binds to hardware (e.g. MS Windows) can </a:t>
            </a:r>
            <a:br>
              <a:rPr lang="en-US" sz="2200" dirty="0">
                <a:latin typeface="Tahoma" charset="0"/>
                <a:ea typeface="ＭＳ Ｐゴシック" charset="0"/>
              </a:rPr>
            </a:br>
            <a:r>
              <a:rPr lang="en-US" sz="2200" dirty="0">
                <a:latin typeface="Tahoma" charset="0"/>
                <a:ea typeface="ＭＳ Ｐゴシック" charset="0"/>
              </a:rPr>
              <a:t>refuse to run on top of VMM</a:t>
            </a:r>
          </a:p>
          <a:p>
            <a:pPr lvl="1">
              <a:spcBef>
                <a:spcPct val="70000"/>
              </a:spcBef>
            </a:pPr>
            <a:r>
              <a:rPr lang="en-US" sz="2200" dirty="0">
                <a:latin typeface="Tahoma" charset="0"/>
                <a:ea typeface="ＭＳ Ｐゴシック" charset="0"/>
              </a:rPr>
              <a:t>DRM systems may refuse to run on top of VMM</a:t>
            </a:r>
          </a:p>
        </p:txBody>
      </p:sp>
    </p:spTree>
    <p:extLst>
      <p:ext uri="{BB962C8B-B14F-4D97-AF65-F5344CB8AC3E}">
        <p14:creationId xmlns:p14="http://schemas.microsoft.com/office/powerpoint/2010/main" val="4125560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-19050"/>
            <a:ext cx="8229600" cy="857250"/>
          </a:xfrm>
        </p:spPr>
        <p:txBody>
          <a:bodyPr/>
          <a:lstStyle/>
          <a:p>
            <a:r>
              <a:rPr lang="en-US" sz="3600" dirty="0">
                <a:latin typeface="Tahoma" charset="0"/>
              </a:rPr>
              <a:t>VMM detection    (red pill techniques)</a:t>
            </a:r>
          </a:p>
        </p:txBody>
      </p:sp>
      <p:sp>
        <p:nvSpPr>
          <p:cNvPr id="5530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895350"/>
            <a:ext cx="8610600" cy="4114800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ahoma" charset="0"/>
              </a:rPr>
              <a:t>VM platforms often emulate simple hardware</a:t>
            </a:r>
          </a:p>
          <a:p>
            <a:pPr marL="1028700" lvl="3" indent="-342900"/>
            <a:r>
              <a:rPr lang="en-US" dirty="0" err="1">
                <a:latin typeface="Tahoma" charset="0"/>
                <a:ea typeface="ＭＳ Ｐゴシック" charset="0"/>
              </a:rPr>
              <a:t>VMWare</a:t>
            </a:r>
            <a:r>
              <a:rPr lang="en-US" dirty="0">
                <a:latin typeface="Tahoma" charset="0"/>
                <a:ea typeface="ＭＳ Ｐゴシック" charset="0"/>
              </a:rPr>
              <a:t> emulates an ancient i440bx chipset</a:t>
            </a:r>
          </a:p>
          <a:p>
            <a:pPr marL="685800" lvl="3" indent="0">
              <a:buNone/>
            </a:pPr>
            <a:r>
              <a:rPr lang="en-US" dirty="0" smtClean="0">
                <a:latin typeface="Tahoma" charset="0"/>
                <a:ea typeface="ＭＳ Ｐゴシック" charset="0"/>
              </a:rPr>
              <a:t>	</a:t>
            </a:r>
            <a:r>
              <a:rPr lang="en-US" dirty="0">
                <a:latin typeface="Tahoma" charset="0"/>
                <a:ea typeface="ＭＳ Ｐゴシック" charset="0"/>
              </a:rPr>
              <a:t>	… but report  8GB RAM,  dual </a:t>
            </a:r>
            <a:r>
              <a:rPr lang="en-US" dirty="0" smtClean="0">
                <a:latin typeface="Tahoma" charset="0"/>
                <a:ea typeface="ＭＳ Ｐゴシック" charset="0"/>
              </a:rPr>
              <a:t>CPUs</a:t>
            </a:r>
            <a:r>
              <a:rPr lang="en-US" dirty="0">
                <a:latin typeface="Tahoma" charset="0"/>
                <a:ea typeface="ＭＳ Ｐゴシック" charset="0"/>
              </a:rPr>
              <a:t>, etc.</a:t>
            </a:r>
          </a:p>
          <a:p>
            <a:pPr>
              <a:spcBef>
                <a:spcPct val="80000"/>
              </a:spcBef>
            </a:pPr>
            <a:r>
              <a:rPr lang="en-US" sz="2200" dirty="0" smtClean="0">
                <a:latin typeface="Tahoma" charset="0"/>
              </a:rPr>
              <a:t>VMM </a:t>
            </a:r>
            <a:r>
              <a:rPr lang="en-US" sz="2200" dirty="0">
                <a:latin typeface="Tahoma" charset="0"/>
              </a:rPr>
              <a:t>introduces time latency variances</a:t>
            </a:r>
          </a:p>
          <a:p>
            <a:pPr marL="1028700" lvl="3" indent="-342900"/>
            <a:r>
              <a:rPr lang="en-US" sz="2200" dirty="0">
                <a:latin typeface="Tahoma" charset="0"/>
                <a:ea typeface="ＭＳ Ｐゴシック" charset="0"/>
              </a:rPr>
              <a:t>Memory cache behavior differs in presence of VMM</a:t>
            </a:r>
          </a:p>
          <a:p>
            <a:pPr marL="1028700" lvl="3" indent="-342900"/>
            <a:r>
              <a:rPr lang="en-US" sz="2200" dirty="0">
                <a:latin typeface="Tahoma" charset="0"/>
                <a:ea typeface="ＭＳ Ｐゴシック" charset="0"/>
              </a:rPr>
              <a:t>Results in relative </a:t>
            </a:r>
            <a:r>
              <a:rPr lang="en-US" sz="2200" dirty="0" smtClean="0">
                <a:latin typeface="Tahoma" charset="0"/>
                <a:ea typeface="ＭＳ Ｐゴシック" charset="0"/>
              </a:rPr>
              <a:t>time variations for </a:t>
            </a:r>
            <a:r>
              <a:rPr lang="en-US" sz="2200" dirty="0">
                <a:latin typeface="Tahoma" charset="0"/>
                <a:ea typeface="ＭＳ Ｐゴシック" charset="0"/>
              </a:rPr>
              <a:t>any two operations</a:t>
            </a:r>
          </a:p>
          <a:p>
            <a:pPr>
              <a:spcBef>
                <a:spcPct val="80000"/>
              </a:spcBef>
            </a:pPr>
            <a:r>
              <a:rPr lang="en-US" sz="2200" dirty="0" smtClean="0">
                <a:latin typeface="Tahoma" charset="0"/>
              </a:rPr>
              <a:t>VMM </a:t>
            </a:r>
            <a:r>
              <a:rPr lang="en-US" sz="2200" dirty="0">
                <a:latin typeface="Tahoma" charset="0"/>
              </a:rPr>
              <a:t>shares the TLB with </a:t>
            </a:r>
            <a:r>
              <a:rPr lang="en-US" sz="2200" dirty="0" err="1">
                <a:latin typeface="Tahoma" charset="0"/>
              </a:rPr>
              <a:t>GuestOS</a:t>
            </a:r>
            <a:endParaRPr lang="en-US" sz="2200" dirty="0">
              <a:latin typeface="Tahoma" charset="0"/>
            </a:endParaRPr>
          </a:p>
          <a:p>
            <a:pPr marL="1028700" lvl="3" indent="-342900"/>
            <a:r>
              <a:rPr lang="en-US" sz="2200" dirty="0" err="1">
                <a:latin typeface="Tahoma" charset="0"/>
                <a:ea typeface="ＭＳ Ｐゴシック" charset="0"/>
              </a:rPr>
              <a:t>GuestOS</a:t>
            </a:r>
            <a:r>
              <a:rPr lang="en-US" sz="2200" dirty="0">
                <a:latin typeface="Tahoma" charset="0"/>
                <a:ea typeface="ＭＳ Ｐゴシック" charset="0"/>
              </a:rPr>
              <a:t> can detect reduced TLB size</a:t>
            </a:r>
          </a:p>
          <a:p>
            <a:pPr>
              <a:spcBef>
                <a:spcPct val="90000"/>
              </a:spcBef>
            </a:pPr>
            <a:r>
              <a:rPr lang="en-US" sz="2200" dirty="0">
                <a:latin typeface="Tahoma" charset="0"/>
              </a:rPr>
              <a:t>… and many more methods  </a:t>
            </a:r>
            <a:r>
              <a:rPr lang="en-US" sz="2200" b="1" dirty="0">
                <a:latin typeface="Tahoma" charset="0"/>
              </a:rPr>
              <a:t>[GAWF</a:t>
            </a:r>
            <a:r>
              <a:rPr lang="ja-JP" altLang="en-US" sz="2200" b="1" dirty="0">
                <a:latin typeface="Tahoma" charset="0"/>
              </a:rPr>
              <a:t>’</a:t>
            </a:r>
            <a:r>
              <a:rPr lang="en-US" sz="2200" b="1" dirty="0">
                <a:latin typeface="Tahoma" charset="0"/>
              </a:rPr>
              <a:t>07]</a:t>
            </a:r>
          </a:p>
        </p:txBody>
      </p:sp>
    </p:spTree>
    <p:extLst>
      <p:ext uri="{BB962C8B-B14F-4D97-AF65-F5344CB8AC3E}">
        <p14:creationId xmlns:p14="http://schemas.microsoft.com/office/powerpoint/2010/main" val="3337346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VMM Detection</a:t>
            </a:r>
          </a:p>
        </p:txBody>
      </p:sp>
      <p:sp>
        <p:nvSpPr>
          <p:cNvPr id="563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028700"/>
            <a:ext cx="8382000" cy="4000500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</a:rPr>
              <a:t>Bottom line:     </a:t>
            </a:r>
            <a:r>
              <a:rPr lang="en-US" sz="2200" b="1" dirty="0">
                <a:latin typeface="Tahoma" charset="0"/>
              </a:rPr>
              <a:t> The perfect VMM does not exist</a:t>
            </a:r>
          </a:p>
          <a:p>
            <a:pPr marL="0" indent="0">
              <a:spcBef>
                <a:spcPct val="100000"/>
              </a:spcBef>
              <a:buNone/>
            </a:pPr>
            <a:r>
              <a:rPr lang="en-US" sz="2200" dirty="0">
                <a:latin typeface="Tahoma" charset="0"/>
              </a:rPr>
              <a:t>VMMs today   (e.g. </a:t>
            </a:r>
            <a:r>
              <a:rPr lang="en-US" sz="2200" dirty="0" err="1">
                <a:latin typeface="Tahoma" charset="0"/>
              </a:rPr>
              <a:t>VMWare</a:t>
            </a:r>
            <a:r>
              <a:rPr lang="en-US" sz="2200" dirty="0">
                <a:latin typeface="Tahoma" charset="0"/>
              </a:rPr>
              <a:t>)  focus on:</a:t>
            </a:r>
          </a:p>
          <a:p>
            <a:pPr lvl="1">
              <a:spcBef>
                <a:spcPct val="40000"/>
              </a:spcBef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</a:rPr>
              <a:t>Compatibility:   ensure off the shelf software works</a:t>
            </a:r>
          </a:p>
          <a:p>
            <a:pPr lvl="1">
              <a:spcBef>
                <a:spcPct val="40000"/>
              </a:spcBef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</a:rPr>
              <a:t>Performance:    minimize virtualization overhead</a:t>
            </a:r>
          </a:p>
          <a:p>
            <a:pPr>
              <a:lnSpc>
                <a:spcPct val="180000"/>
              </a:lnSpc>
              <a:spcBef>
                <a:spcPct val="100000"/>
              </a:spcBef>
            </a:pPr>
            <a:r>
              <a:rPr lang="en-US" sz="2200" dirty="0">
                <a:latin typeface="Tahoma" charset="0"/>
              </a:rPr>
              <a:t>VMMs do not provide </a:t>
            </a:r>
            <a:r>
              <a:rPr lang="en-US" sz="2200" b="1" dirty="0">
                <a:latin typeface="Tahoma" charset="0"/>
              </a:rPr>
              <a:t>transparency</a:t>
            </a:r>
          </a:p>
          <a:p>
            <a:pPr lvl="1">
              <a:spcBef>
                <a:spcPct val="50000"/>
              </a:spcBef>
            </a:pPr>
            <a:r>
              <a:rPr lang="en-US" sz="2200" b="1" dirty="0">
                <a:latin typeface="Tahoma" charset="0"/>
                <a:ea typeface="ＭＳ Ｐゴシック" charset="0"/>
              </a:rPr>
              <a:t>   Anomalies reveal existence of VMM </a:t>
            </a:r>
          </a:p>
        </p:txBody>
      </p:sp>
    </p:spTree>
    <p:extLst>
      <p:ext uri="{BB962C8B-B14F-4D97-AF65-F5344CB8AC3E}">
        <p14:creationId xmlns:p14="http://schemas.microsoft.com/office/powerpoint/2010/main" val="633595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Isolation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Fault</a:t>
            </a:r>
            <a:b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Isolation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95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ahoma" charset="0"/>
              </a:rPr>
              <a:t>Software Fault </a:t>
            </a:r>
            <a:r>
              <a:rPr lang="en-US" sz="4400" dirty="0" smtClean="0">
                <a:latin typeface="Tahoma" charset="0"/>
              </a:rPr>
              <a:t>Isolation  </a:t>
            </a:r>
            <a:r>
              <a:rPr lang="en-US" sz="2000" dirty="0" smtClean="0">
                <a:latin typeface="Tahoma" charset="0"/>
              </a:rPr>
              <a:t>[</a:t>
            </a:r>
            <a:r>
              <a:rPr lang="en-US" sz="2000" dirty="0" err="1" smtClean="0">
                <a:latin typeface="Tahoma" charset="0"/>
              </a:rPr>
              <a:t>Whabe</a:t>
            </a:r>
            <a:r>
              <a:rPr lang="en-US" sz="2000" dirty="0" smtClean="0">
                <a:latin typeface="Tahoma" charset="0"/>
              </a:rPr>
              <a:t> et al., 1993]</a:t>
            </a:r>
            <a:endParaRPr lang="en-US" sz="2000" dirty="0">
              <a:latin typeface="Tahoma" charset="0"/>
            </a:endParaRPr>
          </a:p>
        </p:txBody>
      </p:sp>
      <p:sp>
        <p:nvSpPr>
          <p:cNvPr id="58371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028700"/>
            <a:ext cx="8382000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ahoma" charset="0"/>
              </a:rPr>
              <a:t>Goal</a:t>
            </a:r>
            <a:r>
              <a:rPr lang="en-US" sz="2400" dirty="0">
                <a:latin typeface="Tahoma" charset="0"/>
              </a:rPr>
              <a:t>:    confine </a:t>
            </a:r>
            <a:r>
              <a:rPr lang="en-US" sz="2400" dirty="0" smtClean="0">
                <a:latin typeface="Tahoma" charset="0"/>
              </a:rPr>
              <a:t>apps running </a:t>
            </a:r>
            <a:r>
              <a:rPr lang="en-US" sz="2400" dirty="0">
                <a:latin typeface="Tahoma" charset="0"/>
              </a:rPr>
              <a:t>in </a:t>
            </a:r>
            <a:r>
              <a:rPr lang="en-US" sz="2400" u="sng" dirty="0">
                <a:latin typeface="Tahoma" charset="0"/>
              </a:rPr>
              <a:t>same address space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Codec code should not interfere with media player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Device drivers should not corrupt kernel </a:t>
            </a:r>
          </a:p>
          <a:p>
            <a:pPr lvl="1"/>
            <a:endParaRPr lang="en-US" sz="2400" dirty="0">
              <a:latin typeface="Tahoma" charset="0"/>
              <a:ea typeface="ＭＳ Ｐゴシック" charset="0"/>
            </a:endParaRPr>
          </a:p>
          <a:p>
            <a:endParaRPr lang="en-US" sz="2400" dirty="0">
              <a:latin typeface="Tahoma" charset="0"/>
            </a:endParaRPr>
          </a:p>
          <a:p>
            <a:pPr marL="0" indent="0">
              <a:buNone/>
            </a:pPr>
            <a:r>
              <a:rPr lang="en-US" sz="2400" dirty="0">
                <a:latin typeface="Tahoma" charset="0"/>
              </a:rPr>
              <a:t>Simple solution:   runs apps in separate address spaces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Problem:  slow if apps communicate frequently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requires context switch per message</a:t>
            </a:r>
          </a:p>
          <a:p>
            <a:pPr>
              <a:buFont typeface="Wingdings" charset="0"/>
              <a:buNone/>
            </a:pPr>
            <a:endParaRPr lang="en-US" sz="24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363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Software Fault Isolation</a:t>
            </a:r>
          </a:p>
        </p:txBody>
      </p:sp>
      <p:sp>
        <p:nvSpPr>
          <p:cNvPr id="59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895350"/>
            <a:ext cx="8686800" cy="42481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Tahoma" charset="0"/>
              </a:rPr>
              <a:t>SFI </a:t>
            </a:r>
            <a:r>
              <a:rPr lang="en-US" sz="2200" dirty="0">
                <a:latin typeface="Tahoma" charset="0"/>
              </a:rPr>
              <a:t>approach</a:t>
            </a:r>
            <a:r>
              <a:rPr lang="en-US" sz="2200" dirty="0" smtClean="0">
                <a:latin typeface="Tahoma" charset="0"/>
              </a:rPr>
              <a:t>:</a:t>
            </a:r>
            <a:endParaRPr lang="en-US" sz="2200" dirty="0">
              <a:latin typeface="Tahoma" charset="0"/>
            </a:endParaRPr>
          </a:p>
          <a:p>
            <a:pPr marL="623888" lvl="1" indent="-280988">
              <a:spcBef>
                <a:spcPts val="1728"/>
              </a:spcBef>
            </a:pPr>
            <a:r>
              <a:rPr lang="en-US" sz="2200" dirty="0">
                <a:latin typeface="Tahoma" charset="0"/>
                <a:ea typeface="ＭＳ Ｐゴシック" charset="0"/>
              </a:rPr>
              <a:t>Partition process memory into segments</a:t>
            </a:r>
          </a:p>
          <a:p>
            <a:pPr marL="623888" lvl="1" indent="-280988"/>
            <a:endParaRPr lang="en-US" sz="2200" dirty="0">
              <a:latin typeface="Tahoma" charset="0"/>
              <a:ea typeface="ＭＳ Ｐゴシック" charset="0"/>
            </a:endParaRPr>
          </a:p>
          <a:p>
            <a:pPr marL="623888" lvl="1" indent="-280988"/>
            <a:endParaRPr lang="en-US" sz="2200" dirty="0">
              <a:latin typeface="Tahoma" charset="0"/>
              <a:ea typeface="ＭＳ Ｐゴシック" charset="0"/>
            </a:endParaRPr>
          </a:p>
          <a:p>
            <a:pPr marL="623888" lvl="1" indent="-280988"/>
            <a:endParaRPr lang="en-US" sz="2200" dirty="0">
              <a:latin typeface="Tahoma" charset="0"/>
              <a:ea typeface="ＭＳ Ｐゴシック" charset="0"/>
            </a:endParaRPr>
          </a:p>
          <a:p>
            <a:pPr marL="342900" lvl="1" indent="0">
              <a:buNone/>
            </a:pPr>
            <a:endParaRPr lang="en-US" sz="2200" dirty="0">
              <a:latin typeface="Tahoma" charset="0"/>
              <a:ea typeface="ＭＳ Ｐゴシック" charset="0"/>
            </a:endParaRPr>
          </a:p>
          <a:p>
            <a:pPr marL="223838" indent="-280988">
              <a:spcBef>
                <a:spcPts val="2928"/>
              </a:spcBef>
            </a:pPr>
            <a:r>
              <a:rPr lang="en-US" sz="2200" dirty="0">
                <a:latin typeface="Tahoma" charset="0"/>
                <a:ea typeface="ＭＳ Ｐゴシック" charset="0"/>
              </a:rPr>
              <a:t>Locate unsafe instructions:   </a:t>
            </a:r>
            <a:r>
              <a:rPr lang="en-US" sz="2200" b="1" dirty="0" err="1">
                <a:latin typeface="Tahoma" charset="0"/>
                <a:ea typeface="ＭＳ Ｐゴシック" charset="0"/>
              </a:rPr>
              <a:t>jmp</a:t>
            </a:r>
            <a:r>
              <a:rPr lang="en-US" sz="2200" b="1" dirty="0">
                <a:latin typeface="Tahoma" charset="0"/>
                <a:ea typeface="ＭＳ Ｐゴシック" charset="0"/>
              </a:rPr>
              <a:t>, load, store</a:t>
            </a:r>
          </a:p>
          <a:p>
            <a:pPr marL="566738" lvl="1"/>
            <a:r>
              <a:rPr lang="en-US" sz="2200" dirty="0">
                <a:latin typeface="Tahoma" charset="0"/>
                <a:ea typeface="ＭＳ Ｐゴシック" charset="0"/>
              </a:rPr>
              <a:t>At compile time, add guards before unsafe instructions</a:t>
            </a:r>
          </a:p>
          <a:p>
            <a:pPr marL="566738" lvl="1"/>
            <a:r>
              <a:rPr lang="en-US" sz="2200" dirty="0">
                <a:latin typeface="Tahoma" charset="0"/>
                <a:ea typeface="ＭＳ Ｐゴシック" charset="0"/>
              </a:rPr>
              <a:t>When loading code, ensure all </a:t>
            </a:r>
            <a:r>
              <a:rPr lang="en-US" sz="2200" dirty="0" smtClean="0">
                <a:latin typeface="Tahoma" charset="0"/>
                <a:ea typeface="ＭＳ Ｐゴシック" charset="0"/>
              </a:rPr>
              <a:t>guards </a:t>
            </a:r>
            <a:r>
              <a:rPr lang="en-US" sz="2200" dirty="0">
                <a:latin typeface="Tahoma" charset="0"/>
                <a:ea typeface="ＭＳ Ｐゴシック" charset="0"/>
              </a:rPr>
              <a:t>are present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609600" y="2228850"/>
            <a:ext cx="77724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609600" y="2228850"/>
            <a:ext cx="13716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code</a:t>
            </a:r>
          </a:p>
          <a:p>
            <a:pPr algn="ctr"/>
            <a:r>
              <a:rPr lang="en-US"/>
              <a:t>segment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1828800" y="2228850"/>
            <a:ext cx="13716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data</a:t>
            </a:r>
          </a:p>
          <a:p>
            <a:pPr algn="ctr"/>
            <a:r>
              <a:rPr lang="en-US"/>
              <a:t>segment</a:t>
            </a:r>
          </a:p>
        </p:txBody>
      </p:sp>
      <p:sp>
        <p:nvSpPr>
          <p:cNvPr id="59399" name="Rectangle 8"/>
          <p:cNvSpPr>
            <a:spLocks noChangeArrowheads="1"/>
          </p:cNvSpPr>
          <p:nvPr/>
        </p:nvSpPr>
        <p:spPr bwMode="auto">
          <a:xfrm>
            <a:off x="3200400" y="2228850"/>
            <a:ext cx="13716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code</a:t>
            </a:r>
          </a:p>
          <a:p>
            <a:pPr algn="ctr"/>
            <a:r>
              <a:rPr lang="en-US"/>
              <a:t>segment</a:t>
            </a:r>
          </a:p>
        </p:txBody>
      </p:sp>
      <p:sp>
        <p:nvSpPr>
          <p:cNvPr id="59400" name="Rectangle 10"/>
          <p:cNvSpPr>
            <a:spLocks noChangeArrowheads="1"/>
          </p:cNvSpPr>
          <p:nvPr/>
        </p:nvSpPr>
        <p:spPr bwMode="auto">
          <a:xfrm>
            <a:off x="4572000" y="2228850"/>
            <a:ext cx="13716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data</a:t>
            </a:r>
          </a:p>
          <a:p>
            <a:pPr algn="ctr"/>
            <a:r>
              <a:rPr lang="en-US"/>
              <a:t>segment</a:t>
            </a:r>
          </a:p>
        </p:txBody>
      </p:sp>
      <p:sp>
        <p:nvSpPr>
          <p:cNvPr id="59401" name="Line 11"/>
          <p:cNvSpPr>
            <a:spLocks noChangeShapeType="1"/>
          </p:cNvSpPr>
          <p:nvPr/>
        </p:nvSpPr>
        <p:spPr bwMode="auto">
          <a:xfrm>
            <a:off x="6248400" y="2571750"/>
            <a:ext cx="1600200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9402" name="Group 14"/>
          <p:cNvGrpSpPr>
            <a:grpSpLocks/>
          </p:cNvGrpSpPr>
          <p:nvPr/>
        </p:nvGrpSpPr>
        <p:grpSpPr bwMode="auto">
          <a:xfrm>
            <a:off x="609600" y="3028953"/>
            <a:ext cx="2590800" cy="514350"/>
            <a:chOff x="384" y="2688"/>
            <a:chExt cx="1632" cy="432"/>
          </a:xfrm>
        </p:grpSpPr>
        <p:sp>
          <p:nvSpPr>
            <p:cNvPr id="59406" name="AutoShape 12"/>
            <p:cNvSpPr>
              <a:spLocks/>
            </p:cNvSpPr>
            <p:nvPr/>
          </p:nvSpPr>
          <p:spPr bwMode="auto">
            <a:xfrm rot="-5400000">
              <a:off x="1152" y="1920"/>
              <a:ext cx="96" cy="1632"/>
            </a:xfrm>
            <a:prstGeom prst="leftBrace">
              <a:avLst>
                <a:gd name="adj1" fmla="val 1416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7" name="Text Box 13"/>
            <p:cNvSpPr txBox="1">
              <a:spLocks noChangeArrowheads="1"/>
            </p:cNvSpPr>
            <p:nvPr/>
          </p:nvSpPr>
          <p:spPr bwMode="auto">
            <a:xfrm>
              <a:off x="933" y="2784"/>
              <a:ext cx="6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app #1</a:t>
              </a:r>
            </a:p>
          </p:txBody>
        </p:sp>
      </p:grpSp>
      <p:grpSp>
        <p:nvGrpSpPr>
          <p:cNvPr id="59403" name="Group 15"/>
          <p:cNvGrpSpPr>
            <a:grpSpLocks/>
          </p:cNvGrpSpPr>
          <p:nvPr/>
        </p:nvGrpSpPr>
        <p:grpSpPr bwMode="auto">
          <a:xfrm>
            <a:off x="3276600" y="3028953"/>
            <a:ext cx="2590800" cy="514350"/>
            <a:chOff x="384" y="2688"/>
            <a:chExt cx="1632" cy="432"/>
          </a:xfrm>
        </p:grpSpPr>
        <p:sp>
          <p:nvSpPr>
            <p:cNvPr id="59404" name="AutoShape 16"/>
            <p:cNvSpPr>
              <a:spLocks/>
            </p:cNvSpPr>
            <p:nvPr/>
          </p:nvSpPr>
          <p:spPr bwMode="auto">
            <a:xfrm rot="-5400000">
              <a:off x="1152" y="1920"/>
              <a:ext cx="96" cy="1632"/>
            </a:xfrm>
            <a:prstGeom prst="leftBrace">
              <a:avLst>
                <a:gd name="adj1" fmla="val 1416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5" name="Text Box 17"/>
            <p:cNvSpPr txBox="1">
              <a:spLocks noChangeArrowheads="1"/>
            </p:cNvSpPr>
            <p:nvPr/>
          </p:nvSpPr>
          <p:spPr bwMode="auto">
            <a:xfrm>
              <a:off x="933" y="2784"/>
              <a:ext cx="6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app #2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5741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990600" y="3239691"/>
            <a:ext cx="4572000" cy="167449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990600" y="3239691"/>
            <a:ext cx="4572000" cy="1313259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Segment matching technique</a:t>
            </a:r>
          </a:p>
        </p:txBody>
      </p:sp>
      <p:sp>
        <p:nvSpPr>
          <p:cNvPr id="145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857250"/>
            <a:ext cx="8686800" cy="4286250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ahoma" charset="0"/>
              </a:rPr>
              <a:t>Designed for MIPS processor.   Many registers available.</a:t>
            </a:r>
          </a:p>
          <a:p>
            <a:pPr>
              <a:spcBef>
                <a:spcPts val="1512"/>
              </a:spcBef>
            </a:pPr>
            <a:r>
              <a:rPr lang="en-US" sz="2200" b="1" dirty="0">
                <a:latin typeface="Tahoma" charset="0"/>
              </a:rPr>
              <a:t>dr1,  dr2</a:t>
            </a:r>
            <a:r>
              <a:rPr lang="en-US" sz="2200" dirty="0">
                <a:latin typeface="Tahoma" charset="0"/>
              </a:rPr>
              <a:t>:   dedicated registers not used by binary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c</a:t>
            </a:r>
            <a:r>
              <a:rPr lang="en-US" sz="2200" dirty="0" smtClean="0">
                <a:latin typeface="Tahoma" charset="0"/>
                <a:ea typeface="ＭＳ Ｐゴシック" charset="0"/>
              </a:rPr>
              <a:t>ompiler </a:t>
            </a:r>
            <a:r>
              <a:rPr lang="en-US" sz="2200" dirty="0">
                <a:latin typeface="Tahoma" charset="0"/>
                <a:ea typeface="ＭＳ Ｐゴシック" charset="0"/>
              </a:rPr>
              <a:t>pretends these registers don</a:t>
            </a:r>
            <a:r>
              <a:rPr lang="ja-JP" altLang="en-US" sz="2200" dirty="0">
                <a:latin typeface="Tahoma" charset="0"/>
                <a:ea typeface="ＭＳ Ｐゴシック" charset="0"/>
              </a:rPr>
              <a:t>’</a:t>
            </a:r>
            <a:r>
              <a:rPr lang="en-US" sz="2200" dirty="0">
                <a:latin typeface="Tahoma" charset="0"/>
                <a:ea typeface="ＭＳ Ｐゴシック" charset="0"/>
              </a:rPr>
              <a:t>t exist</a:t>
            </a:r>
          </a:p>
          <a:p>
            <a:pPr lvl="1"/>
            <a:r>
              <a:rPr lang="en-US" sz="2200" b="1" dirty="0">
                <a:latin typeface="Tahoma" charset="0"/>
                <a:ea typeface="ＭＳ Ｐゴシック" charset="0"/>
              </a:rPr>
              <a:t>dr2</a:t>
            </a:r>
            <a:r>
              <a:rPr lang="en-US" sz="2200" dirty="0">
                <a:latin typeface="Tahoma" charset="0"/>
                <a:ea typeface="ＭＳ Ｐゴシック" charset="0"/>
              </a:rPr>
              <a:t> contains segment ID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latin typeface="Tahoma" charset="0"/>
              </a:rPr>
              <a:t>Indirect load instruction       </a:t>
            </a:r>
            <a:r>
              <a:rPr lang="en-US" sz="2200" b="1" dirty="0">
                <a:solidFill>
                  <a:srgbClr val="CC3399"/>
                </a:solidFill>
                <a:latin typeface="Tahoma" charset="0"/>
              </a:rPr>
              <a:t>R12 </a:t>
            </a:r>
            <a:r>
              <a:rPr lang="en-US" sz="22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 </a:t>
            </a:r>
            <a:r>
              <a:rPr lang="en-US" sz="2200" b="1" dirty="0" smtClean="0">
                <a:solidFill>
                  <a:srgbClr val="CC3399"/>
                </a:solidFill>
                <a:latin typeface="Tahoma" charset="0"/>
                <a:sym typeface="Symbol" charset="0"/>
              </a:rPr>
              <a:t>[R34]      </a:t>
            </a:r>
            <a:r>
              <a:rPr lang="en-US" sz="2200" dirty="0" smtClean="0">
                <a:latin typeface="Tahoma" charset="0"/>
                <a:sym typeface="Symbol" charset="0"/>
              </a:rPr>
              <a:t>becomes</a:t>
            </a:r>
            <a:r>
              <a:rPr lang="en-US" sz="2200" dirty="0">
                <a:latin typeface="Tahoma" charset="0"/>
                <a:sym typeface="Symbol" charset="0"/>
              </a:rPr>
              <a:t>:</a:t>
            </a:r>
          </a:p>
          <a:p>
            <a:pPr>
              <a:spcBef>
                <a:spcPts val="1200"/>
              </a:spcBef>
              <a:buFont typeface="Wingdings" charset="0"/>
              <a:buNone/>
            </a:pPr>
            <a:r>
              <a:rPr lang="en-US" sz="2200" dirty="0">
                <a:latin typeface="Tahoma" charset="0"/>
                <a:sym typeface="Symbol" charset="0"/>
              </a:rPr>
              <a:t>		</a:t>
            </a:r>
            <a:r>
              <a:rPr lang="en-US" sz="2200" dirty="0">
                <a:solidFill>
                  <a:srgbClr val="FFFFFF"/>
                </a:solidFill>
                <a:latin typeface="Tahoma" charset="0"/>
                <a:sym typeface="Symbol" charset="0"/>
              </a:rPr>
              <a:t>dr1  </a:t>
            </a:r>
            <a:r>
              <a:rPr lang="en-US" sz="2200" dirty="0" smtClean="0">
                <a:solidFill>
                  <a:srgbClr val="FFFFFF"/>
                </a:solidFill>
                <a:latin typeface="Tahoma" charset="0"/>
                <a:sym typeface="Symbol" charset="0"/>
              </a:rPr>
              <a:t>R34</a:t>
            </a:r>
            <a:endParaRPr lang="en-US" sz="2200" dirty="0">
              <a:solidFill>
                <a:srgbClr val="FFFFFF"/>
              </a:solidFill>
              <a:latin typeface="Tahoma" charset="0"/>
              <a:sym typeface="Symbol" charset="0"/>
            </a:endParaRPr>
          </a:p>
          <a:p>
            <a:pPr>
              <a:spcBef>
                <a:spcPts val="0"/>
              </a:spcBef>
              <a:buFont typeface="Wingdings" charset="0"/>
              <a:buNone/>
            </a:pPr>
            <a:r>
              <a:rPr lang="en-US" sz="2200" dirty="0">
                <a:solidFill>
                  <a:srgbClr val="FFFFFF"/>
                </a:solidFill>
                <a:latin typeface="Tahoma" charset="0"/>
                <a:sym typeface="Symbol" charset="0"/>
              </a:rPr>
              <a:t>		scratch-</a:t>
            </a:r>
            <a:r>
              <a:rPr lang="en-US" sz="2200" dirty="0" err="1">
                <a:solidFill>
                  <a:srgbClr val="FFFFFF"/>
                </a:solidFill>
                <a:latin typeface="Tahoma" charset="0"/>
                <a:sym typeface="Symbol" charset="0"/>
              </a:rPr>
              <a:t>reg</a:t>
            </a:r>
            <a:r>
              <a:rPr lang="en-US" sz="2200" dirty="0">
                <a:solidFill>
                  <a:srgbClr val="FFFFFF"/>
                </a:solidFill>
                <a:latin typeface="Tahoma" charset="0"/>
                <a:sym typeface="Symbol" charset="0"/>
              </a:rPr>
              <a:t>  (dr1 &gt;&gt; 20)		</a:t>
            </a:r>
            <a:r>
              <a:rPr lang="en-US" sz="2200" dirty="0">
                <a:latin typeface="Tahoma" charset="0"/>
                <a:sym typeface="Symbol" charset="0"/>
              </a:rPr>
              <a:t>: get segment ID</a:t>
            </a:r>
          </a:p>
          <a:p>
            <a:pPr>
              <a:spcBef>
                <a:spcPts val="0"/>
              </a:spcBef>
              <a:buFont typeface="Wingdings" charset="0"/>
              <a:buNone/>
            </a:pPr>
            <a:r>
              <a:rPr lang="en-US" sz="2200" dirty="0">
                <a:solidFill>
                  <a:srgbClr val="FFFFFF"/>
                </a:solidFill>
                <a:latin typeface="Tahoma" charset="0"/>
                <a:sym typeface="Symbol" charset="0"/>
              </a:rPr>
              <a:t>		compare scratch-</a:t>
            </a:r>
            <a:r>
              <a:rPr lang="en-US" sz="2200" dirty="0" err="1">
                <a:solidFill>
                  <a:srgbClr val="FFFFFF"/>
                </a:solidFill>
                <a:latin typeface="Tahoma" charset="0"/>
                <a:sym typeface="Symbol" charset="0"/>
              </a:rPr>
              <a:t>reg</a:t>
            </a:r>
            <a:r>
              <a:rPr lang="en-US" sz="2200" dirty="0">
                <a:solidFill>
                  <a:srgbClr val="FFFFFF"/>
                </a:solidFill>
                <a:latin typeface="Tahoma" charset="0"/>
                <a:sym typeface="Symbol" charset="0"/>
              </a:rPr>
              <a:t>  and  dr2	</a:t>
            </a:r>
            <a:r>
              <a:rPr lang="en-US" sz="2200" dirty="0">
                <a:solidFill>
                  <a:srgbClr val="000000"/>
                </a:solidFill>
                <a:latin typeface="Tahoma" charset="0"/>
                <a:sym typeface="Symbol" charset="0"/>
              </a:rPr>
              <a:t>: </a:t>
            </a:r>
            <a:r>
              <a:rPr lang="en-US" sz="2200" dirty="0" smtClean="0">
                <a:solidFill>
                  <a:srgbClr val="000000"/>
                </a:solidFill>
                <a:latin typeface="Tahoma" charset="0"/>
                <a:sym typeface="Symbol" charset="0"/>
              </a:rPr>
              <a:t>validate </a:t>
            </a:r>
            <a:r>
              <a:rPr lang="en-US" sz="2200" dirty="0" err="1" smtClean="0">
                <a:solidFill>
                  <a:srgbClr val="000000"/>
                </a:solidFill>
                <a:latin typeface="Tahoma" charset="0"/>
                <a:sym typeface="Symbol" charset="0"/>
              </a:rPr>
              <a:t>seg</a:t>
            </a:r>
            <a:r>
              <a:rPr lang="en-US" sz="2200" dirty="0">
                <a:solidFill>
                  <a:srgbClr val="000000"/>
                </a:solidFill>
                <a:latin typeface="Tahoma" charset="0"/>
                <a:sym typeface="Symbol" charset="0"/>
              </a:rPr>
              <a:t>. ID</a:t>
            </a:r>
          </a:p>
          <a:p>
            <a:pPr>
              <a:spcBef>
                <a:spcPts val="0"/>
              </a:spcBef>
              <a:buFont typeface="Wingdings" charset="0"/>
              <a:buNone/>
            </a:pPr>
            <a:r>
              <a:rPr lang="en-US" sz="2200" dirty="0">
                <a:solidFill>
                  <a:srgbClr val="FFFFFF"/>
                </a:solidFill>
                <a:latin typeface="Tahoma" charset="0"/>
                <a:sym typeface="Symbol" charset="0"/>
              </a:rPr>
              <a:t>		trap if not equal</a:t>
            </a:r>
          </a:p>
          <a:p>
            <a:pPr>
              <a:spcBef>
                <a:spcPts val="0"/>
              </a:spcBef>
              <a:buFont typeface="Wingdings" charset="0"/>
              <a:buNone/>
            </a:pPr>
            <a:r>
              <a:rPr lang="en-US" sz="2200" dirty="0">
                <a:solidFill>
                  <a:srgbClr val="FFFFFF"/>
                </a:solidFill>
                <a:latin typeface="Tahoma" charset="0"/>
                <a:sym typeface="Symbol" charset="0"/>
              </a:rPr>
              <a:t>		R12  </a:t>
            </a:r>
            <a:r>
              <a:rPr lang="en-US" sz="2200" dirty="0" smtClean="0">
                <a:solidFill>
                  <a:srgbClr val="FFFFFF"/>
                </a:solidFill>
                <a:latin typeface="Tahoma" charset="0"/>
                <a:sym typeface="Symbol" charset="0"/>
              </a:rPr>
              <a:t>[dr1]</a:t>
            </a:r>
            <a:r>
              <a:rPr lang="en-US" sz="2200" dirty="0">
                <a:solidFill>
                  <a:schemeClr val="tx2"/>
                </a:solidFill>
                <a:latin typeface="Tahoma" charset="0"/>
                <a:sym typeface="Symbol" charset="0"/>
              </a:rPr>
              <a:t>			</a:t>
            </a:r>
            <a:r>
              <a:rPr lang="en-US" sz="2200" dirty="0" smtClean="0">
                <a:solidFill>
                  <a:schemeClr val="tx2"/>
                </a:solidFill>
                <a:latin typeface="Tahoma" charset="0"/>
                <a:sym typeface="Symbol" charset="0"/>
              </a:rPr>
              <a:t>	: </a:t>
            </a:r>
            <a:r>
              <a:rPr lang="en-US" sz="2200" dirty="0">
                <a:solidFill>
                  <a:schemeClr val="tx2"/>
                </a:solidFill>
                <a:latin typeface="Tahoma" charset="0"/>
                <a:sym typeface="Symbol" charset="0"/>
              </a:rPr>
              <a:t>do load</a:t>
            </a:r>
          </a:p>
        </p:txBody>
      </p:sp>
      <p:sp>
        <p:nvSpPr>
          <p:cNvPr id="145414" name="AutoShape 6"/>
          <p:cNvSpPr>
            <a:spLocks noChangeArrowheads="1"/>
          </p:cNvSpPr>
          <p:nvPr/>
        </p:nvSpPr>
        <p:spPr bwMode="auto">
          <a:xfrm>
            <a:off x="2362200" y="819150"/>
            <a:ext cx="6489700" cy="1405207"/>
          </a:xfrm>
          <a:prstGeom prst="wedgeRoundRectCallout">
            <a:avLst>
              <a:gd name="adj1" fmla="val -41315"/>
              <a:gd name="adj2" fmla="val 143634"/>
              <a:gd name="adj3" fmla="val 16667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800">
                <a:solidFill>
                  <a:schemeClr val="bg1"/>
                </a:solidFill>
              </a:rPr>
              <a:t>Guard ensures code does not </a:t>
            </a:r>
            <a:br>
              <a:rPr lang="en-US" sz="2800">
                <a:solidFill>
                  <a:schemeClr val="bg1"/>
                </a:solidFill>
              </a:rPr>
            </a:br>
            <a:r>
              <a:rPr lang="en-US" sz="2800">
                <a:solidFill>
                  <a:schemeClr val="bg1"/>
                </a:solidFill>
              </a:rPr>
              <a:t>load data from another segment</a:t>
            </a:r>
          </a:p>
        </p:txBody>
      </p:sp>
    </p:spTree>
    <p:extLst>
      <p:ext uri="{BB962C8B-B14F-4D97-AF65-F5344CB8AC3E}">
        <p14:creationId xmlns:p14="http://schemas.microsoft.com/office/powerpoint/2010/main" val="1130459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animBg="1"/>
      <p:bldP spid="145415" grpId="0" animBg="1"/>
      <p:bldP spid="1454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990600" y="2368947"/>
            <a:ext cx="4572000" cy="93940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990600" y="2165350"/>
            <a:ext cx="4572000" cy="73694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Address sandboxing technique</a:t>
            </a:r>
          </a:p>
        </p:txBody>
      </p:sp>
      <p:sp>
        <p:nvSpPr>
          <p:cNvPr id="614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028700"/>
            <a:ext cx="8382000" cy="4000500"/>
          </a:xfrm>
        </p:spPr>
        <p:txBody>
          <a:bodyPr>
            <a:noAutofit/>
          </a:bodyPr>
          <a:lstStyle/>
          <a:p>
            <a:pPr>
              <a:spcBef>
                <a:spcPct val="100000"/>
              </a:spcBef>
            </a:pPr>
            <a:r>
              <a:rPr lang="en-US" sz="2200" b="1" dirty="0">
                <a:latin typeface="Tahoma" charset="0"/>
              </a:rPr>
              <a:t>dr2</a:t>
            </a:r>
            <a:r>
              <a:rPr lang="en-US" sz="2200" dirty="0">
                <a:latin typeface="Tahoma" charset="0"/>
              </a:rPr>
              <a:t>:    holds segment ID</a:t>
            </a:r>
          </a:p>
          <a:p>
            <a:pPr>
              <a:spcBef>
                <a:spcPts val="1440"/>
              </a:spcBef>
            </a:pPr>
            <a:r>
              <a:rPr lang="en-US" sz="2200" dirty="0">
                <a:latin typeface="Tahoma" charset="0"/>
              </a:rPr>
              <a:t>Indirect load instruction     </a:t>
            </a:r>
            <a:r>
              <a:rPr lang="en-US" sz="2200" b="1" dirty="0" smtClean="0">
                <a:solidFill>
                  <a:srgbClr val="CC3399"/>
                </a:solidFill>
                <a:latin typeface="Tahoma" charset="0"/>
              </a:rPr>
              <a:t>R12 </a:t>
            </a:r>
            <a:r>
              <a:rPr lang="en-US" sz="22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 </a:t>
            </a:r>
            <a:r>
              <a:rPr lang="en-US" sz="2200" b="1" dirty="0" smtClean="0">
                <a:solidFill>
                  <a:srgbClr val="CC3399"/>
                </a:solidFill>
                <a:latin typeface="Tahoma" charset="0"/>
                <a:sym typeface="Symbol" charset="0"/>
              </a:rPr>
              <a:t>[R34]     </a:t>
            </a:r>
            <a:r>
              <a:rPr lang="en-US" sz="2200" dirty="0" smtClean="0">
                <a:latin typeface="Tahoma" charset="0"/>
                <a:sym typeface="Symbol" charset="0"/>
              </a:rPr>
              <a:t>becomes</a:t>
            </a:r>
            <a:r>
              <a:rPr lang="en-US" sz="2200" dirty="0">
                <a:latin typeface="Tahoma" charset="0"/>
                <a:sym typeface="Symbol" charset="0"/>
              </a:rPr>
              <a:t>:</a:t>
            </a:r>
          </a:p>
          <a:p>
            <a:pPr>
              <a:spcBef>
                <a:spcPct val="70000"/>
              </a:spcBef>
              <a:buFont typeface="Wingdings" charset="0"/>
              <a:buNone/>
            </a:pPr>
            <a:r>
              <a:rPr lang="en-US" sz="2200" dirty="0">
                <a:latin typeface="Tahoma" charset="0"/>
                <a:sym typeface="Symbol" charset="0"/>
              </a:rPr>
              <a:t>		</a:t>
            </a:r>
            <a:r>
              <a:rPr lang="en-US" sz="2200" dirty="0">
                <a:solidFill>
                  <a:srgbClr val="FFFFFF"/>
                </a:solidFill>
                <a:latin typeface="Tahoma" charset="0"/>
                <a:sym typeface="Symbol" charset="0"/>
              </a:rPr>
              <a:t>dr1  </a:t>
            </a:r>
            <a:r>
              <a:rPr lang="en-US" sz="2200" dirty="0" smtClean="0">
                <a:solidFill>
                  <a:srgbClr val="FFFFFF"/>
                </a:solidFill>
                <a:latin typeface="Tahoma" charset="0"/>
                <a:sym typeface="Symbol" charset="0"/>
              </a:rPr>
              <a:t>R34  </a:t>
            </a:r>
            <a:r>
              <a:rPr lang="en-US" sz="2200" dirty="0">
                <a:solidFill>
                  <a:srgbClr val="FFFFFF"/>
                </a:solidFill>
                <a:latin typeface="Tahoma" charset="0"/>
                <a:sym typeface="Symbol" charset="0"/>
              </a:rPr>
              <a:t>&amp;  segment-mask</a:t>
            </a:r>
            <a:r>
              <a:rPr lang="en-US" sz="2200" dirty="0">
                <a:solidFill>
                  <a:schemeClr val="tx2"/>
                </a:solidFill>
                <a:latin typeface="Tahoma" charset="0"/>
                <a:sym typeface="Symbol" charset="0"/>
              </a:rPr>
              <a:t>	: zero out </a:t>
            </a:r>
            <a:r>
              <a:rPr lang="en-US" sz="2200" dirty="0" err="1">
                <a:solidFill>
                  <a:schemeClr val="tx2"/>
                </a:solidFill>
                <a:latin typeface="Tahoma" charset="0"/>
                <a:sym typeface="Symbol" charset="0"/>
              </a:rPr>
              <a:t>seg</a:t>
            </a:r>
            <a:r>
              <a:rPr lang="en-US" sz="2200" dirty="0">
                <a:solidFill>
                  <a:schemeClr val="tx2"/>
                </a:solidFill>
                <a:latin typeface="Tahoma" charset="0"/>
                <a:sym typeface="Symbol" charset="0"/>
              </a:rPr>
              <a:t> bits</a:t>
            </a:r>
          </a:p>
          <a:p>
            <a:pPr>
              <a:buFont typeface="Wingdings" charset="0"/>
              <a:buNone/>
            </a:pPr>
            <a:r>
              <a:rPr lang="en-US" sz="2200" dirty="0">
                <a:solidFill>
                  <a:schemeClr val="tx2"/>
                </a:solidFill>
                <a:latin typeface="Tahoma" charset="0"/>
                <a:sym typeface="Symbol" charset="0"/>
              </a:rPr>
              <a:t>		</a:t>
            </a:r>
            <a:r>
              <a:rPr lang="en-US" sz="2200" dirty="0">
                <a:solidFill>
                  <a:srgbClr val="FFFFFF"/>
                </a:solidFill>
                <a:latin typeface="Tahoma" charset="0"/>
                <a:sym typeface="Symbol" charset="0"/>
              </a:rPr>
              <a:t>dr1  dr1  |  dr2</a:t>
            </a:r>
            <a:r>
              <a:rPr lang="en-US" sz="2200" dirty="0">
                <a:solidFill>
                  <a:schemeClr val="tx2"/>
                </a:solidFill>
                <a:latin typeface="Tahoma" charset="0"/>
                <a:sym typeface="Symbol" charset="0"/>
              </a:rPr>
              <a:t>			: set valid </a:t>
            </a:r>
            <a:r>
              <a:rPr lang="en-US" sz="2200" dirty="0" err="1">
                <a:solidFill>
                  <a:schemeClr val="tx2"/>
                </a:solidFill>
                <a:latin typeface="Tahoma" charset="0"/>
                <a:sym typeface="Symbol" charset="0"/>
              </a:rPr>
              <a:t>seg</a:t>
            </a:r>
            <a:r>
              <a:rPr lang="en-US" sz="2200" dirty="0">
                <a:solidFill>
                  <a:schemeClr val="tx2"/>
                </a:solidFill>
                <a:latin typeface="Tahoma" charset="0"/>
                <a:sym typeface="Symbol" charset="0"/>
              </a:rPr>
              <a:t> ID</a:t>
            </a:r>
          </a:p>
          <a:p>
            <a:pPr>
              <a:buFont typeface="Wingdings" charset="0"/>
              <a:buNone/>
            </a:pPr>
            <a:r>
              <a:rPr lang="en-US" sz="2200" dirty="0">
                <a:solidFill>
                  <a:schemeClr val="tx2"/>
                </a:solidFill>
                <a:latin typeface="Tahoma" charset="0"/>
                <a:sym typeface="Symbol" charset="0"/>
              </a:rPr>
              <a:t>		</a:t>
            </a:r>
            <a:r>
              <a:rPr lang="en-US" sz="2200" dirty="0">
                <a:solidFill>
                  <a:srgbClr val="FFFFFF"/>
                </a:solidFill>
                <a:latin typeface="Tahoma" charset="0"/>
                <a:sym typeface="Symbol" charset="0"/>
              </a:rPr>
              <a:t>R12  [dr1]	</a:t>
            </a:r>
            <a:r>
              <a:rPr lang="en-US" sz="2200" dirty="0">
                <a:solidFill>
                  <a:schemeClr val="tx2"/>
                </a:solidFill>
                <a:latin typeface="Tahoma" charset="0"/>
                <a:sym typeface="Symbol" charset="0"/>
              </a:rPr>
              <a:t>			: do load</a:t>
            </a:r>
          </a:p>
          <a:p>
            <a:pPr>
              <a:buFont typeface="Wingdings" charset="0"/>
              <a:buNone/>
            </a:pPr>
            <a:endParaRPr lang="en-US" sz="2200" dirty="0">
              <a:solidFill>
                <a:schemeClr val="tx2"/>
              </a:solidFill>
              <a:latin typeface="Tahoma" charset="0"/>
              <a:sym typeface="Symbol" charset="0"/>
            </a:endParaRPr>
          </a:p>
          <a:p>
            <a:r>
              <a:rPr lang="en-US" sz="2200" dirty="0">
                <a:latin typeface="Tahoma" charset="0"/>
                <a:sym typeface="Symbol" charset="0"/>
              </a:rPr>
              <a:t>Fewer instructions than segment matching</a:t>
            </a:r>
          </a:p>
          <a:p>
            <a:pPr lvl="1"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sym typeface="Symbol" charset="0"/>
              </a:rPr>
              <a:t>… but does not catch offending </a:t>
            </a:r>
            <a:r>
              <a:rPr lang="en-US" sz="2200" dirty="0" smtClean="0">
                <a:latin typeface="Tahoma" charset="0"/>
                <a:ea typeface="ＭＳ Ｐゴシック" charset="0"/>
                <a:sym typeface="Symbol" charset="0"/>
              </a:rPr>
              <a:t>instructions</a:t>
            </a:r>
          </a:p>
          <a:p>
            <a:r>
              <a:rPr lang="en-US" sz="2200" dirty="0" smtClean="0">
                <a:latin typeface="Tahoma" charset="0"/>
              </a:rPr>
              <a:t>Similar guards places on all unsafe instructions</a:t>
            </a:r>
            <a:endParaRPr lang="en-US" sz="2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435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0" grpId="0" animBg="1"/>
      <p:bldP spid="1474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Approach:   confinement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2400" y="895350"/>
            <a:ext cx="8686800" cy="42291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943100" algn="l"/>
              </a:tabLst>
            </a:pPr>
            <a:r>
              <a:rPr lang="en-US" sz="2400" b="1" u="sng" dirty="0" smtClean="0">
                <a:latin typeface="Tahoma" charset="0"/>
              </a:rPr>
              <a:t>Confinement</a:t>
            </a:r>
            <a:r>
              <a:rPr lang="en-US" sz="2400" dirty="0" smtClean="0">
                <a:latin typeface="Tahoma" charset="0"/>
              </a:rPr>
              <a:t>:</a:t>
            </a:r>
            <a:r>
              <a:rPr lang="en-US" sz="2000" dirty="0" smtClean="0">
                <a:latin typeface="Tahoma" charset="0"/>
              </a:rPr>
              <a:t>   ensure misbehaving app cannot harm rest of system</a:t>
            </a:r>
            <a:endParaRPr lang="en-US" sz="2000" dirty="0">
              <a:latin typeface="Tahoma" charset="0"/>
            </a:endParaRPr>
          </a:p>
          <a:p>
            <a:pPr marL="0" indent="0">
              <a:spcBef>
                <a:spcPct val="80000"/>
              </a:spcBef>
              <a:buNone/>
            </a:pPr>
            <a:r>
              <a:rPr lang="en-US" sz="2400" dirty="0">
                <a:latin typeface="Tahoma" charset="0"/>
              </a:rPr>
              <a:t>Can be implemented at many levels</a:t>
            </a:r>
            <a:r>
              <a:rPr lang="en-US" sz="2400" dirty="0" smtClean="0">
                <a:latin typeface="Tahoma" charset="0"/>
              </a:rPr>
              <a:t>:</a:t>
            </a:r>
            <a:endParaRPr lang="en-US" sz="2400" b="1" dirty="0">
              <a:latin typeface="Tahoma" charset="0"/>
            </a:endParaRPr>
          </a:p>
          <a:p>
            <a:pPr lvl="1"/>
            <a:r>
              <a:rPr lang="en-US" sz="2400" b="1" dirty="0" smtClean="0">
                <a:latin typeface="Tahoma" charset="0"/>
                <a:ea typeface="ＭＳ Ｐゴシック" charset="0"/>
              </a:rPr>
              <a:t>Process:     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System Call Interposition</a:t>
            </a:r>
            <a:endParaRPr lang="en-US" sz="2400" dirty="0">
              <a:latin typeface="Tahoma" charset="0"/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Tahoma" charset="0"/>
                <a:ea typeface="ＭＳ Ｐゴシック" charset="0"/>
              </a:rPr>
              <a:t>	      Isolate a </a:t>
            </a:r>
            <a:r>
              <a:rPr lang="en-US" sz="2400" dirty="0">
                <a:latin typeface="Tahoma" charset="0"/>
                <a:ea typeface="ＭＳ Ｐゴシック" charset="0"/>
              </a:rPr>
              <a:t>process in a single operating system</a:t>
            </a:r>
          </a:p>
          <a:p>
            <a:pPr marL="457200" lvl="1" indent="0">
              <a:buNone/>
            </a:pPr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57600" y="3028950"/>
            <a:ext cx="4038600" cy="1905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600" y="4629150"/>
            <a:ext cx="40386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Operating System</a:t>
            </a:r>
            <a:endParaRPr lang="en-US" sz="2000" dirty="0"/>
          </a:p>
        </p:txBody>
      </p:sp>
      <p:sp>
        <p:nvSpPr>
          <p:cNvPr id="16" name="Oval 15"/>
          <p:cNvSpPr/>
          <p:nvPr/>
        </p:nvSpPr>
        <p:spPr>
          <a:xfrm>
            <a:off x="3962400" y="3409950"/>
            <a:ext cx="1828800" cy="990600"/>
          </a:xfrm>
          <a:prstGeom prst="ellipse">
            <a:avLst/>
          </a:prstGeom>
          <a:solidFill>
            <a:srgbClr val="77933C"/>
          </a:solidFill>
          <a:ln w="762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/>
              <a:t>p</a:t>
            </a:r>
            <a:r>
              <a:rPr lang="en-US" sz="2000" dirty="0" smtClean="0"/>
              <a:t>rocess 2</a:t>
            </a:r>
            <a:endParaRPr lang="en-US" sz="2000" dirty="0"/>
          </a:p>
        </p:txBody>
      </p:sp>
      <p:sp>
        <p:nvSpPr>
          <p:cNvPr id="22" name="Oval 21"/>
          <p:cNvSpPr/>
          <p:nvPr/>
        </p:nvSpPr>
        <p:spPr>
          <a:xfrm>
            <a:off x="5943600" y="3181350"/>
            <a:ext cx="16764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</a:t>
            </a:r>
            <a:r>
              <a:rPr lang="en-US" sz="2000" dirty="0" smtClean="0"/>
              <a:t>rocess 1</a:t>
            </a:r>
            <a:endParaRPr lang="en-US" sz="2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5325" y="3562350"/>
            <a:ext cx="4600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43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38150"/>
            <a:ext cx="845706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Problem</a:t>
            </a:r>
            <a:r>
              <a:rPr lang="en-US" sz="2400" dirty="0" smtClean="0"/>
              <a:t>:   what if    </a:t>
            </a:r>
            <a:r>
              <a:rPr lang="en-US" sz="2400" b="1" dirty="0" err="1" smtClean="0">
                <a:solidFill>
                  <a:srgbClr val="0000FF"/>
                </a:solidFill>
              </a:rPr>
              <a:t>jmp</a:t>
            </a:r>
            <a:r>
              <a:rPr lang="en-US" sz="2400" b="1" dirty="0" smtClean="0">
                <a:solidFill>
                  <a:srgbClr val="0000FF"/>
                </a:solidFill>
              </a:rPr>
              <a:t> [</a:t>
            </a:r>
            <a:r>
              <a:rPr lang="en-US" sz="2400" b="1" dirty="0" err="1" smtClean="0">
                <a:solidFill>
                  <a:srgbClr val="0000FF"/>
                </a:solidFill>
              </a:rPr>
              <a:t>addr</a:t>
            </a:r>
            <a:r>
              <a:rPr lang="en-US" sz="2400" b="1" dirty="0" smtClean="0">
                <a:solidFill>
                  <a:srgbClr val="0000FF"/>
                </a:solidFill>
              </a:rPr>
              <a:t>]    </a:t>
            </a:r>
            <a:r>
              <a:rPr lang="en-US" sz="2400" dirty="0" smtClean="0"/>
              <a:t>jumps directly into indirect load?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b="1" dirty="0" smtClean="0"/>
              <a:t>(bypassing guard)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038350"/>
            <a:ext cx="1332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Solution: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2724150"/>
            <a:ext cx="7448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</a:rPr>
              <a:t>j</a:t>
            </a:r>
            <a:r>
              <a:rPr lang="en-US" sz="2400" b="1" dirty="0" err="1" smtClean="0">
                <a:solidFill>
                  <a:srgbClr val="0000FF"/>
                </a:solidFill>
              </a:rPr>
              <a:t>mp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guard must ensure </a:t>
            </a:r>
            <a:r>
              <a:rPr lang="en-US" sz="2400" b="1" dirty="0" smtClean="0">
                <a:solidFill>
                  <a:srgbClr val="0000FF"/>
                </a:solidFill>
              </a:rPr>
              <a:t>[</a:t>
            </a:r>
            <a:r>
              <a:rPr lang="en-US" sz="2400" b="1" dirty="0" err="1" smtClean="0">
                <a:solidFill>
                  <a:srgbClr val="0000FF"/>
                </a:solidFill>
              </a:rPr>
              <a:t>addr</a:t>
            </a:r>
            <a:r>
              <a:rPr lang="en-US" sz="2400" b="1" dirty="0" smtClean="0">
                <a:solidFill>
                  <a:srgbClr val="0000FF"/>
                </a:solidFill>
              </a:rPr>
              <a:t>] </a:t>
            </a:r>
            <a:r>
              <a:rPr lang="en-US" sz="2400" dirty="0" smtClean="0"/>
              <a:t>does not bypass load guard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4171950"/>
            <a:ext cx="914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5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Cross domain calls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990600" y="1485900"/>
            <a:ext cx="1828800" cy="2286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8" name="Text Box 5"/>
          <p:cNvSpPr txBox="1">
            <a:spLocks noChangeArrowheads="1"/>
          </p:cNvSpPr>
          <p:nvPr/>
        </p:nvSpPr>
        <p:spPr bwMode="auto">
          <a:xfrm>
            <a:off x="1207489" y="742950"/>
            <a:ext cx="1183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dirty="0"/>
              <a:t>caller</a:t>
            </a:r>
          </a:p>
          <a:p>
            <a:pPr algn="ctr" eaLnBrk="1" hangingPunct="1"/>
            <a:r>
              <a:rPr lang="en-US" sz="2400" dirty="0"/>
              <a:t>domain</a:t>
            </a:r>
          </a:p>
        </p:txBody>
      </p:sp>
      <p:sp>
        <p:nvSpPr>
          <p:cNvPr id="62469" name="Rectangle 6"/>
          <p:cNvSpPr>
            <a:spLocks noChangeArrowheads="1"/>
          </p:cNvSpPr>
          <p:nvPr/>
        </p:nvSpPr>
        <p:spPr bwMode="auto">
          <a:xfrm>
            <a:off x="6096000" y="1485900"/>
            <a:ext cx="1828800" cy="2286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Text Box 7"/>
          <p:cNvSpPr txBox="1">
            <a:spLocks noChangeArrowheads="1"/>
          </p:cNvSpPr>
          <p:nvPr/>
        </p:nvSpPr>
        <p:spPr bwMode="auto">
          <a:xfrm>
            <a:off x="6312889" y="742950"/>
            <a:ext cx="1183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callee</a:t>
            </a:r>
          </a:p>
          <a:p>
            <a:pPr algn="ctr" eaLnBrk="1" hangingPunct="1"/>
            <a:r>
              <a:rPr lang="en-US" sz="2400"/>
              <a:t>domain</a:t>
            </a:r>
          </a:p>
        </p:txBody>
      </p:sp>
      <p:sp>
        <p:nvSpPr>
          <p:cNvPr id="62471" name="Text Box 8"/>
          <p:cNvSpPr txBox="1">
            <a:spLocks noChangeArrowheads="1"/>
          </p:cNvSpPr>
          <p:nvPr/>
        </p:nvSpPr>
        <p:spPr bwMode="auto">
          <a:xfrm>
            <a:off x="1355726" y="1782366"/>
            <a:ext cx="11892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call draw</a:t>
            </a:r>
          </a:p>
        </p:txBody>
      </p:sp>
      <p:sp>
        <p:nvSpPr>
          <p:cNvPr id="62472" name="Text Box 9"/>
          <p:cNvSpPr txBox="1">
            <a:spLocks noChangeArrowheads="1"/>
          </p:cNvSpPr>
          <p:nvPr/>
        </p:nvSpPr>
        <p:spPr bwMode="auto">
          <a:xfrm>
            <a:off x="4108451" y="1628775"/>
            <a:ext cx="1120795" cy="40011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c</a:t>
            </a:r>
            <a:r>
              <a:rPr lang="en-US" dirty="0" smtClean="0"/>
              <a:t>all stub</a:t>
            </a:r>
            <a:endParaRPr lang="en-US" dirty="0"/>
          </a:p>
        </p:txBody>
      </p:sp>
      <p:sp>
        <p:nvSpPr>
          <p:cNvPr id="62473" name="Text Box 10"/>
          <p:cNvSpPr txBox="1">
            <a:spLocks noChangeArrowheads="1"/>
          </p:cNvSpPr>
          <p:nvPr/>
        </p:nvSpPr>
        <p:spPr bwMode="auto">
          <a:xfrm>
            <a:off x="6318250" y="1702594"/>
            <a:ext cx="87508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draw: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return</a:t>
            </a:r>
          </a:p>
        </p:txBody>
      </p:sp>
      <p:sp>
        <p:nvSpPr>
          <p:cNvPr id="62474" name="Line 11"/>
          <p:cNvSpPr>
            <a:spLocks noChangeShapeType="1"/>
          </p:cNvSpPr>
          <p:nvPr/>
        </p:nvSpPr>
        <p:spPr bwMode="auto">
          <a:xfrm flipV="1">
            <a:off x="2819400" y="1809749"/>
            <a:ext cx="1295400" cy="144899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75" name="Line 12"/>
          <p:cNvSpPr>
            <a:spLocks noChangeShapeType="1"/>
          </p:cNvSpPr>
          <p:nvPr/>
        </p:nvSpPr>
        <p:spPr bwMode="auto">
          <a:xfrm>
            <a:off x="5257800" y="1809749"/>
            <a:ext cx="1066801" cy="297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76" name="Rectangle 13"/>
          <p:cNvSpPr>
            <a:spLocks noChangeArrowheads="1"/>
          </p:cNvSpPr>
          <p:nvPr/>
        </p:nvSpPr>
        <p:spPr bwMode="auto">
          <a:xfrm>
            <a:off x="6096000" y="3554015"/>
            <a:ext cx="18288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br addr</a:t>
            </a:r>
          </a:p>
        </p:txBody>
      </p:sp>
      <p:sp>
        <p:nvSpPr>
          <p:cNvPr id="62477" name="Rectangle 14"/>
          <p:cNvSpPr>
            <a:spLocks noChangeArrowheads="1"/>
          </p:cNvSpPr>
          <p:nvPr/>
        </p:nvSpPr>
        <p:spPr bwMode="auto">
          <a:xfrm>
            <a:off x="6096000" y="3325415"/>
            <a:ext cx="18288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br addr</a:t>
            </a:r>
          </a:p>
        </p:txBody>
      </p:sp>
      <p:sp>
        <p:nvSpPr>
          <p:cNvPr id="62478" name="Rectangle 15"/>
          <p:cNvSpPr>
            <a:spLocks noChangeArrowheads="1"/>
          </p:cNvSpPr>
          <p:nvPr/>
        </p:nvSpPr>
        <p:spPr bwMode="auto">
          <a:xfrm>
            <a:off x="6096000" y="3096815"/>
            <a:ext cx="18288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br addr</a:t>
            </a:r>
          </a:p>
        </p:txBody>
      </p:sp>
      <p:sp>
        <p:nvSpPr>
          <p:cNvPr id="62479" name="Freeform 16"/>
          <p:cNvSpPr>
            <a:spLocks/>
          </p:cNvSpPr>
          <p:nvPr/>
        </p:nvSpPr>
        <p:spPr bwMode="auto">
          <a:xfrm>
            <a:off x="7239000" y="2296715"/>
            <a:ext cx="1066800" cy="1143000"/>
          </a:xfrm>
          <a:custGeom>
            <a:avLst/>
            <a:gdLst>
              <a:gd name="T0" fmla="*/ 0 w 672"/>
              <a:gd name="T1" fmla="*/ 0 h 960"/>
              <a:gd name="T2" fmla="*/ 1066800 w 672"/>
              <a:gd name="T3" fmla="*/ 0 h 960"/>
              <a:gd name="T4" fmla="*/ 1066800 w 672"/>
              <a:gd name="T5" fmla="*/ 1524000 h 960"/>
              <a:gd name="T6" fmla="*/ 674688 w 672"/>
              <a:gd name="T7" fmla="*/ 1506538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960"/>
              <a:gd name="T14" fmla="*/ 672 w 672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960">
                <a:moveTo>
                  <a:pt x="0" y="0"/>
                </a:moveTo>
                <a:lnTo>
                  <a:pt x="672" y="0"/>
                </a:lnTo>
                <a:lnTo>
                  <a:pt x="672" y="960"/>
                </a:lnTo>
                <a:lnTo>
                  <a:pt x="425" y="94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80" name="Text Box 17"/>
          <p:cNvSpPr txBox="1">
            <a:spLocks noChangeArrowheads="1"/>
          </p:cNvSpPr>
          <p:nvPr/>
        </p:nvSpPr>
        <p:spPr bwMode="auto">
          <a:xfrm>
            <a:off x="4114801" y="3211116"/>
            <a:ext cx="1061809" cy="40011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r</a:t>
            </a:r>
            <a:r>
              <a:rPr lang="en-US" dirty="0" smtClean="0"/>
              <a:t>et stub</a:t>
            </a:r>
            <a:endParaRPr lang="en-US" dirty="0"/>
          </a:p>
        </p:txBody>
      </p:sp>
      <p:sp>
        <p:nvSpPr>
          <p:cNvPr id="62481" name="Line 18"/>
          <p:cNvSpPr>
            <a:spLocks noChangeShapeType="1"/>
          </p:cNvSpPr>
          <p:nvPr/>
        </p:nvSpPr>
        <p:spPr bwMode="auto">
          <a:xfrm flipH="1" flipV="1">
            <a:off x="5181599" y="3409949"/>
            <a:ext cx="914401" cy="297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82" name="Line 19"/>
          <p:cNvSpPr>
            <a:spLocks noChangeShapeType="1"/>
          </p:cNvSpPr>
          <p:nvPr/>
        </p:nvSpPr>
        <p:spPr bwMode="auto">
          <a:xfrm flipH="1" flipV="1">
            <a:off x="2386014" y="2296715"/>
            <a:ext cx="1722437" cy="1028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83" name="Rectangle 20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3867150"/>
            <a:ext cx="8382000" cy="1219200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ahoma" charset="0"/>
              </a:rPr>
              <a:t>Only stubs allowed to make </a:t>
            </a:r>
            <a:r>
              <a:rPr lang="en-US" sz="2200" dirty="0" smtClean="0">
                <a:latin typeface="Tahoma" charset="0"/>
              </a:rPr>
              <a:t>cross</a:t>
            </a:r>
            <a:r>
              <a:rPr lang="en-US" sz="2200" dirty="0">
                <a:latin typeface="Tahoma" charset="0"/>
              </a:rPr>
              <a:t>-domain jumps</a:t>
            </a:r>
          </a:p>
          <a:p>
            <a:r>
              <a:rPr lang="en-US" sz="2200" dirty="0">
                <a:latin typeface="Tahoma" charset="0"/>
              </a:rPr>
              <a:t>Jump table contains allowed exit points </a:t>
            </a:r>
            <a:endParaRPr lang="en-US" sz="2200" dirty="0" smtClean="0">
              <a:latin typeface="Tahoma" charset="0"/>
            </a:endParaRPr>
          </a:p>
          <a:p>
            <a:pPr lvl="1"/>
            <a:r>
              <a:rPr lang="en-US" sz="2000" dirty="0" smtClean="0">
                <a:latin typeface="Tahoma" charset="0"/>
                <a:ea typeface="ＭＳ Ｐゴシック" charset="0"/>
              </a:rPr>
              <a:t>Addresses </a:t>
            </a:r>
            <a:r>
              <a:rPr lang="en-US" sz="2000" dirty="0">
                <a:latin typeface="Tahoma" charset="0"/>
                <a:ea typeface="ＭＳ Ｐゴシック" charset="0"/>
              </a:rPr>
              <a:t>are hard coded,   read-only segment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990600" y="3562350"/>
            <a:ext cx="18288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br addr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990600" y="3333750"/>
            <a:ext cx="18288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br addr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990600" y="3105150"/>
            <a:ext cx="18288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br addr</a:t>
            </a:r>
          </a:p>
        </p:txBody>
      </p:sp>
      <p:sp>
        <p:nvSpPr>
          <p:cNvPr id="23" name="Freeform 16"/>
          <p:cNvSpPr>
            <a:spLocks/>
          </p:cNvSpPr>
          <p:nvPr/>
        </p:nvSpPr>
        <p:spPr bwMode="auto">
          <a:xfrm flipH="1">
            <a:off x="609600" y="1962150"/>
            <a:ext cx="685800" cy="1219200"/>
          </a:xfrm>
          <a:custGeom>
            <a:avLst/>
            <a:gdLst>
              <a:gd name="T0" fmla="*/ 0 w 672"/>
              <a:gd name="T1" fmla="*/ 0 h 960"/>
              <a:gd name="T2" fmla="*/ 1066800 w 672"/>
              <a:gd name="T3" fmla="*/ 0 h 960"/>
              <a:gd name="T4" fmla="*/ 1066800 w 672"/>
              <a:gd name="T5" fmla="*/ 1524000 h 960"/>
              <a:gd name="T6" fmla="*/ 674688 w 672"/>
              <a:gd name="T7" fmla="*/ 1506538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960"/>
              <a:gd name="T14" fmla="*/ 672 w 672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960">
                <a:moveTo>
                  <a:pt x="0" y="0"/>
                </a:moveTo>
                <a:lnTo>
                  <a:pt x="672" y="0"/>
                </a:lnTo>
                <a:lnTo>
                  <a:pt x="672" y="960"/>
                </a:lnTo>
                <a:lnTo>
                  <a:pt x="425" y="94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68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 smtClean="0">
                <a:latin typeface="Tahoma" charset="0"/>
              </a:rPr>
              <a:t>SFI  Summary</a:t>
            </a:r>
            <a:endParaRPr lang="en-US" sz="4400" dirty="0">
              <a:latin typeface="Tahoma" charset="0"/>
            </a:endParaRPr>
          </a:p>
        </p:txBody>
      </p:sp>
      <p:sp>
        <p:nvSpPr>
          <p:cNvPr id="634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971550"/>
            <a:ext cx="8686800" cy="4171950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ahoma" charset="0"/>
              </a:rPr>
              <a:t>S</a:t>
            </a:r>
            <a:r>
              <a:rPr lang="en-US" sz="2200" dirty="0" smtClean="0">
                <a:latin typeface="Tahoma" charset="0"/>
              </a:rPr>
              <a:t>hared </a:t>
            </a:r>
            <a:r>
              <a:rPr lang="en-US" sz="2200" dirty="0">
                <a:latin typeface="Tahoma" charset="0"/>
              </a:rPr>
              <a:t>memory:  use virtual memory hardware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m</a:t>
            </a:r>
            <a:r>
              <a:rPr lang="en-US" sz="2200" dirty="0" smtClean="0">
                <a:latin typeface="Tahoma" charset="0"/>
                <a:ea typeface="ＭＳ Ｐゴシック" charset="0"/>
              </a:rPr>
              <a:t>ap </a:t>
            </a:r>
            <a:r>
              <a:rPr lang="en-US" sz="2200" dirty="0">
                <a:latin typeface="Tahoma" charset="0"/>
                <a:ea typeface="ＭＳ Ｐゴシック" charset="0"/>
              </a:rPr>
              <a:t>same physical page to two segments in </a:t>
            </a:r>
            <a:r>
              <a:rPr lang="en-US" sz="2200" dirty="0" err="1">
                <a:latin typeface="Tahoma" charset="0"/>
                <a:ea typeface="ＭＳ Ｐゴシック" charset="0"/>
              </a:rPr>
              <a:t>addr</a:t>
            </a:r>
            <a:r>
              <a:rPr lang="en-US" sz="2200" dirty="0">
                <a:latin typeface="Tahoma" charset="0"/>
                <a:ea typeface="ＭＳ Ｐゴシック" charset="0"/>
              </a:rPr>
              <a:t> space</a:t>
            </a:r>
          </a:p>
          <a:p>
            <a:endParaRPr lang="en-US" sz="2200" dirty="0">
              <a:latin typeface="Tahoma" charset="0"/>
            </a:endParaRPr>
          </a:p>
          <a:p>
            <a:r>
              <a:rPr lang="en-US" sz="2200" dirty="0">
                <a:latin typeface="Tahoma" charset="0"/>
              </a:rPr>
              <a:t>Performance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Usually good:    </a:t>
            </a:r>
            <a:r>
              <a:rPr lang="en-US" sz="2200" dirty="0" err="1">
                <a:latin typeface="Tahoma" charset="0"/>
                <a:ea typeface="ＭＳ Ｐゴシック" charset="0"/>
              </a:rPr>
              <a:t>mpeg_play</a:t>
            </a:r>
            <a:r>
              <a:rPr lang="en-US" sz="2200" dirty="0">
                <a:latin typeface="Tahoma" charset="0"/>
                <a:ea typeface="ＭＳ Ｐゴシック" charset="0"/>
              </a:rPr>
              <a:t>,   4%  slowdown</a:t>
            </a:r>
          </a:p>
          <a:p>
            <a:pPr lvl="1"/>
            <a:endParaRPr lang="en-US" sz="2200" dirty="0">
              <a:latin typeface="Tahoma" charset="0"/>
              <a:ea typeface="ＭＳ Ｐゴシック" charset="0"/>
            </a:endParaRPr>
          </a:p>
          <a:p>
            <a:r>
              <a:rPr lang="en-US" sz="2200" u="sng" dirty="0">
                <a:latin typeface="Tahoma" charset="0"/>
              </a:rPr>
              <a:t>Limitations of SFI</a:t>
            </a:r>
            <a:r>
              <a:rPr lang="en-US" sz="2200" dirty="0">
                <a:latin typeface="Tahoma" charset="0"/>
              </a:rPr>
              <a:t>:   harder to implement on x86 :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variable length instructions:  unclear where to put guards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few registers:   can</a:t>
            </a:r>
            <a:r>
              <a:rPr lang="ja-JP" altLang="en-US" sz="2200" dirty="0">
                <a:latin typeface="Tahoma" charset="0"/>
                <a:ea typeface="ＭＳ Ｐゴシック" charset="0"/>
              </a:rPr>
              <a:t>’</a:t>
            </a:r>
            <a:r>
              <a:rPr lang="en-US" sz="2200" dirty="0">
                <a:latin typeface="Tahoma" charset="0"/>
                <a:ea typeface="ＭＳ Ｐゴシック" charset="0"/>
              </a:rPr>
              <a:t>t dedicate three to SFI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many instructions affect memory:  more guards needed</a:t>
            </a:r>
          </a:p>
        </p:txBody>
      </p:sp>
    </p:spTree>
    <p:extLst>
      <p:ext uri="{BB962C8B-B14F-4D97-AF65-F5344CB8AC3E}">
        <p14:creationId xmlns:p14="http://schemas.microsoft.com/office/powerpoint/2010/main" val="2582258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4400" dirty="0" smtClean="0">
                <a:latin typeface="Tahoma" charset="0"/>
              </a:rPr>
              <a:t>Isolation:   summary</a:t>
            </a:r>
            <a:endParaRPr lang="en-US" sz="4400" dirty="0">
              <a:latin typeface="Tahoma" charset="0"/>
            </a:endParaRPr>
          </a:p>
        </p:txBody>
      </p:sp>
      <p:sp>
        <p:nvSpPr>
          <p:cNvPr id="645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819150"/>
            <a:ext cx="8686800" cy="4267200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ahoma" charset="0"/>
              </a:rPr>
              <a:t>Many sandboxing techniques:</a:t>
            </a:r>
          </a:p>
          <a:p>
            <a:pPr marL="457200" lvl="1" indent="0">
              <a:buNone/>
            </a:pPr>
            <a:r>
              <a:rPr lang="en-US" sz="2200" dirty="0">
                <a:latin typeface="Tahoma" charset="0"/>
                <a:ea typeface="ＭＳ Ｐゴシック" charset="0"/>
              </a:rPr>
              <a:t>	</a:t>
            </a:r>
            <a:r>
              <a:rPr lang="en-US" sz="2200" i="1" dirty="0" smtClean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Physical </a:t>
            </a:r>
            <a:r>
              <a:rPr lang="en-US" sz="2200" i="1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air gap</a:t>
            </a:r>
            <a:r>
              <a:rPr lang="en-US" sz="2200" i="1" dirty="0" smtClean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,   Virtual </a:t>
            </a:r>
            <a:r>
              <a:rPr lang="en-US" sz="2200" i="1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air gap (VMMs),</a:t>
            </a:r>
          </a:p>
          <a:p>
            <a:pPr marL="457200" lvl="1" indent="0">
              <a:buNone/>
            </a:pPr>
            <a:r>
              <a:rPr lang="en-US" sz="2200" i="1" dirty="0" smtClean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	System </a:t>
            </a:r>
            <a:r>
              <a:rPr lang="en-US" sz="2200" i="1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call </a:t>
            </a:r>
            <a:r>
              <a:rPr lang="en-US" sz="2200" i="1" dirty="0" smtClean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interposition,  Software </a:t>
            </a:r>
            <a:r>
              <a:rPr lang="en-US" sz="2200" i="1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Fault isolation</a:t>
            </a:r>
          </a:p>
          <a:p>
            <a:pPr marL="457200" lvl="1" indent="0">
              <a:buNone/>
            </a:pPr>
            <a:r>
              <a:rPr lang="en-US" sz="2200" i="1" dirty="0" smtClean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	Application </a:t>
            </a:r>
            <a:r>
              <a:rPr lang="en-US" sz="2200" i="1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specific (e.g. </a:t>
            </a:r>
            <a:r>
              <a:rPr lang="en-US" sz="2200" i="1" dirty="0" err="1">
                <a:solidFill>
                  <a:srgbClr val="0000FF"/>
                </a:solidFill>
                <a:latin typeface="Tahoma" charset="0"/>
                <a:ea typeface="ＭＳ Ｐゴシック" charset="0"/>
              </a:rPr>
              <a:t>Javascript</a:t>
            </a:r>
            <a:r>
              <a:rPr lang="en-US" sz="2200" i="1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 in browser</a:t>
            </a:r>
            <a:r>
              <a:rPr lang="en-US" sz="2200" i="1" dirty="0" smtClean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)</a:t>
            </a:r>
            <a:endParaRPr lang="en-US" sz="2200" i="1" dirty="0">
              <a:latin typeface="Tahoma" charset="0"/>
              <a:ea typeface="ＭＳ Ｐゴシック" charset="0"/>
            </a:endParaRPr>
          </a:p>
          <a:p>
            <a:pPr>
              <a:spcBef>
                <a:spcPts val="2328"/>
              </a:spcBef>
            </a:pPr>
            <a:r>
              <a:rPr lang="en-US" sz="2200" dirty="0">
                <a:latin typeface="Tahoma" charset="0"/>
              </a:rPr>
              <a:t>Often complete isolation is inappropriate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Apps need to communicate through regulated </a:t>
            </a:r>
            <a:r>
              <a:rPr lang="en-US" sz="2200" dirty="0" smtClean="0">
                <a:latin typeface="Tahoma" charset="0"/>
                <a:ea typeface="ＭＳ Ｐゴシック" charset="0"/>
              </a:rPr>
              <a:t>interfaces</a:t>
            </a:r>
            <a:endParaRPr lang="en-US" sz="2200" dirty="0">
              <a:latin typeface="Tahoma" charset="0"/>
            </a:endParaRPr>
          </a:p>
          <a:p>
            <a:pPr>
              <a:spcBef>
                <a:spcPts val="2928"/>
              </a:spcBef>
            </a:pPr>
            <a:r>
              <a:rPr lang="en-US" sz="2200" dirty="0">
                <a:latin typeface="Tahoma" charset="0"/>
              </a:rPr>
              <a:t>Hardest </a:t>
            </a:r>
            <a:r>
              <a:rPr lang="en-US" sz="2200" dirty="0" smtClean="0">
                <a:latin typeface="Tahoma" charset="0"/>
              </a:rPr>
              <a:t>aspects </a:t>
            </a:r>
            <a:r>
              <a:rPr lang="en-US" sz="2200" dirty="0">
                <a:latin typeface="Tahoma" charset="0"/>
              </a:rPr>
              <a:t>of sandboxing: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Specifying policy:    what can apps do and not </a:t>
            </a:r>
            <a:r>
              <a:rPr lang="en-US" sz="2200" dirty="0" smtClean="0">
                <a:latin typeface="Tahoma" charset="0"/>
                <a:ea typeface="ＭＳ Ｐゴシック" charset="0"/>
              </a:rPr>
              <a:t>do</a:t>
            </a:r>
          </a:p>
          <a:p>
            <a:pPr lvl="1"/>
            <a:r>
              <a:rPr lang="en-US" sz="2200" dirty="0" smtClean="0">
                <a:latin typeface="Tahoma" charset="0"/>
                <a:ea typeface="ＭＳ Ｐゴシック" charset="0"/>
              </a:rPr>
              <a:t>Preventing covert channels</a:t>
            </a:r>
            <a:endParaRPr lang="en-US" sz="2200" dirty="0"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128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 END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7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Approach:   confinement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2400" y="895350"/>
            <a:ext cx="8839200" cy="42291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943100" algn="l"/>
              </a:tabLst>
            </a:pPr>
            <a:r>
              <a:rPr lang="en-US" sz="2400" b="1" u="sng" dirty="0" smtClean="0">
                <a:latin typeface="Tahoma" charset="0"/>
              </a:rPr>
              <a:t>Confinement</a:t>
            </a:r>
            <a:r>
              <a:rPr lang="en-US" sz="2400" dirty="0" smtClean="0">
                <a:latin typeface="Tahoma" charset="0"/>
              </a:rPr>
              <a:t>:</a:t>
            </a:r>
            <a:r>
              <a:rPr lang="en-US" sz="2000" dirty="0" smtClean="0">
                <a:latin typeface="Tahoma" charset="0"/>
              </a:rPr>
              <a:t>   ensure misbehaving app cannot harm rest of system</a:t>
            </a:r>
            <a:endParaRPr lang="en-US" sz="2000" dirty="0">
              <a:latin typeface="Tahoma" charset="0"/>
            </a:endParaRPr>
          </a:p>
          <a:p>
            <a:pPr marL="0" indent="0">
              <a:spcBef>
                <a:spcPct val="80000"/>
              </a:spcBef>
              <a:buNone/>
            </a:pPr>
            <a:r>
              <a:rPr lang="en-US" sz="2400" dirty="0">
                <a:latin typeface="Tahoma" charset="0"/>
              </a:rPr>
              <a:t>Can be implemented at many levels</a:t>
            </a:r>
            <a:r>
              <a:rPr lang="en-US" sz="2400" dirty="0" smtClean="0">
                <a:latin typeface="Tahoma" charset="0"/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en-US" sz="2400" b="1" dirty="0" smtClean="0">
                <a:latin typeface="Tahoma" charset="0"/>
                <a:ea typeface="ＭＳ Ｐゴシック" charset="0"/>
              </a:rPr>
              <a:t>Threads: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      </a:t>
            </a:r>
            <a:r>
              <a:rPr lang="en-US" sz="2400" dirty="0">
                <a:latin typeface="Tahoma" charset="0"/>
                <a:ea typeface="ＭＳ Ｐゴシック" charset="0"/>
              </a:rPr>
              <a:t>Software Fault Isolation (SFI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)</a:t>
            </a:r>
          </a:p>
          <a:p>
            <a:pPr lvl="2">
              <a:spcBef>
                <a:spcPts val="1200"/>
              </a:spcBef>
            </a:pPr>
            <a:r>
              <a:rPr lang="en-US" sz="2000" dirty="0" smtClean="0">
                <a:latin typeface="Tahoma" charset="0"/>
                <a:ea typeface="ＭＳ Ｐゴシック" charset="0"/>
              </a:rPr>
              <a:t>Isolating </a:t>
            </a:r>
            <a:r>
              <a:rPr lang="en-US" sz="2000" dirty="0">
                <a:latin typeface="Tahoma" charset="0"/>
                <a:ea typeface="ＭＳ Ｐゴシック" charset="0"/>
              </a:rPr>
              <a:t>threads sharing same address </a:t>
            </a:r>
            <a:r>
              <a:rPr lang="en-US" sz="2000" dirty="0" smtClean="0">
                <a:latin typeface="Tahoma" charset="0"/>
                <a:ea typeface="ＭＳ Ｐゴシック" charset="0"/>
              </a:rPr>
              <a:t>space  </a:t>
            </a:r>
            <a:endParaRPr lang="en-US" sz="2000" dirty="0">
              <a:latin typeface="Tahoma" charset="0"/>
              <a:ea typeface="ＭＳ Ｐゴシック" charset="0"/>
            </a:endParaRPr>
          </a:p>
          <a:p>
            <a:pPr lvl="1">
              <a:spcBef>
                <a:spcPts val="1200"/>
              </a:spcBef>
            </a:pPr>
            <a:endParaRPr lang="en-US" sz="2400" dirty="0" smtClean="0">
              <a:latin typeface="Tahoma" charset="0"/>
              <a:ea typeface="ＭＳ Ｐゴシック" charset="0"/>
            </a:endParaRPr>
          </a:p>
          <a:p>
            <a:pPr lvl="1">
              <a:spcBef>
                <a:spcPts val="1200"/>
              </a:spcBef>
            </a:pPr>
            <a:r>
              <a:rPr lang="en-US" sz="2400" b="1" dirty="0" smtClean="0">
                <a:latin typeface="Tahoma" charset="0"/>
                <a:ea typeface="ＭＳ Ｐゴシック" charset="0"/>
              </a:rPr>
              <a:t>Application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:  </a:t>
            </a:r>
            <a:r>
              <a:rPr lang="en-US" sz="2400" dirty="0">
                <a:latin typeface="Tahoma" charset="0"/>
                <a:ea typeface="ＭＳ Ｐゴシック" charset="0"/>
              </a:rPr>
              <a:t>e.g.   browser-based confinement</a:t>
            </a:r>
          </a:p>
          <a:p>
            <a:pPr marL="0" indent="0">
              <a:spcBef>
                <a:spcPct val="80000"/>
              </a:spcBef>
              <a:buNone/>
            </a:pPr>
            <a:endParaRPr lang="en-US" sz="2400" b="1" dirty="0">
              <a:latin typeface="Tahoma" charset="0"/>
            </a:endParaRPr>
          </a:p>
          <a:p>
            <a:pPr marL="457200" lvl="1" indent="0">
              <a:buNone/>
            </a:pPr>
            <a:endParaRPr lang="en-US" dirty="0"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34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Implementing confinement</a:t>
            </a:r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028700"/>
            <a:ext cx="8382000" cy="40005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Tahoma" charset="0"/>
              </a:rPr>
              <a:t>Key component:    </a:t>
            </a:r>
            <a:r>
              <a:rPr lang="en-US" sz="2800" b="1" dirty="0">
                <a:latin typeface="Tahoma" charset="0"/>
              </a:rPr>
              <a:t>reference monitor</a:t>
            </a:r>
          </a:p>
          <a:p>
            <a:pPr lvl="1">
              <a:spcBef>
                <a:spcPct val="50000"/>
              </a:spcBef>
            </a:pPr>
            <a:r>
              <a:rPr lang="en-US" b="1" dirty="0">
                <a:latin typeface="Tahoma" charset="0"/>
                <a:ea typeface="ＭＳ Ｐゴシック" charset="0"/>
              </a:rPr>
              <a:t>Mediates requests</a:t>
            </a:r>
            <a:r>
              <a:rPr lang="en-US" dirty="0">
                <a:latin typeface="Tahoma" charset="0"/>
                <a:ea typeface="ＭＳ Ｐゴシック" charset="0"/>
              </a:rPr>
              <a:t> from applications</a:t>
            </a:r>
          </a:p>
          <a:p>
            <a:pPr lvl="2"/>
            <a:r>
              <a:rPr lang="en-US" sz="2400" dirty="0">
                <a:latin typeface="Tahoma" charset="0"/>
                <a:ea typeface="ＭＳ Ｐゴシック" charset="0"/>
              </a:rPr>
              <a:t>Implements protection policy</a:t>
            </a:r>
          </a:p>
          <a:p>
            <a:pPr lvl="2"/>
            <a:r>
              <a:rPr lang="en-US" sz="2400" dirty="0">
                <a:latin typeface="Tahoma" charset="0"/>
                <a:ea typeface="ＭＳ Ｐゴシック" charset="0"/>
              </a:rPr>
              <a:t>Enforces isolation and confinement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Tahoma" charset="0"/>
                <a:ea typeface="ＭＳ Ｐゴシック" charset="0"/>
              </a:rPr>
              <a:t>Must </a:t>
            </a:r>
            <a:r>
              <a:rPr lang="en-US" b="1" u="sng" dirty="0">
                <a:latin typeface="Tahoma" charset="0"/>
                <a:ea typeface="ＭＳ Ｐゴシック" charset="0"/>
              </a:rPr>
              <a:t>always</a:t>
            </a:r>
            <a:r>
              <a:rPr lang="en-US" dirty="0">
                <a:latin typeface="Tahoma" charset="0"/>
                <a:ea typeface="ＭＳ Ｐゴシック" charset="0"/>
              </a:rPr>
              <a:t> be invoked:</a:t>
            </a:r>
          </a:p>
          <a:p>
            <a:pPr lvl="2"/>
            <a:r>
              <a:rPr lang="en-US" sz="2400" dirty="0">
                <a:latin typeface="Tahoma" charset="0"/>
                <a:ea typeface="ＭＳ Ｐゴシック" charset="0"/>
              </a:rPr>
              <a:t>Every application request must be mediated</a:t>
            </a:r>
          </a:p>
          <a:p>
            <a:pPr lvl="1">
              <a:spcBef>
                <a:spcPct val="50000"/>
              </a:spcBef>
            </a:pPr>
            <a:r>
              <a:rPr lang="en-US" b="1" dirty="0">
                <a:latin typeface="Tahoma" charset="0"/>
                <a:ea typeface="ＭＳ Ｐゴシック" charset="0"/>
              </a:rPr>
              <a:t>Tamperproof</a:t>
            </a:r>
            <a:r>
              <a:rPr lang="en-US" dirty="0">
                <a:latin typeface="Tahoma" charset="0"/>
                <a:ea typeface="ＭＳ Ｐゴシック" charset="0"/>
              </a:rPr>
              <a:t>:</a:t>
            </a:r>
          </a:p>
          <a:p>
            <a:pPr lvl="2"/>
            <a:r>
              <a:rPr lang="en-US" sz="2400" dirty="0">
                <a:latin typeface="Tahoma" charset="0"/>
                <a:ea typeface="ＭＳ Ｐゴシック" charset="0"/>
              </a:rPr>
              <a:t>Reference monitor cannot be killed</a:t>
            </a:r>
          </a:p>
          <a:p>
            <a:pPr lvl="2"/>
            <a:r>
              <a:rPr lang="en-US" sz="2400" dirty="0">
                <a:latin typeface="Tahoma" charset="0"/>
                <a:ea typeface="ＭＳ Ｐゴシック" charset="0"/>
              </a:rPr>
              <a:t>… or if killed, then monitored process is killed too</a:t>
            </a:r>
          </a:p>
          <a:p>
            <a:pPr lvl="1">
              <a:spcBef>
                <a:spcPct val="50000"/>
              </a:spcBef>
            </a:pPr>
            <a:r>
              <a:rPr lang="en-US" b="1" dirty="0">
                <a:latin typeface="Tahoma" charset="0"/>
                <a:ea typeface="ＭＳ Ｐゴシック" charset="0"/>
              </a:rPr>
              <a:t>Small</a:t>
            </a:r>
            <a:r>
              <a:rPr lang="en-US" dirty="0">
                <a:latin typeface="Tahoma" charset="0"/>
                <a:ea typeface="ＭＳ Ｐゴシック" charset="0"/>
              </a:rPr>
              <a:t> enough to be analyzed and validated</a:t>
            </a:r>
          </a:p>
        </p:txBody>
      </p:sp>
    </p:spTree>
    <p:extLst>
      <p:ext uri="{BB962C8B-B14F-4D97-AF65-F5344CB8AC3E}">
        <p14:creationId xmlns:p14="http://schemas.microsoft.com/office/powerpoint/2010/main" val="3783093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381000" y="2247900"/>
            <a:ext cx="3810000" cy="10096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A </a:t>
            </a:r>
            <a:r>
              <a:rPr lang="en-US" sz="4400" dirty="0" smtClean="0">
                <a:latin typeface="Tahoma" charset="0"/>
              </a:rPr>
              <a:t>old example</a:t>
            </a:r>
            <a:r>
              <a:rPr lang="en-US" sz="4400" dirty="0">
                <a:latin typeface="Tahoma" charset="0"/>
              </a:rPr>
              <a:t>:    </a:t>
            </a:r>
            <a:r>
              <a:rPr lang="en-US" sz="4400" dirty="0" err="1">
                <a:latin typeface="Tahoma" charset="0"/>
              </a:rPr>
              <a:t>chroot</a:t>
            </a:r>
            <a:endParaRPr lang="en-US" sz="4400" dirty="0">
              <a:latin typeface="Tahoma" charset="0"/>
            </a:endParaRP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42291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ahoma" charset="0"/>
              </a:rPr>
              <a:t>Often used for </a:t>
            </a:r>
            <a:r>
              <a:rPr lang="ja-JP" altLang="en-US" sz="2400" dirty="0">
                <a:latin typeface="Tahoma" charset="0"/>
              </a:rPr>
              <a:t>“</a:t>
            </a:r>
            <a:r>
              <a:rPr lang="en-US" sz="2400" dirty="0">
                <a:latin typeface="Tahoma" charset="0"/>
              </a:rPr>
              <a:t>guest</a:t>
            </a:r>
            <a:r>
              <a:rPr lang="ja-JP" altLang="en-US" sz="2400" dirty="0">
                <a:latin typeface="Tahoma" charset="0"/>
              </a:rPr>
              <a:t>”</a:t>
            </a:r>
            <a:r>
              <a:rPr lang="en-US" sz="2400" dirty="0">
                <a:latin typeface="Tahoma" charset="0"/>
              </a:rPr>
              <a:t> accounts on ftp sites</a:t>
            </a:r>
          </a:p>
          <a:p>
            <a:endParaRPr lang="en-US" sz="2400" dirty="0">
              <a:latin typeface="Tahoma" charset="0"/>
            </a:endParaRPr>
          </a:p>
          <a:p>
            <a:pPr marL="0" indent="0">
              <a:buNone/>
            </a:pPr>
            <a:r>
              <a:rPr lang="en-US" sz="2400" dirty="0">
                <a:latin typeface="Tahoma" charset="0"/>
              </a:rPr>
              <a:t>To use do:   (must be root)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	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	</a:t>
            </a:r>
            <a:r>
              <a:rPr lang="en-US" dirty="0" err="1">
                <a:latin typeface="Tahoma" charset="0"/>
                <a:ea typeface="ＭＳ Ｐゴシック" charset="0"/>
              </a:rPr>
              <a:t>chroot</a:t>
            </a:r>
            <a:r>
              <a:rPr lang="en-US" dirty="0">
                <a:latin typeface="Tahoma" charset="0"/>
                <a:ea typeface="ＭＳ Ｐゴシック" charset="0"/>
              </a:rPr>
              <a:t>   /</a:t>
            </a:r>
            <a:r>
              <a:rPr lang="en-US" dirty="0" err="1">
                <a:latin typeface="Tahoma" charset="0"/>
                <a:ea typeface="ＭＳ Ｐゴシック" charset="0"/>
              </a:rPr>
              <a:t>tmp</a:t>
            </a:r>
            <a:r>
              <a:rPr lang="en-US" dirty="0">
                <a:latin typeface="Tahoma" charset="0"/>
                <a:ea typeface="ＭＳ Ｐゴシック" charset="0"/>
              </a:rPr>
              <a:t>/guest	    root </a:t>
            </a:r>
            <a:r>
              <a:rPr lang="en-US" dirty="0" err="1">
                <a:latin typeface="Tahoma" charset="0"/>
                <a:ea typeface="ＭＳ Ｐゴシック" charset="0"/>
              </a:rPr>
              <a:t>dir</a:t>
            </a:r>
            <a:r>
              <a:rPr lang="en-US" dirty="0">
                <a:latin typeface="Tahoma" charset="0"/>
                <a:ea typeface="ＭＳ Ｐゴシック" charset="0"/>
              </a:rPr>
              <a:t> </a:t>
            </a:r>
            <a:r>
              <a:rPr lang="ja-JP" altLang="en-US" dirty="0">
                <a:latin typeface="Tahoma" charset="0"/>
                <a:ea typeface="ＭＳ Ｐゴシック" charset="0"/>
              </a:rPr>
              <a:t>“</a:t>
            </a:r>
            <a:r>
              <a:rPr lang="en-US" dirty="0">
                <a:latin typeface="Tahoma" charset="0"/>
                <a:ea typeface="ＭＳ Ｐゴシック" charset="0"/>
              </a:rPr>
              <a:t>/</a:t>
            </a:r>
            <a:r>
              <a:rPr lang="ja-JP" altLang="en-US" dirty="0">
                <a:latin typeface="Tahoma" charset="0"/>
                <a:ea typeface="ＭＳ Ｐゴシック" charset="0"/>
              </a:rPr>
              <a:t>”</a:t>
            </a:r>
            <a:r>
              <a:rPr lang="en-US" dirty="0">
                <a:latin typeface="Tahoma" charset="0"/>
                <a:ea typeface="ＭＳ Ｐゴシック" charset="0"/>
              </a:rPr>
              <a:t> is now </a:t>
            </a:r>
            <a:r>
              <a:rPr lang="ja-JP" altLang="en-US" dirty="0">
                <a:latin typeface="Tahoma" charset="0"/>
                <a:ea typeface="ＭＳ Ｐゴシック" charset="0"/>
              </a:rPr>
              <a:t>“</a:t>
            </a:r>
            <a:r>
              <a:rPr lang="en-US" dirty="0">
                <a:latin typeface="Tahoma" charset="0"/>
                <a:ea typeface="ＭＳ Ｐゴシック" charset="0"/>
              </a:rPr>
              <a:t>/</a:t>
            </a:r>
            <a:r>
              <a:rPr lang="en-US" dirty="0" err="1">
                <a:latin typeface="Tahoma" charset="0"/>
                <a:ea typeface="ＭＳ Ｐゴシック" charset="0"/>
              </a:rPr>
              <a:t>tmp</a:t>
            </a:r>
            <a:r>
              <a:rPr lang="en-US" dirty="0">
                <a:latin typeface="Tahoma" charset="0"/>
                <a:ea typeface="ＭＳ Ｐゴシック" charset="0"/>
              </a:rPr>
              <a:t>/guest</a:t>
            </a:r>
            <a:r>
              <a:rPr lang="ja-JP" altLang="en-US" dirty="0">
                <a:latin typeface="Tahoma" charset="0"/>
                <a:ea typeface="ＭＳ Ｐゴシック" charset="0"/>
              </a:rPr>
              <a:t>”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1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	</a:t>
            </a:r>
            <a:r>
              <a:rPr lang="en-US" dirty="0" err="1">
                <a:latin typeface="Tahoma" charset="0"/>
                <a:ea typeface="ＭＳ Ｐゴシック" charset="0"/>
              </a:rPr>
              <a:t>su</a:t>
            </a:r>
            <a:r>
              <a:rPr lang="en-US" dirty="0">
                <a:latin typeface="Tahoma" charset="0"/>
                <a:ea typeface="ＭＳ Ｐゴシック" charset="0"/>
              </a:rPr>
              <a:t> guest		    EUID set to </a:t>
            </a:r>
            <a:r>
              <a:rPr lang="ja-JP" altLang="en-US" dirty="0">
                <a:latin typeface="Tahoma" charset="0"/>
                <a:ea typeface="ＭＳ Ｐゴシック" charset="0"/>
              </a:rPr>
              <a:t>“</a:t>
            </a:r>
            <a:r>
              <a:rPr lang="en-US" dirty="0">
                <a:latin typeface="Tahoma" charset="0"/>
                <a:ea typeface="ＭＳ Ｐゴシック" charset="0"/>
              </a:rPr>
              <a:t>guest</a:t>
            </a:r>
            <a:r>
              <a:rPr lang="ja-JP" altLang="en-US" dirty="0">
                <a:latin typeface="Tahoma" charset="0"/>
                <a:ea typeface="ＭＳ Ｐゴシック" charset="0"/>
              </a:rPr>
              <a:t>”</a:t>
            </a:r>
            <a:endParaRPr lang="en-US" dirty="0">
              <a:latin typeface="Tahoma" charset="0"/>
              <a:ea typeface="ＭＳ Ｐゴシック" charset="0"/>
            </a:endParaRPr>
          </a:p>
          <a:p>
            <a:endParaRPr lang="en-US" sz="2400" dirty="0">
              <a:latin typeface="Tahoma" charset="0"/>
            </a:endParaRPr>
          </a:p>
          <a:p>
            <a:pPr marL="0" indent="0">
              <a:buNone/>
            </a:pPr>
            <a:r>
              <a:rPr lang="en-US" sz="2400" dirty="0">
                <a:latin typeface="Tahoma" charset="0"/>
              </a:rPr>
              <a:t>Now  </a:t>
            </a:r>
            <a:r>
              <a:rPr lang="ja-JP" altLang="en-US" sz="2400" dirty="0">
                <a:latin typeface="Tahoma" charset="0"/>
              </a:rPr>
              <a:t>“</a:t>
            </a:r>
            <a:r>
              <a:rPr lang="en-US" sz="2400" dirty="0">
                <a:latin typeface="Tahoma" charset="0"/>
              </a:rPr>
              <a:t>/</a:t>
            </a:r>
            <a:r>
              <a:rPr lang="en-US" sz="2400" dirty="0" err="1">
                <a:latin typeface="Tahoma" charset="0"/>
              </a:rPr>
              <a:t>tmp</a:t>
            </a:r>
            <a:r>
              <a:rPr lang="en-US" sz="2400" dirty="0">
                <a:latin typeface="Tahoma" charset="0"/>
              </a:rPr>
              <a:t>/guest</a:t>
            </a:r>
            <a:r>
              <a:rPr lang="ja-JP" altLang="en-US" sz="2400" dirty="0">
                <a:latin typeface="Tahoma" charset="0"/>
              </a:rPr>
              <a:t>”</a:t>
            </a:r>
            <a:r>
              <a:rPr lang="en-US" sz="2400" dirty="0">
                <a:latin typeface="Tahoma" charset="0"/>
              </a:rPr>
              <a:t>  is added to file system accesses for applications in jail</a:t>
            </a:r>
          </a:p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		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</a:rPr>
              <a:t>open(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</a:rPr>
              <a:t>“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</a:rPr>
              <a:t>/</a:t>
            </a:r>
            <a:r>
              <a:rPr lang="en-US" sz="2400" b="1" dirty="0" err="1">
                <a:solidFill>
                  <a:srgbClr val="CC3399"/>
                </a:solidFill>
                <a:latin typeface="Tahoma" charset="0"/>
              </a:rPr>
              <a:t>etc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</a:rPr>
              <a:t>/</a:t>
            </a:r>
            <a:r>
              <a:rPr lang="en-US" sz="2400" b="1" dirty="0" err="1">
                <a:solidFill>
                  <a:srgbClr val="CC3399"/>
                </a:solidFill>
                <a:latin typeface="Tahoma" charset="0"/>
              </a:rPr>
              <a:t>passwd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</a:rPr>
              <a:t>”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</a:rPr>
              <a:t>,   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</a:rPr>
              <a:t>“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</a:rPr>
              <a:t>r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</a:rPr>
              <a:t>”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</a:rPr>
              <a:t>)    </a:t>
            </a:r>
            <a:r>
              <a:rPr lang="en-US" sz="32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</a:t>
            </a:r>
            <a:br>
              <a:rPr lang="en-US" sz="3200" b="1" dirty="0">
                <a:solidFill>
                  <a:srgbClr val="CC3399"/>
                </a:solidFill>
                <a:latin typeface="Tahoma" charset="0"/>
                <a:sym typeface="Symbol" charset="0"/>
              </a:rPr>
            </a:br>
            <a:r>
              <a:rPr lang="en-US" sz="32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		    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open(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“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/</a:t>
            </a:r>
            <a:r>
              <a:rPr lang="en-US" sz="2400" b="1" dirty="0" err="1">
                <a:solidFill>
                  <a:srgbClr val="CC3399"/>
                </a:solidFill>
                <a:latin typeface="Tahoma" charset="0"/>
                <a:sym typeface="Symbol" charset="0"/>
              </a:rPr>
              <a:t>tmp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/guest/etc/</a:t>
            </a:r>
            <a:r>
              <a:rPr lang="en-US" sz="2400" b="1" dirty="0" err="1">
                <a:solidFill>
                  <a:srgbClr val="CC3399"/>
                </a:solidFill>
                <a:latin typeface="Tahoma" charset="0"/>
                <a:sym typeface="Symbol" charset="0"/>
              </a:rPr>
              <a:t>passwd</a:t>
            </a:r>
            <a:r>
              <a:rPr lang="ja-JP" altLang="en-US" sz="2400" b="1" smtClean="0">
                <a:solidFill>
                  <a:srgbClr val="CC3399"/>
                </a:solidFill>
                <a:latin typeface="Tahoma" charset="0"/>
                <a:sym typeface="Symbol" charset="0"/>
              </a:rPr>
              <a:t>” </a:t>
            </a:r>
            <a:r>
              <a:rPr lang="en-US" sz="2400" b="1" dirty="0" smtClean="0">
                <a:solidFill>
                  <a:srgbClr val="CC3399"/>
                </a:solidFill>
                <a:latin typeface="Tahoma" charset="0"/>
                <a:sym typeface="Symbol" charset="0"/>
              </a:rPr>
              <a:t>,   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“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r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”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)</a:t>
            </a:r>
          </a:p>
          <a:p>
            <a:pPr lvl="1">
              <a:spcBef>
                <a:spcPct val="50000"/>
              </a:spcBef>
              <a:buSzTx/>
              <a:buFont typeface="Symbol" charset="0"/>
              <a:buChar char="Þ"/>
            </a:pPr>
            <a:r>
              <a:rPr lang="en-US" dirty="0">
                <a:latin typeface="Tahoma" charset="0"/>
                <a:ea typeface="ＭＳ Ｐゴシック" charset="0"/>
              </a:rPr>
              <a:t>  application cannot access files outside of jail</a:t>
            </a:r>
          </a:p>
        </p:txBody>
      </p:sp>
    </p:spTree>
    <p:extLst>
      <p:ext uri="{BB962C8B-B14F-4D97-AF65-F5344CB8AC3E}">
        <p14:creationId xmlns:p14="http://schemas.microsoft.com/office/powerpoint/2010/main" val="3249887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 err="1">
                <a:latin typeface="Tahoma" charset="0"/>
              </a:rPr>
              <a:t>Jailkit</a:t>
            </a:r>
            <a:endParaRPr lang="en-US" sz="4400" dirty="0">
              <a:latin typeface="Tahoma" charset="0"/>
            </a:endParaRP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2400" y="971550"/>
            <a:ext cx="8839200" cy="4000500"/>
          </a:xfrm>
        </p:spPr>
        <p:txBody>
          <a:bodyPr>
            <a:normAutofit fontScale="92500" lnSpcReduction="20000"/>
          </a:bodyPr>
          <a:lstStyle/>
          <a:p>
            <a:pPr>
              <a:buSzTx/>
              <a:buFont typeface="Symbol" charset="0"/>
              <a:buNone/>
            </a:pPr>
            <a:r>
              <a:rPr lang="en-US" sz="2400" dirty="0">
                <a:latin typeface="Tahoma" charset="0"/>
              </a:rPr>
              <a:t>Problem:   all utility </a:t>
            </a:r>
            <a:r>
              <a:rPr lang="en-US" sz="2400" dirty="0" err="1">
                <a:latin typeface="Tahoma" charset="0"/>
              </a:rPr>
              <a:t>progs</a:t>
            </a:r>
            <a:r>
              <a:rPr lang="en-US" sz="2400" dirty="0">
                <a:latin typeface="Tahoma" charset="0"/>
              </a:rPr>
              <a:t> (</a:t>
            </a:r>
            <a:r>
              <a:rPr lang="en-US" sz="2400" dirty="0" err="1">
                <a:latin typeface="Tahoma" charset="0"/>
              </a:rPr>
              <a:t>ls</a:t>
            </a:r>
            <a:r>
              <a:rPr lang="en-US" sz="2400" dirty="0">
                <a:latin typeface="Tahoma" charset="0"/>
              </a:rPr>
              <a:t>, </a:t>
            </a:r>
            <a:r>
              <a:rPr lang="en-US" sz="2400" dirty="0" err="1">
                <a:latin typeface="Tahoma" charset="0"/>
              </a:rPr>
              <a:t>ps</a:t>
            </a:r>
            <a:r>
              <a:rPr lang="en-US" sz="2400" dirty="0">
                <a:latin typeface="Tahoma" charset="0"/>
              </a:rPr>
              <a:t>, vi) must live inside jail</a:t>
            </a:r>
          </a:p>
          <a:p>
            <a:pPr lvl="1">
              <a:buSzTx/>
              <a:buFontTx/>
              <a:buNone/>
            </a:pPr>
            <a:endParaRPr lang="en-US" b="1" dirty="0">
              <a:latin typeface="Tahoma" charset="0"/>
              <a:ea typeface="ＭＳ Ｐゴシック" charset="0"/>
            </a:endParaRPr>
          </a:p>
          <a:p>
            <a:pPr>
              <a:buSzTx/>
              <a:buFontTx/>
              <a:buChar char="•"/>
            </a:pPr>
            <a:r>
              <a:rPr lang="en-US" sz="2400" b="1" dirty="0" err="1">
                <a:latin typeface="Tahoma" charset="0"/>
              </a:rPr>
              <a:t>jailkit</a:t>
            </a:r>
            <a:r>
              <a:rPr lang="en-US" sz="2400" dirty="0">
                <a:latin typeface="Tahoma" charset="0"/>
              </a:rPr>
              <a:t> project:    auto builds files, libs, and </a:t>
            </a:r>
            <a:r>
              <a:rPr lang="en-US" sz="2400" dirty="0" err="1">
                <a:latin typeface="Tahoma" charset="0"/>
              </a:rPr>
              <a:t>dirs</a:t>
            </a:r>
            <a:r>
              <a:rPr lang="en-US" sz="2400" dirty="0">
                <a:latin typeface="Tahoma" charset="0"/>
              </a:rPr>
              <a:t> needed in jail </a:t>
            </a:r>
            <a:r>
              <a:rPr lang="en-US" sz="2400" dirty="0" err="1" smtClean="0">
                <a:latin typeface="Tahoma" charset="0"/>
              </a:rPr>
              <a:t>env</a:t>
            </a:r>
            <a:endParaRPr lang="en-US" sz="2400" dirty="0">
              <a:latin typeface="Tahoma" charset="0"/>
            </a:endParaRPr>
          </a:p>
          <a:p>
            <a:pPr lvl="1">
              <a:spcBef>
                <a:spcPts val="1224"/>
              </a:spcBef>
              <a:buSzTx/>
              <a:buFontTx/>
              <a:buChar char="•"/>
            </a:pPr>
            <a:r>
              <a:rPr lang="en-US" b="1" dirty="0" err="1">
                <a:latin typeface="Tahoma" charset="0"/>
                <a:ea typeface="ＭＳ Ｐゴシック" charset="0"/>
              </a:rPr>
              <a:t>jk_init</a:t>
            </a:r>
            <a:r>
              <a:rPr lang="en-US" dirty="0">
                <a:latin typeface="Tahoma" charset="0"/>
                <a:ea typeface="ＭＳ Ｐゴシック" charset="0"/>
              </a:rPr>
              <a:t>:    creates jail environment</a:t>
            </a:r>
          </a:p>
          <a:p>
            <a:pPr lvl="1">
              <a:spcBef>
                <a:spcPts val="1224"/>
              </a:spcBef>
              <a:buSzTx/>
              <a:buFontTx/>
              <a:buChar char="•"/>
            </a:pPr>
            <a:r>
              <a:rPr lang="en-US" b="1" dirty="0" err="1">
                <a:latin typeface="Tahoma" charset="0"/>
                <a:ea typeface="ＭＳ Ｐゴシック" charset="0"/>
              </a:rPr>
              <a:t>jk_check</a:t>
            </a:r>
            <a:r>
              <a:rPr lang="en-US" b="1" dirty="0">
                <a:latin typeface="Tahoma" charset="0"/>
                <a:ea typeface="ＭＳ Ｐゴシック" charset="0"/>
              </a:rPr>
              <a:t>:</a:t>
            </a:r>
            <a:r>
              <a:rPr lang="en-US" dirty="0">
                <a:latin typeface="Tahoma" charset="0"/>
                <a:ea typeface="ＭＳ Ｐゴシック" charset="0"/>
              </a:rPr>
              <a:t>   checks jail </a:t>
            </a:r>
            <a:r>
              <a:rPr lang="en-US" dirty="0" err="1">
                <a:latin typeface="Tahoma" charset="0"/>
                <a:ea typeface="ＭＳ Ｐゴシック" charset="0"/>
              </a:rPr>
              <a:t>env</a:t>
            </a:r>
            <a:r>
              <a:rPr lang="en-US" dirty="0">
                <a:latin typeface="Tahoma" charset="0"/>
                <a:ea typeface="ＭＳ Ｐゴシック" charset="0"/>
              </a:rPr>
              <a:t> for security problems</a:t>
            </a:r>
          </a:p>
          <a:p>
            <a:pPr lvl="2">
              <a:buSzTx/>
              <a:buFontTx/>
              <a:buChar char="•"/>
            </a:pPr>
            <a:r>
              <a:rPr lang="en-US" sz="2400" dirty="0">
                <a:latin typeface="Tahoma" charset="0"/>
                <a:ea typeface="ＭＳ Ｐゴシック" charset="0"/>
              </a:rPr>
              <a:t>checks for any modified programs,</a:t>
            </a:r>
          </a:p>
          <a:p>
            <a:pPr lvl="2">
              <a:buSzTx/>
              <a:buFontTx/>
              <a:buChar char="•"/>
            </a:pPr>
            <a:r>
              <a:rPr lang="en-US" sz="2400" dirty="0">
                <a:latin typeface="Tahoma" charset="0"/>
                <a:ea typeface="ＭＳ Ｐゴシック" charset="0"/>
              </a:rPr>
              <a:t>checks for world writable directories, etc.</a:t>
            </a:r>
          </a:p>
          <a:p>
            <a:pPr lvl="1">
              <a:spcBef>
                <a:spcPts val="1224"/>
              </a:spcBef>
              <a:buSzTx/>
              <a:buFontTx/>
              <a:buChar char="•"/>
            </a:pPr>
            <a:r>
              <a:rPr lang="en-US" b="1" dirty="0" err="1">
                <a:latin typeface="Tahoma" charset="0"/>
                <a:ea typeface="ＭＳ Ｐゴシック" charset="0"/>
              </a:rPr>
              <a:t>jk_lsh</a:t>
            </a:r>
            <a:r>
              <a:rPr lang="en-US" dirty="0">
                <a:latin typeface="Tahoma" charset="0"/>
                <a:ea typeface="ＭＳ Ｐゴシック" charset="0"/>
              </a:rPr>
              <a:t>:   restricted shell to be used inside jail</a:t>
            </a:r>
          </a:p>
          <a:p>
            <a:pPr lvl="1">
              <a:buSzTx/>
              <a:buFontTx/>
              <a:buChar char="•"/>
            </a:pPr>
            <a:endParaRPr lang="en-US" dirty="0">
              <a:latin typeface="Tahoma" charset="0"/>
              <a:ea typeface="ＭＳ Ｐゴシック" charset="0"/>
            </a:endParaRPr>
          </a:p>
          <a:p>
            <a:pPr>
              <a:buSzTx/>
              <a:buFontTx/>
              <a:buChar char="•"/>
            </a:pPr>
            <a:r>
              <a:rPr lang="en-US" sz="2400" b="1" dirty="0">
                <a:latin typeface="Tahoma" charset="0"/>
              </a:rPr>
              <a:t>note:  </a:t>
            </a:r>
            <a:r>
              <a:rPr lang="en-US" sz="2400" dirty="0">
                <a:latin typeface="Tahoma" charset="0"/>
              </a:rPr>
              <a:t>simple </a:t>
            </a:r>
            <a:r>
              <a:rPr lang="en-US" sz="2400" dirty="0" err="1">
                <a:latin typeface="Tahoma" charset="0"/>
              </a:rPr>
              <a:t>chroot</a:t>
            </a:r>
            <a:r>
              <a:rPr lang="en-US" sz="2400" dirty="0">
                <a:latin typeface="Tahoma" charset="0"/>
              </a:rPr>
              <a:t> jail does not limit network access</a:t>
            </a:r>
            <a:endParaRPr lang="en-US" sz="2400" b="1" dirty="0">
              <a:latin typeface="Tahoma" charset="0"/>
            </a:endParaRPr>
          </a:p>
          <a:p>
            <a:endParaRPr lang="en-US" sz="24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48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01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2804</TotalTime>
  <Words>2143</Words>
  <Application>Microsoft Macintosh PowerPoint</Application>
  <PresentationFormat>On-screen Show (16:9)</PresentationFormat>
  <Paragraphs>510</Paragraphs>
  <Slides>54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1_Lecture</vt:lpstr>
      <vt:lpstr>2_Office Theme</vt:lpstr>
      <vt:lpstr>3_Office Theme</vt:lpstr>
      <vt:lpstr>The confinement principle</vt:lpstr>
      <vt:lpstr>Running untrusted code</vt:lpstr>
      <vt:lpstr>Approach:   confinement</vt:lpstr>
      <vt:lpstr>Approach:   confinement</vt:lpstr>
      <vt:lpstr>Approach:   confinement</vt:lpstr>
      <vt:lpstr>Approach:   confinement</vt:lpstr>
      <vt:lpstr>Implementing confinement</vt:lpstr>
      <vt:lpstr>A old example:    chroot</vt:lpstr>
      <vt:lpstr>Jailkit</vt:lpstr>
      <vt:lpstr>Escaping from jails</vt:lpstr>
      <vt:lpstr>Many ways to escape jail as root</vt:lpstr>
      <vt:lpstr>Freebsd jail</vt:lpstr>
      <vt:lpstr>Not all programs can run in a jail</vt:lpstr>
      <vt:lpstr>Problems with chroot and jail</vt:lpstr>
      <vt:lpstr>System Call Interposition</vt:lpstr>
      <vt:lpstr>System call interposition</vt:lpstr>
      <vt:lpstr>Initial implementation  (Janus)      [GWTB’96]</vt:lpstr>
      <vt:lpstr>Complications</vt:lpstr>
      <vt:lpstr>Problems with ptrace</vt:lpstr>
      <vt:lpstr>Alternate design:  systrace    [P’02]</vt:lpstr>
      <vt:lpstr>Ostia:  a delegation architecture    [GPR’04]</vt:lpstr>
      <vt:lpstr>Ostia:  a delegation architecture    [GPR’04]</vt:lpstr>
      <vt:lpstr>Policy</vt:lpstr>
      <vt:lpstr>NaCl:  a modern day example</vt:lpstr>
      <vt:lpstr>Isolation via Virtual Machines</vt:lpstr>
      <vt:lpstr>Virtual Machines</vt:lpstr>
      <vt:lpstr>Why so popular now?</vt:lpstr>
      <vt:lpstr>VMM security assumption</vt:lpstr>
      <vt:lpstr>Problem:   covert channels</vt:lpstr>
      <vt:lpstr>An example covert channel</vt:lpstr>
      <vt:lpstr>PowerPoint Presentation</vt:lpstr>
      <vt:lpstr>VMM Introspection:  [GR’03]  protecting the anti-virus system</vt:lpstr>
      <vt:lpstr>Intrusion Detection / Anti-virus</vt:lpstr>
      <vt:lpstr>PowerPoint Presentation</vt:lpstr>
      <vt:lpstr>Sample checks</vt:lpstr>
      <vt:lpstr>Sample checks</vt:lpstr>
      <vt:lpstr>Subvirting VM Isolation</vt:lpstr>
      <vt:lpstr>Subvirt   [King et al. 2006]</vt:lpstr>
      <vt:lpstr>The MATRIX</vt:lpstr>
      <vt:lpstr>PowerPoint Presentation</vt:lpstr>
      <vt:lpstr>VM Based Malware  (blue pill virus)</vt:lpstr>
      <vt:lpstr>VMM Detection</vt:lpstr>
      <vt:lpstr>VMM detection    (red pill techniques)</vt:lpstr>
      <vt:lpstr>VMM Detection</vt:lpstr>
      <vt:lpstr>Software Fault Isolation</vt:lpstr>
      <vt:lpstr>Software Fault Isolation  [Whabe et al., 1993]</vt:lpstr>
      <vt:lpstr>Software Fault Isolation</vt:lpstr>
      <vt:lpstr>Segment matching technique</vt:lpstr>
      <vt:lpstr>Address sandboxing technique</vt:lpstr>
      <vt:lpstr>PowerPoint Presentation</vt:lpstr>
      <vt:lpstr>Cross domain calls</vt:lpstr>
      <vt:lpstr>SFI  Summary</vt:lpstr>
      <vt:lpstr>Isolation:   summary</vt:lpstr>
      <vt:lpstr>THE  END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</dc:title>
  <dc:subject/>
  <dc:creator>Dan Boneh</dc:creator>
  <cp:keywords/>
  <dc:description/>
  <cp:lastModifiedBy>Dan Boneh</cp:lastModifiedBy>
  <cp:revision>185</cp:revision>
  <dcterms:created xsi:type="dcterms:W3CDTF">2010-11-06T18:36:35Z</dcterms:created>
  <dcterms:modified xsi:type="dcterms:W3CDTF">2014-04-08T21:12:34Z</dcterms:modified>
  <cp:category/>
</cp:coreProperties>
</file>