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notesSlides/notesSlide4.xml" ContentType="application/vnd.openxmlformats-officedocument.presentationml.notesSlide+xml"/>
  <Override PartName="/ppt/ink/ink4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5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  <p:sldMasterId id="2147483735" r:id="rId4"/>
  </p:sldMasterIdLst>
  <p:notesMasterIdLst>
    <p:notesMasterId r:id="rId73"/>
  </p:notesMasterIdLst>
  <p:sldIdLst>
    <p:sldId id="300" r:id="rId5"/>
    <p:sldId id="463" r:id="rId6"/>
    <p:sldId id="457" r:id="rId7"/>
    <p:sldId id="356" r:id="rId8"/>
    <p:sldId id="468" r:id="rId9"/>
    <p:sldId id="358" r:id="rId10"/>
    <p:sldId id="359" r:id="rId11"/>
    <p:sldId id="360" r:id="rId12"/>
    <p:sldId id="361" r:id="rId13"/>
    <p:sldId id="362" r:id="rId14"/>
    <p:sldId id="363" r:id="rId15"/>
    <p:sldId id="357" r:id="rId16"/>
    <p:sldId id="375" r:id="rId17"/>
    <p:sldId id="459" r:id="rId18"/>
    <p:sldId id="364" r:id="rId19"/>
    <p:sldId id="365" r:id="rId20"/>
    <p:sldId id="453" r:id="rId21"/>
    <p:sldId id="366" r:id="rId22"/>
    <p:sldId id="367" r:id="rId23"/>
    <p:sldId id="368" r:id="rId24"/>
    <p:sldId id="369" r:id="rId25"/>
    <p:sldId id="370" r:id="rId26"/>
    <p:sldId id="372" r:id="rId27"/>
    <p:sldId id="371" r:id="rId28"/>
    <p:sldId id="452" r:id="rId29"/>
    <p:sldId id="465" r:id="rId30"/>
    <p:sldId id="469" r:id="rId31"/>
    <p:sldId id="444" r:id="rId32"/>
    <p:sldId id="390" r:id="rId33"/>
    <p:sldId id="391" r:id="rId34"/>
    <p:sldId id="392" r:id="rId35"/>
    <p:sldId id="393" r:id="rId36"/>
    <p:sldId id="394" r:id="rId37"/>
    <p:sldId id="395" r:id="rId38"/>
    <p:sldId id="396" r:id="rId39"/>
    <p:sldId id="397" r:id="rId40"/>
    <p:sldId id="466" r:id="rId41"/>
    <p:sldId id="446" r:id="rId42"/>
    <p:sldId id="450" r:id="rId43"/>
    <p:sldId id="400" r:id="rId44"/>
    <p:sldId id="401" r:id="rId45"/>
    <p:sldId id="402" r:id="rId46"/>
    <p:sldId id="403" r:id="rId47"/>
    <p:sldId id="404" r:id="rId48"/>
    <p:sldId id="405" r:id="rId49"/>
    <p:sldId id="407" r:id="rId50"/>
    <p:sldId id="460" r:id="rId51"/>
    <p:sldId id="461" r:id="rId52"/>
    <p:sldId id="409" r:id="rId53"/>
    <p:sldId id="467" r:id="rId54"/>
    <p:sldId id="410" r:id="rId55"/>
    <p:sldId id="411" r:id="rId56"/>
    <p:sldId id="412" r:id="rId57"/>
    <p:sldId id="413" r:id="rId58"/>
    <p:sldId id="470" r:id="rId59"/>
    <p:sldId id="414" r:id="rId60"/>
    <p:sldId id="462" r:id="rId61"/>
    <p:sldId id="448" r:id="rId62"/>
    <p:sldId id="416" r:id="rId63"/>
    <p:sldId id="417" r:id="rId64"/>
    <p:sldId id="418" r:id="rId65"/>
    <p:sldId id="424" r:id="rId66"/>
    <p:sldId id="421" r:id="rId67"/>
    <p:sldId id="422" r:id="rId68"/>
    <p:sldId id="423" r:id="rId69"/>
    <p:sldId id="425" r:id="rId70"/>
    <p:sldId id="426" r:id="rId71"/>
    <p:sldId id="464" r:id="rId72"/>
  </p:sldIdLst>
  <p:sldSz cx="9144000" cy="5143500" type="screen16x9"/>
  <p:notesSz cx="6858000" cy="9144000"/>
  <p:custDataLst>
    <p:tags r:id="rId7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4983" autoAdjust="0"/>
    <p:restoredTop sz="94660"/>
  </p:normalViewPr>
  <p:slideViewPr>
    <p:cSldViewPr>
      <p:cViewPr varScale="1">
        <p:scale>
          <a:sx n="105" d="100"/>
          <a:sy n="105" d="100"/>
        </p:scale>
        <p:origin x="-84" y="-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19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viewProps" Target="view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4/9/2015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999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58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6381CE-79EE-4B91-90B2-53CD43D08136}" type="slidenum">
              <a:rPr lang="en-US" smtClean="0"/>
              <a:pPr/>
              <a:t>59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34C3D-8ADB-42FA-9EE5-4445BAFFAEFF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21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63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2900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99314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210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76213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2227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305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77400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91203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59465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62847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7466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7750"/>
            <a:ext cx="8229600" cy="4095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27751" y="4942417"/>
            <a:ext cx="8162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John Mitchell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7750"/>
            <a:ext cx="8229600" cy="4095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27751" y="4942417"/>
            <a:ext cx="8162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prstClr val="black"/>
                </a:solidFill>
              </a:rPr>
              <a:t>John Mitchell</a:t>
            </a:r>
            <a:endParaRPr lang="en-US" sz="9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852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3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3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3.emf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Secure Architecture</a:t>
            </a:r>
          </a:p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Principles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4955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01741"/>
            <a:ext cx="3200400" cy="3198809"/>
          </a:xfrm>
          <a:prstGeom prst="rect">
            <a:avLst/>
          </a:prstGeom>
        </p:spPr>
      </p:pic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12725" y="82550"/>
            <a:ext cx="886781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+mj-lt"/>
                <a:cs typeface="Arial" pitchFamily="34" charset="0"/>
              </a:rPr>
              <a:t>CS 155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7539038" y="76200"/>
            <a:ext cx="1418978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+mj-lt"/>
                <a:cs typeface="Arial" pitchFamily="34" charset="0"/>
              </a:rPr>
              <a:t>Spring </a:t>
            </a:r>
            <a:r>
              <a:rPr lang="en-US" sz="2000" dirty="0" smtClean="0">
                <a:latin typeface="+mj-lt"/>
                <a:cs typeface="Arial" pitchFamily="34" charset="0"/>
              </a:rPr>
              <a:t>2015</a:t>
            </a:r>
            <a:endParaRPr lang="en-US" sz="2000" dirty="0">
              <a:latin typeface="+mj-lt"/>
              <a:cs typeface="Arial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886200" y="2647950"/>
            <a:ext cx="5071816" cy="190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Isolation and Least Privilege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Access Control Concepts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Operating Systems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Browser Isolation and Least Privilege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17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design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62200" y="1614488"/>
            <a:ext cx="914400" cy="6786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762000" y="1721644"/>
            <a:ext cx="1600200" cy="51435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Network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762000" y="2578894"/>
            <a:ext cx="1600200" cy="51435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User input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762000" y="3436144"/>
            <a:ext cx="1600200" cy="51435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File system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400800" y="1721644"/>
            <a:ext cx="1600200" cy="51435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Network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6400800" y="2578894"/>
            <a:ext cx="1600200" cy="51435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User device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6400800" y="3436144"/>
            <a:ext cx="1600200" cy="51435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File system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62200" y="2464594"/>
            <a:ext cx="914400" cy="6786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62200" y="3321844"/>
            <a:ext cx="914400" cy="6786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86400" y="1607344"/>
            <a:ext cx="914400" cy="6786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486400" y="2457450"/>
            <a:ext cx="914400" cy="6786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486400" y="3314701"/>
            <a:ext cx="914400" cy="6786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962400" y="2007394"/>
            <a:ext cx="914400" cy="678656"/>
          </a:xfrm>
          <a:prstGeom prst="rect">
            <a:avLst/>
          </a:prstGeom>
          <a:solidFill>
            <a:srgbClr val="CCCC00">
              <a:alpha val="5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962400" y="2857501"/>
            <a:ext cx="914400" cy="678656"/>
          </a:xfrm>
          <a:prstGeom prst="rect">
            <a:avLst/>
          </a:prstGeom>
          <a:solidFill>
            <a:srgbClr val="CCCC00">
              <a:alpha val="5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>
            <a:stCxn id="4" idx="3"/>
            <a:endCxn id="17" idx="1"/>
          </p:cNvCxnSpPr>
          <p:nvPr/>
        </p:nvCxnSpPr>
        <p:spPr>
          <a:xfrm>
            <a:off x="3276600" y="1953817"/>
            <a:ext cx="685800" cy="392906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2" idx="3"/>
            <a:endCxn id="18" idx="1"/>
          </p:cNvCxnSpPr>
          <p:nvPr/>
        </p:nvCxnSpPr>
        <p:spPr>
          <a:xfrm>
            <a:off x="3276600" y="2803923"/>
            <a:ext cx="685800" cy="392906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2" idx="3"/>
            <a:endCxn id="17" idx="1"/>
          </p:cNvCxnSpPr>
          <p:nvPr/>
        </p:nvCxnSpPr>
        <p:spPr>
          <a:xfrm flipV="1">
            <a:off x="3276600" y="2346722"/>
            <a:ext cx="685800" cy="457200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3" idx="3"/>
          </p:cNvCxnSpPr>
          <p:nvPr/>
        </p:nvCxnSpPr>
        <p:spPr>
          <a:xfrm flipV="1">
            <a:off x="3276600" y="3189686"/>
            <a:ext cx="685800" cy="471487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7" idx="3"/>
            <a:endCxn id="14" idx="1"/>
          </p:cNvCxnSpPr>
          <p:nvPr/>
        </p:nvCxnSpPr>
        <p:spPr>
          <a:xfrm flipV="1">
            <a:off x="4876800" y="1946672"/>
            <a:ext cx="609600" cy="400050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7" idx="3"/>
            <a:endCxn id="15" idx="1"/>
          </p:cNvCxnSpPr>
          <p:nvPr/>
        </p:nvCxnSpPr>
        <p:spPr>
          <a:xfrm>
            <a:off x="4876800" y="2346723"/>
            <a:ext cx="609600" cy="450056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8" idx="3"/>
            <a:endCxn id="15" idx="1"/>
          </p:cNvCxnSpPr>
          <p:nvPr/>
        </p:nvCxnSpPr>
        <p:spPr>
          <a:xfrm flipV="1">
            <a:off x="4876800" y="2796779"/>
            <a:ext cx="609600" cy="400050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8" idx="3"/>
            <a:endCxn id="16" idx="1"/>
          </p:cNvCxnSpPr>
          <p:nvPr/>
        </p:nvCxnSpPr>
        <p:spPr>
          <a:xfrm>
            <a:off x="4876800" y="3196829"/>
            <a:ext cx="609600" cy="457200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2" descr="C:\Users\jcm\AppData\Local\Microsoft\Windows\Temporary Internet Files\Content.IE5\X0S210A0\MC90043242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97782"/>
            <a:ext cx="1098468" cy="759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797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design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62200" y="1614488"/>
            <a:ext cx="914400" cy="6786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762000" y="1721644"/>
            <a:ext cx="1600200" cy="51435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Network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762000" y="2578894"/>
            <a:ext cx="1600200" cy="51435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User input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762000" y="3436144"/>
            <a:ext cx="1600200" cy="51435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File system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400800" y="1721644"/>
            <a:ext cx="1600200" cy="51435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Network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6400800" y="2578894"/>
            <a:ext cx="1600200" cy="51435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User device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6400800" y="3436144"/>
            <a:ext cx="1600200" cy="51435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File system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62200" y="2464594"/>
            <a:ext cx="914400" cy="6786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62200" y="3321844"/>
            <a:ext cx="914400" cy="6786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86400" y="1607344"/>
            <a:ext cx="914400" cy="6786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486400" y="2457450"/>
            <a:ext cx="914400" cy="6786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486400" y="3314701"/>
            <a:ext cx="914400" cy="6786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962400" y="2007394"/>
            <a:ext cx="914400" cy="678656"/>
          </a:xfrm>
          <a:prstGeom prst="rect">
            <a:avLst/>
          </a:prstGeom>
          <a:solidFill>
            <a:srgbClr val="CCCC00">
              <a:alpha val="5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962400" y="2857501"/>
            <a:ext cx="914400" cy="678656"/>
          </a:xfrm>
          <a:prstGeom prst="rect">
            <a:avLst/>
          </a:prstGeom>
          <a:solidFill>
            <a:srgbClr val="CCCC00">
              <a:alpha val="5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>
            <a:stCxn id="4" idx="3"/>
            <a:endCxn id="17" idx="1"/>
          </p:cNvCxnSpPr>
          <p:nvPr/>
        </p:nvCxnSpPr>
        <p:spPr>
          <a:xfrm>
            <a:off x="3276600" y="1953817"/>
            <a:ext cx="685800" cy="392906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2" idx="3"/>
            <a:endCxn id="18" idx="1"/>
          </p:cNvCxnSpPr>
          <p:nvPr/>
        </p:nvCxnSpPr>
        <p:spPr>
          <a:xfrm>
            <a:off x="3276600" y="2803923"/>
            <a:ext cx="685800" cy="392906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2" idx="3"/>
            <a:endCxn id="17" idx="1"/>
          </p:cNvCxnSpPr>
          <p:nvPr/>
        </p:nvCxnSpPr>
        <p:spPr>
          <a:xfrm flipV="1">
            <a:off x="3276600" y="2346722"/>
            <a:ext cx="685800" cy="457200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3" idx="3"/>
          </p:cNvCxnSpPr>
          <p:nvPr/>
        </p:nvCxnSpPr>
        <p:spPr>
          <a:xfrm flipV="1">
            <a:off x="3276600" y="3189686"/>
            <a:ext cx="685800" cy="471487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7" idx="3"/>
            <a:endCxn id="14" idx="1"/>
          </p:cNvCxnSpPr>
          <p:nvPr/>
        </p:nvCxnSpPr>
        <p:spPr>
          <a:xfrm flipV="1">
            <a:off x="4876800" y="1946672"/>
            <a:ext cx="609600" cy="400050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7" idx="3"/>
            <a:endCxn id="15" idx="1"/>
          </p:cNvCxnSpPr>
          <p:nvPr/>
        </p:nvCxnSpPr>
        <p:spPr>
          <a:xfrm>
            <a:off x="4876800" y="2346723"/>
            <a:ext cx="609600" cy="450056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8" idx="3"/>
            <a:endCxn id="15" idx="1"/>
          </p:cNvCxnSpPr>
          <p:nvPr/>
        </p:nvCxnSpPr>
        <p:spPr>
          <a:xfrm flipV="1">
            <a:off x="4876800" y="2796779"/>
            <a:ext cx="609600" cy="400050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8" idx="3"/>
            <a:endCxn id="16" idx="1"/>
          </p:cNvCxnSpPr>
          <p:nvPr/>
        </p:nvCxnSpPr>
        <p:spPr>
          <a:xfrm>
            <a:off x="4876800" y="3196829"/>
            <a:ext cx="609600" cy="457200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2" descr="C:\Users\jcm\AppData\Local\Microsoft\Windows\Temporary Internet Files\Content.IE5\X0S210A0\MC90043242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66" y="1593056"/>
            <a:ext cx="1098468" cy="759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604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 of Least Privilege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a privilege?</a:t>
            </a:r>
          </a:p>
          <a:p>
            <a:pPr lvl="1"/>
            <a:r>
              <a:rPr lang="en-US" dirty="0"/>
              <a:t>Ability to access or modify a resource</a:t>
            </a:r>
          </a:p>
          <a:p>
            <a:r>
              <a:rPr lang="en-US" dirty="0" smtClean="0"/>
              <a:t>Assume </a:t>
            </a:r>
            <a:r>
              <a:rPr lang="en-US" dirty="0"/>
              <a:t>compartmentalization and isolation</a:t>
            </a:r>
          </a:p>
          <a:p>
            <a:pPr lvl="1"/>
            <a:r>
              <a:rPr lang="en-US" dirty="0" smtClean="0"/>
              <a:t>Separate the </a:t>
            </a:r>
            <a:r>
              <a:rPr lang="en-US" dirty="0"/>
              <a:t>system into </a:t>
            </a:r>
            <a:r>
              <a:rPr lang="en-US" dirty="0" smtClean="0"/>
              <a:t>isolated compartments</a:t>
            </a:r>
            <a:endParaRPr lang="en-US" dirty="0"/>
          </a:p>
          <a:p>
            <a:pPr lvl="1"/>
            <a:r>
              <a:rPr lang="en-US" dirty="0"/>
              <a:t>Limit interaction between </a:t>
            </a:r>
            <a:r>
              <a:rPr lang="en-US" dirty="0" smtClean="0"/>
              <a:t>compartments</a:t>
            </a:r>
            <a:endParaRPr lang="en-US" dirty="0" smtClean="0"/>
          </a:p>
          <a:p>
            <a:r>
              <a:rPr lang="en-US" dirty="0" smtClean="0"/>
              <a:t>Principle of Least Privilege</a:t>
            </a:r>
            <a:endParaRPr lang="en-US" dirty="0"/>
          </a:p>
          <a:p>
            <a:pPr lvl="1"/>
            <a:r>
              <a:rPr lang="en-US" dirty="0" smtClean="0"/>
              <a:t>A </a:t>
            </a:r>
            <a:r>
              <a:rPr lang="en-US" dirty="0"/>
              <a:t>system module should </a:t>
            </a:r>
            <a:r>
              <a:rPr lang="en-US" dirty="0" smtClean="0"/>
              <a:t>only have the </a:t>
            </a:r>
            <a:r>
              <a:rPr lang="en-US" dirty="0"/>
              <a:t>minimal privileges needed for </a:t>
            </a:r>
            <a:r>
              <a:rPr lang="en-US" dirty="0" smtClean="0"/>
              <a:t>its intended purposes</a:t>
            </a:r>
          </a:p>
        </p:txBody>
      </p:sp>
    </p:spTree>
    <p:extLst>
      <p:ext uri="{BB962C8B-B14F-4D97-AF65-F5344CB8AC3E}">
        <p14:creationId xmlns:p14="http://schemas.microsoft.com/office/powerpoint/2010/main" val="310078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Mail Agent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Receive and send email over external network</a:t>
            </a:r>
          </a:p>
          <a:p>
            <a:pPr lvl="1"/>
            <a:r>
              <a:rPr lang="en-US" dirty="0" smtClean="0"/>
              <a:t>Place incoming email into local user inbox files</a:t>
            </a:r>
          </a:p>
          <a:p>
            <a:r>
              <a:rPr lang="en-US" dirty="0" err="1" smtClean="0"/>
              <a:t>Sendmail</a:t>
            </a:r>
            <a:endParaRPr lang="en-US" dirty="0" smtClean="0"/>
          </a:p>
          <a:p>
            <a:pPr lvl="1"/>
            <a:r>
              <a:rPr lang="en-US" dirty="0" smtClean="0"/>
              <a:t>Traditional </a:t>
            </a:r>
            <a:r>
              <a:rPr lang="en-US" dirty="0"/>
              <a:t>U</a:t>
            </a:r>
            <a:r>
              <a:rPr lang="en-US" dirty="0" smtClean="0"/>
              <a:t>nix </a:t>
            </a:r>
          </a:p>
          <a:p>
            <a:pPr lvl="1"/>
            <a:r>
              <a:rPr lang="en-US" dirty="0" smtClean="0"/>
              <a:t>Monolithic design</a:t>
            </a:r>
          </a:p>
          <a:p>
            <a:pPr lvl="1"/>
            <a:r>
              <a:rPr lang="en-US" dirty="0" smtClean="0"/>
              <a:t>Historical source of many vulnerabilities</a:t>
            </a:r>
          </a:p>
          <a:p>
            <a:r>
              <a:rPr lang="en-US" dirty="0" err="1" smtClean="0"/>
              <a:t>Qmail</a:t>
            </a:r>
            <a:endParaRPr lang="en-US" dirty="0" smtClean="0"/>
          </a:p>
          <a:p>
            <a:pPr lvl="1"/>
            <a:r>
              <a:rPr lang="en-US" dirty="0" smtClean="0"/>
              <a:t>Compartmentalized </a:t>
            </a:r>
            <a:r>
              <a:rPr lang="en-US" dirty="0" smtClean="0"/>
              <a:t>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20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 Basics </a:t>
            </a:r>
            <a:r>
              <a:rPr lang="en-US" sz="3600" dirty="0" smtClean="0"/>
              <a:t>(before examples)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Isolation between processes</a:t>
            </a:r>
          </a:p>
          <a:p>
            <a:pPr lvl="1"/>
            <a:r>
              <a:rPr lang="en-US" dirty="0" smtClean="0"/>
              <a:t>Each process has a UID</a:t>
            </a:r>
          </a:p>
          <a:p>
            <a:pPr lvl="2"/>
            <a:r>
              <a:rPr lang="en-US" dirty="0" smtClean="0"/>
              <a:t>Two processes with same UID have same permissions</a:t>
            </a:r>
            <a:endParaRPr lang="en-US" dirty="0"/>
          </a:p>
          <a:p>
            <a:pPr lvl="1"/>
            <a:r>
              <a:rPr lang="en-US" dirty="0" smtClean="0"/>
              <a:t>A process may access files, network sockets, ….</a:t>
            </a:r>
            <a:endParaRPr lang="en-US" dirty="0"/>
          </a:p>
          <a:p>
            <a:pPr lvl="2"/>
            <a:r>
              <a:rPr lang="en-US" dirty="0" smtClean="0"/>
              <a:t>Permission granted according to UID</a:t>
            </a:r>
          </a:p>
          <a:p>
            <a:r>
              <a:rPr lang="en-US" dirty="0" smtClean="0"/>
              <a:t>Relation to previous terminology</a:t>
            </a:r>
          </a:p>
          <a:p>
            <a:pPr lvl="1"/>
            <a:r>
              <a:rPr lang="en-US" dirty="0" smtClean="0"/>
              <a:t>Compartment defined by UID 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rivileges defined by </a:t>
            </a:r>
            <a:r>
              <a:rPr lang="en-US" dirty="0"/>
              <a:t>actions allowed on </a:t>
            </a:r>
            <a:r>
              <a:rPr lang="en-US" dirty="0" smtClean="0"/>
              <a:t>system resources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9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Qmail</a:t>
            </a:r>
            <a:r>
              <a:rPr lang="en-US" dirty="0" smtClean="0"/>
              <a:t> design</a:t>
            </a:r>
          </a:p>
        </p:txBody>
      </p:sp>
      <p:sp>
        <p:nvSpPr>
          <p:cNvPr id="53251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Isolation based on OS isolation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Separate modules run as separate “users”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Each user only has access to specific resources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Least privilege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Minimal privileges for each UID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Only one “</a:t>
            </a:r>
            <a:r>
              <a:rPr lang="en-US" dirty="0" err="1" smtClean="0"/>
              <a:t>setuid</a:t>
            </a:r>
            <a:r>
              <a:rPr lang="en-US" dirty="0" smtClean="0"/>
              <a:t>” program</a:t>
            </a:r>
          </a:p>
          <a:p>
            <a:pPr lvl="2">
              <a:lnSpc>
                <a:spcPct val="90000"/>
              </a:lnSpc>
            </a:pPr>
            <a:r>
              <a:rPr lang="en-US" dirty="0" err="1" smtClean="0"/>
              <a:t>setuid</a:t>
            </a:r>
            <a:r>
              <a:rPr lang="en-US" dirty="0" smtClean="0"/>
              <a:t> allows a program to run as different users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Only one “root” progra</a:t>
            </a:r>
            <a:r>
              <a:rPr lang="en-US" dirty="0"/>
              <a:t>m</a:t>
            </a:r>
            <a:endParaRPr lang="en-US" dirty="0" smtClean="0"/>
          </a:p>
          <a:p>
            <a:pPr lvl="2">
              <a:lnSpc>
                <a:spcPct val="90000"/>
              </a:lnSpc>
            </a:pPr>
            <a:r>
              <a:rPr lang="en-US" dirty="0"/>
              <a:t>r</a:t>
            </a:r>
            <a:r>
              <a:rPr lang="en-US" dirty="0" smtClean="0"/>
              <a:t>oot program has all privileges</a:t>
            </a:r>
          </a:p>
        </p:txBody>
      </p:sp>
    </p:spTree>
    <p:extLst>
      <p:ext uri="{BB962C8B-B14F-4D97-AF65-F5344CB8AC3E}">
        <p14:creationId xmlns:p14="http://schemas.microsoft.com/office/powerpoint/2010/main" val="260875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Structure of qmail</a:t>
            </a:r>
          </a:p>
        </p:txBody>
      </p:sp>
      <p:sp>
        <p:nvSpPr>
          <p:cNvPr id="54275" name="Oval 3"/>
          <p:cNvSpPr>
            <a:spLocks noChangeArrowheads="1"/>
          </p:cNvSpPr>
          <p:nvPr/>
        </p:nvSpPr>
        <p:spPr bwMode="auto">
          <a:xfrm>
            <a:off x="914400" y="120015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qmail-smtpd</a:t>
            </a:r>
          </a:p>
        </p:txBody>
      </p:sp>
      <p:sp>
        <p:nvSpPr>
          <p:cNvPr id="54276" name="Oval 4"/>
          <p:cNvSpPr>
            <a:spLocks noChangeArrowheads="1"/>
          </p:cNvSpPr>
          <p:nvPr/>
        </p:nvSpPr>
        <p:spPr bwMode="auto">
          <a:xfrm>
            <a:off x="5486400" y="434340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qmail-local</a:t>
            </a:r>
          </a:p>
        </p:txBody>
      </p:sp>
      <p:sp>
        <p:nvSpPr>
          <p:cNvPr id="54277" name="Oval 5"/>
          <p:cNvSpPr>
            <a:spLocks noChangeArrowheads="1"/>
          </p:cNvSpPr>
          <p:nvPr/>
        </p:nvSpPr>
        <p:spPr bwMode="auto">
          <a:xfrm>
            <a:off x="1676400" y="434340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qmail-remote</a:t>
            </a:r>
          </a:p>
        </p:txBody>
      </p:sp>
      <p:sp>
        <p:nvSpPr>
          <p:cNvPr id="54278" name="Oval 6"/>
          <p:cNvSpPr>
            <a:spLocks noChangeArrowheads="1"/>
          </p:cNvSpPr>
          <p:nvPr/>
        </p:nvSpPr>
        <p:spPr bwMode="auto">
          <a:xfrm>
            <a:off x="5486400" y="325755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qmail-lspawn</a:t>
            </a:r>
          </a:p>
        </p:txBody>
      </p:sp>
      <p:sp>
        <p:nvSpPr>
          <p:cNvPr id="54279" name="Oval 7"/>
          <p:cNvSpPr>
            <a:spLocks noChangeArrowheads="1"/>
          </p:cNvSpPr>
          <p:nvPr/>
        </p:nvSpPr>
        <p:spPr bwMode="auto">
          <a:xfrm>
            <a:off x="1676400" y="325755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qmail-rspawn</a:t>
            </a:r>
          </a:p>
        </p:txBody>
      </p:sp>
      <p:sp>
        <p:nvSpPr>
          <p:cNvPr id="54280" name="Oval 9"/>
          <p:cNvSpPr>
            <a:spLocks noChangeArrowheads="1"/>
          </p:cNvSpPr>
          <p:nvPr/>
        </p:nvSpPr>
        <p:spPr bwMode="auto">
          <a:xfrm>
            <a:off x="3581400" y="257175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qmail-send</a:t>
            </a:r>
          </a:p>
        </p:txBody>
      </p:sp>
      <p:sp>
        <p:nvSpPr>
          <p:cNvPr id="54281" name="Oval 10"/>
          <p:cNvSpPr>
            <a:spLocks noChangeArrowheads="1"/>
          </p:cNvSpPr>
          <p:nvPr/>
        </p:nvSpPr>
        <p:spPr bwMode="auto">
          <a:xfrm>
            <a:off x="6172200" y="120015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qmail-inject</a:t>
            </a:r>
          </a:p>
        </p:txBody>
      </p:sp>
      <p:sp>
        <p:nvSpPr>
          <p:cNvPr id="54282" name="Oval 11"/>
          <p:cNvSpPr>
            <a:spLocks noChangeArrowheads="1"/>
          </p:cNvSpPr>
          <p:nvPr/>
        </p:nvSpPr>
        <p:spPr bwMode="auto">
          <a:xfrm>
            <a:off x="3543300" y="171450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/>
              <a:t>qmail</a:t>
            </a:r>
            <a:r>
              <a:rPr lang="en-US" dirty="0"/>
              <a:t>-queue</a:t>
            </a:r>
          </a:p>
        </p:txBody>
      </p:sp>
      <p:sp>
        <p:nvSpPr>
          <p:cNvPr id="54283" name="Line 12"/>
          <p:cNvSpPr>
            <a:spLocks noChangeShapeType="1"/>
          </p:cNvSpPr>
          <p:nvPr/>
        </p:nvSpPr>
        <p:spPr bwMode="auto">
          <a:xfrm>
            <a:off x="2514600" y="1600200"/>
            <a:ext cx="1104900" cy="285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4284" name="Line 13"/>
          <p:cNvSpPr>
            <a:spLocks noChangeShapeType="1"/>
          </p:cNvSpPr>
          <p:nvPr/>
        </p:nvSpPr>
        <p:spPr bwMode="auto">
          <a:xfrm flipH="1">
            <a:off x="5143500" y="1600200"/>
            <a:ext cx="1104900" cy="285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4285" name="Line 14"/>
          <p:cNvSpPr>
            <a:spLocks noChangeShapeType="1"/>
          </p:cNvSpPr>
          <p:nvPr/>
        </p:nvSpPr>
        <p:spPr bwMode="auto">
          <a:xfrm flipH="1">
            <a:off x="2552700" y="2971800"/>
            <a:ext cx="1104900" cy="285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4286" name="Line 15"/>
          <p:cNvSpPr>
            <a:spLocks noChangeShapeType="1"/>
          </p:cNvSpPr>
          <p:nvPr/>
        </p:nvSpPr>
        <p:spPr bwMode="auto">
          <a:xfrm>
            <a:off x="5181600" y="2971800"/>
            <a:ext cx="1104900" cy="285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4287" name="Line 16"/>
          <p:cNvSpPr>
            <a:spLocks noChangeShapeType="1"/>
          </p:cNvSpPr>
          <p:nvPr/>
        </p:nvSpPr>
        <p:spPr bwMode="auto">
          <a:xfrm>
            <a:off x="2514600" y="3829050"/>
            <a:ext cx="0" cy="514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4288" name="Line 17"/>
          <p:cNvSpPr>
            <a:spLocks noChangeShapeType="1"/>
          </p:cNvSpPr>
          <p:nvPr/>
        </p:nvSpPr>
        <p:spPr bwMode="auto">
          <a:xfrm>
            <a:off x="6324600" y="3829050"/>
            <a:ext cx="0" cy="514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4289" name="Line 19"/>
          <p:cNvSpPr>
            <a:spLocks noChangeShapeType="1"/>
          </p:cNvSpPr>
          <p:nvPr/>
        </p:nvSpPr>
        <p:spPr bwMode="auto">
          <a:xfrm>
            <a:off x="4419600" y="2286000"/>
            <a:ext cx="0" cy="285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4290" name="Freeform 20"/>
          <p:cNvSpPr>
            <a:spLocks/>
          </p:cNvSpPr>
          <p:nvPr/>
        </p:nvSpPr>
        <p:spPr bwMode="auto">
          <a:xfrm>
            <a:off x="457200" y="1600200"/>
            <a:ext cx="457200" cy="742950"/>
          </a:xfrm>
          <a:custGeom>
            <a:avLst/>
            <a:gdLst>
              <a:gd name="T0" fmla="*/ 288 w 288"/>
              <a:gd name="T1" fmla="*/ 0 h 624"/>
              <a:gd name="T2" fmla="*/ 0 w 288"/>
              <a:gd name="T3" fmla="*/ 312 h 624"/>
              <a:gd name="T4" fmla="*/ 288 w 288"/>
              <a:gd name="T5" fmla="*/ 624 h 624"/>
              <a:gd name="T6" fmla="*/ 0 60000 65536"/>
              <a:gd name="T7" fmla="*/ 0 60000 65536"/>
              <a:gd name="T8" fmla="*/ 0 60000 65536"/>
              <a:gd name="T9" fmla="*/ 0 w 288"/>
              <a:gd name="T10" fmla="*/ 0 h 624"/>
              <a:gd name="T11" fmla="*/ 288 w 288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624">
                <a:moveTo>
                  <a:pt x="288" y="0"/>
                </a:moveTo>
                <a:cubicBezTo>
                  <a:pt x="240" y="52"/>
                  <a:pt x="0" y="208"/>
                  <a:pt x="0" y="312"/>
                </a:cubicBezTo>
                <a:cubicBezTo>
                  <a:pt x="0" y="416"/>
                  <a:pt x="228" y="559"/>
                  <a:pt x="288" y="624"/>
                </a:cubicBezTo>
              </a:path>
            </a:pathLst>
          </a:custGeom>
          <a:noFill/>
          <a:ln w="9525">
            <a:solidFill>
              <a:schemeClr val="hlink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4291" name="Freeform 21"/>
          <p:cNvSpPr>
            <a:spLocks/>
          </p:cNvSpPr>
          <p:nvPr/>
        </p:nvSpPr>
        <p:spPr bwMode="auto">
          <a:xfrm flipH="1">
            <a:off x="7848600" y="1543050"/>
            <a:ext cx="457200" cy="742950"/>
          </a:xfrm>
          <a:custGeom>
            <a:avLst/>
            <a:gdLst>
              <a:gd name="T0" fmla="*/ 288 w 288"/>
              <a:gd name="T1" fmla="*/ 0 h 624"/>
              <a:gd name="T2" fmla="*/ 0 w 288"/>
              <a:gd name="T3" fmla="*/ 312 h 624"/>
              <a:gd name="T4" fmla="*/ 288 w 288"/>
              <a:gd name="T5" fmla="*/ 624 h 624"/>
              <a:gd name="T6" fmla="*/ 0 60000 65536"/>
              <a:gd name="T7" fmla="*/ 0 60000 65536"/>
              <a:gd name="T8" fmla="*/ 0 60000 65536"/>
              <a:gd name="T9" fmla="*/ 0 w 288"/>
              <a:gd name="T10" fmla="*/ 0 h 624"/>
              <a:gd name="T11" fmla="*/ 288 w 288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624">
                <a:moveTo>
                  <a:pt x="288" y="0"/>
                </a:moveTo>
                <a:cubicBezTo>
                  <a:pt x="240" y="52"/>
                  <a:pt x="0" y="208"/>
                  <a:pt x="0" y="312"/>
                </a:cubicBezTo>
                <a:cubicBezTo>
                  <a:pt x="0" y="416"/>
                  <a:pt x="228" y="559"/>
                  <a:pt x="288" y="624"/>
                </a:cubicBezTo>
              </a:path>
            </a:pathLst>
          </a:custGeom>
          <a:noFill/>
          <a:ln w="9525">
            <a:solidFill>
              <a:schemeClr val="hlink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4292" name="Text Box 22"/>
          <p:cNvSpPr txBox="1">
            <a:spLocks noChangeArrowheads="1"/>
          </p:cNvSpPr>
          <p:nvPr/>
        </p:nvSpPr>
        <p:spPr bwMode="auto">
          <a:xfrm>
            <a:off x="914401" y="2171701"/>
            <a:ext cx="27789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hlink"/>
                </a:solidFill>
              </a:rPr>
              <a:t>Incoming </a:t>
            </a:r>
            <a:r>
              <a:rPr lang="en-US" dirty="0" smtClean="0">
                <a:solidFill>
                  <a:schemeClr val="hlink"/>
                </a:solidFill>
              </a:rPr>
              <a:t>external </a:t>
            </a:r>
            <a:r>
              <a:rPr lang="en-US" dirty="0">
                <a:solidFill>
                  <a:schemeClr val="hlink"/>
                </a:solidFill>
              </a:rPr>
              <a:t>mail</a:t>
            </a:r>
          </a:p>
        </p:txBody>
      </p:sp>
      <p:sp>
        <p:nvSpPr>
          <p:cNvPr id="54293" name="Text Box 23"/>
          <p:cNvSpPr txBox="1">
            <a:spLocks noChangeArrowheads="1"/>
          </p:cNvSpPr>
          <p:nvPr/>
        </p:nvSpPr>
        <p:spPr bwMode="auto">
          <a:xfrm>
            <a:off x="5464175" y="2114551"/>
            <a:ext cx="27195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hlink"/>
                </a:solidFill>
              </a:rPr>
              <a:t>I</a:t>
            </a:r>
            <a:r>
              <a:rPr lang="en-US" dirty="0" smtClean="0">
                <a:solidFill>
                  <a:schemeClr val="hlink"/>
                </a:solidFill>
              </a:rPr>
              <a:t>ncoming internal mail</a:t>
            </a:r>
            <a:endParaRPr lang="en-US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16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Isolation by Unix UIDs</a:t>
            </a:r>
          </a:p>
        </p:txBody>
      </p:sp>
      <p:sp>
        <p:nvSpPr>
          <p:cNvPr id="61443" name="Oval 3"/>
          <p:cNvSpPr>
            <a:spLocks noChangeArrowheads="1"/>
          </p:cNvSpPr>
          <p:nvPr/>
        </p:nvSpPr>
        <p:spPr bwMode="auto">
          <a:xfrm>
            <a:off x="914400" y="1153716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qmail-smtpd</a:t>
            </a:r>
          </a:p>
        </p:txBody>
      </p:sp>
      <p:sp>
        <p:nvSpPr>
          <p:cNvPr id="61444" name="Oval 4"/>
          <p:cNvSpPr>
            <a:spLocks noChangeArrowheads="1"/>
          </p:cNvSpPr>
          <p:nvPr/>
        </p:nvSpPr>
        <p:spPr bwMode="auto">
          <a:xfrm>
            <a:off x="5486400" y="434340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qmail-local</a:t>
            </a:r>
          </a:p>
        </p:txBody>
      </p:sp>
      <p:sp>
        <p:nvSpPr>
          <p:cNvPr id="61445" name="Oval 5"/>
          <p:cNvSpPr>
            <a:spLocks noChangeArrowheads="1"/>
          </p:cNvSpPr>
          <p:nvPr/>
        </p:nvSpPr>
        <p:spPr bwMode="auto">
          <a:xfrm>
            <a:off x="1676400" y="434340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qmail-remote</a:t>
            </a:r>
          </a:p>
        </p:txBody>
      </p:sp>
      <p:sp>
        <p:nvSpPr>
          <p:cNvPr id="61446" name="Oval 6"/>
          <p:cNvSpPr>
            <a:spLocks noChangeArrowheads="1"/>
          </p:cNvSpPr>
          <p:nvPr/>
        </p:nvSpPr>
        <p:spPr bwMode="auto">
          <a:xfrm>
            <a:off x="5486400" y="325755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qmail-lspawn</a:t>
            </a:r>
          </a:p>
        </p:txBody>
      </p:sp>
      <p:sp>
        <p:nvSpPr>
          <p:cNvPr id="61447" name="Oval 7"/>
          <p:cNvSpPr>
            <a:spLocks noChangeArrowheads="1"/>
          </p:cNvSpPr>
          <p:nvPr/>
        </p:nvSpPr>
        <p:spPr bwMode="auto">
          <a:xfrm>
            <a:off x="1676400" y="325755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qmail-rspawn</a:t>
            </a:r>
          </a:p>
        </p:txBody>
      </p:sp>
      <p:sp>
        <p:nvSpPr>
          <p:cNvPr id="61448" name="Oval 9"/>
          <p:cNvSpPr>
            <a:spLocks noChangeArrowheads="1"/>
          </p:cNvSpPr>
          <p:nvPr/>
        </p:nvSpPr>
        <p:spPr bwMode="auto">
          <a:xfrm>
            <a:off x="3581400" y="257175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qmail-send</a:t>
            </a:r>
          </a:p>
        </p:txBody>
      </p:sp>
      <p:sp>
        <p:nvSpPr>
          <p:cNvPr id="61449" name="Oval 10"/>
          <p:cNvSpPr>
            <a:spLocks noChangeArrowheads="1"/>
          </p:cNvSpPr>
          <p:nvPr/>
        </p:nvSpPr>
        <p:spPr bwMode="auto">
          <a:xfrm>
            <a:off x="6172200" y="1153716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qmail-inject</a:t>
            </a:r>
          </a:p>
        </p:txBody>
      </p:sp>
      <p:sp>
        <p:nvSpPr>
          <p:cNvPr id="61450" name="Oval 11"/>
          <p:cNvSpPr>
            <a:spLocks noChangeArrowheads="1"/>
          </p:cNvSpPr>
          <p:nvPr/>
        </p:nvSpPr>
        <p:spPr bwMode="auto">
          <a:xfrm>
            <a:off x="3543300" y="1668066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qmail-queue</a:t>
            </a:r>
          </a:p>
        </p:txBody>
      </p:sp>
      <p:sp>
        <p:nvSpPr>
          <p:cNvPr id="61451" name="Line 12"/>
          <p:cNvSpPr>
            <a:spLocks noChangeShapeType="1"/>
          </p:cNvSpPr>
          <p:nvPr/>
        </p:nvSpPr>
        <p:spPr bwMode="auto">
          <a:xfrm>
            <a:off x="2514600" y="1600200"/>
            <a:ext cx="1104900" cy="285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1452" name="Line 13"/>
          <p:cNvSpPr>
            <a:spLocks noChangeShapeType="1"/>
          </p:cNvSpPr>
          <p:nvPr/>
        </p:nvSpPr>
        <p:spPr bwMode="auto">
          <a:xfrm flipH="1">
            <a:off x="5143500" y="1600200"/>
            <a:ext cx="1104900" cy="285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1453" name="Line 14"/>
          <p:cNvSpPr>
            <a:spLocks noChangeShapeType="1"/>
          </p:cNvSpPr>
          <p:nvPr/>
        </p:nvSpPr>
        <p:spPr bwMode="auto">
          <a:xfrm flipH="1">
            <a:off x="2552700" y="2971800"/>
            <a:ext cx="1104900" cy="285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1454" name="Line 15"/>
          <p:cNvSpPr>
            <a:spLocks noChangeShapeType="1"/>
          </p:cNvSpPr>
          <p:nvPr/>
        </p:nvSpPr>
        <p:spPr bwMode="auto">
          <a:xfrm>
            <a:off x="5181600" y="2971800"/>
            <a:ext cx="1104900" cy="285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1455" name="Line 16"/>
          <p:cNvSpPr>
            <a:spLocks noChangeShapeType="1"/>
          </p:cNvSpPr>
          <p:nvPr/>
        </p:nvSpPr>
        <p:spPr bwMode="auto">
          <a:xfrm>
            <a:off x="2514600" y="3829050"/>
            <a:ext cx="0" cy="514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1456" name="Line 17"/>
          <p:cNvSpPr>
            <a:spLocks noChangeShapeType="1"/>
          </p:cNvSpPr>
          <p:nvPr/>
        </p:nvSpPr>
        <p:spPr bwMode="auto">
          <a:xfrm>
            <a:off x="6324600" y="3829050"/>
            <a:ext cx="0" cy="514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1457" name="Line 19"/>
          <p:cNvSpPr>
            <a:spLocks noChangeShapeType="1"/>
          </p:cNvSpPr>
          <p:nvPr/>
        </p:nvSpPr>
        <p:spPr bwMode="auto">
          <a:xfrm>
            <a:off x="4419600" y="2286000"/>
            <a:ext cx="0" cy="285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1462" name="Text Box 24"/>
          <p:cNvSpPr txBox="1">
            <a:spLocks noChangeArrowheads="1"/>
          </p:cNvSpPr>
          <p:nvPr/>
        </p:nvSpPr>
        <p:spPr bwMode="auto">
          <a:xfrm>
            <a:off x="304800" y="895350"/>
            <a:ext cx="8629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800" dirty="0" err="1"/>
              <a:t>qmaild</a:t>
            </a:r>
            <a:endParaRPr lang="en-US" sz="1800" dirty="0"/>
          </a:p>
        </p:txBody>
      </p:sp>
      <p:sp>
        <p:nvSpPr>
          <p:cNvPr id="61463" name="Text Box 25"/>
          <p:cNvSpPr txBox="1">
            <a:spLocks noChangeArrowheads="1"/>
          </p:cNvSpPr>
          <p:nvPr/>
        </p:nvSpPr>
        <p:spPr bwMode="auto">
          <a:xfrm>
            <a:off x="7739063" y="1062038"/>
            <a:ext cx="6206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800"/>
              <a:t>user</a:t>
            </a:r>
          </a:p>
        </p:txBody>
      </p:sp>
      <p:sp>
        <p:nvSpPr>
          <p:cNvPr id="61464" name="Text Box 26"/>
          <p:cNvSpPr txBox="1">
            <a:spLocks noChangeArrowheads="1"/>
          </p:cNvSpPr>
          <p:nvPr/>
        </p:nvSpPr>
        <p:spPr bwMode="auto">
          <a:xfrm>
            <a:off x="4249738" y="1276350"/>
            <a:ext cx="8629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800" dirty="0" err="1"/>
              <a:t>qmailq</a:t>
            </a:r>
            <a:endParaRPr lang="en-US" sz="1800" dirty="0"/>
          </a:p>
        </p:txBody>
      </p:sp>
      <p:sp>
        <p:nvSpPr>
          <p:cNvPr id="61465" name="Text Box 27"/>
          <p:cNvSpPr txBox="1">
            <a:spLocks noChangeArrowheads="1"/>
          </p:cNvSpPr>
          <p:nvPr/>
        </p:nvSpPr>
        <p:spPr bwMode="auto">
          <a:xfrm>
            <a:off x="4003676" y="3143250"/>
            <a:ext cx="837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800"/>
              <a:t>qmails</a:t>
            </a:r>
          </a:p>
        </p:txBody>
      </p:sp>
      <p:sp>
        <p:nvSpPr>
          <p:cNvPr id="61466" name="Text Box 28"/>
          <p:cNvSpPr txBox="1">
            <a:spLocks noChangeArrowheads="1"/>
          </p:cNvSpPr>
          <p:nvPr/>
        </p:nvSpPr>
        <p:spPr bwMode="auto">
          <a:xfrm>
            <a:off x="1087438" y="3119438"/>
            <a:ext cx="8181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800"/>
              <a:t>qmailr</a:t>
            </a:r>
          </a:p>
        </p:txBody>
      </p:sp>
      <p:sp>
        <p:nvSpPr>
          <p:cNvPr id="61467" name="Text Box 29"/>
          <p:cNvSpPr txBox="1">
            <a:spLocks noChangeArrowheads="1"/>
          </p:cNvSpPr>
          <p:nvPr/>
        </p:nvSpPr>
        <p:spPr bwMode="auto">
          <a:xfrm>
            <a:off x="1239838" y="4205288"/>
            <a:ext cx="8181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800"/>
              <a:t>qmailr</a:t>
            </a:r>
          </a:p>
        </p:txBody>
      </p:sp>
      <p:sp>
        <p:nvSpPr>
          <p:cNvPr id="61468" name="Text Box 30"/>
          <p:cNvSpPr txBox="1">
            <a:spLocks noChangeArrowheads="1"/>
          </p:cNvSpPr>
          <p:nvPr/>
        </p:nvSpPr>
        <p:spPr bwMode="auto">
          <a:xfrm>
            <a:off x="7146925" y="3211116"/>
            <a:ext cx="5938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800"/>
              <a:t>root</a:t>
            </a:r>
          </a:p>
        </p:txBody>
      </p:sp>
      <p:sp>
        <p:nvSpPr>
          <p:cNvPr id="61469" name="Text Box 31"/>
          <p:cNvSpPr txBox="1">
            <a:spLocks noChangeArrowheads="1"/>
          </p:cNvSpPr>
          <p:nvPr/>
        </p:nvSpPr>
        <p:spPr bwMode="auto">
          <a:xfrm>
            <a:off x="7134225" y="4205288"/>
            <a:ext cx="6206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800"/>
              <a:t>user</a:t>
            </a:r>
          </a:p>
        </p:txBody>
      </p:sp>
      <p:sp>
        <p:nvSpPr>
          <p:cNvPr id="61470" name="Text Box 32"/>
          <p:cNvSpPr txBox="1">
            <a:spLocks noChangeArrowheads="1"/>
          </p:cNvSpPr>
          <p:nvPr/>
        </p:nvSpPr>
        <p:spPr bwMode="auto">
          <a:xfrm>
            <a:off x="4840289" y="3930254"/>
            <a:ext cx="13035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800"/>
              <a:t>setuid user</a:t>
            </a:r>
          </a:p>
        </p:txBody>
      </p:sp>
      <p:sp>
        <p:nvSpPr>
          <p:cNvPr id="61471" name="Text Box 34"/>
          <p:cNvSpPr txBox="1">
            <a:spLocks noChangeArrowheads="1"/>
          </p:cNvSpPr>
          <p:nvPr/>
        </p:nvSpPr>
        <p:spPr bwMode="auto">
          <a:xfrm>
            <a:off x="3333750" y="666750"/>
            <a:ext cx="51046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600" dirty="0" err="1"/>
              <a:t>qmailq</a:t>
            </a:r>
            <a:r>
              <a:rPr lang="en-US" sz="1600" dirty="0"/>
              <a:t> – user who is allowed to read/write mail queue</a:t>
            </a:r>
          </a:p>
        </p:txBody>
      </p:sp>
    </p:spTree>
    <p:extLst>
      <p:ext uri="{BB962C8B-B14F-4D97-AF65-F5344CB8AC3E}">
        <p14:creationId xmlns:p14="http://schemas.microsoft.com/office/powerpoint/2010/main" val="280755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</a:t>
            </a:r>
            <a:r>
              <a:rPr lang="en-US" dirty="0" err="1" smtClean="0"/>
              <a:t>qmail</a:t>
            </a:r>
            <a:endParaRPr lang="en-US" dirty="0" smtClean="0"/>
          </a:p>
        </p:txBody>
      </p:sp>
      <p:sp>
        <p:nvSpPr>
          <p:cNvPr id="55299" name="Oval 3"/>
          <p:cNvSpPr>
            <a:spLocks noChangeArrowheads="1"/>
          </p:cNvSpPr>
          <p:nvPr/>
        </p:nvSpPr>
        <p:spPr bwMode="auto">
          <a:xfrm>
            <a:off x="914400" y="120015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/>
              <a:t>qmail-smtpd</a:t>
            </a:r>
            <a:endParaRPr lang="en-US" dirty="0"/>
          </a:p>
        </p:txBody>
      </p:sp>
      <p:sp>
        <p:nvSpPr>
          <p:cNvPr id="55300" name="Oval 4"/>
          <p:cNvSpPr>
            <a:spLocks noChangeArrowheads="1"/>
          </p:cNvSpPr>
          <p:nvPr/>
        </p:nvSpPr>
        <p:spPr bwMode="auto">
          <a:xfrm>
            <a:off x="5486400" y="434340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qmail-local</a:t>
            </a:r>
          </a:p>
        </p:txBody>
      </p:sp>
      <p:sp>
        <p:nvSpPr>
          <p:cNvPr id="55301" name="Oval 5"/>
          <p:cNvSpPr>
            <a:spLocks noChangeArrowheads="1"/>
          </p:cNvSpPr>
          <p:nvPr/>
        </p:nvSpPr>
        <p:spPr bwMode="auto">
          <a:xfrm>
            <a:off x="1676400" y="434340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qmail-remote</a:t>
            </a:r>
          </a:p>
        </p:txBody>
      </p:sp>
      <p:sp>
        <p:nvSpPr>
          <p:cNvPr id="55302" name="Oval 6"/>
          <p:cNvSpPr>
            <a:spLocks noChangeArrowheads="1"/>
          </p:cNvSpPr>
          <p:nvPr/>
        </p:nvSpPr>
        <p:spPr bwMode="auto">
          <a:xfrm>
            <a:off x="5486400" y="325755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qmail-lspawn</a:t>
            </a:r>
          </a:p>
        </p:txBody>
      </p:sp>
      <p:sp>
        <p:nvSpPr>
          <p:cNvPr id="55303" name="Oval 7"/>
          <p:cNvSpPr>
            <a:spLocks noChangeArrowheads="1"/>
          </p:cNvSpPr>
          <p:nvPr/>
        </p:nvSpPr>
        <p:spPr bwMode="auto">
          <a:xfrm>
            <a:off x="1676400" y="325755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/>
              <a:t>qmail-rspawn</a:t>
            </a:r>
            <a:endParaRPr lang="en-US" dirty="0"/>
          </a:p>
        </p:txBody>
      </p:sp>
      <p:sp>
        <p:nvSpPr>
          <p:cNvPr id="55304" name="Oval 9"/>
          <p:cNvSpPr>
            <a:spLocks noChangeArrowheads="1"/>
          </p:cNvSpPr>
          <p:nvPr/>
        </p:nvSpPr>
        <p:spPr bwMode="auto">
          <a:xfrm>
            <a:off x="3581400" y="257175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qmail-send</a:t>
            </a:r>
          </a:p>
        </p:txBody>
      </p:sp>
      <p:sp>
        <p:nvSpPr>
          <p:cNvPr id="55305" name="Oval 10"/>
          <p:cNvSpPr>
            <a:spLocks noChangeArrowheads="1"/>
          </p:cNvSpPr>
          <p:nvPr/>
        </p:nvSpPr>
        <p:spPr bwMode="auto">
          <a:xfrm>
            <a:off x="6172200" y="120015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qmail-inject</a:t>
            </a:r>
          </a:p>
        </p:txBody>
      </p:sp>
      <p:sp>
        <p:nvSpPr>
          <p:cNvPr id="55306" name="Oval 11"/>
          <p:cNvSpPr>
            <a:spLocks noChangeArrowheads="1"/>
          </p:cNvSpPr>
          <p:nvPr/>
        </p:nvSpPr>
        <p:spPr bwMode="auto">
          <a:xfrm>
            <a:off x="3543300" y="171450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qmail-queue</a:t>
            </a:r>
          </a:p>
        </p:txBody>
      </p:sp>
      <p:sp>
        <p:nvSpPr>
          <p:cNvPr id="55307" name="Line 12"/>
          <p:cNvSpPr>
            <a:spLocks noChangeShapeType="1"/>
          </p:cNvSpPr>
          <p:nvPr/>
        </p:nvSpPr>
        <p:spPr bwMode="auto">
          <a:xfrm>
            <a:off x="2514600" y="1600200"/>
            <a:ext cx="1104900" cy="285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5308" name="Line 13"/>
          <p:cNvSpPr>
            <a:spLocks noChangeShapeType="1"/>
          </p:cNvSpPr>
          <p:nvPr/>
        </p:nvSpPr>
        <p:spPr bwMode="auto">
          <a:xfrm flipH="1">
            <a:off x="5143500" y="1600200"/>
            <a:ext cx="1104900" cy="285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5309" name="Line 14"/>
          <p:cNvSpPr>
            <a:spLocks noChangeShapeType="1"/>
          </p:cNvSpPr>
          <p:nvPr/>
        </p:nvSpPr>
        <p:spPr bwMode="auto">
          <a:xfrm flipH="1">
            <a:off x="2552700" y="2971800"/>
            <a:ext cx="1104900" cy="285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5310" name="Line 15"/>
          <p:cNvSpPr>
            <a:spLocks noChangeShapeType="1"/>
          </p:cNvSpPr>
          <p:nvPr/>
        </p:nvSpPr>
        <p:spPr bwMode="auto">
          <a:xfrm>
            <a:off x="5181600" y="2971800"/>
            <a:ext cx="1104900" cy="285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5311" name="Line 16"/>
          <p:cNvSpPr>
            <a:spLocks noChangeShapeType="1"/>
          </p:cNvSpPr>
          <p:nvPr/>
        </p:nvSpPr>
        <p:spPr bwMode="auto">
          <a:xfrm>
            <a:off x="2514600" y="3829050"/>
            <a:ext cx="0" cy="514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5312" name="Line 17"/>
          <p:cNvSpPr>
            <a:spLocks noChangeShapeType="1"/>
          </p:cNvSpPr>
          <p:nvPr/>
        </p:nvSpPr>
        <p:spPr bwMode="auto">
          <a:xfrm>
            <a:off x="6324600" y="3829050"/>
            <a:ext cx="0" cy="514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5313" name="Line 19"/>
          <p:cNvSpPr>
            <a:spLocks noChangeShapeType="1"/>
          </p:cNvSpPr>
          <p:nvPr/>
        </p:nvSpPr>
        <p:spPr bwMode="auto">
          <a:xfrm>
            <a:off x="4419600" y="2286000"/>
            <a:ext cx="0" cy="285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5314" name="Rectangle 20"/>
          <p:cNvSpPr>
            <a:spLocks noChangeArrowheads="1"/>
          </p:cNvSpPr>
          <p:nvPr/>
        </p:nvSpPr>
        <p:spPr bwMode="auto">
          <a:xfrm>
            <a:off x="190500" y="1962150"/>
            <a:ext cx="2914650" cy="8382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buClr>
                <a:schemeClr val="tx2"/>
              </a:buClr>
            </a:pPr>
            <a:r>
              <a:rPr kumimoji="1" lang="en-US" sz="1600" dirty="0" smtClean="0"/>
              <a:t>Reads incoming mail directories</a:t>
            </a:r>
          </a:p>
          <a:p>
            <a:pPr>
              <a:buClr>
                <a:schemeClr val="tx2"/>
              </a:buClr>
            </a:pPr>
            <a:r>
              <a:rPr kumimoji="1" lang="en-US" sz="1600" dirty="0" smtClean="0"/>
              <a:t>Splits message into header, body</a:t>
            </a:r>
            <a:endParaRPr kumimoji="1" lang="en-US" sz="1600" dirty="0"/>
          </a:p>
          <a:p>
            <a:pPr>
              <a:buClr>
                <a:schemeClr val="tx2"/>
              </a:buClr>
            </a:pPr>
            <a:r>
              <a:rPr kumimoji="1" lang="en-US" sz="1600" dirty="0"/>
              <a:t>S</a:t>
            </a:r>
            <a:r>
              <a:rPr kumimoji="1" lang="en-US" sz="1600" dirty="0" smtClean="0"/>
              <a:t>ignals </a:t>
            </a:r>
            <a:r>
              <a:rPr kumimoji="1" lang="en-US" sz="1600" dirty="0" err="1" smtClean="0"/>
              <a:t>qmail</a:t>
            </a:r>
            <a:r>
              <a:rPr kumimoji="1" lang="en-US" sz="1600" dirty="0" smtClean="0"/>
              <a:t>-send</a:t>
            </a:r>
            <a:endParaRPr kumimoji="1" lang="en-US" sz="1600" dirty="0"/>
          </a:p>
        </p:txBody>
      </p:sp>
      <p:sp>
        <p:nvSpPr>
          <p:cNvPr id="55315" name="AutoShape 21"/>
          <p:cNvSpPr>
            <a:spLocks noChangeArrowheads="1"/>
          </p:cNvSpPr>
          <p:nvPr/>
        </p:nvSpPr>
        <p:spPr bwMode="auto">
          <a:xfrm>
            <a:off x="2971800" y="1943100"/>
            <a:ext cx="457200" cy="17145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18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Structure of qmail</a:t>
            </a:r>
          </a:p>
        </p:txBody>
      </p:sp>
      <p:sp>
        <p:nvSpPr>
          <p:cNvPr id="56323" name="Oval 3"/>
          <p:cNvSpPr>
            <a:spLocks noChangeArrowheads="1"/>
          </p:cNvSpPr>
          <p:nvPr/>
        </p:nvSpPr>
        <p:spPr bwMode="auto">
          <a:xfrm>
            <a:off x="914400" y="120015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/>
              <a:t>qmail-smtpd</a:t>
            </a:r>
            <a:endParaRPr lang="en-US" dirty="0"/>
          </a:p>
        </p:txBody>
      </p:sp>
      <p:sp>
        <p:nvSpPr>
          <p:cNvPr id="56324" name="Oval 4"/>
          <p:cNvSpPr>
            <a:spLocks noChangeArrowheads="1"/>
          </p:cNvSpPr>
          <p:nvPr/>
        </p:nvSpPr>
        <p:spPr bwMode="auto">
          <a:xfrm>
            <a:off x="5486400" y="434340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qmail-local</a:t>
            </a:r>
          </a:p>
        </p:txBody>
      </p:sp>
      <p:sp>
        <p:nvSpPr>
          <p:cNvPr id="56325" name="Oval 5"/>
          <p:cNvSpPr>
            <a:spLocks noChangeArrowheads="1"/>
          </p:cNvSpPr>
          <p:nvPr/>
        </p:nvSpPr>
        <p:spPr bwMode="auto">
          <a:xfrm>
            <a:off x="1676400" y="434340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qmail-remote</a:t>
            </a:r>
          </a:p>
        </p:txBody>
      </p:sp>
      <p:sp>
        <p:nvSpPr>
          <p:cNvPr id="56326" name="Oval 6"/>
          <p:cNvSpPr>
            <a:spLocks noChangeArrowheads="1"/>
          </p:cNvSpPr>
          <p:nvPr/>
        </p:nvSpPr>
        <p:spPr bwMode="auto">
          <a:xfrm>
            <a:off x="5486400" y="325755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qmail-lspawn</a:t>
            </a:r>
          </a:p>
        </p:txBody>
      </p:sp>
      <p:sp>
        <p:nvSpPr>
          <p:cNvPr id="56327" name="Oval 7"/>
          <p:cNvSpPr>
            <a:spLocks noChangeArrowheads="1"/>
          </p:cNvSpPr>
          <p:nvPr/>
        </p:nvSpPr>
        <p:spPr bwMode="auto">
          <a:xfrm>
            <a:off x="1676400" y="325755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qmail-rspawn</a:t>
            </a:r>
          </a:p>
        </p:txBody>
      </p:sp>
      <p:sp>
        <p:nvSpPr>
          <p:cNvPr id="56328" name="Oval 9"/>
          <p:cNvSpPr>
            <a:spLocks noChangeArrowheads="1"/>
          </p:cNvSpPr>
          <p:nvPr/>
        </p:nvSpPr>
        <p:spPr bwMode="auto">
          <a:xfrm>
            <a:off x="3581400" y="257175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qmail-send</a:t>
            </a:r>
          </a:p>
        </p:txBody>
      </p:sp>
      <p:sp>
        <p:nvSpPr>
          <p:cNvPr id="56329" name="Oval 10"/>
          <p:cNvSpPr>
            <a:spLocks noChangeArrowheads="1"/>
          </p:cNvSpPr>
          <p:nvPr/>
        </p:nvSpPr>
        <p:spPr bwMode="auto">
          <a:xfrm>
            <a:off x="6172200" y="120015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qmail-inject</a:t>
            </a:r>
          </a:p>
        </p:txBody>
      </p:sp>
      <p:sp>
        <p:nvSpPr>
          <p:cNvPr id="56330" name="Oval 11"/>
          <p:cNvSpPr>
            <a:spLocks noChangeArrowheads="1"/>
          </p:cNvSpPr>
          <p:nvPr/>
        </p:nvSpPr>
        <p:spPr bwMode="auto">
          <a:xfrm>
            <a:off x="3543300" y="171450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qmail-queue</a:t>
            </a:r>
          </a:p>
        </p:txBody>
      </p:sp>
      <p:sp>
        <p:nvSpPr>
          <p:cNvPr id="56331" name="Line 12"/>
          <p:cNvSpPr>
            <a:spLocks noChangeShapeType="1"/>
          </p:cNvSpPr>
          <p:nvPr/>
        </p:nvSpPr>
        <p:spPr bwMode="auto">
          <a:xfrm>
            <a:off x="2514600" y="1600200"/>
            <a:ext cx="1104900" cy="285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6332" name="Line 13"/>
          <p:cNvSpPr>
            <a:spLocks noChangeShapeType="1"/>
          </p:cNvSpPr>
          <p:nvPr/>
        </p:nvSpPr>
        <p:spPr bwMode="auto">
          <a:xfrm flipH="1">
            <a:off x="5143500" y="1600200"/>
            <a:ext cx="1104900" cy="285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6333" name="Line 14"/>
          <p:cNvSpPr>
            <a:spLocks noChangeShapeType="1"/>
          </p:cNvSpPr>
          <p:nvPr/>
        </p:nvSpPr>
        <p:spPr bwMode="auto">
          <a:xfrm flipH="1">
            <a:off x="2552700" y="2971800"/>
            <a:ext cx="1104900" cy="285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6334" name="Line 15"/>
          <p:cNvSpPr>
            <a:spLocks noChangeShapeType="1"/>
          </p:cNvSpPr>
          <p:nvPr/>
        </p:nvSpPr>
        <p:spPr bwMode="auto">
          <a:xfrm>
            <a:off x="5181600" y="2971800"/>
            <a:ext cx="1104900" cy="285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6335" name="Line 16"/>
          <p:cNvSpPr>
            <a:spLocks noChangeShapeType="1"/>
          </p:cNvSpPr>
          <p:nvPr/>
        </p:nvSpPr>
        <p:spPr bwMode="auto">
          <a:xfrm>
            <a:off x="2514600" y="3829050"/>
            <a:ext cx="0" cy="514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6336" name="Line 17"/>
          <p:cNvSpPr>
            <a:spLocks noChangeShapeType="1"/>
          </p:cNvSpPr>
          <p:nvPr/>
        </p:nvSpPr>
        <p:spPr bwMode="auto">
          <a:xfrm>
            <a:off x="6324600" y="3829050"/>
            <a:ext cx="0" cy="514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6337" name="Line 19"/>
          <p:cNvSpPr>
            <a:spLocks noChangeShapeType="1"/>
          </p:cNvSpPr>
          <p:nvPr/>
        </p:nvSpPr>
        <p:spPr bwMode="auto">
          <a:xfrm>
            <a:off x="4419600" y="2286000"/>
            <a:ext cx="0" cy="285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6338" name="Rectangle 20"/>
          <p:cNvSpPr>
            <a:spLocks noChangeArrowheads="1"/>
          </p:cNvSpPr>
          <p:nvPr/>
        </p:nvSpPr>
        <p:spPr bwMode="auto">
          <a:xfrm>
            <a:off x="76200" y="2057400"/>
            <a:ext cx="3028950" cy="9144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buClr>
                <a:schemeClr val="tx2"/>
              </a:buClr>
            </a:pPr>
            <a:r>
              <a:rPr kumimoji="1" lang="en-US" dirty="0" smtClean="0"/>
              <a:t>  </a:t>
            </a:r>
            <a:r>
              <a:rPr kumimoji="1" lang="en-US" dirty="0" err="1" smtClean="0"/>
              <a:t>qmail</a:t>
            </a:r>
            <a:r>
              <a:rPr kumimoji="1" lang="en-US" dirty="0" smtClean="0"/>
              <a:t>-send </a:t>
            </a:r>
            <a:r>
              <a:rPr kumimoji="1" lang="en-US" dirty="0"/>
              <a:t>signals</a:t>
            </a:r>
          </a:p>
          <a:p>
            <a:pPr marL="571500" lvl="1" indent="-228600">
              <a:buClr>
                <a:schemeClr val="tx2"/>
              </a:buClr>
              <a:buFontTx/>
              <a:buChar char="•"/>
            </a:pPr>
            <a:r>
              <a:rPr kumimoji="1" lang="en-US" sz="1800" dirty="0" err="1"/>
              <a:t>qmail-lspawn</a:t>
            </a:r>
            <a:r>
              <a:rPr kumimoji="1" lang="en-US" sz="1800" dirty="0"/>
              <a:t> if local</a:t>
            </a:r>
          </a:p>
          <a:p>
            <a:pPr marL="571500" lvl="1" indent="-228600">
              <a:buClr>
                <a:schemeClr val="tx2"/>
              </a:buClr>
              <a:buFontTx/>
              <a:buChar char="•"/>
            </a:pPr>
            <a:r>
              <a:rPr kumimoji="1" lang="en-US" sz="1800" dirty="0" err="1"/>
              <a:t>qmail</a:t>
            </a:r>
            <a:r>
              <a:rPr kumimoji="1" lang="en-US" sz="1800" dirty="0"/>
              <a:t>-remote if remote</a:t>
            </a:r>
          </a:p>
        </p:txBody>
      </p:sp>
      <p:sp>
        <p:nvSpPr>
          <p:cNvPr id="56339" name="AutoShape 21"/>
          <p:cNvSpPr>
            <a:spLocks noChangeArrowheads="1"/>
          </p:cNvSpPr>
          <p:nvPr/>
        </p:nvSpPr>
        <p:spPr bwMode="auto">
          <a:xfrm>
            <a:off x="3048000" y="2800350"/>
            <a:ext cx="457200" cy="17145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05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Thursday lecture: </a:t>
            </a:r>
          </a:p>
          <a:p>
            <a:pPr marL="0" indent="0">
              <a:buNone/>
            </a:pPr>
            <a:r>
              <a:rPr lang="en-US" dirty="0" smtClean="0"/>
              <a:t>    Alex </a:t>
            </a:r>
            <a:r>
              <a:rPr lang="en-US" dirty="0" err="1" smtClean="0"/>
              <a:t>Stamos</a:t>
            </a:r>
            <a:r>
              <a:rPr lang="en-US" dirty="0" smtClean="0"/>
              <a:t>, Yahoo! </a:t>
            </a:r>
            <a:r>
              <a:rPr lang="en-US" dirty="0"/>
              <a:t>VP of Information Security (CISO) </a:t>
            </a:r>
            <a:r>
              <a:rPr lang="en-US" dirty="0" smtClean="0"/>
              <a:t>     </a:t>
            </a:r>
          </a:p>
          <a:p>
            <a:pPr lvl="1"/>
            <a:r>
              <a:rPr lang="en-US" dirty="0" smtClean="0"/>
              <a:t>He </a:t>
            </a:r>
            <a:r>
              <a:rPr lang="en-US" dirty="0" smtClean="0"/>
              <a:t>is taking time from his busy schedule to join </a:t>
            </a:r>
            <a:r>
              <a:rPr lang="en-US" dirty="0" smtClean="0"/>
              <a:t>us</a:t>
            </a:r>
          </a:p>
          <a:p>
            <a:pPr lvl="1"/>
            <a:r>
              <a:rPr lang="en-US" dirty="0" smtClean="0"/>
              <a:t>Please come to class, in person, show your appreciation!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56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Structure of qmail</a:t>
            </a:r>
          </a:p>
        </p:txBody>
      </p:sp>
      <p:sp>
        <p:nvSpPr>
          <p:cNvPr id="57347" name="Oval 3"/>
          <p:cNvSpPr>
            <a:spLocks noChangeArrowheads="1"/>
          </p:cNvSpPr>
          <p:nvPr/>
        </p:nvSpPr>
        <p:spPr bwMode="auto">
          <a:xfrm>
            <a:off x="914400" y="120015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/>
              <a:t>qmail-smtpd</a:t>
            </a:r>
            <a:endParaRPr lang="en-US" dirty="0"/>
          </a:p>
        </p:txBody>
      </p:sp>
      <p:sp>
        <p:nvSpPr>
          <p:cNvPr id="57348" name="Oval 4"/>
          <p:cNvSpPr>
            <a:spLocks noChangeArrowheads="1"/>
          </p:cNvSpPr>
          <p:nvPr/>
        </p:nvSpPr>
        <p:spPr bwMode="auto">
          <a:xfrm>
            <a:off x="5486400" y="434340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qmail-local</a:t>
            </a:r>
          </a:p>
        </p:txBody>
      </p:sp>
      <p:sp>
        <p:nvSpPr>
          <p:cNvPr id="57349" name="Oval 5"/>
          <p:cNvSpPr>
            <a:spLocks noChangeArrowheads="1"/>
          </p:cNvSpPr>
          <p:nvPr/>
        </p:nvSpPr>
        <p:spPr bwMode="auto">
          <a:xfrm>
            <a:off x="5486400" y="325755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qmail-lspawn</a:t>
            </a:r>
          </a:p>
        </p:txBody>
      </p:sp>
      <p:sp>
        <p:nvSpPr>
          <p:cNvPr id="57350" name="Oval 7"/>
          <p:cNvSpPr>
            <a:spLocks noChangeArrowheads="1"/>
          </p:cNvSpPr>
          <p:nvPr/>
        </p:nvSpPr>
        <p:spPr bwMode="auto">
          <a:xfrm>
            <a:off x="3581400" y="257175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qmail-send</a:t>
            </a:r>
          </a:p>
        </p:txBody>
      </p:sp>
      <p:sp>
        <p:nvSpPr>
          <p:cNvPr id="57351" name="Oval 8"/>
          <p:cNvSpPr>
            <a:spLocks noChangeArrowheads="1"/>
          </p:cNvSpPr>
          <p:nvPr/>
        </p:nvSpPr>
        <p:spPr bwMode="auto">
          <a:xfrm>
            <a:off x="6172200" y="120015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qmail-inject</a:t>
            </a:r>
          </a:p>
        </p:txBody>
      </p:sp>
      <p:sp>
        <p:nvSpPr>
          <p:cNvPr id="57352" name="Oval 9"/>
          <p:cNvSpPr>
            <a:spLocks noChangeArrowheads="1"/>
          </p:cNvSpPr>
          <p:nvPr/>
        </p:nvSpPr>
        <p:spPr bwMode="auto">
          <a:xfrm>
            <a:off x="3543300" y="171450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qmail-queue</a:t>
            </a:r>
          </a:p>
        </p:txBody>
      </p:sp>
      <p:sp>
        <p:nvSpPr>
          <p:cNvPr id="57353" name="Line 10"/>
          <p:cNvSpPr>
            <a:spLocks noChangeShapeType="1"/>
          </p:cNvSpPr>
          <p:nvPr/>
        </p:nvSpPr>
        <p:spPr bwMode="auto">
          <a:xfrm>
            <a:off x="2514600" y="1600200"/>
            <a:ext cx="1104900" cy="285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7354" name="Line 11"/>
          <p:cNvSpPr>
            <a:spLocks noChangeShapeType="1"/>
          </p:cNvSpPr>
          <p:nvPr/>
        </p:nvSpPr>
        <p:spPr bwMode="auto">
          <a:xfrm flipH="1">
            <a:off x="5143500" y="1600200"/>
            <a:ext cx="1104900" cy="285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7355" name="Line 12"/>
          <p:cNvSpPr>
            <a:spLocks noChangeShapeType="1"/>
          </p:cNvSpPr>
          <p:nvPr/>
        </p:nvSpPr>
        <p:spPr bwMode="auto">
          <a:xfrm>
            <a:off x="5181600" y="2971800"/>
            <a:ext cx="1104900" cy="285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7356" name="Line 13"/>
          <p:cNvSpPr>
            <a:spLocks noChangeShapeType="1"/>
          </p:cNvSpPr>
          <p:nvPr/>
        </p:nvSpPr>
        <p:spPr bwMode="auto">
          <a:xfrm>
            <a:off x="6324600" y="3829050"/>
            <a:ext cx="0" cy="514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7357" name="Line 15"/>
          <p:cNvSpPr>
            <a:spLocks noChangeShapeType="1"/>
          </p:cNvSpPr>
          <p:nvPr/>
        </p:nvSpPr>
        <p:spPr bwMode="auto">
          <a:xfrm>
            <a:off x="4419600" y="2286000"/>
            <a:ext cx="0" cy="285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7358" name="Rectangle 16"/>
          <p:cNvSpPr>
            <a:spLocks noChangeArrowheads="1"/>
          </p:cNvSpPr>
          <p:nvPr/>
        </p:nvSpPr>
        <p:spPr bwMode="auto">
          <a:xfrm>
            <a:off x="1295400" y="3543300"/>
            <a:ext cx="3733800" cy="116205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buClr>
                <a:schemeClr val="tx2"/>
              </a:buClr>
            </a:pPr>
            <a:r>
              <a:rPr kumimoji="1" lang="en-US" dirty="0" err="1"/>
              <a:t>qmail-lspawn</a:t>
            </a:r>
            <a:endParaRPr kumimoji="1" lang="en-US" dirty="0"/>
          </a:p>
          <a:p>
            <a:pPr marL="571500" lvl="1" indent="-228600">
              <a:buClr>
                <a:schemeClr val="tx2"/>
              </a:buClr>
              <a:buFontTx/>
              <a:buChar char="•"/>
            </a:pPr>
            <a:r>
              <a:rPr kumimoji="1" lang="en-US" sz="1800" dirty="0"/>
              <a:t>Spawns </a:t>
            </a:r>
            <a:r>
              <a:rPr kumimoji="1" lang="en-US" sz="1800" dirty="0" err="1"/>
              <a:t>qmail</a:t>
            </a:r>
            <a:r>
              <a:rPr kumimoji="1" lang="en-US" sz="1800" dirty="0"/>
              <a:t>-local </a:t>
            </a:r>
          </a:p>
          <a:p>
            <a:pPr marL="571500" lvl="1" indent="-228600">
              <a:buClr>
                <a:schemeClr val="tx2"/>
              </a:buClr>
              <a:buFontTx/>
              <a:buChar char="•"/>
            </a:pPr>
            <a:r>
              <a:rPr kumimoji="1" lang="en-US" sz="1800" dirty="0" err="1"/>
              <a:t>qmail</a:t>
            </a:r>
            <a:r>
              <a:rPr kumimoji="1" lang="en-US" sz="1800" dirty="0"/>
              <a:t>-local runs with ID of user receiving local mail</a:t>
            </a:r>
          </a:p>
        </p:txBody>
      </p:sp>
      <p:sp>
        <p:nvSpPr>
          <p:cNvPr id="57359" name="AutoShape 17"/>
          <p:cNvSpPr>
            <a:spLocks noChangeArrowheads="1"/>
          </p:cNvSpPr>
          <p:nvPr/>
        </p:nvSpPr>
        <p:spPr bwMode="auto">
          <a:xfrm>
            <a:off x="5029200" y="3486150"/>
            <a:ext cx="457200" cy="17145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17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Structure of qmail</a:t>
            </a:r>
          </a:p>
        </p:txBody>
      </p:sp>
      <p:sp>
        <p:nvSpPr>
          <p:cNvPr id="58371" name="Oval 3"/>
          <p:cNvSpPr>
            <a:spLocks noChangeArrowheads="1"/>
          </p:cNvSpPr>
          <p:nvPr/>
        </p:nvSpPr>
        <p:spPr bwMode="auto">
          <a:xfrm>
            <a:off x="914400" y="120015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/>
              <a:t>qmail-smtpd</a:t>
            </a:r>
            <a:endParaRPr lang="en-US" dirty="0"/>
          </a:p>
        </p:txBody>
      </p:sp>
      <p:sp>
        <p:nvSpPr>
          <p:cNvPr id="58372" name="Oval 4"/>
          <p:cNvSpPr>
            <a:spLocks noChangeArrowheads="1"/>
          </p:cNvSpPr>
          <p:nvPr/>
        </p:nvSpPr>
        <p:spPr bwMode="auto">
          <a:xfrm>
            <a:off x="5486400" y="434340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qmail-local</a:t>
            </a:r>
          </a:p>
        </p:txBody>
      </p:sp>
      <p:sp>
        <p:nvSpPr>
          <p:cNvPr id="58373" name="Oval 5"/>
          <p:cNvSpPr>
            <a:spLocks noChangeArrowheads="1"/>
          </p:cNvSpPr>
          <p:nvPr/>
        </p:nvSpPr>
        <p:spPr bwMode="auto">
          <a:xfrm>
            <a:off x="5486400" y="325755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qmail-lspawn</a:t>
            </a:r>
          </a:p>
        </p:txBody>
      </p:sp>
      <p:sp>
        <p:nvSpPr>
          <p:cNvPr id="58374" name="Oval 7"/>
          <p:cNvSpPr>
            <a:spLocks noChangeArrowheads="1"/>
          </p:cNvSpPr>
          <p:nvPr/>
        </p:nvSpPr>
        <p:spPr bwMode="auto">
          <a:xfrm>
            <a:off x="3581400" y="257175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qmail-send</a:t>
            </a:r>
          </a:p>
        </p:txBody>
      </p:sp>
      <p:sp>
        <p:nvSpPr>
          <p:cNvPr id="58375" name="Oval 8"/>
          <p:cNvSpPr>
            <a:spLocks noChangeArrowheads="1"/>
          </p:cNvSpPr>
          <p:nvPr/>
        </p:nvSpPr>
        <p:spPr bwMode="auto">
          <a:xfrm>
            <a:off x="6172200" y="120015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qmail-inject</a:t>
            </a:r>
          </a:p>
        </p:txBody>
      </p:sp>
      <p:sp>
        <p:nvSpPr>
          <p:cNvPr id="58376" name="Oval 9"/>
          <p:cNvSpPr>
            <a:spLocks noChangeArrowheads="1"/>
          </p:cNvSpPr>
          <p:nvPr/>
        </p:nvSpPr>
        <p:spPr bwMode="auto">
          <a:xfrm>
            <a:off x="3543300" y="171450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qmail-queue</a:t>
            </a:r>
          </a:p>
        </p:txBody>
      </p:sp>
      <p:sp>
        <p:nvSpPr>
          <p:cNvPr id="58377" name="Line 10"/>
          <p:cNvSpPr>
            <a:spLocks noChangeShapeType="1"/>
          </p:cNvSpPr>
          <p:nvPr/>
        </p:nvSpPr>
        <p:spPr bwMode="auto">
          <a:xfrm>
            <a:off x="2514600" y="1600200"/>
            <a:ext cx="1104900" cy="285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8378" name="Line 11"/>
          <p:cNvSpPr>
            <a:spLocks noChangeShapeType="1"/>
          </p:cNvSpPr>
          <p:nvPr/>
        </p:nvSpPr>
        <p:spPr bwMode="auto">
          <a:xfrm flipH="1">
            <a:off x="5143500" y="1600200"/>
            <a:ext cx="1104900" cy="285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8379" name="Line 12"/>
          <p:cNvSpPr>
            <a:spLocks noChangeShapeType="1"/>
          </p:cNvSpPr>
          <p:nvPr/>
        </p:nvSpPr>
        <p:spPr bwMode="auto">
          <a:xfrm>
            <a:off x="5181600" y="2971800"/>
            <a:ext cx="1104900" cy="285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8380" name="Line 13"/>
          <p:cNvSpPr>
            <a:spLocks noChangeShapeType="1"/>
          </p:cNvSpPr>
          <p:nvPr/>
        </p:nvSpPr>
        <p:spPr bwMode="auto">
          <a:xfrm>
            <a:off x="6324600" y="3829050"/>
            <a:ext cx="0" cy="514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8381" name="Line 15"/>
          <p:cNvSpPr>
            <a:spLocks noChangeShapeType="1"/>
          </p:cNvSpPr>
          <p:nvPr/>
        </p:nvSpPr>
        <p:spPr bwMode="auto">
          <a:xfrm>
            <a:off x="4419600" y="2286000"/>
            <a:ext cx="0" cy="285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8382" name="Rectangle 16"/>
          <p:cNvSpPr>
            <a:spLocks noChangeArrowheads="1"/>
          </p:cNvSpPr>
          <p:nvPr/>
        </p:nvSpPr>
        <p:spPr bwMode="auto">
          <a:xfrm>
            <a:off x="1295400" y="3609975"/>
            <a:ext cx="3733800" cy="117157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buClr>
                <a:schemeClr val="tx2"/>
              </a:buClr>
            </a:pPr>
            <a:r>
              <a:rPr kumimoji="1" lang="en-US" dirty="0" err="1"/>
              <a:t>qmail</a:t>
            </a:r>
            <a:r>
              <a:rPr kumimoji="1" lang="en-US" dirty="0"/>
              <a:t>-local</a:t>
            </a:r>
          </a:p>
          <a:p>
            <a:pPr marL="571500" lvl="1" indent="-228600">
              <a:buClr>
                <a:schemeClr val="tx2"/>
              </a:buClr>
              <a:buFontTx/>
              <a:buChar char="•"/>
            </a:pPr>
            <a:r>
              <a:rPr kumimoji="1" lang="en-US" sz="1800" dirty="0"/>
              <a:t>Handles alias expansion</a:t>
            </a:r>
          </a:p>
          <a:p>
            <a:pPr marL="571500" lvl="1" indent="-228600">
              <a:buClr>
                <a:schemeClr val="tx2"/>
              </a:buClr>
              <a:buFontTx/>
              <a:buChar char="•"/>
            </a:pPr>
            <a:r>
              <a:rPr kumimoji="1" lang="en-US" sz="1800" dirty="0"/>
              <a:t>Delivers local mail</a:t>
            </a:r>
          </a:p>
          <a:p>
            <a:pPr marL="571500" lvl="1" indent="-228600">
              <a:buClr>
                <a:schemeClr val="tx2"/>
              </a:buClr>
              <a:buFontTx/>
              <a:buChar char="•"/>
            </a:pPr>
            <a:r>
              <a:rPr kumimoji="1" lang="en-US" sz="1800" dirty="0"/>
              <a:t>Calls </a:t>
            </a:r>
            <a:r>
              <a:rPr kumimoji="1" lang="en-US" sz="1800" dirty="0" err="1"/>
              <a:t>qmail</a:t>
            </a:r>
            <a:r>
              <a:rPr kumimoji="1" lang="en-US" sz="1800" dirty="0"/>
              <a:t>-queue if needed</a:t>
            </a:r>
          </a:p>
        </p:txBody>
      </p:sp>
      <p:sp>
        <p:nvSpPr>
          <p:cNvPr id="58383" name="AutoShape 17"/>
          <p:cNvSpPr>
            <a:spLocks noChangeArrowheads="1"/>
          </p:cNvSpPr>
          <p:nvPr/>
        </p:nvSpPr>
        <p:spPr bwMode="auto">
          <a:xfrm>
            <a:off x="5029200" y="4629150"/>
            <a:ext cx="457200" cy="17145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8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</a:t>
            </a:r>
            <a:r>
              <a:rPr lang="en-US" dirty="0" err="1" smtClean="0"/>
              <a:t>qmail</a:t>
            </a:r>
            <a:endParaRPr lang="en-US" dirty="0" smtClean="0"/>
          </a:p>
        </p:txBody>
      </p:sp>
      <p:sp>
        <p:nvSpPr>
          <p:cNvPr id="59395" name="Oval 3"/>
          <p:cNvSpPr>
            <a:spLocks noChangeArrowheads="1"/>
          </p:cNvSpPr>
          <p:nvPr/>
        </p:nvSpPr>
        <p:spPr bwMode="auto">
          <a:xfrm>
            <a:off x="914400" y="120015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/>
              <a:t>qmail-smtpd</a:t>
            </a:r>
            <a:endParaRPr lang="en-US" dirty="0"/>
          </a:p>
        </p:txBody>
      </p:sp>
      <p:sp>
        <p:nvSpPr>
          <p:cNvPr id="59396" name="Oval 4"/>
          <p:cNvSpPr>
            <a:spLocks noChangeArrowheads="1"/>
          </p:cNvSpPr>
          <p:nvPr/>
        </p:nvSpPr>
        <p:spPr bwMode="auto">
          <a:xfrm>
            <a:off x="1676400" y="434340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qmail-remote</a:t>
            </a:r>
          </a:p>
        </p:txBody>
      </p:sp>
      <p:sp>
        <p:nvSpPr>
          <p:cNvPr id="59397" name="Oval 5"/>
          <p:cNvSpPr>
            <a:spLocks noChangeArrowheads="1"/>
          </p:cNvSpPr>
          <p:nvPr/>
        </p:nvSpPr>
        <p:spPr bwMode="auto">
          <a:xfrm>
            <a:off x="1676400" y="325755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qmail-rspawn</a:t>
            </a:r>
          </a:p>
        </p:txBody>
      </p:sp>
      <p:sp>
        <p:nvSpPr>
          <p:cNvPr id="59398" name="Oval 6"/>
          <p:cNvSpPr>
            <a:spLocks noChangeArrowheads="1"/>
          </p:cNvSpPr>
          <p:nvPr/>
        </p:nvSpPr>
        <p:spPr bwMode="auto">
          <a:xfrm>
            <a:off x="3581400" y="257175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qmail-send</a:t>
            </a:r>
          </a:p>
        </p:txBody>
      </p:sp>
      <p:sp>
        <p:nvSpPr>
          <p:cNvPr id="59399" name="Oval 7"/>
          <p:cNvSpPr>
            <a:spLocks noChangeArrowheads="1"/>
          </p:cNvSpPr>
          <p:nvPr/>
        </p:nvSpPr>
        <p:spPr bwMode="auto">
          <a:xfrm>
            <a:off x="6172200" y="120015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qmail-inject</a:t>
            </a:r>
          </a:p>
        </p:txBody>
      </p:sp>
      <p:sp>
        <p:nvSpPr>
          <p:cNvPr id="59400" name="Oval 8"/>
          <p:cNvSpPr>
            <a:spLocks noChangeArrowheads="1"/>
          </p:cNvSpPr>
          <p:nvPr/>
        </p:nvSpPr>
        <p:spPr bwMode="auto">
          <a:xfrm>
            <a:off x="3543300" y="171450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qmail-queue</a:t>
            </a:r>
          </a:p>
        </p:txBody>
      </p:sp>
      <p:sp>
        <p:nvSpPr>
          <p:cNvPr id="59401" name="Line 9"/>
          <p:cNvSpPr>
            <a:spLocks noChangeShapeType="1"/>
          </p:cNvSpPr>
          <p:nvPr/>
        </p:nvSpPr>
        <p:spPr bwMode="auto">
          <a:xfrm>
            <a:off x="2514600" y="1600200"/>
            <a:ext cx="1104900" cy="285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9402" name="Line 10"/>
          <p:cNvSpPr>
            <a:spLocks noChangeShapeType="1"/>
          </p:cNvSpPr>
          <p:nvPr/>
        </p:nvSpPr>
        <p:spPr bwMode="auto">
          <a:xfrm flipH="1">
            <a:off x="5143500" y="1600200"/>
            <a:ext cx="1104900" cy="285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9403" name="Line 11"/>
          <p:cNvSpPr>
            <a:spLocks noChangeShapeType="1"/>
          </p:cNvSpPr>
          <p:nvPr/>
        </p:nvSpPr>
        <p:spPr bwMode="auto">
          <a:xfrm flipH="1">
            <a:off x="2552700" y="2971800"/>
            <a:ext cx="1104900" cy="285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9404" name="Line 12"/>
          <p:cNvSpPr>
            <a:spLocks noChangeShapeType="1"/>
          </p:cNvSpPr>
          <p:nvPr/>
        </p:nvSpPr>
        <p:spPr bwMode="auto">
          <a:xfrm>
            <a:off x="2514600" y="3829050"/>
            <a:ext cx="0" cy="514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9405" name="Line 13"/>
          <p:cNvSpPr>
            <a:spLocks noChangeShapeType="1"/>
          </p:cNvSpPr>
          <p:nvPr/>
        </p:nvSpPr>
        <p:spPr bwMode="auto">
          <a:xfrm>
            <a:off x="4419600" y="2286000"/>
            <a:ext cx="0" cy="285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9406" name="Rectangle 14"/>
          <p:cNvSpPr>
            <a:spLocks noChangeArrowheads="1"/>
          </p:cNvSpPr>
          <p:nvPr/>
        </p:nvSpPr>
        <p:spPr bwMode="auto">
          <a:xfrm>
            <a:off x="3810000" y="4133850"/>
            <a:ext cx="4419600" cy="5715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buClr>
                <a:schemeClr val="tx2"/>
              </a:buClr>
            </a:pPr>
            <a:r>
              <a:rPr kumimoji="1" lang="en-US" dirty="0" err="1"/>
              <a:t>qmail</a:t>
            </a:r>
            <a:r>
              <a:rPr kumimoji="1" lang="en-US" dirty="0"/>
              <a:t>-remote</a:t>
            </a:r>
          </a:p>
          <a:p>
            <a:pPr marL="571500" lvl="1" indent="-228600">
              <a:buClr>
                <a:schemeClr val="tx2"/>
              </a:buClr>
              <a:buFontTx/>
              <a:buChar char="•"/>
            </a:pPr>
            <a:r>
              <a:rPr kumimoji="1" lang="en-US" sz="1800" dirty="0"/>
              <a:t>Delivers message to remote MTA</a:t>
            </a:r>
          </a:p>
        </p:txBody>
      </p:sp>
      <p:sp>
        <p:nvSpPr>
          <p:cNvPr id="59407" name="AutoShape 15"/>
          <p:cNvSpPr>
            <a:spLocks noChangeArrowheads="1"/>
          </p:cNvSpPr>
          <p:nvPr/>
        </p:nvSpPr>
        <p:spPr bwMode="auto">
          <a:xfrm>
            <a:off x="3429000" y="4572000"/>
            <a:ext cx="381000" cy="171450"/>
          </a:xfrm>
          <a:prstGeom prst="leftArrow">
            <a:avLst>
              <a:gd name="adj1" fmla="val 50000"/>
              <a:gd name="adj2" fmla="val 4166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2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8" name="Text Box 30"/>
          <p:cNvSpPr txBox="1">
            <a:spLocks noChangeArrowheads="1"/>
          </p:cNvSpPr>
          <p:nvPr/>
        </p:nvSpPr>
        <p:spPr bwMode="auto">
          <a:xfrm>
            <a:off x="7146925" y="3211116"/>
            <a:ext cx="5938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800" dirty="0"/>
              <a:t>root</a:t>
            </a:r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Isolation by Unix UIDs</a:t>
            </a:r>
          </a:p>
        </p:txBody>
      </p:sp>
      <p:sp>
        <p:nvSpPr>
          <p:cNvPr id="61443" name="Oval 3"/>
          <p:cNvSpPr>
            <a:spLocks noChangeArrowheads="1"/>
          </p:cNvSpPr>
          <p:nvPr/>
        </p:nvSpPr>
        <p:spPr bwMode="auto">
          <a:xfrm>
            <a:off x="914400" y="1153716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qmail-smtpd</a:t>
            </a:r>
          </a:p>
        </p:txBody>
      </p:sp>
      <p:sp>
        <p:nvSpPr>
          <p:cNvPr id="61444" name="Oval 4"/>
          <p:cNvSpPr>
            <a:spLocks noChangeArrowheads="1"/>
          </p:cNvSpPr>
          <p:nvPr/>
        </p:nvSpPr>
        <p:spPr bwMode="auto">
          <a:xfrm>
            <a:off x="5486400" y="434340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qmail-local</a:t>
            </a:r>
          </a:p>
        </p:txBody>
      </p:sp>
      <p:sp>
        <p:nvSpPr>
          <p:cNvPr id="61445" name="Oval 5"/>
          <p:cNvSpPr>
            <a:spLocks noChangeArrowheads="1"/>
          </p:cNvSpPr>
          <p:nvPr/>
        </p:nvSpPr>
        <p:spPr bwMode="auto">
          <a:xfrm>
            <a:off x="1676400" y="434340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qmail-remote</a:t>
            </a:r>
          </a:p>
        </p:txBody>
      </p:sp>
      <p:sp>
        <p:nvSpPr>
          <p:cNvPr id="61446" name="Oval 6"/>
          <p:cNvSpPr>
            <a:spLocks noChangeArrowheads="1"/>
          </p:cNvSpPr>
          <p:nvPr/>
        </p:nvSpPr>
        <p:spPr bwMode="auto">
          <a:xfrm>
            <a:off x="5486400" y="325755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qmail-lspawn</a:t>
            </a:r>
          </a:p>
        </p:txBody>
      </p:sp>
      <p:sp>
        <p:nvSpPr>
          <p:cNvPr id="61447" name="Oval 7"/>
          <p:cNvSpPr>
            <a:spLocks noChangeArrowheads="1"/>
          </p:cNvSpPr>
          <p:nvPr/>
        </p:nvSpPr>
        <p:spPr bwMode="auto">
          <a:xfrm>
            <a:off x="1676400" y="325755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qmail-rspawn</a:t>
            </a:r>
          </a:p>
        </p:txBody>
      </p:sp>
      <p:sp>
        <p:nvSpPr>
          <p:cNvPr id="61448" name="Oval 9"/>
          <p:cNvSpPr>
            <a:spLocks noChangeArrowheads="1"/>
          </p:cNvSpPr>
          <p:nvPr/>
        </p:nvSpPr>
        <p:spPr bwMode="auto">
          <a:xfrm>
            <a:off x="3581400" y="257175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qmail-send</a:t>
            </a:r>
          </a:p>
        </p:txBody>
      </p:sp>
      <p:sp>
        <p:nvSpPr>
          <p:cNvPr id="61449" name="Oval 10"/>
          <p:cNvSpPr>
            <a:spLocks noChangeArrowheads="1"/>
          </p:cNvSpPr>
          <p:nvPr/>
        </p:nvSpPr>
        <p:spPr bwMode="auto">
          <a:xfrm>
            <a:off x="6172200" y="1153716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qmail-inject</a:t>
            </a:r>
          </a:p>
        </p:txBody>
      </p:sp>
      <p:sp>
        <p:nvSpPr>
          <p:cNvPr id="61450" name="Oval 11"/>
          <p:cNvSpPr>
            <a:spLocks noChangeArrowheads="1"/>
          </p:cNvSpPr>
          <p:nvPr/>
        </p:nvSpPr>
        <p:spPr bwMode="auto">
          <a:xfrm>
            <a:off x="3543300" y="1668066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qmail-queue</a:t>
            </a:r>
          </a:p>
        </p:txBody>
      </p:sp>
      <p:sp>
        <p:nvSpPr>
          <p:cNvPr id="61451" name="Line 12"/>
          <p:cNvSpPr>
            <a:spLocks noChangeShapeType="1"/>
          </p:cNvSpPr>
          <p:nvPr/>
        </p:nvSpPr>
        <p:spPr bwMode="auto">
          <a:xfrm>
            <a:off x="2514600" y="1600200"/>
            <a:ext cx="1104900" cy="285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1452" name="Line 13"/>
          <p:cNvSpPr>
            <a:spLocks noChangeShapeType="1"/>
          </p:cNvSpPr>
          <p:nvPr/>
        </p:nvSpPr>
        <p:spPr bwMode="auto">
          <a:xfrm flipH="1">
            <a:off x="5143500" y="1600200"/>
            <a:ext cx="1104900" cy="285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1453" name="Line 14"/>
          <p:cNvSpPr>
            <a:spLocks noChangeShapeType="1"/>
          </p:cNvSpPr>
          <p:nvPr/>
        </p:nvSpPr>
        <p:spPr bwMode="auto">
          <a:xfrm flipH="1">
            <a:off x="2552700" y="2971800"/>
            <a:ext cx="1104900" cy="285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1454" name="Line 15"/>
          <p:cNvSpPr>
            <a:spLocks noChangeShapeType="1"/>
          </p:cNvSpPr>
          <p:nvPr/>
        </p:nvSpPr>
        <p:spPr bwMode="auto">
          <a:xfrm>
            <a:off x="5181600" y="2971800"/>
            <a:ext cx="1104900" cy="285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1455" name="Line 16"/>
          <p:cNvSpPr>
            <a:spLocks noChangeShapeType="1"/>
          </p:cNvSpPr>
          <p:nvPr/>
        </p:nvSpPr>
        <p:spPr bwMode="auto">
          <a:xfrm>
            <a:off x="2514600" y="3829050"/>
            <a:ext cx="0" cy="514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1456" name="Line 17"/>
          <p:cNvSpPr>
            <a:spLocks noChangeShapeType="1"/>
          </p:cNvSpPr>
          <p:nvPr/>
        </p:nvSpPr>
        <p:spPr bwMode="auto">
          <a:xfrm>
            <a:off x="6324600" y="3829050"/>
            <a:ext cx="0" cy="514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1457" name="Line 19"/>
          <p:cNvSpPr>
            <a:spLocks noChangeShapeType="1"/>
          </p:cNvSpPr>
          <p:nvPr/>
        </p:nvSpPr>
        <p:spPr bwMode="auto">
          <a:xfrm>
            <a:off x="4419600" y="2286000"/>
            <a:ext cx="0" cy="285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1462" name="Text Box 24"/>
          <p:cNvSpPr txBox="1">
            <a:spLocks noChangeArrowheads="1"/>
          </p:cNvSpPr>
          <p:nvPr/>
        </p:nvSpPr>
        <p:spPr bwMode="auto">
          <a:xfrm>
            <a:off x="304800" y="895350"/>
            <a:ext cx="8629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800" dirty="0" err="1"/>
              <a:t>qmaild</a:t>
            </a:r>
            <a:endParaRPr lang="en-US" sz="1800" dirty="0"/>
          </a:p>
        </p:txBody>
      </p:sp>
      <p:sp>
        <p:nvSpPr>
          <p:cNvPr id="61463" name="Text Box 25"/>
          <p:cNvSpPr txBox="1">
            <a:spLocks noChangeArrowheads="1"/>
          </p:cNvSpPr>
          <p:nvPr/>
        </p:nvSpPr>
        <p:spPr bwMode="auto">
          <a:xfrm>
            <a:off x="7739063" y="1062038"/>
            <a:ext cx="6206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800"/>
              <a:t>user</a:t>
            </a:r>
          </a:p>
        </p:txBody>
      </p:sp>
      <p:sp>
        <p:nvSpPr>
          <p:cNvPr id="61464" name="Text Box 26"/>
          <p:cNvSpPr txBox="1">
            <a:spLocks noChangeArrowheads="1"/>
          </p:cNvSpPr>
          <p:nvPr/>
        </p:nvSpPr>
        <p:spPr bwMode="auto">
          <a:xfrm>
            <a:off x="4249738" y="1276350"/>
            <a:ext cx="8629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800" dirty="0" err="1"/>
              <a:t>qmailq</a:t>
            </a:r>
            <a:endParaRPr lang="en-US" sz="1800" dirty="0"/>
          </a:p>
        </p:txBody>
      </p:sp>
      <p:sp>
        <p:nvSpPr>
          <p:cNvPr id="61465" name="Text Box 27"/>
          <p:cNvSpPr txBox="1">
            <a:spLocks noChangeArrowheads="1"/>
          </p:cNvSpPr>
          <p:nvPr/>
        </p:nvSpPr>
        <p:spPr bwMode="auto">
          <a:xfrm>
            <a:off x="4003676" y="3143250"/>
            <a:ext cx="837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800"/>
              <a:t>qmails</a:t>
            </a:r>
          </a:p>
        </p:txBody>
      </p:sp>
      <p:sp>
        <p:nvSpPr>
          <p:cNvPr id="61466" name="Text Box 28"/>
          <p:cNvSpPr txBox="1">
            <a:spLocks noChangeArrowheads="1"/>
          </p:cNvSpPr>
          <p:nvPr/>
        </p:nvSpPr>
        <p:spPr bwMode="auto">
          <a:xfrm>
            <a:off x="1087438" y="3119438"/>
            <a:ext cx="8181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800"/>
              <a:t>qmailr</a:t>
            </a:r>
          </a:p>
        </p:txBody>
      </p:sp>
      <p:sp>
        <p:nvSpPr>
          <p:cNvPr id="61467" name="Text Box 29"/>
          <p:cNvSpPr txBox="1">
            <a:spLocks noChangeArrowheads="1"/>
          </p:cNvSpPr>
          <p:nvPr/>
        </p:nvSpPr>
        <p:spPr bwMode="auto">
          <a:xfrm>
            <a:off x="1239838" y="4205288"/>
            <a:ext cx="8181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800"/>
              <a:t>qmailr</a:t>
            </a:r>
          </a:p>
        </p:txBody>
      </p:sp>
      <p:sp>
        <p:nvSpPr>
          <p:cNvPr id="61469" name="Text Box 31"/>
          <p:cNvSpPr txBox="1">
            <a:spLocks noChangeArrowheads="1"/>
          </p:cNvSpPr>
          <p:nvPr/>
        </p:nvSpPr>
        <p:spPr bwMode="auto">
          <a:xfrm>
            <a:off x="7134225" y="4205288"/>
            <a:ext cx="6206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800"/>
              <a:t>user</a:t>
            </a:r>
          </a:p>
        </p:txBody>
      </p:sp>
      <p:sp>
        <p:nvSpPr>
          <p:cNvPr id="61470" name="Text Box 32"/>
          <p:cNvSpPr txBox="1">
            <a:spLocks noChangeArrowheads="1"/>
          </p:cNvSpPr>
          <p:nvPr/>
        </p:nvSpPr>
        <p:spPr bwMode="auto">
          <a:xfrm>
            <a:off x="4840289" y="3930254"/>
            <a:ext cx="13035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800"/>
              <a:t>setuid user</a:t>
            </a:r>
          </a:p>
        </p:txBody>
      </p:sp>
      <p:sp>
        <p:nvSpPr>
          <p:cNvPr id="61471" name="Text Box 34"/>
          <p:cNvSpPr txBox="1">
            <a:spLocks noChangeArrowheads="1"/>
          </p:cNvSpPr>
          <p:nvPr/>
        </p:nvSpPr>
        <p:spPr bwMode="auto">
          <a:xfrm>
            <a:off x="3333750" y="666750"/>
            <a:ext cx="51046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600" dirty="0" err="1"/>
              <a:t>qmailq</a:t>
            </a:r>
            <a:r>
              <a:rPr lang="en-US" sz="1600" dirty="0"/>
              <a:t> – user who is allowed to read/write mail queue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032863" y="1885950"/>
            <a:ext cx="1396137" cy="400110"/>
            <a:chOff x="2032863" y="1885950"/>
            <a:chExt cx="1396137" cy="400110"/>
          </a:xfrm>
        </p:grpSpPr>
        <p:sp>
          <p:nvSpPr>
            <p:cNvPr id="28" name="Text Box 22"/>
            <p:cNvSpPr txBox="1">
              <a:spLocks noChangeArrowheads="1"/>
            </p:cNvSpPr>
            <p:nvPr/>
          </p:nvSpPr>
          <p:spPr bwMode="auto">
            <a:xfrm>
              <a:off x="2032863" y="1885950"/>
              <a:ext cx="86273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dirty="0" err="1">
                  <a:solidFill>
                    <a:schemeClr val="hlink"/>
                  </a:solidFill>
                </a:rPr>
                <a:t>setuid</a:t>
              </a:r>
              <a:endParaRPr lang="en-US" dirty="0">
                <a:solidFill>
                  <a:schemeClr val="hlink"/>
                </a:solidFill>
              </a:endParaRPr>
            </a:p>
          </p:txBody>
        </p:sp>
        <p:sp>
          <p:nvSpPr>
            <p:cNvPr id="29" name="AutoShape 23"/>
            <p:cNvSpPr>
              <a:spLocks noChangeArrowheads="1"/>
            </p:cNvSpPr>
            <p:nvPr/>
          </p:nvSpPr>
          <p:spPr bwMode="auto">
            <a:xfrm>
              <a:off x="2971800" y="2000250"/>
              <a:ext cx="457200" cy="17145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185054" y="3257550"/>
            <a:ext cx="1196946" cy="457200"/>
            <a:chOff x="7185054" y="3257550"/>
            <a:chExt cx="1196946" cy="457200"/>
          </a:xfrm>
        </p:grpSpPr>
        <p:sp>
          <p:nvSpPr>
            <p:cNvPr id="2" name="Rectangle 1"/>
            <p:cNvSpPr/>
            <p:nvPr/>
          </p:nvSpPr>
          <p:spPr>
            <a:xfrm>
              <a:off x="7185054" y="3257550"/>
              <a:ext cx="1196946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utoShape 20"/>
            <p:cNvSpPr>
              <a:spLocks noChangeArrowheads="1"/>
            </p:cNvSpPr>
            <p:nvPr/>
          </p:nvSpPr>
          <p:spPr bwMode="auto">
            <a:xfrm>
              <a:off x="7239000" y="3390900"/>
              <a:ext cx="381000" cy="171450"/>
            </a:xfrm>
            <a:prstGeom prst="leftArrow">
              <a:avLst>
                <a:gd name="adj1" fmla="val 50000"/>
                <a:gd name="adj2" fmla="val 41667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Text Box 21"/>
            <p:cNvSpPr txBox="1">
              <a:spLocks noChangeArrowheads="1"/>
            </p:cNvSpPr>
            <p:nvPr/>
          </p:nvSpPr>
          <p:spPr bwMode="auto">
            <a:xfrm>
              <a:off x="7620000" y="3257550"/>
              <a:ext cx="64184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schemeClr val="hlink"/>
                  </a:solidFill>
                </a:rPr>
                <a:t>root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318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Least privilege</a:t>
            </a:r>
          </a:p>
        </p:txBody>
      </p:sp>
      <p:sp>
        <p:nvSpPr>
          <p:cNvPr id="60419" name="Oval 3"/>
          <p:cNvSpPr>
            <a:spLocks noChangeArrowheads="1"/>
          </p:cNvSpPr>
          <p:nvPr/>
        </p:nvSpPr>
        <p:spPr bwMode="auto">
          <a:xfrm>
            <a:off x="914400" y="120015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/>
              <a:t>qmail-smtpd</a:t>
            </a:r>
            <a:endParaRPr lang="en-US" dirty="0"/>
          </a:p>
        </p:txBody>
      </p:sp>
      <p:sp>
        <p:nvSpPr>
          <p:cNvPr id="60420" name="Oval 4"/>
          <p:cNvSpPr>
            <a:spLocks noChangeArrowheads="1"/>
          </p:cNvSpPr>
          <p:nvPr/>
        </p:nvSpPr>
        <p:spPr bwMode="auto">
          <a:xfrm>
            <a:off x="5486400" y="434340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qmail-local</a:t>
            </a:r>
          </a:p>
        </p:txBody>
      </p:sp>
      <p:sp>
        <p:nvSpPr>
          <p:cNvPr id="60421" name="Oval 5"/>
          <p:cNvSpPr>
            <a:spLocks noChangeArrowheads="1"/>
          </p:cNvSpPr>
          <p:nvPr/>
        </p:nvSpPr>
        <p:spPr bwMode="auto">
          <a:xfrm>
            <a:off x="1676400" y="434340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qmail-remote</a:t>
            </a:r>
          </a:p>
        </p:txBody>
      </p:sp>
      <p:sp>
        <p:nvSpPr>
          <p:cNvPr id="60422" name="Oval 6"/>
          <p:cNvSpPr>
            <a:spLocks noChangeArrowheads="1"/>
          </p:cNvSpPr>
          <p:nvPr/>
        </p:nvSpPr>
        <p:spPr bwMode="auto">
          <a:xfrm>
            <a:off x="5486400" y="325755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qmail-lspawn</a:t>
            </a:r>
          </a:p>
        </p:txBody>
      </p:sp>
      <p:sp>
        <p:nvSpPr>
          <p:cNvPr id="60423" name="Oval 7"/>
          <p:cNvSpPr>
            <a:spLocks noChangeArrowheads="1"/>
          </p:cNvSpPr>
          <p:nvPr/>
        </p:nvSpPr>
        <p:spPr bwMode="auto">
          <a:xfrm>
            <a:off x="1676400" y="325755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qmail-rspawn</a:t>
            </a:r>
          </a:p>
        </p:txBody>
      </p:sp>
      <p:sp>
        <p:nvSpPr>
          <p:cNvPr id="60424" name="Oval 9"/>
          <p:cNvSpPr>
            <a:spLocks noChangeArrowheads="1"/>
          </p:cNvSpPr>
          <p:nvPr/>
        </p:nvSpPr>
        <p:spPr bwMode="auto">
          <a:xfrm>
            <a:off x="3581400" y="257175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qmail-send</a:t>
            </a:r>
          </a:p>
        </p:txBody>
      </p:sp>
      <p:sp>
        <p:nvSpPr>
          <p:cNvPr id="60425" name="Oval 10"/>
          <p:cNvSpPr>
            <a:spLocks noChangeArrowheads="1"/>
          </p:cNvSpPr>
          <p:nvPr/>
        </p:nvSpPr>
        <p:spPr bwMode="auto">
          <a:xfrm>
            <a:off x="6172200" y="120015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qmail-inject</a:t>
            </a:r>
          </a:p>
        </p:txBody>
      </p:sp>
      <p:sp>
        <p:nvSpPr>
          <p:cNvPr id="60426" name="Oval 11"/>
          <p:cNvSpPr>
            <a:spLocks noChangeArrowheads="1"/>
          </p:cNvSpPr>
          <p:nvPr/>
        </p:nvSpPr>
        <p:spPr bwMode="auto">
          <a:xfrm>
            <a:off x="3543300" y="171450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qmail-queue</a:t>
            </a:r>
          </a:p>
        </p:txBody>
      </p:sp>
      <p:sp>
        <p:nvSpPr>
          <p:cNvPr id="60427" name="Line 12"/>
          <p:cNvSpPr>
            <a:spLocks noChangeShapeType="1"/>
          </p:cNvSpPr>
          <p:nvPr/>
        </p:nvSpPr>
        <p:spPr bwMode="auto">
          <a:xfrm>
            <a:off x="2514600" y="1600200"/>
            <a:ext cx="1104900" cy="285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0428" name="Line 13"/>
          <p:cNvSpPr>
            <a:spLocks noChangeShapeType="1"/>
          </p:cNvSpPr>
          <p:nvPr/>
        </p:nvSpPr>
        <p:spPr bwMode="auto">
          <a:xfrm flipH="1">
            <a:off x="5143500" y="1600200"/>
            <a:ext cx="1104900" cy="285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0429" name="Line 14"/>
          <p:cNvSpPr>
            <a:spLocks noChangeShapeType="1"/>
          </p:cNvSpPr>
          <p:nvPr/>
        </p:nvSpPr>
        <p:spPr bwMode="auto">
          <a:xfrm flipH="1">
            <a:off x="2552700" y="2971800"/>
            <a:ext cx="1104900" cy="285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0430" name="Line 15"/>
          <p:cNvSpPr>
            <a:spLocks noChangeShapeType="1"/>
          </p:cNvSpPr>
          <p:nvPr/>
        </p:nvSpPr>
        <p:spPr bwMode="auto">
          <a:xfrm>
            <a:off x="5181600" y="2971800"/>
            <a:ext cx="1104900" cy="285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0431" name="Line 16"/>
          <p:cNvSpPr>
            <a:spLocks noChangeShapeType="1"/>
          </p:cNvSpPr>
          <p:nvPr/>
        </p:nvSpPr>
        <p:spPr bwMode="auto">
          <a:xfrm>
            <a:off x="2514600" y="3829050"/>
            <a:ext cx="0" cy="514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0432" name="Line 17"/>
          <p:cNvSpPr>
            <a:spLocks noChangeShapeType="1"/>
          </p:cNvSpPr>
          <p:nvPr/>
        </p:nvSpPr>
        <p:spPr bwMode="auto">
          <a:xfrm>
            <a:off x="6324600" y="3829050"/>
            <a:ext cx="0" cy="514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0433" name="Line 19"/>
          <p:cNvSpPr>
            <a:spLocks noChangeShapeType="1"/>
          </p:cNvSpPr>
          <p:nvPr/>
        </p:nvSpPr>
        <p:spPr bwMode="auto">
          <a:xfrm>
            <a:off x="4419600" y="2286000"/>
            <a:ext cx="0" cy="285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0434" name="AutoShape 20"/>
          <p:cNvSpPr>
            <a:spLocks noChangeArrowheads="1"/>
          </p:cNvSpPr>
          <p:nvPr/>
        </p:nvSpPr>
        <p:spPr bwMode="auto">
          <a:xfrm>
            <a:off x="7239000" y="3543300"/>
            <a:ext cx="381000" cy="171450"/>
          </a:xfrm>
          <a:prstGeom prst="leftArrow">
            <a:avLst>
              <a:gd name="adj1" fmla="val 50000"/>
              <a:gd name="adj2" fmla="val 4166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35" name="Text Box 21"/>
          <p:cNvSpPr txBox="1">
            <a:spLocks noChangeArrowheads="1"/>
          </p:cNvSpPr>
          <p:nvPr/>
        </p:nvSpPr>
        <p:spPr bwMode="auto">
          <a:xfrm>
            <a:off x="7620000" y="3486150"/>
            <a:ext cx="6418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hlink"/>
                </a:solidFill>
              </a:rPr>
              <a:t>root</a:t>
            </a:r>
          </a:p>
        </p:txBody>
      </p:sp>
      <p:sp>
        <p:nvSpPr>
          <p:cNvPr id="60436" name="Text Box 22"/>
          <p:cNvSpPr txBox="1">
            <a:spLocks noChangeArrowheads="1"/>
          </p:cNvSpPr>
          <p:nvPr/>
        </p:nvSpPr>
        <p:spPr bwMode="auto">
          <a:xfrm>
            <a:off x="2032863" y="1885950"/>
            <a:ext cx="8627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dirty="0" err="1">
                <a:solidFill>
                  <a:schemeClr val="hlink"/>
                </a:solidFill>
              </a:rPr>
              <a:t>setuid</a:t>
            </a:r>
            <a:endParaRPr lang="en-US" dirty="0">
              <a:solidFill>
                <a:schemeClr val="hlink"/>
              </a:solidFill>
            </a:endParaRPr>
          </a:p>
        </p:txBody>
      </p:sp>
      <p:sp>
        <p:nvSpPr>
          <p:cNvPr id="60437" name="AutoShape 23"/>
          <p:cNvSpPr>
            <a:spLocks noChangeArrowheads="1"/>
          </p:cNvSpPr>
          <p:nvPr/>
        </p:nvSpPr>
        <p:spPr bwMode="auto">
          <a:xfrm>
            <a:off x="2971800" y="2000250"/>
            <a:ext cx="457200" cy="17145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9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process isolation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00150"/>
            <a:ext cx="7772400" cy="382905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Android application sandbox</a:t>
            </a:r>
          </a:p>
          <a:p>
            <a:pPr lvl="1"/>
            <a:r>
              <a:rPr lang="en-US" dirty="0" smtClean="0"/>
              <a:t>Isolation: Each application runs with its own UID in own VM</a:t>
            </a:r>
          </a:p>
          <a:p>
            <a:pPr lvl="2"/>
            <a:r>
              <a:rPr lang="en-US" dirty="0" smtClean="0"/>
              <a:t>Provides memory protection</a:t>
            </a:r>
          </a:p>
          <a:p>
            <a:pPr lvl="2"/>
            <a:r>
              <a:rPr lang="en-US" dirty="0"/>
              <a:t>C</a:t>
            </a:r>
            <a:r>
              <a:rPr lang="en-US" dirty="0" smtClean="0"/>
              <a:t>ommunication </a:t>
            </a:r>
            <a:r>
              <a:rPr lang="en-US" dirty="0" smtClean="0"/>
              <a:t>limited to using </a:t>
            </a:r>
            <a:r>
              <a:rPr lang="en-US" dirty="0" smtClean="0"/>
              <a:t>Unix domain sockets</a:t>
            </a:r>
          </a:p>
          <a:p>
            <a:pPr lvl="2"/>
            <a:r>
              <a:rPr lang="en-US" dirty="0" smtClean="0"/>
              <a:t>Only ping, zygote (spawn another process) run as root</a:t>
            </a:r>
          </a:p>
          <a:p>
            <a:pPr lvl="1"/>
            <a:r>
              <a:rPr lang="en-US" dirty="0"/>
              <a:t>Interaction: </a:t>
            </a:r>
            <a:r>
              <a:rPr lang="en-US" dirty="0" smtClean="0"/>
              <a:t>reference </a:t>
            </a:r>
            <a:r>
              <a:rPr lang="en-US" dirty="0"/>
              <a:t>monitor checks </a:t>
            </a:r>
            <a:r>
              <a:rPr lang="en-US" dirty="0" smtClean="0"/>
              <a:t>permissions on </a:t>
            </a:r>
            <a:r>
              <a:rPr lang="en-US" dirty="0"/>
              <a:t>inter-component communication </a:t>
            </a:r>
            <a:endParaRPr lang="en-US" dirty="0" smtClean="0"/>
          </a:p>
          <a:p>
            <a:pPr lvl="1"/>
            <a:r>
              <a:rPr lang="en-US" dirty="0" smtClean="0"/>
              <a:t>Least Privilege: Applications announces permission </a:t>
            </a:r>
          </a:p>
          <a:p>
            <a:pPr lvl="2"/>
            <a:r>
              <a:rPr lang="en-US" dirty="0"/>
              <a:t>U</a:t>
            </a:r>
            <a:r>
              <a:rPr lang="en-US" dirty="0" smtClean="0"/>
              <a:t>ser grants access at install time</a:t>
            </a:r>
          </a:p>
        </p:txBody>
      </p:sp>
    </p:spTree>
    <p:extLst>
      <p:ext uri="{BB962C8B-B14F-4D97-AF65-F5344CB8AC3E}">
        <p14:creationId xmlns:p14="http://schemas.microsoft.com/office/powerpoint/2010/main" val="274069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000px-Android-System-Architecture.svg.png (2000×1623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7941"/>
            <a:ext cx="6096000" cy="494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357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000px-Android-System-Architecture.svg.png (2000×1623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42950"/>
            <a:ext cx="3962400" cy="3215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2000px-Android-System-Architecture.svg.png (2000×1623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742950"/>
            <a:ext cx="3962400" cy="3215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72000" y="2038350"/>
            <a:ext cx="2590800" cy="2057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48400" y="2929738"/>
            <a:ext cx="2590800" cy="2057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3581400" y="2929738"/>
            <a:ext cx="304800" cy="4040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15404288">
            <a:off x="5555300" y="1690920"/>
            <a:ext cx="304800" cy="28688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5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Secure Architecture</a:t>
            </a:r>
          </a:p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Principles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4955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Access Control Concepts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01741"/>
            <a:ext cx="3200400" cy="319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30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Access control </a:t>
            </a:r>
          </a:p>
        </p:txBody>
      </p:sp>
      <p:sp>
        <p:nvSpPr>
          <p:cNvPr id="92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143000"/>
            <a:ext cx="7848600" cy="154305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sz="2400" dirty="0" smtClean="0"/>
              <a:t>Assumptions</a:t>
            </a:r>
          </a:p>
          <a:p>
            <a:pPr lvl="1" eaLnBrk="1" hangingPunct="1"/>
            <a:r>
              <a:rPr lang="en-US" sz="2000" dirty="0" smtClean="0"/>
              <a:t>System knows who the user is</a:t>
            </a:r>
          </a:p>
          <a:p>
            <a:pPr lvl="2" eaLnBrk="1" hangingPunct="1"/>
            <a:r>
              <a:rPr lang="en-US" sz="1800" dirty="0" smtClean="0"/>
              <a:t>Authentication via name and password, other credential </a:t>
            </a:r>
          </a:p>
          <a:p>
            <a:pPr lvl="1" eaLnBrk="1" hangingPunct="1"/>
            <a:r>
              <a:rPr lang="en-US" sz="2000" dirty="0" smtClean="0"/>
              <a:t>Access requests pass through gatekeeper (reference monitor)</a:t>
            </a:r>
          </a:p>
          <a:p>
            <a:pPr lvl="2" eaLnBrk="1" hangingPunct="1"/>
            <a:r>
              <a:rPr lang="en-US" sz="1800" dirty="0" smtClean="0"/>
              <a:t>System must not allow monitor to be bypassed</a:t>
            </a:r>
          </a:p>
        </p:txBody>
      </p:sp>
      <p:sp>
        <p:nvSpPr>
          <p:cNvPr id="9220" name="AutoShape 4"/>
          <p:cNvSpPr>
            <a:spLocks noChangeArrowheads="1"/>
          </p:cNvSpPr>
          <p:nvPr/>
        </p:nvSpPr>
        <p:spPr bwMode="auto">
          <a:xfrm>
            <a:off x="6705600" y="2914650"/>
            <a:ext cx="1447800" cy="1343025"/>
          </a:xfrm>
          <a:prstGeom prst="can">
            <a:avLst>
              <a:gd name="adj" fmla="val 31944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buNone/>
            </a:pPr>
            <a:r>
              <a:rPr lang="en-US" sz="2400" dirty="0">
                <a:solidFill>
                  <a:schemeClr val="tx1"/>
                </a:solidFill>
              </a:rPr>
              <a:t>Resource</a:t>
            </a:r>
          </a:p>
        </p:txBody>
      </p:sp>
      <p:sp>
        <p:nvSpPr>
          <p:cNvPr id="9221" name="Oval 5"/>
          <p:cNvSpPr>
            <a:spLocks noChangeArrowheads="1"/>
          </p:cNvSpPr>
          <p:nvPr/>
        </p:nvSpPr>
        <p:spPr bwMode="auto">
          <a:xfrm>
            <a:off x="685800" y="3177779"/>
            <a:ext cx="1828800" cy="9144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None/>
            </a:pPr>
            <a:r>
              <a:rPr lang="en-US" sz="2400" dirty="0">
                <a:solidFill>
                  <a:schemeClr val="tx1"/>
                </a:solidFill>
              </a:rPr>
              <a:t>User process</a:t>
            </a:r>
          </a:p>
        </p:txBody>
      </p:sp>
      <p:sp>
        <p:nvSpPr>
          <p:cNvPr id="9222" name="Line 6"/>
          <p:cNvSpPr>
            <a:spLocks noChangeShapeType="1"/>
          </p:cNvSpPr>
          <p:nvPr/>
        </p:nvSpPr>
        <p:spPr bwMode="auto">
          <a:xfrm>
            <a:off x="2514600" y="3634979"/>
            <a:ext cx="1714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9223" name="Line 7"/>
          <p:cNvSpPr>
            <a:spLocks noChangeShapeType="1"/>
          </p:cNvSpPr>
          <p:nvPr/>
        </p:nvSpPr>
        <p:spPr bwMode="auto">
          <a:xfrm>
            <a:off x="5791200" y="3634979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3390683" y="2915841"/>
            <a:ext cx="1126783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>
              <a:lnSpc>
                <a:spcPct val="70000"/>
              </a:lnSpc>
              <a:buNone/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Reference</a:t>
            </a:r>
          </a:p>
          <a:p>
            <a:r>
              <a:rPr lang="en-US" dirty="0"/>
              <a:t>monitor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2438400" y="3714901"/>
            <a:ext cx="1981200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70000"/>
              </a:lnSpc>
              <a:buNone/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access request</a:t>
            </a: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4679564" y="4651752"/>
            <a:ext cx="736099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>
              <a:lnSpc>
                <a:spcPct val="70000"/>
              </a:lnSpc>
              <a:buNone/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policy</a:t>
            </a:r>
          </a:p>
        </p:txBody>
      </p:sp>
      <p:sp>
        <p:nvSpPr>
          <p:cNvPr id="9227" name="AutoShape 11"/>
          <p:cNvSpPr>
            <a:spLocks noChangeArrowheads="1"/>
          </p:cNvSpPr>
          <p:nvPr/>
        </p:nvSpPr>
        <p:spPr bwMode="auto">
          <a:xfrm>
            <a:off x="4267200" y="2977754"/>
            <a:ext cx="1752600" cy="1314450"/>
          </a:xfrm>
          <a:prstGeom prst="diamond">
            <a:avLst/>
          </a:prstGeom>
          <a:solidFill>
            <a:schemeClr val="accent3">
              <a:lumMod val="60000"/>
              <a:lumOff val="40000"/>
            </a:schemeClr>
          </a:solidFill>
          <a:ln w="12700" algn="ctr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>
              <a:buNone/>
            </a:pPr>
            <a:r>
              <a:rPr lang="en-US" sz="480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9228" name="Line 12"/>
          <p:cNvSpPr>
            <a:spLocks noChangeShapeType="1"/>
          </p:cNvSpPr>
          <p:nvPr/>
        </p:nvSpPr>
        <p:spPr bwMode="auto">
          <a:xfrm>
            <a:off x="5151438" y="4327923"/>
            <a:ext cx="0" cy="26789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32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Secure Architecture</a:t>
            </a:r>
          </a:p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Principles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4955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Isolation and Least Privilege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01741"/>
            <a:ext cx="3200400" cy="319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23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Access control matrix    </a:t>
            </a:r>
            <a:r>
              <a:rPr lang="en-US" sz="3200" dirty="0" smtClean="0"/>
              <a:t>[Lampson]</a:t>
            </a:r>
          </a:p>
        </p:txBody>
      </p:sp>
      <p:graphicFrame>
        <p:nvGraphicFramePr>
          <p:cNvPr id="157081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194525"/>
              </p:ext>
            </p:extLst>
          </p:nvPr>
        </p:nvGraphicFramePr>
        <p:xfrm>
          <a:off x="1524000" y="1638300"/>
          <a:ext cx="6324600" cy="3048000"/>
        </p:xfrm>
        <a:graphic>
          <a:graphicData uri="http://schemas.openxmlformats.org/drawingml/2006/table">
            <a:tbl>
              <a:tblPr/>
              <a:tblGrid>
                <a:gridCol w="1143000"/>
                <a:gridCol w="1066800"/>
                <a:gridCol w="1066800"/>
                <a:gridCol w="1066800"/>
                <a:gridCol w="990600"/>
                <a:gridCol w="990600"/>
              </a:tblGrid>
              <a:tr h="5083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File 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File 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File 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…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File 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072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User 1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read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write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read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3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User 2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write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write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write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3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User 3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read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read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2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…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3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User m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read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write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read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write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read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244477" y="1035844"/>
            <a:ext cx="7451724" cy="3593306"/>
            <a:chOff x="154" y="870"/>
            <a:chExt cx="4694" cy="3018"/>
          </a:xfrm>
        </p:grpSpPr>
        <p:sp>
          <p:nvSpPr>
            <p:cNvPr id="10295" name="Text Box 55"/>
            <p:cNvSpPr txBox="1">
              <a:spLocks noChangeArrowheads="1"/>
            </p:cNvSpPr>
            <p:nvPr/>
          </p:nvSpPr>
          <p:spPr bwMode="auto">
            <a:xfrm rot="16200000">
              <a:off x="236" y="2395"/>
              <a:ext cx="388" cy="55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None/>
              </a:pPr>
              <a:r>
                <a:rPr lang="en-US" dirty="0">
                  <a:solidFill>
                    <a:schemeClr val="tx2"/>
                  </a:solidFill>
                </a:rPr>
                <a:t>Subjects</a:t>
              </a:r>
            </a:p>
          </p:txBody>
        </p:sp>
        <p:sp>
          <p:nvSpPr>
            <p:cNvPr id="10296" name="AutoShape 56"/>
            <p:cNvSpPr>
              <a:spLocks/>
            </p:cNvSpPr>
            <p:nvPr/>
          </p:nvSpPr>
          <p:spPr bwMode="auto">
            <a:xfrm>
              <a:off x="706" y="1456"/>
              <a:ext cx="206" cy="2432"/>
            </a:xfrm>
            <a:prstGeom prst="leftBrace">
              <a:avLst>
                <a:gd name="adj1" fmla="val 222222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0297" name="AutoShape 57"/>
            <p:cNvSpPr>
              <a:spLocks/>
            </p:cNvSpPr>
            <p:nvPr/>
          </p:nvSpPr>
          <p:spPr bwMode="auto">
            <a:xfrm rot="5400000">
              <a:off x="2840" y="-680"/>
              <a:ext cx="128" cy="3888"/>
            </a:xfrm>
            <a:prstGeom prst="leftBrace">
              <a:avLst>
                <a:gd name="adj1" fmla="val 345833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0298" name="Text Box 58"/>
            <p:cNvSpPr txBox="1">
              <a:spLocks noChangeArrowheads="1"/>
            </p:cNvSpPr>
            <p:nvPr/>
          </p:nvSpPr>
          <p:spPr bwMode="auto">
            <a:xfrm rot="16200000">
              <a:off x="2793" y="812"/>
              <a:ext cx="388" cy="50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None/>
              </a:pPr>
              <a:r>
                <a:rPr lang="en-US" dirty="0">
                  <a:solidFill>
                    <a:schemeClr val="tx2"/>
                  </a:solidFill>
                </a:rPr>
                <a:t>Objects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265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</a:t>
            </a:r>
            <a:r>
              <a:rPr lang="en-US" dirty="0" smtClean="0"/>
              <a:t>mplementation </a:t>
            </a:r>
            <a:r>
              <a:rPr lang="en-US" dirty="0" smtClean="0"/>
              <a:t>concepts</a:t>
            </a:r>
          </a:p>
        </p:txBody>
      </p:sp>
      <p:sp>
        <p:nvSpPr>
          <p:cNvPr id="112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1" y="1200150"/>
            <a:ext cx="6867525" cy="2705100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dirty="0" smtClean="0"/>
              <a:t>Access control list (ACL)</a:t>
            </a:r>
          </a:p>
          <a:p>
            <a:pPr lvl="1" eaLnBrk="1" hangingPunct="1"/>
            <a:r>
              <a:rPr lang="en-US" dirty="0" smtClean="0"/>
              <a:t>Store column of matrix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dirty="0" smtClean="0"/>
              <a:t>   with the resource</a:t>
            </a:r>
          </a:p>
          <a:p>
            <a:pPr eaLnBrk="1" hangingPunct="1"/>
            <a:r>
              <a:rPr lang="en-US" dirty="0" smtClean="0"/>
              <a:t>Capability</a:t>
            </a:r>
          </a:p>
          <a:p>
            <a:pPr lvl="1" eaLnBrk="1" hangingPunct="1"/>
            <a:r>
              <a:rPr lang="en-US" dirty="0" smtClean="0"/>
              <a:t>User holds a “ticket” for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dirty="0" smtClean="0"/>
              <a:t>   each resource</a:t>
            </a:r>
          </a:p>
          <a:p>
            <a:pPr lvl="1" eaLnBrk="1" hangingPunct="1"/>
            <a:r>
              <a:rPr lang="en-US" dirty="0" smtClean="0"/>
              <a:t>Two variations</a:t>
            </a:r>
          </a:p>
          <a:p>
            <a:pPr lvl="2" eaLnBrk="1" hangingPunct="1"/>
            <a:r>
              <a:rPr lang="en-US" dirty="0" smtClean="0"/>
              <a:t>store row of matrix with user, under OS control</a:t>
            </a:r>
          </a:p>
          <a:p>
            <a:pPr lvl="2" eaLnBrk="1" hangingPunct="1"/>
            <a:r>
              <a:rPr lang="en-US" dirty="0" err="1" smtClean="0"/>
              <a:t>unforgeable</a:t>
            </a:r>
            <a:r>
              <a:rPr lang="en-US" dirty="0" smtClean="0"/>
              <a:t> ticket in user space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</p:txBody>
      </p:sp>
      <p:graphicFrame>
        <p:nvGraphicFramePr>
          <p:cNvPr id="157184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23725"/>
              </p:ext>
            </p:extLst>
          </p:nvPr>
        </p:nvGraphicFramePr>
        <p:xfrm>
          <a:off x="5029200" y="942973"/>
          <a:ext cx="3429000" cy="2162177"/>
        </p:xfrm>
        <a:graphic>
          <a:graphicData uri="http://schemas.openxmlformats.org/drawingml/2006/table">
            <a:tbl>
              <a:tblPr/>
              <a:tblGrid>
                <a:gridCol w="919163"/>
                <a:gridCol w="857250"/>
                <a:gridCol w="857250"/>
                <a:gridCol w="795337"/>
              </a:tblGrid>
              <a:tr h="3488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File 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File 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…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User 1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read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write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User 2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write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write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User 3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read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…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User m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Read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write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write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305" name="Text Box 41"/>
          <p:cNvSpPr txBox="1">
            <a:spLocks noChangeArrowheads="1"/>
          </p:cNvSpPr>
          <p:nvPr/>
        </p:nvSpPr>
        <p:spPr bwMode="auto">
          <a:xfrm>
            <a:off x="381000" y="4307681"/>
            <a:ext cx="86106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>
                <a:schemeClr val="accent2"/>
              </a:buClr>
              <a:buNone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Access control lists are widely used, often with groups</a:t>
            </a:r>
          </a:p>
          <a:p>
            <a:pPr eaLnBrk="0" hangingPunct="0">
              <a:spcBef>
                <a:spcPts val="600"/>
              </a:spcBef>
              <a:buClr>
                <a:schemeClr val="accent2"/>
              </a:buClr>
              <a:buNone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Some aspects of capability concept are used in 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many systems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94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ACL vs Capabilities</a:t>
            </a:r>
          </a:p>
        </p:txBody>
      </p:sp>
      <p:sp>
        <p:nvSpPr>
          <p:cNvPr id="133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mtClean="0"/>
              <a:t>Access control list</a:t>
            </a:r>
          </a:p>
          <a:p>
            <a:pPr lvl="1" eaLnBrk="1" hangingPunct="1"/>
            <a:r>
              <a:rPr lang="en-US" smtClean="0"/>
              <a:t>Associate list with each object</a:t>
            </a:r>
          </a:p>
          <a:p>
            <a:pPr lvl="1" eaLnBrk="1" hangingPunct="1"/>
            <a:r>
              <a:rPr lang="en-US" smtClean="0"/>
              <a:t>Check user/group against list</a:t>
            </a:r>
          </a:p>
          <a:p>
            <a:pPr lvl="1" eaLnBrk="1" hangingPunct="1"/>
            <a:r>
              <a:rPr lang="en-US" smtClean="0"/>
              <a:t>Relies on authentication: need to know user</a:t>
            </a:r>
          </a:p>
          <a:p>
            <a:pPr eaLnBrk="1" hangingPunct="1"/>
            <a:r>
              <a:rPr lang="en-US" smtClean="0"/>
              <a:t>Capabilities</a:t>
            </a:r>
          </a:p>
          <a:p>
            <a:pPr lvl="1" eaLnBrk="1" hangingPunct="1"/>
            <a:r>
              <a:rPr lang="en-US" smtClean="0"/>
              <a:t>Capability is unforgeable ticket</a:t>
            </a:r>
          </a:p>
          <a:p>
            <a:pPr lvl="2" eaLnBrk="1" hangingPunct="1"/>
            <a:r>
              <a:rPr lang="en-US" smtClean="0"/>
              <a:t>Random bit sequence, or managed by OS</a:t>
            </a:r>
          </a:p>
          <a:p>
            <a:pPr lvl="2" eaLnBrk="1" hangingPunct="1"/>
            <a:r>
              <a:rPr lang="en-US" smtClean="0"/>
              <a:t>Can be passed from one process to another</a:t>
            </a:r>
          </a:p>
          <a:p>
            <a:pPr lvl="1" eaLnBrk="1" hangingPunct="1"/>
            <a:r>
              <a:rPr lang="en-US" smtClean="0"/>
              <a:t>Reference monitor checks ticket</a:t>
            </a:r>
          </a:p>
          <a:p>
            <a:pPr lvl="2" eaLnBrk="1" hangingPunct="1"/>
            <a:r>
              <a:rPr lang="en-US" smtClean="0"/>
              <a:t>Does not need to know identify of user/process</a:t>
            </a:r>
          </a:p>
        </p:txBody>
      </p:sp>
    </p:spTree>
    <p:extLst>
      <p:ext uri="{BB962C8B-B14F-4D97-AF65-F5344CB8AC3E}">
        <p14:creationId xmlns:p14="http://schemas.microsoft.com/office/powerpoint/2010/main" val="263036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ACL vs Capabilities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609600" y="1600200"/>
            <a:ext cx="2057400" cy="628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buNone/>
            </a:pPr>
            <a:endParaRPr lang="en-US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>
                <a:solidFill>
                  <a:schemeClr val="tx1"/>
                </a:solidFill>
              </a:rPr>
              <a:t>Process P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609600" y="1600200"/>
            <a:ext cx="1066800" cy="2857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dirty="0">
                <a:solidFill>
                  <a:schemeClr val="tx2"/>
                </a:solidFill>
              </a:rPr>
              <a:t>User U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1143000" y="2571750"/>
            <a:ext cx="2057400" cy="628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Process Q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1143000" y="2571750"/>
            <a:ext cx="1066800" cy="2857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None/>
            </a:pPr>
            <a:r>
              <a:rPr lang="en-US" dirty="0">
                <a:solidFill>
                  <a:schemeClr val="tx2"/>
                </a:solidFill>
              </a:rPr>
              <a:t>User U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1752600" y="3543300"/>
            <a:ext cx="2057400" cy="628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Process R</a:t>
            </a:r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1752600" y="3543300"/>
            <a:ext cx="1066800" cy="2857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None/>
            </a:pPr>
            <a:r>
              <a:rPr lang="en-US" dirty="0">
                <a:solidFill>
                  <a:schemeClr val="tx2"/>
                </a:solidFill>
              </a:rPr>
              <a:t>User U</a:t>
            </a:r>
          </a:p>
        </p:txBody>
      </p:sp>
      <p:sp>
        <p:nvSpPr>
          <p:cNvPr id="14345" name="Freeform 9"/>
          <p:cNvSpPr>
            <a:spLocks/>
          </p:cNvSpPr>
          <p:nvPr/>
        </p:nvSpPr>
        <p:spPr bwMode="auto">
          <a:xfrm>
            <a:off x="2667001" y="1850232"/>
            <a:ext cx="346075" cy="721519"/>
          </a:xfrm>
          <a:custGeom>
            <a:avLst/>
            <a:gdLst>
              <a:gd name="T0" fmla="*/ 0 w 218"/>
              <a:gd name="T1" fmla="*/ 2147483647 h 606"/>
              <a:gd name="T2" fmla="*/ 2147483647 w 218"/>
              <a:gd name="T3" fmla="*/ 2147483647 h 606"/>
              <a:gd name="T4" fmla="*/ 2147483647 w 218"/>
              <a:gd name="T5" fmla="*/ 2147483647 h 606"/>
              <a:gd name="T6" fmla="*/ 0 60000 65536"/>
              <a:gd name="T7" fmla="*/ 0 60000 65536"/>
              <a:gd name="T8" fmla="*/ 0 60000 65536"/>
              <a:gd name="T9" fmla="*/ 0 w 218"/>
              <a:gd name="T10" fmla="*/ 0 h 606"/>
              <a:gd name="T11" fmla="*/ 218 w 218"/>
              <a:gd name="T12" fmla="*/ 606 h 60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8" h="606">
                <a:moveTo>
                  <a:pt x="0" y="30"/>
                </a:moveTo>
                <a:cubicBezTo>
                  <a:pt x="31" y="41"/>
                  <a:pt x="154" y="0"/>
                  <a:pt x="186" y="96"/>
                </a:cubicBezTo>
                <a:cubicBezTo>
                  <a:pt x="218" y="192"/>
                  <a:pt x="191" y="500"/>
                  <a:pt x="192" y="606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4346" name="Freeform 10"/>
          <p:cNvSpPr>
            <a:spLocks/>
          </p:cNvSpPr>
          <p:nvPr/>
        </p:nvSpPr>
        <p:spPr bwMode="auto">
          <a:xfrm>
            <a:off x="3200401" y="2821782"/>
            <a:ext cx="346075" cy="721519"/>
          </a:xfrm>
          <a:custGeom>
            <a:avLst/>
            <a:gdLst>
              <a:gd name="T0" fmla="*/ 0 w 218"/>
              <a:gd name="T1" fmla="*/ 2147483647 h 606"/>
              <a:gd name="T2" fmla="*/ 2147483647 w 218"/>
              <a:gd name="T3" fmla="*/ 2147483647 h 606"/>
              <a:gd name="T4" fmla="*/ 2147483647 w 218"/>
              <a:gd name="T5" fmla="*/ 2147483647 h 606"/>
              <a:gd name="T6" fmla="*/ 0 60000 65536"/>
              <a:gd name="T7" fmla="*/ 0 60000 65536"/>
              <a:gd name="T8" fmla="*/ 0 60000 65536"/>
              <a:gd name="T9" fmla="*/ 0 w 218"/>
              <a:gd name="T10" fmla="*/ 0 h 606"/>
              <a:gd name="T11" fmla="*/ 218 w 218"/>
              <a:gd name="T12" fmla="*/ 606 h 60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8" h="606">
                <a:moveTo>
                  <a:pt x="0" y="30"/>
                </a:moveTo>
                <a:cubicBezTo>
                  <a:pt x="31" y="41"/>
                  <a:pt x="154" y="0"/>
                  <a:pt x="186" y="96"/>
                </a:cubicBezTo>
                <a:cubicBezTo>
                  <a:pt x="218" y="192"/>
                  <a:pt x="191" y="500"/>
                  <a:pt x="192" y="606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4876800" y="1600200"/>
            <a:ext cx="2057400" cy="628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Process P</a:t>
            </a:r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4876800" y="1600200"/>
            <a:ext cx="2057400" cy="2857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None/>
            </a:pPr>
            <a:r>
              <a:rPr lang="en-US" dirty="0" err="1">
                <a:solidFill>
                  <a:schemeClr val="tx2"/>
                </a:solidFill>
              </a:rPr>
              <a:t>Capabilty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c,d,e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5410200" y="2571750"/>
            <a:ext cx="2057400" cy="628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Process Q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6019800" y="3543300"/>
            <a:ext cx="2057400" cy="628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Process R</a:t>
            </a:r>
          </a:p>
        </p:txBody>
      </p:sp>
      <p:sp>
        <p:nvSpPr>
          <p:cNvPr id="14351" name="Freeform 15"/>
          <p:cNvSpPr>
            <a:spLocks/>
          </p:cNvSpPr>
          <p:nvPr/>
        </p:nvSpPr>
        <p:spPr bwMode="auto">
          <a:xfrm>
            <a:off x="6934201" y="1850232"/>
            <a:ext cx="346075" cy="721519"/>
          </a:xfrm>
          <a:custGeom>
            <a:avLst/>
            <a:gdLst>
              <a:gd name="T0" fmla="*/ 0 w 218"/>
              <a:gd name="T1" fmla="*/ 2147483647 h 606"/>
              <a:gd name="T2" fmla="*/ 2147483647 w 218"/>
              <a:gd name="T3" fmla="*/ 2147483647 h 606"/>
              <a:gd name="T4" fmla="*/ 2147483647 w 218"/>
              <a:gd name="T5" fmla="*/ 2147483647 h 606"/>
              <a:gd name="T6" fmla="*/ 0 60000 65536"/>
              <a:gd name="T7" fmla="*/ 0 60000 65536"/>
              <a:gd name="T8" fmla="*/ 0 60000 65536"/>
              <a:gd name="T9" fmla="*/ 0 w 218"/>
              <a:gd name="T10" fmla="*/ 0 h 606"/>
              <a:gd name="T11" fmla="*/ 218 w 218"/>
              <a:gd name="T12" fmla="*/ 606 h 60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8" h="606">
                <a:moveTo>
                  <a:pt x="0" y="30"/>
                </a:moveTo>
                <a:cubicBezTo>
                  <a:pt x="31" y="41"/>
                  <a:pt x="154" y="0"/>
                  <a:pt x="186" y="96"/>
                </a:cubicBezTo>
                <a:cubicBezTo>
                  <a:pt x="218" y="192"/>
                  <a:pt x="191" y="500"/>
                  <a:pt x="192" y="606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4352" name="Freeform 16"/>
          <p:cNvSpPr>
            <a:spLocks/>
          </p:cNvSpPr>
          <p:nvPr/>
        </p:nvSpPr>
        <p:spPr bwMode="auto">
          <a:xfrm>
            <a:off x="7467601" y="2821782"/>
            <a:ext cx="346075" cy="721519"/>
          </a:xfrm>
          <a:custGeom>
            <a:avLst/>
            <a:gdLst>
              <a:gd name="T0" fmla="*/ 0 w 218"/>
              <a:gd name="T1" fmla="*/ 2147483647 h 606"/>
              <a:gd name="T2" fmla="*/ 2147483647 w 218"/>
              <a:gd name="T3" fmla="*/ 2147483647 h 606"/>
              <a:gd name="T4" fmla="*/ 2147483647 w 218"/>
              <a:gd name="T5" fmla="*/ 2147483647 h 606"/>
              <a:gd name="T6" fmla="*/ 0 60000 65536"/>
              <a:gd name="T7" fmla="*/ 0 60000 65536"/>
              <a:gd name="T8" fmla="*/ 0 60000 65536"/>
              <a:gd name="T9" fmla="*/ 0 w 218"/>
              <a:gd name="T10" fmla="*/ 0 h 606"/>
              <a:gd name="T11" fmla="*/ 218 w 218"/>
              <a:gd name="T12" fmla="*/ 606 h 60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8" h="606">
                <a:moveTo>
                  <a:pt x="0" y="30"/>
                </a:moveTo>
                <a:cubicBezTo>
                  <a:pt x="31" y="41"/>
                  <a:pt x="154" y="0"/>
                  <a:pt x="186" y="96"/>
                </a:cubicBezTo>
                <a:cubicBezTo>
                  <a:pt x="218" y="192"/>
                  <a:pt x="191" y="500"/>
                  <a:pt x="192" y="606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4353" name="Rectangle 17"/>
          <p:cNvSpPr>
            <a:spLocks noChangeArrowheads="1"/>
          </p:cNvSpPr>
          <p:nvPr/>
        </p:nvSpPr>
        <p:spPr bwMode="auto">
          <a:xfrm>
            <a:off x="6019800" y="3543300"/>
            <a:ext cx="2057400" cy="2857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None/>
            </a:pPr>
            <a:r>
              <a:rPr lang="en-US" dirty="0" err="1">
                <a:solidFill>
                  <a:schemeClr val="tx2"/>
                </a:solidFill>
              </a:rPr>
              <a:t>Capabilty</a:t>
            </a:r>
            <a:r>
              <a:rPr lang="en-US" dirty="0">
                <a:solidFill>
                  <a:schemeClr val="tx2"/>
                </a:solidFill>
              </a:rPr>
              <a:t> c</a:t>
            </a:r>
          </a:p>
        </p:txBody>
      </p:sp>
      <p:sp>
        <p:nvSpPr>
          <p:cNvPr id="14354" name="Rectangle 18"/>
          <p:cNvSpPr>
            <a:spLocks noChangeArrowheads="1"/>
          </p:cNvSpPr>
          <p:nvPr/>
        </p:nvSpPr>
        <p:spPr bwMode="auto">
          <a:xfrm>
            <a:off x="5410200" y="2571750"/>
            <a:ext cx="2057400" cy="2857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None/>
            </a:pPr>
            <a:r>
              <a:rPr lang="en-US" dirty="0" err="1">
                <a:solidFill>
                  <a:schemeClr val="tx2"/>
                </a:solidFill>
              </a:rPr>
              <a:t>Capabilty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c,e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57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ACL vs Capabilities</a:t>
            </a:r>
          </a:p>
        </p:txBody>
      </p:sp>
      <p:sp>
        <p:nvSpPr>
          <p:cNvPr id="153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153400" cy="3714750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Delegation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Cap: Process can pass capability at run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ACL: Try to get owner to add permission to list?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More common: let other process act under current user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Revocation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ACL: Remove user or group from list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Cap: Try to get capability back from process?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Possible in some systems if appropriate bookkeeping</a:t>
            </a:r>
          </a:p>
          <a:p>
            <a:pPr lvl="3" eaLnBrk="1" hangingPunct="1">
              <a:lnSpc>
                <a:spcPct val="90000"/>
              </a:lnSpc>
            </a:pPr>
            <a:r>
              <a:rPr lang="en-US" dirty="0" smtClean="0"/>
              <a:t>OS knows which data is capability</a:t>
            </a:r>
          </a:p>
          <a:p>
            <a:pPr lvl="3" eaLnBrk="1" hangingPunct="1">
              <a:lnSpc>
                <a:spcPct val="90000"/>
              </a:lnSpc>
            </a:pPr>
            <a:r>
              <a:rPr lang="en-US" dirty="0" smtClean="0"/>
              <a:t>If capability is used for multiple resources, have to revoke all or none …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Indirection: capability points to pointer to resource</a:t>
            </a:r>
          </a:p>
          <a:p>
            <a:pPr lvl="3" eaLnBrk="1" hangingPunct="1">
              <a:lnSpc>
                <a:spcPct val="90000"/>
              </a:lnSpc>
            </a:pPr>
            <a:r>
              <a:rPr lang="en-US" dirty="0" smtClean="0"/>
              <a:t>If C </a:t>
            </a:r>
            <a:r>
              <a:rPr lang="en-US" dirty="0" smtClean="0">
                <a:sym typeface="Symbol"/>
              </a:rPr>
              <a:t> P  R, then revoke capability C by setting P=0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224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Roles  (</a:t>
            </a:r>
            <a:r>
              <a:rPr lang="en-US" dirty="0" smtClean="0"/>
              <a:t>aka </a:t>
            </a:r>
            <a:r>
              <a:rPr lang="en-US" dirty="0" smtClean="0"/>
              <a:t>Groups)</a:t>
            </a:r>
          </a:p>
        </p:txBody>
      </p:sp>
      <p:sp>
        <p:nvSpPr>
          <p:cNvPr id="163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382000" cy="33147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smtClean="0"/>
              <a:t>Role = set of users</a:t>
            </a:r>
          </a:p>
          <a:p>
            <a:pPr lvl="1" eaLnBrk="1" hangingPunct="1"/>
            <a:r>
              <a:rPr lang="en-US" smtClean="0"/>
              <a:t>Administrator, PowerUser, User, Guest</a:t>
            </a:r>
          </a:p>
          <a:p>
            <a:pPr lvl="1" eaLnBrk="1" hangingPunct="1"/>
            <a:r>
              <a:rPr lang="en-US" smtClean="0"/>
              <a:t>Assign permissions to roles; each user gets permission</a:t>
            </a:r>
          </a:p>
          <a:p>
            <a:pPr eaLnBrk="1" hangingPunct="1"/>
            <a:r>
              <a:rPr lang="en-US" smtClean="0"/>
              <a:t>Role hierarchy</a:t>
            </a:r>
          </a:p>
          <a:p>
            <a:pPr lvl="1" eaLnBrk="1" hangingPunct="1"/>
            <a:r>
              <a:rPr lang="en-US" smtClean="0"/>
              <a:t>Partial order of roles</a:t>
            </a:r>
          </a:p>
          <a:p>
            <a:pPr lvl="1" eaLnBrk="1" hangingPunct="1"/>
            <a:r>
              <a:rPr lang="en-US" smtClean="0"/>
              <a:t>Each role gets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mtClean="0"/>
              <a:t>	permissions of roles below</a:t>
            </a:r>
          </a:p>
          <a:p>
            <a:pPr lvl="1" eaLnBrk="1" hangingPunct="1"/>
            <a:r>
              <a:rPr lang="en-US" smtClean="0"/>
              <a:t>List only new permissions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mtClean="0"/>
              <a:t>   given to each role</a:t>
            </a:r>
          </a:p>
          <a:p>
            <a:pPr eaLnBrk="1" hangingPunct="1"/>
            <a:endParaRPr lang="en-US" smtClean="0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5105400" y="2514600"/>
            <a:ext cx="2286000" cy="3429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Administrator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5105400" y="4057650"/>
            <a:ext cx="2286000" cy="3429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Guest</a:t>
            </a:r>
          </a:p>
        </p:txBody>
      </p:sp>
      <p:sp>
        <p:nvSpPr>
          <p:cNvPr id="16390" name="Line 6"/>
          <p:cNvSpPr>
            <a:spLocks noChangeShapeType="1"/>
          </p:cNvSpPr>
          <p:nvPr/>
        </p:nvSpPr>
        <p:spPr bwMode="auto">
          <a:xfrm>
            <a:off x="6248400" y="2857500"/>
            <a:ext cx="0" cy="1200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5105400" y="3028950"/>
            <a:ext cx="2286000" cy="3429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buNone/>
            </a:pPr>
            <a:r>
              <a:rPr lang="en-US" dirty="0" err="1">
                <a:solidFill>
                  <a:schemeClr val="tx1"/>
                </a:solidFill>
              </a:rPr>
              <a:t>PowerUser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5105400" y="3543300"/>
            <a:ext cx="2286000" cy="3429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359338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Role-Based Access Control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603004" y="1257300"/>
            <a:ext cx="1192955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>
              <a:lnSpc>
                <a:spcPct val="70000"/>
              </a:lnSpc>
              <a:buNone/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Individuals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3809013" y="1257300"/>
            <a:ext cx="684867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>
              <a:lnSpc>
                <a:spcPct val="70000"/>
              </a:lnSpc>
              <a:buNone/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Roles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6549788" y="1257300"/>
            <a:ext cx="1134221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>
              <a:lnSpc>
                <a:spcPct val="70000"/>
              </a:lnSpc>
              <a:buNone/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Resources</a:t>
            </a:r>
          </a:p>
        </p:txBody>
      </p:sp>
      <p:grpSp>
        <p:nvGrpSpPr>
          <p:cNvPr id="17414" name="Group 6"/>
          <p:cNvGrpSpPr>
            <a:grpSpLocks/>
          </p:cNvGrpSpPr>
          <p:nvPr/>
        </p:nvGrpSpPr>
        <p:grpSpPr bwMode="auto">
          <a:xfrm>
            <a:off x="990600" y="1891904"/>
            <a:ext cx="228600" cy="457200"/>
            <a:chOff x="1008" y="1920"/>
            <a:chExt cx="1584" cy="2112"/>
          </a:xfrm>
        </p:grpSpPr>
        <p:grpSp>
          <p:nvGrpSpPr>
            <p:cNvPr id="17531" name="Group 7"/>
            <p:cNvGrpSpPr>
              <a:grpSpLocks/>
            </p:cNvGrpSpPr>
            <p:nvPr/>
          </p:nvGrpSpPr>
          <p:grpSpPr bwMode="auto">
            <a:xfrm>
              <a:off x="1008" y="1920"/>
              <a:ext cx="1584" cy="2112"/>
              <a:chOff x="1152" y="2496"/>
              <a:chExt cx="720" cy="1584"/>
            </a:xfrm>
          </p:grpSpPr>
          <p:grpSp>
            <p:nvGrpSpPr>
              <p:cNvPr id="17539" name="Group 8"/>
              <p:cNvGrpSpPr>
                <a:grpSpLocks/>
              </p:cNvGrpSpPr>
              <p:nvPr/>
            </p:nvGrpSpPr>
            <p:grpSpPr bwMode="auto">
              <a:xfrm>
                <a:off x="1296" y="2880"/>
                <a:ext cx="432" cy="1200"/>
                <a:chOff x="2448" y="2448"/>
                <a:chExt cx="432" cy="1200"/>
              </a:xfrm>
            </p:grpSpPr>
            <p:sp>
              <p:nvSpPr>
                <p:cNvPr id="17554" name="Line 9"/>
                <p:cNvSpPr>
                  <a:spLocks noChangeShapeType="1"/>
                </p:cNvSpPr>
                <p:nvPr/>
              </p:nvSpPr>
              <p:spPr bwMode="auto">
                <a:xfrm>
                  <a:off x="2448" y="2448"/>
                  <a:ext cx="0" cy="1200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55" name="Line 10"/>
                <p:cNvSpPr>
                  <a:spLocks noChangeShapeType="1"/>
                </p:cNvSpPr>
                <p:nvPr/>
              </p:nvSpPr>
              <p:spPr bwMode="auto">
                <a:xfrm>
                  <a:off x="2448" y="3648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56" name="Line 11"/>
                <p:cNvSpPr>
                  <a:spLocks noChangeShapeType="1"/>
                </p:cNvSpPr>
                <p:nvPr/>
              </p:nvSpPr>
              <p:spPr bwMode="auto">
                <a:xfrm>
                  <a:off x="2640" y="2976"/>
                  <a:ext cx="0" cy="672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57" name="Line 12"/>
                <p:cNvSpPr>
                  <a:spLocks noChangeShapeType="1"/>
                </p:cNvSpPr>
                <p:nvPr/>
              </p:nvSpPr>
              <p:spPr bwMode="auto">
                <a:xfrm>
                  <a:off x="2688" y="2976"/>
                  <a:ext cx="0" cy="672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58" name="Line 13"/>
                <p:cNvSpPr>
                  <a:spLocks noChangeShapeType="1"/>
                </p:cNvSpPr>
                <p:nvPr/>
              </p:nvSpPr>
              <p:spPr bwMode="auto">
                <a:xfrm>
                  <a:off x="2688" y="3648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59" name="Line 14"/>
                <p:cNvSpPr>
                  <a:spLocks noChangeShapeType="1"/>
                </p:cNvSpPr>
                <p:nvPr/>
              </p:nvSpPr>
              <p:spPr bwMode="auto">
                <a:xfrm>
                  <a:off x="2880" y="2448"/>
                  <a:ext cx="0" cy="1200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60" name="Line 15"/>
                <p:cNvSpPr>
                  <a:spLocks noChangeShapeType="1"/>
                </p:cNvSpPr>
                <p:nvPr/>
              </p:nvSpPr>
              <p:spPr bwMode="auto">
                <a:xfrm>
                  <a:off x="2448" y="2448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61" name="Line 16"/>
                <p:cNvSpPr>
                  <a:spLocks noChangeShapeType="1"/>
                </p:cNvSpPr>
                <p:nvPr/>
              </p:nvSpPr>
              <p:spPr bwMode="auto">
                <a:xfrm>
                  <a:off x="2640" y="2976"/>
                  <a:ext cx="48" cy="0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540" name="Group 17"/>
              <p:cNvGrpSpPr>
                <a:grpSpLocks/>
              </p:cNvGrpSpPr>
              <p:nvPr/>
            </p:nvGrpSpPr>
            <p:grpSpPr bwMode="auto">
              <a:xfrm>
                <a:off x="1152" y="2832"/>
                <a:ext cx="96" cy="576"/>
                <a:chOff x="1152" y="2832"/>
                <a:chExt cx="96" cy="576"/>
              </a:xfrm>
            </p:grpSpPr>
            <p:sp>
              <p:nvSpPr>
                <p:cNvPr id="17550" name="Line 18"/>
                <p:cNvSpPr>
                  <a:spLocks noChangeShapeType="1"/>
                </p:cNvSpPr>
                <p:nvPr/>
              </p:nvSpPr>
              <p:spPr bwMode="auto">
                <a:xfrm>
                  <a:off x="1248" y="2880"/>
                  <a:ext cx="0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51" name="Line 19"/>
                <p:cNvSpPr>
                  <a:spLocks noChangeShapeType="1"/>
                </p:cNvSpPr>
                <p:nvPr/>
              </p:nvSpPr>
              <p:spPr bwMode="auto">
                <a:xfrm>
                  <a:off x="1152" y="2832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52" name="Line 20"/>
                <p:cNvSpPr>
                  <a:spLocks noChangeShapeType="1"/>
                </p:cNvSpPr>
                <p:nvPr/>
              </p:nvSpPr>
              <p:spPr bwMode="auto">
                <a:xfrm>
                  <a:off x="1152" y="340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53" name="Line 21"/>
                <p:cNvSpPr>
                  <a:spLocks noChangeShapeType="1"/>
                </p:cNvSpPr>
                <p:nvPr/>
              </p:nvSpPr>
              <p:spPr bwMode="auto">
                <a:xfrm>
                  <a:off x="1152" y="2832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541" name="Group 22"/>
              <p:cNvGrpSpPr>
                <a:grpSpLocks/>
              </p:cNvGrpSpPr>
              <p:nvPr/>
            </p:nvGrpSpPr>
            <p:grpSpPr bwMode="auto">
              <a:xfrm flipH="1">
                <a:off x="1776" y="2832"/>
                <a:ext cx="96" cy="576"/>
                <a:chOff x="1152" y="2832"/>
                <a:chExt cx="96" cy="576"/>
              </a:xfrm>
            </p:grpSpPr>
            <p:sp>
              <p:nvSpPr>
                <p:cNvPr id="17546" name="Line 23"/>
                <p:cNvSpPr>
                  <a:spLocks noChangeShapeType="1"/>
                </p:cNvSpPr>
                <p:nvPr/>
              </p:nvSpPr>
              <p:spPr bwMode="auto">
                <a:xfrm>
                  <a:off x="1248" y="2880"/>
                  <a:ext cx="0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47" name="Line 24"/>
                <p:cNvSpPr>
                  <a:spLocks noChangeShapeType="1"/>
                </p:cNvSpPr>
                <p:nvPr/>
              </p:nvSpPr>
              <p:spPr bwMode="auto">
                <a:xfrm>
                  <a:off x="1152" y="2832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48" name="Line 25"/>
                <p:cNvSpPr>
                  <a:spLocks noChangeShapeType="1"/>
                </p:cNvSpPr>
                <p:nvPr/>
              </p:nvSpPr>
              <p:spPr bwMode="auto">
                <a:xfrm>
                  <a:off x="1152" y="340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49" name="Line 26"/>
                <p:cNvSpPr>
                  <a:spLocks noChangeShapeType="1"/>
                </p:cNvSpPr>
                <p:nvPr/>
              </p:nvSpPr>
              <p:spPr bwMode="auto">
                <a:xfrm>
                  <a:off x="1152" y="2832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7542" name="Oval 27"/>
              <p:cNvSpPr>
                <a:spLocks noChangeArrowheads="1"/>
              </p:cNvSpPr>
              <p:nvPr/>
            </p:nvSpPr>
            <p:spPr bwMode="auto">
              <a:xfrm>
                <a:off x="1392" y="2496"/>
                <a:ext cx="240" cy="33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43" name="Line 28"/>
              <p:cNvSpPr>
                <a:spLocks noChangeShapeType="1"/>
              </p:cNvSpPr>
              <p:nvPr/>
            </p:nvSpPr>
            <p:spPr bwMode="auto">
              <a:xfrm>
                <a:off x="1152" y="2832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44" name="Line 29"/>
              <p:cNvSpPr>
                <a:spLocks noChangeShapeType="1"/>
              </p:cNvSpPr>
              <p:nvPr/>
            </p:nvSpPr>
            <p:spPr bwMode="auto">
              <a:xfrm>
                <a:off x="1248" y="2880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45" name="Line 30"/>
              <p:cNvSpPr>
                <a:spLocks noChangeShapeType="1"/>
              </p:cNvSpPr>
              <p:nvPr/>
            </p:nvSpPr>
            <p:spPr bwMode="auto">
              <a:xfrm>
                <a:off x="1728" y="2880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7532" name="Group 31"/>
            <p:cNvGrpSpPr>
              <a:grpSpLocks/>
            </p:cNvGrpSpPr>
            <p:nvPr/>
          </p:nvGrpSpPr>
          <p:grpSpPr bwMode="auto">
            <a:xfrm>
              <a:off x="1008" y="2400"/>
              <a:ext cx="1584" cy="1632"/>
              <a:chOff x="1008" y="2400"/>
              <a:chExt cx="1584" cy="1632"/>
            </a:xfrm>
          </p:grpSpPr>
          <p:sp>
            <p:nvSpPr>
              <p:cNvPr id="17533" name="Rectangle 32"/>
              <p:cNvSpPr>
                <a:spLocks noChangeArrowheads="1"/>
              </p:cNvSpPr>
              <p:nvPr/>
            </p:nvSpPr>
            <p:spPr bwMode="auto">
              <a:xfrm>
                <a:off x="1344" y="2448"/>
                <a:ext cx="912" cy="67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34" name="Rectangle 33"/>
              <p:cNvSpPr>
                <a:spLocks noChangeArrowheads="1"/>
              </p:cNvSpPr>
              <p:nvPr/>
            </p:nvSpPr>
            <p:spPr bwMode="auto">
              <a:xfrm>
                <a:off x="1344" y="2832"/>
                <a:ext cx="384" cy="1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35" name="Rectangle 34"/>
              <p:cNvSpPr>
                <a:spLocks noChangeArrowheads="1"/>
              </p:cNvSpPr>
              <p:nvPr/>
            </p:nvSpPr>
            <p:spPr bwMode="auto">
              <a:xfrm>
                <a:off x="1872" y="2832"/>
                <a:ext cx="384" cy="1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36" name="Rectangle 35"/>
              <p:cNvSpPr>
                <a:spLocks noChangeArrowheads="1"/>
              </p:cNvSpPr>
              <p:nvPr/>
            </p:nvSpPr>
            <p:spPr bwMode="auto">
              <a:xfrm>
                <a:off x="1008" y="2448"/>
                <a:ext cx="192" cy="67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37" name="Rectangle 36"/>
              <p:cNvSpPr>
                <a:spLocks noChangeArrowheads="1"/>
              </p:cNvSpPr>
              <p:nvPr/>
            </p:nvSpPr>
            <p:spPr bwMode="auto">
              <a:xfrm>
                <a:off x="2400" y="2448"/>
                <a:ext cx="192" cy="67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38" name="Rectangle 37"/>
              <p:cNvSpPr>
                <a:spLocks noChangeArrowheads="1"/>
              </p:cNvSpPr>
              <p:nvPr/>
            </p:nvSpPr>
            <p:spPr bwMode="auto">
              <a:xfrm>
                <a:off x="1200" y="2400"/>
                <a:ext cx="1296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7415" name="Group 38"/>
          <p:cNvGrpSpPr>
            <a:grpSpLocks/>
          </p:cNvGrpSpPr>
          <p:nvPr/>
        </p:nvGrpSpPr>
        <p:grpSpPr bwMode="auto">
          <a:xfrm>
            <a:off x="990600" y="2558654"/>
            <a:ext cx="228600" cy="457200"/>
            <a:chOff x="1008" y="1920"/>
            <a:chExt cx="1584" cy="2112"/>
          </a:xfrm>
        </p:grpSpPr>
        <p:grpSp>
          <p:nvGrpSpPr>
            <p:cNvPr id="17500" name="Group 39"/>
            <p:cNvGrpSpPr>
              <a:grpSpLocks/>
            </p:cNvGrpSpPr>
            <p:nvPr/>
          </p:nvGrpSpPr>
          <p:grpSpPr bwMode="auto">
            <a:xfrm>
              <a:off x="1008" y="1920"/>
              <a:ext cx="1584" cy="2112"/>
              <a:chOff x="1152" y="2496"/>
              <a:chExt cx="720" cy="1584"/>
            </a:xfrm>
          </p:grpSpPr>
          <p:grpSp>
            <p:nvGrpSpPr>
              <p:cNvPr id="17508" name="Group 40"/>
              <p:cNvGrpSpPr>
                <a:grpSpLocks/>
              </p:cNvGrpSpPr>
              <p:nvPr/>
            </p:nvGrpSpPr>
            <p:grpSpPr bwMode="auto">
              <a:xfrm>
                <a:off x="1296" y="2880"/>
                <a:ext cx="432" cy="1200"/>
                <a:chOff x="2448" y="2448"/>
                <a:chExt cx="432" cy="1200"/>
              </a:xfrm>
            </p:grpSpPr>
            <p:sp>
              <p:nvSpPr>
                <p:cNvPr id="17523" name="Line 41"/>
                <p:cNvSpPr>
                  <a:spLocks noChangeShapeType="1"/>
                </p:cNvSpPr>
                <p:nvPr/>
              </p:nvSpPr>
              <p:spPr bwMode="auto">
                <a:xfrm>
                  <a:off x="2448" y="2448"/>
                  <a:ext cx="0" cy="1200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24" name="Line 42"/>
                <p:cNvSpPr>
                  <a:spLocks noChangeShapeType="1"/>
                </p:cNvSpPr>
                <p:nvPr/>
              </p:nvSpPr>
              <p:spPr bwMode="auto">
                <a:xfrm>
                  <a:off x="2448" y="3648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25" name="Line 43"/>
                <p:cNvSpPr>
                  <a:spLocks noChangeShapeType="1"/>
                </p:cNvSpPr>
                <p:nvPr/>
              </p:nvSpPr>
              <p:spPr bwMode="auto">
                <a:xfrm>
                  <a:off x="2640" y="2976"/>
                  <a:ext cx="0" cy="672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26" name="Line 44"/>
                <p:cNvSpPr>
                  <a:spLocks noChangeShapeType="1"/>
                </p:cNvSpPr>
                <p:nvPr/>
              </p:nvSpPr>
              <p:spPr bwMode="auto">
                <a:xfrm>
                  <a:off x="2688" y="2976"/>
                  <a:ext cx="0" cy="672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27" name="Line 45"/>
                <p:cNvSpPr>
                  <a:spLocks noChangeShapeType="1"/>
                </p:cNvSpPr>
                <p:nvPr/>
              </p:nvSpPr>
              <p:spPr bwMode="auto">
                <a:xfrm>
                  <a:off x="2688" y="3648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28" name="Line 46"/>
                <p:cNvSpPr>
                  <a:spLocks noChangeShapeType="1"/>
                </p:cNvSpPr>
                <p:nvPr/>
              </p:nvSpPr>
              <p:spPr bwMode="auto">
                <a:xfrm>
                  <a:off x="2880" y="2448"/>
                  <a:ext cx="0" cy="1200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29" name="Line 47"/>
                <p:cNvSpPr>
                  <a:spLocks noChangeShapeType="1"/>
                </p:cNvSpPr>
                <p:nvPr/>
              </p:nvSpPr>
              <p:spPr bwMode="auto">
                <a:xfrm>
                  <a:off x="2448" y="2448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30" name="Line 48"/>
                <p:cNvSpPr>
                  <a:spLocks noChangeShapeType="1"/>
                </p:cNvSpPr>
                <p:nvPr/>
              </p:nvSpPr>
              <p:spPr bwMode="auto">
                <a:xfrm>
                  <a:off x="2640" y="2976"/>
                  <a:ext cx="48" cy="0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509" name="Group 49"/>
              <p:cNvGrpSpPr>
                <a:grpSpLocks/>
              </p:cNvGrpSpPr>
              <p:nvPr/>
            </p:nvGrpSpPr>
            <p:grpSpPr bwMode="auto">
              <a:xfrm>
                <a:off x="1152" y="2832"/>
                <a:ext cx="96" cy="576"/>
                <a:chOff x="1152" y="2832"/>
                <a:chExt cx="96" cy="576"/>
              </a:xfrm>
            </p:grpSpPr>
            <p:sp>
              <p:nvSpPr>
                <p:cNvPr id="17519" name="Line 50"/>
                <p:cNvSpPr>
                  <a:spLocks noChangeShapeType="1"/>
                </p:cNvSpPr>
                <p:nvPr/>
              </p:nvSpPr>
              <p:spPr bwMode="auto">
                <a:xfrm>
                  <a:off x="1248" y="2880"/>
                  <a:ext cx="0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20" name="Line 51"/>
                <p:cNvSpPr>
                  <a:spLocks noChangeShapeType="1"/>
                </p:cNvSpPr>
                <p:nvPr/>
              </p:nvSpPr>
              <p:spPr bwMode="auto">
                <a:xfrm>
                  <a:off x="1152" y="2832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21" name="Line 52"/>
                <p:cNvSpPr>
                  <a:spLocks noChangeShapeType="1"/>
                </p:cNvSpPr>
                <p:nvPr/>
              </p:nvSpPr>
              <p:spPr bwMode="auto">
                <a:xfrm>
                  <a:off x="1152" y="340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22" name="Line 53"/>
                <p:cNvSpPr>
                  <a:spLocks noChangeShapeType="1"/>
                </p:cNvSpPr>
                <p:nvPr/>
              </p:nvSpPr>
              <p:spPr bwMode="auto">
                <a:xfrm>
                  <a:off x="1152" y="2832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510" name="Group 54"/>
              <p:cNvGrpSpPr>
                <a:grpSpLocks/>
              </p:cNvGrpSpPr>
              <p:nvPr/>
            </p:nvGrpSpPr>
            <p:grpSpPr bwMode="auto">
              <a:xfrm flipH="1">
                <a:off x="1776" y="2832"/>
                <a:ext cx="96" cy="576"/>
                <a:chOff x="1152" y="2832"/>
                <a:chExt cx="96" cy="576"/>
              </a:xfrm>
            </p:grpSpPr>
            <p:sp>
              <p:nvSpPr>
                <p:cNvPr id="17515" name="Line 55"/>
                <p:cNvSpPr>
                  <a:spLocks noChangeShapeType="1"/>
                </p:cNvSpPr>
                <p:nvPr/>
              </p:nvSpPr>
              <p:spPr bwMode="auto">
                <a:xfrm>
                  <a:off x="1248" y="2880"/>
                  <a:ext cx="0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16" name="Line 56"/>
                <p:cNvSpPr>
                  <a:spLocks noChangeShapeType="1"/>
                </p:cNvSpPr>
                <p:nvPr/>
              </p:nvSpPr>
              <p:spPr bwMode="auto">
                <a:xfrm>
                  <a:off x="1152" y="2832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17" name="Line 57"/>
                <p:cNvSpPr>
                  <a:spLocks noChangeShapeType="1"/>
                </p:cNvSpPr>
                <p:nvPr/>
              </p:nvSpPr>
              <p:spPr bwMode="auto">
                <a:xfrm>
                  <a:off x="1152" y="340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18" name="Line 58"/>
                <p:cNvSpPr>
                  <a:spLocks noChangeShapeType="1"/>
                </p:cNvSpPr>
                <p:nvPr/>
              </p:nvSpPr>
              <p:spPr bwMode="auto">
                <a:xfrm>
                  <a:off x="1152" y="2832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7511" name="Oval 59"/>
              <p:cNvSpPr>
                <a:spLocks noChangeArrowheads="1"/>
              </p:cNvSpPr>
              <p:nvPr/>
            </p:nvSpPr>
            <p:spPr bwMode="auto">
              <a:xfrm>
                <a:off x="1392" y="2496"/>
                <a:ext cx="240" cy="33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12" name="Line 60"/>
              <p:cNvSpPr>
                <a:spLocks noChangeShapeType="1"/>
              </p:cNvSpPr>
              <p:nvPr/>
            </p:nvSpPr>
            <p:spPr bwMode="auto">
              <a:xfrm>
                <a:off x="1152" y="2832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13" name="Line 61"/>
              <p:cNvSpPr>
                <a:spLocks noChangeShapeType="1"/>
              </p:cNvSpPr>
              <p:nvPr/>
            </p:nvSpPr>
            <p:spPr bwMode="auto">
              <a:xfrm>
                <a:off x="1248" y="2880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14" name="Line 62"/>
              <p:cNvSpPr>
                <a:spLocks noChangeShapeType="1"/>
              </p:cNvSpPr>
              <p:nvPr/>
            </p:nvSpPr>
            <p:spPr bwMode="auto">
              <a:xfrm>
                <a:off x="1728" y="2880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7501" name="Group 63"/>
            <p:cNvGrpSpPr>
              <a:grpSpLocks/>
            </p:cNvGrpSpPr>
            <p:nvPr/>
          </p:nvGrpSpPr>
          <p:grpSpPr bwMode="auto">
            <a:xfrm>
              <a:off x="1008" y="2400"/>
              <a:ext cx="1584" cy="1632"/>
              <a:chOff x="1008" y="2400"/>
              <a:chExt cx="1584" cy="1632"/>
            </a:xfrm>
          </p:grpSpPr>
          <p:sp>
            <p:nvSpPr>
              <p:cNvPr id="17502" name="Rectangle 64"/>
              <p:cNvSpPr>
                <a:spLocks noChangeArrowheads="1"/>
              </p:cNvSpPr>
              <p:nvPr/>
            </p:nvSpPr>
            <p:spPr bwMode="auto">
              <a:xfrm>
                <a:off x="1344" y="2448"/>
                <a:ext cx="912" cy="67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3" name="Rectangle 65"/>
              <p:cNvSpPr>
                <a:spLocks noChangeArrowheads="1"/>
              </p:cNvSpPr>
              <p:nvPr/>
            </p:nvSpPr>
            <p:spPr bwMode="auto">
              <a:xfrm>
                <a:off x="1344" y="2832"/>
                <a:ext cx="384" cy="1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4" name="Rectangle 66"/>
              <p:cNvSpPr>
                <a:spLocks noChangeArrowheads="1"/>
              </p:cNvSpPr>
              <p:nvPr/>
            </p:nvSpPr>
            <p:spPr bwMode="auto">
              <a:xfrm>
                <a:off x="1872" y="2832"/>
                <a:ext cx="384" cy="1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5" name="Rectangle 67"/>
              <p:cNvSpPr>
                <a:spLocks noChangeArrowheads="1"/>
              </p:cNvSpPr>
              <p:nvPr/>
            </p:nvSpPr>
            <p:spPr bwMode="auto">
              <a:xfrm>
                <a:off x="1008" y="2448"/>
                <a:ext cx="192" cy="67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6" name="Rectangle 68"/>
              <p:cNvSpPr>
                <a:spLocks noChangeArrowheads="1"/>
              </p:cNvSpPr>
              <p:nvPr/>
            </p:nvSpPr>
            <p:spPr bwMode="auto">
              <a:xfrm>
                <a:off x="2400" y="2448"/>
                <a:ext cx="192" cy="67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7" name="Rectangle 69"/>
              <p:cNvSpPr>
                <a:spLocks noChangeArrowheads="1"/>
              </p:cNvSpPr>
              <p:nvPr/>
            </p:nvSpPr>
            <p:spPr bwMode="auto">
              <a:xfrm>
                <a:off x="1200" y="2400"/>
                <a:ext cx="1296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7416" name="Group 70"/>
          <p:cNvGrpSpPr>
            <a:grpSpLocks/>
          </p:cNvGrpSpPr>
          <p:nvPr/>
        </p:nvGrpSpPr>
        <p:grpSpPr bwMode="auto">
          <a:xfrm>
            <a:off x="990600" y="3225404"/>
            <a:ext cx="228600" cy="457200"/>
            <a:chOff x="1008" y="1920"/>
            <a:chExt cx="1584" cy="2112"/>
          </a:xfrm>
        </p:grpSpPr>
        <p:grpSp>
          <p:nvGrpSpPr>
            <p:cNvPr id="17469" name="Group 71"/>
            <p:cNvGrpSpPr>
              <a:grpSpLocks/>
            </p:cNvGrpSpPr>
            <p:nvPr/>
          </p:nvGrpSpPr>
          <p:grpSpPr bwMode="auto">
            <a:xfrm>
              <a:off x="1008" y="1920"/>
              <a:ext cx="1584" cy="2112"/>
              <a:chOff x="1152" y="2496"/>
              <a:chExt cx="720" cy="1584"/>
            </a:xfrm>
          </p:grpSpPr>
          <p:grpSp>
            <p:nvGrpSpPr>
              <p:cNvPr id="17477" name="Group 72"/>
              <p:cNvGrpSpPr>
                <a:grpSpLocks/>
              </p:cNvGrpSpPr>
              <p:nvPr/>
            </p:nvGrpSpPr>
            <p:grpSpPr bwMode="auto">
              <a:xfrm>
                <a:off x="1296" y="2880"/>
                <a:ext cx="432" cy="1200"/>
                <a:chOff x="2448" y="2448"/>
                <a:chExt cx="432" cy="1200"/>
              </a:xfrm>
            </p:grpSpPr>
            <p:sp>
              <p:nvSpPr>
                <p:cNvPr id="17492" name="Line 73"/>
                <p:cNvSpPr>
                  <a:spLocks noChangeShapeType="1"/>
                </p:cNvSpPr>
                <p:nvPr/>
              </p:nvSpPr>
              <p:spPr bwMode="auto">
                <a:xfrm>
                  <a:off x="2448" y="2448"/>
                  <a:ext cx="0" cy="1200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93" name="Line 74"/>
                <p:cNvSpPr>
                  <a:spLocks noChangeShapeType="1"/>
                </p:cNvSpPr>
                <p:nvPr/>
              </p:nvSpPr>
              <p:spPr bwMode="auto">
                <a:xfrm>
                  <a:off x="2448" y="3648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94" name="Line 75"/>
                <p:cNvSpPr>
                  <a:spLocks noChangeShapeType="1"/>
                </p:cNvSpPr>
                <p:nvPr/>
              </p:nvSpPr>
              <p:spPr bwMode="auto">
                <a:xfrm>
                  <a:off x="2640" y="2976"/>
                  <a:ext cx="0" cy="672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95" name="Line 76"/>
                <p:cNvSpPr>
                  <a:spLocks noChangeShapeType="1"/>
                </p:cNvSpPr>
                <p:nvPr/>
              </p:nvSpPr>
              <p:spPr bwMode="auto">
                <a:xfrm>
                  <a:off x="2688" y="2976"/>
                  <a:ext cx="0" cy="672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96" name="Line 77"/>
                <p:cNvSpPr>
                  <a:spLocks noChangeShapeType="1"/>
                </p:cNvSpPr>
                <p:nvPr/>
              </p:nvSpPr>
              <p:spPr bwMode="auto">
                <a:xfrm>
                  <a:off x="2688" y="3648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97" name="Line 78"/>
                <p:cNvSpPr>
                  <a:spLocks noChangeShapeType="1"/>
                </p:cNvSpPr>
                <p:nvPr/>
              </p:nvSpPr>
              <p:spPr bwMode="auto">
                <a:xfrm>
                  <a:off x="2880" y="2448"/>
                  <a:ext cx="0" cy="1200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98" name="Line 79"/>
                <p:cNvSpPr>
                  <a:spLocks noChangeShapeType="1"/>
                </p:cNvSpPr>
                <p:nvPr/>
              </p:nvSpPr>
              <p:spPr bwMode="auto">
                <a:xfrm>
                  <a:off x="2448" y="2448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99" name="Line 80"/>
                <p:cNvSpPr>
                  <a:spLocks noChangeShapeType="1"/>
                </p:cNvSpPr>
                <p:nvPr/>
              </p:nvSpPr>
              <p:spPr bwMode="auto">
                <a:xfrm>
                  <a:off x="2640" y="2976"/>
                  <a:ext cx="48" cy="0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478" name="Group 81"/>
              <p:cNvGrpSpPr>
                <a:grpSpLocks/>
              </p:cNvGrpSpPr>
              <p:nvPr/>
            </p:nvGrpSpPr>
            <p:grpSpPr bwMode="auto">
              <a:xfrm>
                <a:off x="1152" y="2832"/>
                <a:ext cx="96" cy="576"/>
                <a:chOff x="1152" y="2832"/>
                <a:chExt cx="96" cy="576"/>
              </a:xfrm>
            </p:grpSpPr>
            <p:sp>
              <p:nvSpPr>
                <p:cNvPr id="17488" name="Line 82"/>
                <p:cNvSpPr>
                  <a:spLocks noChangeShapeType="1"/>
                </p:cNvSpPr>
                <p:nvPr/>
              </p:nvSpPr>
              <p:spPr bwMode="auto">
                <a:xfrm>
                  <a:off x="1248" y="2880"/>
                  <a:ext cx="0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89" name="Line 83"/>
                <p:cNvSpPr>
                  <a:spLocks noChangeShapeType="1"/>
                </p:cNvSpPr>
                <p:nvPr/>
              </p:nvSpPr>
              <p:spPr bwMode="auto">
                <a:xfrm>
                  <a:off x="1152" y="2832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90" name="Line 84"/>
                <p:cNvSpPr>
                  <a:spLocks noChangeShapeType="1"/>
                </p:cNvSpPr>
                <p:nvPr/>
              </p:nvSpPr>
              <p:spPr bwMode="auto">
                <a:xfrm>
                  <a:off x="1152" y="340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91" name="Line 85"/>
                <p:cNvSpPr>
                  <a:spLocks noChangeShapeType="1"/>
                </p:cNvSpPr>
                <p:nvPr/>
              </p:nvSpPr>
              <p:spPr bwMode="auto">
                <a:xfrm>
                  <a:off x="1152" y="2832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479" name="Group 86"/>
              <p:cNvGrpSpPr>
                <a:grpSpLocks/>
              </p:cNvGrpSpPr>
              <p:nvPr/>
            </p:nvGrpSpPr>
            <p:grpSpPr bwMode="auto">
              <a:xfrm flipH="1">
                <a:off x="1776" y="2832"/>
                <a:ext cx="96" cy="576"/>
                <a:chOff x="1152" y="2832"/>
                <a:chExt cx="96" cy="576"/>
              </a:xfrm>
            </p:grpSpPr>
            <p:sp>
              <p:nvSpPr>
                <p:cNvPr id="17484" name="Line 87"/>
                <p:cNvSpPr>
                  <a:spLocks noChangeShapeType="1"/>
                </p:cNvSpPr>
                <p:nvPr/>
              </p:nvSpPr>
              <p:spPr bwMode="auto">
                <a:xfrm>
                  <a:off x="1248" y="2880"/>
                  <a:ext cx="0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85" name="Line 88"/>
                <p:cNvSpPr>
                  <a:spLocks noChangeShapeType="1"/>
                </p:cNvSpPr>
                <p:nvPr/>
              </p:nvSpPr>
              <p:spPr bwMode="auto">
                <a:xfrm>
                  <a:off x="1152" y="2832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86" name="Line 89"/>
                <p:cNvSpPr>
                  <a:spLocks noChangeShapeType="1"/>
                </p:cNvSpPr>
                <p:nvPr/>
              </p:nvSpPr>
              <p:spPr bwMode="auto">
                <a:xfrm>
                  <a:off x="1152" y="340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87" name="Line 90"/>
                <p:cNvSpPr>
                  <a:spLocks noChangeShapeType="1"/>
                </p:cNvSpPr>
                <p:nvPr/>
              </p:nvSpPr>
              <p:spPr bwMode="auto">
                <a:xfrm>
                  <a:off x="1152" y="2832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7480" name="Oval 91"/>
              <p:cNvSpPr>
                <a:spLocks noChangeArrowheads="1"/>
              </p:cNvSpPr>
              <p:nvPr/>
            </p:nvSpPr>
            <p:spPr bwMode="auto">
              <a:xfrm>
                <a:off x="1392" y="2496"/>
                <a:ext cx="240" cy="33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1" name="Line 92"/>
              <p:cNvSpPr>
                <a:spLocks noChangeShapeType="1"/>
              </p:cNvSpPr>
              <p:nvPr/>
            </p:nvSpPr>
            <p:spPr bwMode="auto">
              <a:xfrm>
                <a:off x="1152" y="2832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82" name="Line 93"/>
              <p:cNvSpPr>
                <a:spLocks noChangeShapeType="1"/>
              </p:cNvSpPr>
              <p:nvPr/>
            </p:nvSpPr>
            <p:spPr bwMode="auto">
              <a:xfrm>
                <a:off x="1248" y="2880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83" name="Line 94"/>
              <p:cNvSpPr>
                <a:spLocks noChangeShapeType="1"/>
              </p:cNvSpPr>
              <p:nvPr/>
            </p:nvSpPr>
            <p:spPr bwMode="auto">
              <a:xfrm>
                <a:off x="1728" y="2880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7470" name="Group 95"/>
            <p:cNvGrpSpPr>
              <a:grpSpLocks/>
            </p:cNvGrpSpPr>
            <p:nvPr/>
          </p:nvGrpSpPr>
          <p:grpSpPr bwMode="auto">
            <a:xfrm>
              <a:off x="1008" y="2400"/>
              <a:ext cx="1584" cy="1632"/>
              <a:chOff x="1008" y="2400"/>
              <a:chExt cx="1584" cy="1632"/>
            </a:xfrm>
          </p:grpSpPr>
          <p:sp>
            <p:nvSpPr>
              <p:cNvPr id="17471" name="Rectangle 96"/>
              <p:cNvSpPr>
                <a:spLocks noChangeArrowheads="1"/>
              </p:cNvSpPr>
              <p:nvPr/>
            </p:nvSpPr>
            <p:spPr bwMode="auto">
              <a:xfrm>
                <a:off x="1344" y="2448"/>
                <a:ext cx="912" cy="67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72" name="Rectangle 97"/>
              <p:cNvSpPr>
                <a:spLocks noChangeArrowheads="1"/>
              </p:cNvSpPr>
              <p:nvPr/>
            </p:nvSpPr>
            <p:spPr bwMode="auto">
              <a:xfrm>
                <a:off x="1344" y="2832"/>
                <a:ext cx="384" cy="1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73" name="Rectangle 98"/>
              <p:cNvSpPr>
                <a:spLocks noChangeArrowheads="1"/>
              </p:cNvSpPr>
              <p:nvPr/>
            </p:nvSpPr>
            <p:spPr bwMode="auto">
              <a:xfrm>
                <a:off x="1872" y="2832"/>
                <a:ext cx="384" cy="1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74" name="Rectangle 99"/>
              <p:cNvSpPr>
                <a:spLocks noChangeArrowheads="1"/>
              </p:cNvSpPr>
              <p:nvPr/>
            </p:nvSpPr>
            <p:spPr bwMode="auto">
              <a:xfrm>
                <a:off x="1008" y="2448"/>
                <a:ext cx="192" cy="67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75" name="Rectangle 100"/>
              <p:cNvSpPr>
                <a:spLocks noChangeArrowheads="1"/>
              </p:cNvSpPr>
              <p:nvPr/>
            </p:nvSpPr>
            <p:spPr bwMode="auto">
              <a:xfrm>
                <a:off x="2400" y="2448"/>
                <a:ext cx="192" cy="67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76" name="Rectangle 101"/>
              <p:cNvSpPr>
                <a:spLocks noChangeArrowheads="1"/>
              </p:cNvSpPr>
              <p:nvPr/>
            </p:nvSpPr>
            <p:spPr bwMode="auto">
              <a:xfrm>
                <a:off x="1200" y="2400"/>
                <a:ext cx="1296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7417" name="Group 102"/>
          <p:cNvGrpSpPr>
            <a:grpSpLocks/>
          </p:cNvGrpSpPr>
          <p:nvPr/>
        </p:nvGrpSpPr>
        <p:grpSpPr bwMode="auto">
          <a:xfrm>
            <a:off x="990600" y="3892154"/>
            <a:ext cx="228600" cy="457200"/>
            <a:chOff x="1008" y="1920"/>
            <a:chExt cx="1584" cy="2112"/>
          </a:xfrm>
        </p:grpSpPr>
        <p:grpSp>
          <p:nvGrpSpPr>
            <p:cNvPr id="17438" name="Group 103"/>
            <p:cNvGrpSpPr>
              <a:grpSpLocks/>
            </p:cNvGrpSpPr>
            <p:nvPr/>
          </p:nvGrpSpPr>
          <p:grpSpPr bwMode="auto">
            <a:xfrm>
              <a:off x="1008" y="1920"/>
              <a:ext cx="1584" cy="2112"/>
              <a:chOff x="1152" y="2496"/>
              <a:chExt cx="720" cy="1584"/>
            </a:xfrm>
          </p:grpSpPr>
          <p:grpSp>
            <p:nvGrpSpPr>
              <p:cNvPr id="17446" name="Group 104"/>
              <p:cNvGrpSpPr>
                <a:grpSpLocks/>
              </p:cNvGrpSpPr>
              <p:nvPr/>
            </p:nvGrpSpPr>
            <p:grpSpPr bwMode="auto">
              <a:xfrm>
                <a:off x="1296" y="2880"/>
                <a:ext cx="432" cy="1200"/>
                <a:chOff x="2448" y="2448"/>
                <a:chExt cx="432" cy="1200"/>
              </a:xfrm>
            </p:grpSpPr>
            <p:sp>
              <p:nvSpPr>
                <p:cNvPr id="17461" name="Line 105"/>
                <p:cNvSpPr>
                  <a:spLocks noChangeShapeType="1"/>
                </p:cNvSpPr>
                <p:nvPr/>
              </p:nvSpPr>
              <p:spPr bwMode="auto">
                <a:xfrm>
                  <a:off x="2448" y="2448"/>
                  <a:ext cx="0" cy="1200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62" name="Line 106"/>
                <p:cNvSpPr>
                  <a:spLocks noChangeShapeType="1"/>
                </p:cNvSpPr>
                <p:nvPr/>
              </p:nvSpPr>
              <p:spPr bwMode="auto">
                <a:xfrm>
                  <a:off x="2448" y="3648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63" name="Line 107"/>
                <p:cNvSpPr>
                  <a:spLocks noChangeShapeType="1"/>
                </p:cNvSpPr>
                <p:nvPr/>
              </p:nvSpPr>
              <p:spPr bwMode="auto">
                <a:xfrm>
                  <a:off x="2640" y="2976"/>
                  <a:ext cx="0" cy="672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64" name="Line 108"/>
                <p:cNvSpPr>
                  <a:spLocks noChangeShapeType="1"/>
                </p:cNvSpPr>
                <p:nvPr/>
              </p:nvSpPr>
              <p:spPr bwMode="auto">
                <a:xfrm>
                  <a:off x="2688" y="2976"/>
                  <a:ext cx="0" cy="672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65" name="Line 109"/>
                <p:cNvSpPr>
                  <a:spLocks noChangeShapeType="1"/>
                </p:cNvSpPr>
                <p:nvPr/>
              </p:nvSpPr>
              <p:spPr bwMode="auto">
                <a:xfrm>
                  <a:off x="2688" y="3648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66" name="Line 110"/>
                <p:cNvSpPr>
                  <a:spLocks noChangeShapeType="1"/>
                </p:cNvSpPr>
                <p:nvPr/>
              </p:nvSpPr>
              <p:spPr bwMode="auto">
                <a:xfrm>
                  <a:off x="2880" y="2448"/>
                  <a:ext cx="0" cy="1200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67" name="Line 111"/>
                <p:cNvSpPr>
                  <a:spLocks noChangeShapeType="1"/>
                </p:cNvSpPr>
                <p:nvPr/>
              </p:nvSpPr>
              <p:spPr bwMode="auto">
                <a:xfrm>
                  <a:off x="2448" y="2448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68" name="Line 112"/>
                <p:cNvSpPr>
                  <a:spLocks noChangeShapeType="1"/>
                </p:cNvSpPr>
                <p:nvPr/>
              </p:nvSpPr>
              <p:spPr bwMode="auto">
                <a:xfrm>
                  <a:off x="2640" y="2976"/>
                  <a:ext cx="48" cy="0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447" name="Group 113"/>
              <p:cNvGrpSpPr>
                <a:grpSpLocks/>
              </p:cNvGrpSpPr>
              <p:nvPr/>
            </p:nvGrpSpPr>
            <p:grpSpPr bwMode="auto">
              <a:xfrm>
                <a:off x="1152" y="2832"/>
                <a:ext cx="96" cy="576"/>
                <a:chOff x="1152" y="2832"/>
                <a:chExt cx="96" cy="576"/>
              </a:xfrm>
            </p:grpSpPr>
            <p:sp>
              <p:nvSpPr>
                <p:cNvPr id="17457" name="Line 114"/>
                <p:cNvSpPr>
                  <a:spLocks noChangeShapeType="1"/>
                </p:cNvSpPr>
                <p:nvPr/>
              </p:nvSpPr>
              <p:spPr bwMode="auto">
                <a:xfrm>
                  <a:off x="1248" y="2880"/>
                  <a:ext cx="0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58" name="Line 115"/>
                <p:cNvSpPr>
                  <a:spLocks noChangeShapeType="1"/>
                </p:cNvSpPr>
                <p:nvPr/>
              </p:nvSpPr>
              <p:spPr bwMode="auto">
                <a:xfrm>
                  <a:off x="1152" y="2832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59" name="Line 116"/>
                <p:cNvSpPr>
                  <a:spLocks noChangeShapeType="1"/>
                </p:cNvSpPr>
                <p:nvPr/>
              </p:nvSpPr>
              <p:spPr bwMode="auto">
                <a:xfrm>
                  <a:off x="1152" y="340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60" name="Line 117"/>
                <p:cNvSpPr>
                  <a:spLocks noChangeShapeType="1"/>
                </p:cNvSpPr>
                <p:nvPr/>
              </p:nvSpPr>
              <p:spPr bwMode="auto">
                <a:xfrm>
                  <a:off x="1152" y="2832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448" name="Group 118"/>
              <p:cNvGrpSpPr>
                <a:grpSpLocks/>
              </p:cNvGrpSpPr>
              <p:nvPr/>
            </p:nvGrpSpPr>
            <p:grpSpPr bwMode="auto">
              <a:xfrm flipH="1">
                <a:off x="1776" y="2832"/>
                <a:ext cx="96" cy="576"/>
                <a:chOff x="1152" y="2832"/>
                <a:chExt cx="96" cy="576"/>
              </a:xfrm>
            </p:grpSpPr>
            <p:sp>
              <p:nvSpPr>
                <p:cNvPr id="17453" name="Line 119"/>
                <p:cNvSpPr>
                  <a:spLocks noChangeShapeType="1"/>
                </p:cNvSpPr>
                <p:nvPr/>
              </p:nvSpPr>
              <p:spPr bwMode="auto">
                <a:xfrm>
                  <a:off x="1248" y="2880"/>
                  <a:ext cx="0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54" name="Line 120"/>
                <p:cNvSpPr>
                  <a:spLocks noChangeShapeType="1"/>
                </p:cNvSpPr>
                <p:nvPr/>
              </p:nvSpPr>
              <p:spPr bwMode="auto">
                <a:xfrm>
                  <a:off x="1152" y="2832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55" name="Line 121"/>
                <p:cNvSpPr>
                  <a:spLocks noChangeShapeType="1"/>
                </p:cNvSpPr>
                <p:nvPr/>
              </p:nvSpPr>
              <p:spPr bwMode="auto">
                <a:xfrm>
                  <a:off x="1152" y="340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56" name="Line 122"/>
                <p:cNvSpPr>
                  <a:spLocks noChangeShapeType="1"/>
                </p:cNvSpPr>
                <p:nvPr/>
              </p:nvSpPr>
              <p:spPr bwMode="auto">
                <a:xfrm>
                  <a:off x="1152" y="2832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7449" name="Oval 123"/>
              <p:cNvSpPr>
                <a:spLocks noChangeArrowheads="1"/>
              </p:cNvSpPr>
              <p:nvPr/>
            </p:nvSpPr>
            <p:spPr bwMode="auto">
              <a:xfrm>
                <a:off x="1392" y="2496"/>
                <a:ext cx="240" cy="33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50" name="Line 124"/>
              <p:cNvSpPr>
                <a:spLocks noChangeShapeType="1"/>
              </p:cNvSpPr>
              <p:nvPr/>
            </p:nvSpPr>
            <p:spPr bwMode="auto">
              <a:xfrm>
                <a:off x="1152" y="2832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51" name="Line 125"/>
              <p:cNvSpPr>
                <a:spLocks noChangeShapeType="1"/>
              </p:cNvSpPr>
              <p:nvPr/>
            </p:nvSpPr>
            <p:spPr bwMode="auto">
              <a:xfrm>
                <a:off x="1248" y="2880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52" name="Line 126"/>
              <p:cNvSpPr>
                <a:spLocks noChangeShapeType="1"/>
              </p:cNvSpPr>
              <p:nvPr/>
            </p:nvSpPr>
            <p:spPr bwMode="auto">
              <a:xfrm>
                <a:off x="1728" y="2880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7439" name="Group 127"/>
            <p:cNvGrpSpPr>
              <a:grpSpLocks/>
            </p:cNvGrpSpPr>
            <p:nvPr/>
          </p:nvGrpSpPr>
          <p:grpSpPr bwMode="auto">
            <a:xfrm>
              <a:off x="1008" y="2400"/>
              <a:ext cx="1584" cy="1632"/>
              <a:chOff x="1008" y="2400"/>
              <a:chExt cx="1584" cy="1632"/>
            </a:xfrm>
          </p:grpSpPr>
          <p:sp>
            <p:nvSpPr>
              <p:cNvPr id="17440" name="Rectangle 128"/>
              <p:cNvSpPr>
                <a:spLocks noChangeArrowheads="1"/>
              </p:cNvSpPr>
              <p:nvPr/>
            </p:nvSpPr>
            <p:spPr bwMode="auto">
              <a:xfrm>
                <a:off x="1344" y="2448"/>
                <a:ext cx="912" cy="67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41" name="Rectangle 129"/>
              <p:cNvSpPr>
                <a:spLocks noChangeArrowheads="1"/>
              </p:cNvSpPr>
              <p:nvPr/>
            </p:nvSpPr>
            <p:spPr bwMode="auto">
              <a:xfrm>
                <a:off x="1344" y="2832"/>
                <a:ext cx="384" cy="1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42" name="Rectangle 130"/>
              <p:cNvSpPr>
                <a:spLocks noChangeArrowheads="1"/>
              </p:cNvSpPr>
              <p:nvPr/>
            </p:nvSpPr>
            <p:spPr bwMode="auto">
              <a:xfrm>
                <a:off x="1872" y="2832"/>
                <a:ext cx="384" cy="1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43" name="Rectangle 131"/>
              <p:cNvSpPr>
                <a:spLocks noChangeArrowheads="1"/>
              </p:cNvSpPr>
              <p:nvPr/>
            </p:nvSpPr>
            <p:spPr bwMode="auto">
              <a:xfrm>
                <a:off x="1008" y="2448"/>
                <a:ext cx="192" cy="67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44" name="Rectangle 132"/>
              <p:cNvSpPr>
                <a:spLocks noChangeArrowheads="1"/>
              </p:cNvSpPr>
              <p:nvPr/>
            </p:nvSpPr>
            <p:spPr bwMode="auto">
              <a:xfrm>
                <a:off x="2400" y="2448"/>
                <a:ext cx="192" cy="67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45" name="Rectangle 133"/>
              <p:cNvSpPr>
                <a:spLocks noChangeArrowheads="1"/>
              </p:cNvSpPr>
              <p:nvPr/>
            </p:nvSpPr>
            <p:spPr bwMode="auto">
              <a:xfrm>
                <a:off x="1200" y="2400"/>
                <a:ext cx="1296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7418" name="Text Box 134"/>
          <p:cNvSpPr txBox="1">
            <a:spLocks noChangeArrowheads="1"/>
          </p:cNvSpPr>
          <p:nvPr/>
        </p:nvSpPr>
        <p:spPr bwMode="auto">
          <a:xfrm>
            <a:off x="3505200" y="2022852"/>
            <a:ext cx="1300356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>
              <a:lnSpc>
                <a:spcPct val="70000"/>
              </a:lnSpc>
              <a:buNone/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engineering</a:t>
            </a:r>
          </a:p>
        </p:txBody>
      </p:sp>
      <p:sp>
        <p:nvSpPr>
          <p:cNvPr id="17419" name="Text Box 135"/>
          <p:cNvSpPr txBox="1">
            <a:spLocks noChangeArrowheads="1"/>
          </p:cNvSpPr>
          <p:nvPr/>
        </p:nvSpPr>
        <p:spPr bwMode="auto">
          <a:xfrm>
            <a:off x="3657600" y="2971800"/>
            <a:ext cx="1131400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>
              <a:lnSpc>
                <a:spcPct val="70000"/>
              </a:lnSpc>
              <a:buNone/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marketing</a:t>
            </a:r>
          </a:p>
        </p:txBody>
      </p:sp>
      <p:sp>
        <p:nvSpPr>
          <p:cNvPr id="17420" name="Text Box 136"/>
          <p:cNvSpPr txBox="1">
            <a:spLocks noChangeArrowheads="1"/>
          </p:cNvSpPr>
          <p:nvPr/>
        </p:nvSpPr>
        <p:spPr bwMode="auto">
          <a:xfrm>
            <a:off x="3657601" y="3965952"/>
            <a:ext cx="1180323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>
              <a:lnSpc>
                <a:spcPct val="70000"/>
              </a:lnSpc>
              <a:buNone/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human res</a:t>
            </a:r>
          </a:p>
        </p:txBody>
      </p:sp>
      <p:sp>
        <p:nvSpPr>
          <p:cNvPr id="17421" name="server"/>
          <p:cNvSpPr>
            <a:spLocks noEditPoints="1" noChangeArrowheads="1"/>
          </p:cNvSpPr>
          <p:nvPr/>
        </p:nvSpPr>
        <p:spPr bwMode="auto">
          <a:xfrm>
            <a:off x="7010401" y="1891904"/>
            <a:ext cx="371475" cy="564356"/>
          </a:xfrm>
          <a:custGeom>
            <a:avLst/>
            <a:gdLst>
              <a:gd name="T0" fmla="*/ 0 w 21600"/>
              <a:gd name="T1" fmla="*/ 0 h 21600"/>
              <a:gd name="T2" fmla="*/ 944774227 w 21600"/>
              <a:gd name="T3" fmla="*/ 0 h 21600"/>
              <a:gd name="T4" fmla="*/ 1889544052 w 21600"/>
              <a:gd name="T5" fmla="*/ 0 h 21600"/>
              <a:gd name="T6" fmla="*/ 1889544052 w 21600"/>
              <a:gd name="T7" fmla="*/ 2147483647 h 21600"/>
              <a:gd name="T8" fmla="*/ 1889544052 w 21600"/>
              <a:gd name="T9" fmla="*/ 2147483647 h 21600"/>
              <a:gd name="T10" fmla="*/ 944774227 w 21600"/>
              <a:gd name="T11" fmla="*/ 2147483647 h 21600"/>
              <a:gd name="T12" fmla="*/ 0 w 21600"/>
              <a:gd name="T13" fmla="*/ 2147483647 h 21600"/>
              <a:gd name="T14" fmla="*/ 0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761 w 21600"/>
              <a:gd name="T25" fmla="*/ 22454 h 21600"/>
              <a:gd name="T26" fmla="*/ 21069 w 21600"/>
              <a:gd name="T27" fmla="*/ 28282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2" name="server"/>
          <p:cNvSpPr>
            <a:spLocks noEditPoints="1" noChangeArrowheads="1"/>
          </p:cNvSpPr>
          <p:nvPr/>
        </p:nvSpPr>
        <p:spPr bwMode="auto">
          <a:xfrm>
            <a:off x="7010401" y="2777729"/>
            <a:ext cx="371475" cy="564356"/>
          </a:xfrm>
          <a:custGeom>
            <a:avLst/>
            <a:gdLst>
              <a:gd name="T0" fmla="*/ 0 w 21600"/>
              <a:gd name="T1" fmla="*/ 0 h 21600"/>
              <a:gd name="T2" fmla="*/ 944774227 w 21600"/>
              <a:gd name="T3" fmla="*/ 0 h 21600"/>
              <a:gd name="T4" fmla="*/ 1889544052 w 21600"/>
              <a:gd name="T5" fmla="*/ 0 h 21600"/>
              <a:gd name="T6" fmla="*/ 1889544052 w 21600"/>
              <a:gd name="T7" fmla="*/ 2147483647 h 21600"/>
              <a:gd name="T8" fmla="*/ 1889544052 w 21600"/>
              <a:gd name="T9" fmla="*/ 2147483647 h 21600"/>
              <a:gd name="T10" fmla="*/ 944774227 w 21600"/>
              <a:gd name="T11" fmla="*/ 2147483647 h 21600"/>
              <a:gd name="T12" fmla="*/ 0 w 21600"/>
              <a:gd name="T13" fmla="*/ 2147483647 h 21600"/>
              <a:gd name="T14" fmla="*/ 0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761 w 21600"/>
              <a:gd name="T25" fmla="*/ 22454 h 21600"/>
              <a:gd name="T26" fmla="*/ 21069 w 21600"/>
              <a:gd name="T27" fmla="*/ 28282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rgbClr val="FF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3" name="server"/>
          <p:cNvSpPr>
            <a:spLocks noEditPoints="1" noChangeArrowheads="1"/>
          </p:cNvSpPr>
          <p:nvPr/>
        </p:nvSpPr>
        <p:spPr bwMode="auto">
          <a:xfrm>
            <a:off x="7010401" y="3663554"/>
            <a:ext cx="371475" cy="564356"/>
          </a:xfrm>
          <a:custGeom>
            <a:avLst/>
            <a:gdLst>
              <a:gd name="T0" fmla="*/ 0 w 21600"/>
              <a:gd name="T1" fmla="*/ 0 h 21600"/>
              <a:gd name="T2" fmla="*/ 944774227 w 21600"/>
              <a:gd name="T3" fmla="*/ 0 h 21600"/>
              <a:gd name="T4" fmla="*/ 1889544052 w 21600"/>
              <a:gd name="T5" fmla="*/ 0 h 21600"/>
              <a:gd name="T6" fmla="*/ 1889544052 w 21600"/>
              <a:gd name="T7" fmla="*/ 2147483647 h 21600"/>
              <a:gd name="T8" fmla="*/ 1889544052 w 21600"/>
              <a:gd name="T9" fmla="*/ 2147483647 h 21600"/>
              <a:gd name="T10" fmla="*/ 944774227 w 21600"/>
              <a:gd name="T11" fmla="*/ 2147483647 h 21600"/>
              <a:gd name="T12" fmla="*/ 0 w 21600"/>
              <a:gd name="T13" fmla="*/ 2147483647 h 21600"/>
              <a:gd name="T14" fmla="*/ 0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761 w 21600"/>
              <a:gd name="T25" fmla="*/ 22454 h 21600"/>
              <a:gd name="T26" fmla="*/ 21069 w 21600"/>
              <a:gd name="T27" fmla="*/ 28282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4" name="Text Box 140"/>
          <p:cNvSpPr txBox="1">
            <a:spLocks noChangeArrowheads="1"/>
          </p:cNvSpPr>
          <p:nvPr/>
        </p:nvSpPr>
        <p:spPr bwMode="auto">
          <a:xfrm>
            <a:off x="7550098" y="2000250"/>
            <a:ext cx="955583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>
              <a:lnSpc>
                <a:spcPct val="70000"/>
              </a:lnSpc>
              <a:buNone/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Server 1</a:t>
            </a:r>
          </a:p>
        </p:txBody>
      </p:sp>
      <p:sp>
        <p:nvSpPr>
          <p:cNvPr id="17425" name="Text Box 141"/>
          <p:cNvSpPr txBox="1">
            <a:spLocks noChangeArrowheads="1"/>
          </p:cNvSpPr>
          <p:nvPr/>
        </p:nvSpPr>
        <p:spPr bwMode="auto">
          <a:xfrm>
            <a:off x="7550098" y="3771900"/>
            <a:ext cx="955583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>
              <a:lnSpc>
                <a:spcPct val="70000"/>
              </a:lnSpc>
              <a:buNone/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Server 3</a:t>
            </a:r>
          </a:p>
        </p:txBody>
      </p:sp>
      <p:sp>
        <p:nvSpPr>
          <p:cNvPr id="17426" name="Text Box 142"/>
          <p:cNvSpPr txBox="1">
            <a:spLocks noChangeArrowheads="1"/>
          </p:cNvSpPr>
          <p:nvPr/>
        </p:nvSpPr>
        <p:spPr bwMode="auto">
          <a:xfrm>
            <a:off x="7550098" y="2886075"/>
            <a:ext cx="955583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>
              <a:lnSpc>
                <a:spcPct val="70000"/>
              </a:lnSpc>
              <a:buNone/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Server 2</a:t>
            </a:r>
          </a:p>
        </p:txBody>
      </p:sp>
      <p:sp>
        <p:nvSpPr>
          <p:cNvPr id="17427" name="Line 143"/>
          <p:cNvSpPr>
            <a:spLocks noChangeShapeType="1"/>
          </p:cNvSpPr>
          <p:nvPr/>
        </p:nvSpPr>
        <p:spPr bwMode="auto">
          <a:xfrm>
            <a:off x="1371600" y="2063354"/>
            <a:ext cx="213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28" name="Line 144"/>
          <p:cNvSpPr>
            <a:spLocks noChangeShapeType="1"/>
          </p:cNvSpPr>
          <p:nvPr/>
        </p:nvSpPr>
        <p:spPr bwMode="auto">
          <a:xfrm flipV="1">
            <a:off x="1371600" y="2177654"/>
            <a:ext cx="20574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29" name="Line 145"/>
          <p:cNvSpPr>
            <a:spLocks noChangeShapeType="1"/>
          </p:cNvSpPr>
          <p:nvPr/>
        </p:nvSpPr>
        <p:spPr bwMode="auto">
          <a:xfrm>
            <a:off x="1371600" y="4120754"/>
            <a:ext cx="2209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30" name="Line 146"/>
          <p:cNvSpPr>
            <a:spLocks noChangeShapeType="1"/>
          </p:cNvSpPr>
          <p:nvPr/>
        </p:nvSpPr>
        <p:spPr bwMode="auto">
          <a:xfrm flipV="1">
            <a:off x="1447800" y="3149204"/>
            <a:ext cx="2133600" cy="342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31" name="Line 147"/>
          <p:cNvSpPr>
            <a:spLocks noChangeShapeType="1"/>
          </p:cNvSpPr>
          <p:nvPr/>
        </p:nvSpPr>
        <p:spPr bwMode="auto">
          <a:xfrm>
            <a:off x="5227638" y="2177654"/>
            <a:ext cx="15541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32" name="Line 148"/>
          <p:cNvSpPr>
            <a:spLocks noChangeShapeType="1"/>
          </p:cNvSpPr>
          <p:nvPr/>
        </p:nvSpPr>
        <p:spPr bwMode="auto">
          <a:xfrm flipV="1">
            <a:off x="5227638" y="2291954"/>
            <a:ext cx="1477962" cy="723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33" name="Line 149"/>
          <p:cNvSpPr>
            <a:spLocks noChangeShapeType="1"/>
          </p:cNvSpPr>
          <p:nvPr/>
        </p:nvSpPr>
        <p:spPr bwMode="auto">
          <a:xfrm>
            <a:off x="5227638" y="3034904"/>
            <a:ext cx="1477962" cy="1714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34" name="Line 150"/>
          <p:cNvSpPr>
            <a:spLocks noChangeShapeType="1"/>
          </p:cNvSpPr>
          <p:nvPr/>
        </p:nvSpPr>
        <p:spPr bwMode="auto">
          <a:xfrm flipV="1">
            <a:off x="5424488" y="2520554"/>
            <a:ext cx="1357312" cy="1485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35" name="Line 151"/>
          <p:cNvSpPr>
            <a:spLocks noChangeShapeType="1"/>
          </p:cNvSpPr>
          <p:nvPr/>
        </p:nvSpPr>
        <p:spPr bwMode="auto">
          <a:xfrm flipV="1">
            <a:off x="5430838" y="3320654"/>
            <a:ext cx="1198562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36" name="Line 152"/>
          <p:cNvSpPr>
            <a:spLocks noChangeShapeType="1"/>
          </p:cNvSpPr>
          <p:nvPr/>
        </p:nvSpPr>
        <p:spPr bwMode="auto">
          <a:xfrm>
            <a:off x="5430838" y="4006454"/>
            <a:ext cx="1350962" cy="1714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37" name="Text Box 153"/>
          <p:cNvSpPr txBox="1">
            <a:spLocks noChangeArrowheads="1"/>
          </p:cNvSpPr>
          <p:nvPr/>
        </p:nvSpPr>
        <p:spPr bwMode="auto">
          <a:xfrm>
            <a:off x="1457238" y="4623197"/>
            <a:ext cx="56293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Advantage: 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users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change more frequently than roles</a:t>
            </a:r>
          </a:p>
        </p:txBody>
      </p:sp>
    </p:spTree>
    <p:extLst>
      <p:ext uri="{BB962C8B-B14F-4D97-AF65-F5344CB8AC3E}">
        <p14:creationId xmlns:p14="http://schemas.microsoft.com/office/powerpoint/2010/main" val="97537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 control involves reference monitor</a:t>
            </a:r>
          </a:p>
          <a:p>
            <a:pPr lvl="1"/>
            <a:r>
              <a:rPr lang="en-US" dirty="0" smtClean="0"/>
              <a:t>Check permissions: </a:t>
            </a:r>
            <a:r>
              <a:rPr lang="en-US" dirty="0">
                <a:sym typeface="Symbol"/>
              </a:rPr>
              <a:t></a:t>
            </a:r>
            <a:r>
              <a:rPr lang="en-US" dirty="0" smtClean="0"/>
              <a:t>user info, action</a:t>
            </a:r>
            <a:r>
              <a:rPr lang="en-US" dirty="0" smtClean="0">
                <a:sym typeface="Symbol"/>
              </a:rPr>
              <a:t> yes/no</a:t>
            </a:r>
            <a:endParaRPr lang="en-US" dirty="0" smtClean="0"/>
          </a:p>
          <a:p>
            <a:pPr lvl="1"/>
            <a:r>
              <a:rPr lang="en-US" dirty="0" smtClean="0"/>
              <a:t>Important: no way around this check</a:t>
            </a:r>
          </a:p>
          <a:p>
            <a:r>
              <a:rPr lang="en-US" dirty="0" smtClean="0"/>
              <a:t>Access control matrix</a:t>
            </a:r>
          </a:p>
          <a:p>
            <a:pPr lvl="1"/>
            <a:r>
              <a:rPr lang="en-US" dirty="0" smtClean="0"/>
              <a:t>Access control lists vs capabilities</a:t>
            </a:r>
          </a:p>
          <a:p>
            <a:pPr lvl="1"/>
            <a:r>
              <a:rPr lang="en-US" dirty="0" smtClean="0"/>
              <a:t>Advantages and disadvantages of each</a:t>
            </a:r>
          </a:p>
          <a:p>
            <a:r>
              <a:rPr lang="en-US" dirty="0" smtClean="0"/>
              <a:t>Role-based access control</a:t>
            </a:r>
          </a:p>
          <a:p>
            <a:pPr lvl="1"/>
            <a:r>
              <a:rPr lang="en-US" dirty="0" smtClean="0"/>
              <a:t>Use group as “user info”; </a:t>
            </a:r>
            <a:r>
              <a:rPr lang="en-US" dirty="0"/>
              <a:t> </a:t>
            </a:r>
            <a:r>
              <a:rPr lang="en-US" dirty="0" smtClean="0"/>
              <a:t>use group hierarchies </a:t>
            </a:r>
          </a:p>
        </p:txBody>
      </p:sp>
    </p:spTree>
    <p:extLst>
      <p:ext uri="{BB962C8B-B14F-4D97-AF65-F5344CB8AC3E}">
        <p14:creationId xmlns:p14="http://schemas.microsoft.com/office/powerpoint/2010/main" val="4902047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Secure Architecture</a:t>
            </a:r>
          </a:p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Principles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4955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Operating Systems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01741"/>
            <a:ext cx="3200400" cy="319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30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Unix access control</a:t>
            </a:r>
          </a:p>
        </p:txBody>
      </p:sp>
      <p:sp>
        <p:nvSpPr>
          <p:cNvPr id="112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428750"/>
            <a:ext cx="6867525" cy="3276600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sz="2600" dirty="0" smtClean="0"/>
              <a:t>Process has user id</a:t>
            </a:r>
          </a:p>
          <a:p>
            <a:pPr lvl="1" eaLnBrk="1" hangingPunct="1"/>
            <a:r>
              <a:rPr lang="en-US" sz="2600" dirty="0" smtClean="0"/>
              <a:t>Inherit from creating process</a:t>
            </a:r>
          </a:p>
          <a:p>
            <a:pPr lvl="1" eaLnBrk="1" hangingPunct="1"/>
            <a:r>
              <a:rPr lang="en-US" sz="2600" dirty="0" smtClean="0"/>
              <a:t>Process can change id</a:t>
            </a:r>
          </a:p>
          <a:p>
            <a:pPr lvl="2" eaLnBrk="1" hangingPunct="1"/>
            <a:r>
              <a:rPr lang="en-US" sz="2600" dirty="0" smtClean="0"/>
              <a:t>Restricted set of options</a:t>
            </a:r>
          </a:p>
          <a:p>
            <a:pPr lvl="1"/>
            <a:r>
              <a:rPr lang="en-US" sz="2600" dirty="0"/>
              <a:t>Special “root” id </a:t>
            </a:r>
          </a:p>
          <a:p>
            <a:pPr lvl="2"/>
            <a:r>
              <a:rPr lang="en-US" sz="2600" dirty="0" smtClean="0"/>
              <a:t>All</a:t>
            </a:r>
            <a:r>
              <a:rPr lang="en-US" sz="2600" dirty="0" smtClean="0"/>
              <a:t> </a:t>
            </a:r>
            <a:r>
              <a:rPr lang="en-US" sz="2600" dirty="0" smtClean="0"/>
              <a:t>access </a:t>
            </a:r>
            <a:r>
              <a:rPr lang="en-US" sz="2600" dirty="0" smtClean="0"/>
              <a:t>allowed</a:t>
            </a:r>
            <a:endParaRPr lang="en-US" sz="2600" dirty="0" smtClean="0"/>
          </a:p>
          <a:p>
            <a:r>
              <a:rPr lang="en-US" sz="2600" dirty="0"/>
              <a:t>File has access control list (ACL)</a:t>
            </a:r>
          </a:p>
          <a:p>
            <a:pPr lvl="1"/>
            <a:r>
              <a:rPr lang="en-US" sz="2600" dirty="0"/>
              <a:t>Grants permission to user ids</a:t>
            </a:r>
          </a:p>
          <a:p>
            <a:pPr lvl="1"/>
            <a:r>
              <a:rPr lang="en-US" sz="2600" dirty="0"/>
              <a:t>Owner, group, other</a:t>
            </a:r>
          </a:p>
          <a:p>
            <a:endParaRPr lang="en-US" sz="2600" dirty="0" smtClean="0"/>
          </a:p>
          <a:p>
            <a:pPr lvl="1" eaLnBrk="1" hangingPunct="1"/>
            <a:endParaRPr lang="en-US" dirty="0" smtClean="0"/>
          </a:p>
        </p:txBody>
      </p:sp>
      <p:graphicFrame>
        <p:nvGraphicFramePr>
          <p:cNvPr id="157184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345092"/>
              </p:ext>
            </p:extLst>
          </p:nvPr>
        </p:nvGraphicFramePr>
        <p:xfrm>
          <a:off x="5257800" y="866773"/>
          <a:ext cx="3429000" cy="2162177"/>
        </p:xfrm>
        <a:graphic>
          <a:graphicData uri="http://schemas.openxmlformats.org/drawingml/2006/table">
            <a:tbl>
              <a:tblPr/>
              <a:tblGrid>
                <a:gridCol w="919163"/>
                <a:gridCol w="857250"/>
                <a:gridCol w="857250"/>
                <a:gridCol w="795337"/>
              </a:tblGrid>
              <a:tr h="3488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File 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File 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…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User 1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read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write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User 2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write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write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User 3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read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…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User m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Read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write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write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469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 of Secure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Compartmentalization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Isolation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Principle </a:t>
            </a:r>
            <a:r>
              <a:rPr lang="en-US" dirty="0"/>
              <a:t>of least privilege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Defense </a:t>
            </a:r>
            <a:r>
              <a:rPr lang="en-US" dirty="0"/>
              <a:t>in depth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Use more than one security mechanism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Secure the weakest link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Fail securely</a:t>
            </a:r>
          </a:p>
          <a:p>
            <a:pPr>
              <a:lnSpc>
                <a:spcPct val="90000"/>
              </a:lnSpc>
            </a:pPr>
            <a:r>
              <a:rPr lang="en-US" dirty="0"/>
              <a:t>Keep it simple</a:t>
            </a:r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81000" y="1047750"/>
            <a:ext cx="6629400" cy="3429000"/>
            <a:chOff x="381000" y="1047750"/>
            <a:chExt cx="6629400" cy="3429000"/>
          </a:xfrm>
        </p:grpSpPr>
        <p:sp>
          <p:nvSpPr>
            <p:cNvPr id="4" name="Rectangle 3"/>
            <p:cNvSpPr/>
            <p:nvPr/>
          </p:nvSpPr>
          <p:spPr>
            <a:xfrm>
              <a:off x="381000" y="1047750"/>
              <a:ext cx="48006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81000" y="2266950"/>
              <a:ext cx="6629400" cy="2209800"/>
            </a:xfrm>
            <a:prstGeom prst="rect">
              <a:avLst/>
            </a:prstGeom>
            <a:solidFill>
              <a:srgbClr val="FFFFFF">
                <a:alpha val="52157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8762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Unix file access control list</a:t>
            </a:r>
          </a:p>
        </p:txBody>
      </p:sp>
      <p:sp>
        <p:nvSpPr>
          <p:cNvPr id="307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200150"/>
            <a:ext cx="7570788" cy="348615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 smtClean="0"/>
              <a:t>Each file has owner and group</a:t>
            </a:r>
          </a:p>
          <a:p>
            <a:pPr eaLnBrk="1" hangingPunct="1"/>
            <a:r>
              <a:rPr lang="en-US" dirty="0" smtClean="0"/>
              <a:t>Permissions set by owner</a:t>
            </a:r>
          </a:p>
          <a:p>
            <a:pPr lvl="1" eaLnBrk="1" hangingPunct="1"/>
            <a:r>
              <a:rPr lang="en-US" dirty="0" smtClean="0"/>
              <a:t>Read, write, execute</a:t>
            </a:r>
          </a:p>
          <a:p>
            <a:pPr lvl="1" eaLnBrk="1" hangingPunct="1"/>
            <a:r>
              <a:rPr lang="en-US" dirty="0" smtClean="0"/>
              <a:t>Owner, group, other</a:t>
            </a:r>
          </a:p>
          <a:p>
            <a:pPr lvl="1" eaLnBrk="1" hangingPunct="1"/>
            <a:r>
              <a:rPr lang="en-US" dirty="0" smtClean="0"/>
              <a:t>Represented by vector of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dirty="0" smtClean="0"/>
              <a:t>     four octal values</a:t>
            </a:r>
          </a:p>
          <a:p>
            <a:pPr eaLnBrk="1" hangingPunct="1"/>
            <a:r>
              <a:rPr lang="en-US" dirty="0" smtClean="0"/>
              <a:t>Only owner, root can change permissions</a:t>
            </a:r>
          </a:p>
          <a:p>
            <a:pPr lvl="1" eaLnBrk="1" hangingPunct="1"/>
            <a:r>
              <a:rPr lang="en-US" dirty="0" smtClean="0"/>
              <a:t>This privilege cannot be delegated or shared</a:t>
            </a:r>
          </a:p>
          <a:p>
            <a:pPr eaLnBrk="1" hangingPunct="1"/>
            <a:r>
              <a:rPr lang="en-US" dirty="0" err="1" smtClean="0"/>
              <a:t>Setid</a:t>
            </a:r>
            <a:r>
              <a:rPr lang="en-US" dirty="0" smtClean="0"/>
              <a:t> bits – Discuss in a few slides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6048235" y="2069306"/>
            <a:ext cx="6463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None/>
            </a:pPr>
            <a:r>
              <a:rPr lang="en-US" sz="2400" dirty="0" err="1">
                <a:solidFill>
                  <a:schemeClr val="tx2"/>
                </a:solidFill>
              </a:rPr>
              <a:t>rwx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7494447" y="2069306"/>
            <a:ext cx="6463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None/>
            </a:pPr>
            <a:r>
              <a:rPr lang="en-US" sz="2400">
                <a:solidFill>
                  <a:schemeClr val="tx2"/>
                </a:solidFill>
              </a:rPr>
              <a:t>rwx</a:t>
            </a:r>
          </a:p>
        </p:txBody>
      </p:sp>
      <p:sp>
        <p:nvSpPr>
          <p:cNvPr id="30726" name="AutoShape 6"/>
          <p:cNvSpPr>
            <a:spLocks/>
          </p:cNvSpPr>
          <p:nvPr/>
        </p:nvSpPr>
        <p:spPr bwMode="auto">
          <a:xfrm rot="5400000">
            <a:off x="6292453" y="2158604"/>
            <a:ext cx="216694" cy="609600"/>
          </a:xfrm>
          <a:prstGeom prst="rightBrace">
            <a:avLst>
              <a:gd name="adj1" fmla="val 1758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6770547" y="2069306"/>
            <a:ext cx="6463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None/>
            </a:pPr>
            <a:r>
              <a:rPr lang="en-US" sz="2400">
                <a:solidFill>
                  <a:schemeClr val="tx2"/>
                </a:solidFill>
              </a:rPr>
              <a:t>rwx</a:t>
            </a:r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5723017" y="2069306"/>
            <a:ext cx="2792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None/>
            </a:pPr>
            <a:r>
              <a:rPr lang="en-US" sz="2400">
                <a:solidFill>
                  <a:schemeClr val="tx2"/>
                </a:solidFill>
              </a:rPr>
              <a:t>-</a:t>
            </a:r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6092240" y="2514600"/>
            <a:ext cx="6726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None/>
            </a:pPr>
            <a:r>
              <a:rPr lang="en-US">
                <a:solidFill>
                  <a:schemeClr val="tx2"/>
                </a:solidFill>
              </a:rPr>
              <a:t>ownr</a:t>
            </a:r>
          </a:p>
        </p:txBody>
      </p:sp>
      <p:sp>
        <p:nvSpPr>
          <p:cNvPr id="30730" name="AutoShape 10"/>
          <p:cNvSpPr>
            <a:spLocks/>
          </p:cNvSpPr>
          <p:nvPr/>
        </p:nvSpPr>
        <p:spPr bwMode="auto">
          <a:xfrm rot="5400000">
            <a:off x="7000478" y="2158604"/>
            <a:ext cx="216694" cy="609600"/>
          </a:xfrm>
          <a:prstGeom prst="rightBrace">
            <a:avLst>
              <a:gd name="adj1" fmla="val 1758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1" name="Text Box 11"/>
          <p:cNvSpPr txBox="1">
            <a:spLocks noChangeArrowheads="1"/>
          </p:cNvSpPr>
          <p:nvPr/>
        </p:nvSpPr>
        <p:spPr bwMode="auto">
          <a:xfrm>
            <a:off x="6887988" y="2514600"/>
            <a:ext cx="4956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None/>
            </a:pPr>
            <a:r>
              <a:rPr lang="en-US">
                <a:solidFill>
                  <a:schemeClr val="tx2"/>
                </a:solidFill>
              </a:rPr>
              <a:t>grp</a:t>
            </a:r>
          </a:p>
        </p:txBody>
      </p:sp>
      <p:sp>
        <p:nvSpPr>
          <p:cNvPr id="30732" name="AutoShape 12"/>
          <p:cNvSpPr>
            <a:spLocks/>
          </p:cNvSpPr>
          <p:nvPr/>
        </p:nvSpPr>
        <p:spPr bwMode="auto">
          <a:xfrm rot="5400000">
            <a:off x="7686278" y="2158604"/>
            <a:ext cx="216694" cy="609600"/>
          </a:xfrm>
          <a:prstGeom prst="rightBrace">
            <a:avLst>
              <a:gd name="adj1" fmla="val 1758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3" name="Text Box 13"/>
          <p:cNvSpPr txBox="1">
            <a:spLocks noChangeArrowheads="1"/>
          </p:cNvSpPr>
          <p:nvPr/>
        </p:nvSpPr>
        <p:spPr bwMode="auto">
          <a:xfrm>
            <a:off x="7528905" y="2514600"/>
            <a:ext cx="5854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None/>
            </a:pPr>
            <a:r>
              <a:rPr lang="en-US">
                <a:solidFill>
                  <a:schemeClr val="tx2"/>
                </a:solidFill>
              </a:rPr>
              <a:t>othr</a:t>
            </a:r>
          </a:p>
        </p:txBody>
      </p: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5571062" y="1600200"/>
            <a:ext cx="6403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None/>
            </a:pPr>
            <a:r>
              <a:rPr lang="en-US">
                <a:solidFill>
                  <a:schemeClr val="tx2"/>
                </a:solidFill>
              </a:rPr>
              <a:t>setid</a:t>
            </a:r>
          </a:p>
        </p:txBody>
      </p:sp>
      <p:sp>
        <p:nvSpPr>
          <p:cNvPr id="30735" name="Line 15"/>
          <p:cNvSpPr>
            <a:spLocks noChangeShapeType="1"/>
          </p:cNvSpPr>
          <p:nvPr/>
        </p:nvSpPr>
        <p:spPr bwMode="auto">
          <a:xfrm>
            <a:off x="5867400" y="1955007"/>
            <a:ext cx="0" cy="2035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6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Question</a:t>
            </a:r>
          </a:p>
        </p:txBody>
      </p:sp>
      <p:sp>
        <p:nvSpPr>
          <p:cNvPr id="317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200150"/>
            <a:ext cx="7772400" cy="1443038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 smtClean="0"/>
              <a:t>Owner can have fewer privileges than other</a:t>
            </a:r>
          </a:p>
          <a:p>
            <a:pPr lvl="1" eaLnBrk="1" hangingPunct="1"/>
            <a:r>
              <a:rPr lang="en-US" dirty="0" smtClean="0"/>
              <a:t>What happens?</a:t>
            </a:r>
          </a:p>
          <a:p>
            <a:pPr lvl="2" eaLnBrk="1" hangingPunct="1"/>
            <a:r>
              <a:rPr lang="en-US" dirty="0" smtClean="0"/>
              <a:t>Owner gets access?</a:t>
            </a:r>
          </a:p>
          <a:p>
            <a:pPr lvl="2" eaLnBrk="1" hangingPunct="1"/>
            <a:r>
              <a:rPr lang="en-US" dirty="0" smtClean="0"/>
              <a:t>Owner does not?</a:t>
            </a:r>
          </a:p>
        </p:txBody>
      </p:sp>
      <p:sp>
        <p:nvSpPr>
          <p:cNvPr id="1598468" name="Rectangle 4"/>
          <p:cNvSpPr>
            <a:spLocks noChangeArrowheads="1"/>
          </p:cNvSpPr>
          <p:nvPr/>
        </p:nvSpPr>
        <p:spPr bwMode="auto">
          <a:xfrm>
            <a:off x="1066800" y="2876550"/>
            <a:ext cx="6400800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l" eaLnBrk="1" hangingPunct="1">
              <a:buFont typeface="Arial" pitchFamily="34" charset="0"/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Prioritized resolution of differences</a:t>
            </a:r>
          </a:p>
          <a:p>
            <a:pPr lvl="1" algn="l" eaLnBrk="1" hangingPunct="1">
              <a:buNone/>
            </a:pP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   if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user = owner then owner  permission</a:t>
            </a:r>
          </a:p>
          <a:p>
            <a:pPr lvl="1" algn="l" eaLnBrk="1" hangingPunct="1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    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    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else if user in group then group  permission</a:t>
            </a:r>
          </a:p>
          <a:p>
            <a:pPr lvl="1" algn="l" eaLnBrk="1" hangingPunct="1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        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       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else other  permission</a:t>
            </a:r>
          </a:p>
        </p:txBody>
      </p:sp>
    </p:spTree>
    <p:extLst>
      <p:ext uri="{BB962C8B-B14F-4D97-AF65-F5344CB8AC3E}">
        <p14:creationId xmlns:p14="http://schemas.microsoft.com/office/powerpoint/2010/main" val="1605261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98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98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8468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Process effective user id (EUID)</a:t>
            </a:r>
          </a:p>
        </p:txBody>
      </p:sp>
      <p:sp>
        <p:nvSpPr>
          <p:cNvPr id="327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153400" cy="3790950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dirty="0" smtClean="0"/>
              <a:t>Each process has three Ids  </a:t>
            </a:r>
            <a:r>
              <a:rPr lang="en-US" sz="2400" dirty="0" smtClean="0"/>
              <a:t>(+ more under Linux)</a:t>
            </a:r>
          </a:p>
          <a:p>
            <a:pPr lvl="1" eaLnBrk="1" hangingPunct="1"/>
            <a:r>
              <a:rPr lang="en-US" dirty="0" smtClean="0"/>
              <a:t>Real user ID       </a:t>
            </a:r>
            <a:r>
              <a:rPr lang="en-US" sz="2000" dirty="0" smtClean="0"/>
              <a:t>(RUID)</a:t>
            </a:r>
          </a:p>
          <a:p>
            <a:pPr lvl="2" eaLnBrk="1" hangingPunct="1"/>
            <a:r>
              <a:rPr lang="en-US" dirty="0" smtClean="0"/>
              <a:t>same as the user ID of parent (unless changed)</a:t>
            </a:r>
          </a:p>
          <a:p>
            <a:pPr lvl="2" eaLnBrk="1" hangingPunct="1"/>
            <a:r>
              <a:rPr lang="en-US" dirty="0" smtClean="0"/>
              <a:t>used to determine which user started the process </a:t>
            </a:r>
          </a:p>
          <a:p>
            <a:pPr lvl="1" eaLnBrk="1" hangingPunct="1"/>
            <a:r>
              <a:rPr lang="en-US" dirty="0" smtClean="0"/>
              <a:t>Effective user ID  </a:t>
            </a:r>
            <a:r>
              <a:rPr lang="en-US" sz="2000" dirty="0" smtClean="0"/>
              <a:t>(EUID)</a:t>
            </a:r>
          </a:p>
          <a:p>
            <a:pPr lvl="2" eaLnBrk="1" hangingPunct="1"/>
            <a:r>
              <a:rPr lang="en-US" dirty="0" smtClean="0"/>
              <a:t>from set user ID bit on the file being executed, or sys call</a:t>
            </a:r>
          </a:p>
          <a:p>
            <a:pPr lvl="2" eaLnBrk="1" hangingPunct="1"/>
            <a:r>
              <a:rPr lang="en-US" dirty="0" smtClean="0"/>
              <a:t>determines the permissions for process</a:t>
            </a:r>
          </a:p>
          <a:p>
            <a:pPr lvl="3" eaLnBrk="1" hangingPunct="1"/>
            <a:r>
              <a:rPr lang="en-US" dirty="0" smtClean="0"/>
              <a:t>file access and port binding</a:t>
            </a:r>
          </a:p>
          <a:p>
            <a:pPr lvl="1" eaLnBrk="1" hangingPunct="1"/>
            <a:r>
              <a:rPr lang="en-US" dirty="0" smtClean="0"/>
              <a:t>Saved user ID     </a:t>
            </a:r>
            <a:r>
              <a:rPr lang="en-US" sz="2000" dirty="0" smtClean="0"/>
              <a:t>(SUID)</a:t>
            </a:r>
          </a:p>
          <a:p>
            <a:pPr lvl="2" eaLnBrk="1" hangingPunct="1"/>
            <a:r>
              <a:rPr lang="en-US" dirty="0" smtClean="0"/>
              <a:t>So previous EUID can be restored</a:t>
            </a:r>
          </a:p>
          <a:p>
            <a:pPr lvl="2" eaLnBrk="1" hangingPunct="1"/>
            <a:endParaRPr lang="en-US" dirty="0" smtClean="0"/>
          </a:p>
          <a:p>
            <a:pPr eaLnBrk="1" hangingPunct="1"/>
            <a:r>
              <a:rPr lang="en-US" dirty="0" smtClean="0"/>
              <a:t>Real group ID, effective group ID, used similarly </a:t>
            </a:r>
          </a:p>
        </p:txBody>
      </p:sp>
    </p:spTree>
    <p:extLst>
      <p:ext uri="{BB962C8B-B14F-4D97-AF65-F5344CB8AC3E}">
        <p14:creationId xmlns:p14="http://schemas.microsoft.com/office/powerpoint/2010/main" val="248237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Process Operations and IDs</a:t>
            </a:r>
          </a:p>
        </p:txBody>
      </p:sp>
      <p:sp>
        <p:nvSpPr>
          <p:cNvPr id="337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400" dirty="0" smtClean="0"/>
              <a:t>Root</a:t>
            </a:r>
          </a:p>
          <a:p>
            <a:pPr lvl="1" eaLnBrk="1" hangingPunct="1"/>
            <a:r>
              <a:rPr lang="en-US" sz="2000" dirty="0" smtClean="0"/>
              <a:t>ID=0 for </a:t>
            </a:r>
            <a:r>
              <a:rPr lang="en-US" sz="2000" dirty="0" err="1" smtClean="0"/>
              <a:t>superuser</a:t>
            </a:r>
            <a:r>
              <a:rPr lang="en-US" sz="2000" dirty="0" smtClean="0"/>
              <a:t> root; can access any file</a:t>
            </a:r>
          </a:p>
          <a:p>
            <a:pPr eaLnBrk="1" hangingPunct="1"/>
            <a:r>
              <a:rPr lang="en-US" sz="2400" dirty="0" smtClean="0"/>
              <a:t>Fork and Exec</a:t>
            </a:r>
          </a:p>
          <a:p>
            <a:pPr lvl="1" eaLnBrk="1" hangingPunct="1"/>
            <a:r>
              <a:rPr lang="en-US" sz="2000" dirty="0" smtClean="0"/>
              <a:t>Inherit three IDs, except exec of file with </a:t>
            </a:r>
            <a:r>
              <a:rPr lang="en-US" sz="2000" dirty="0" err="1" smtClean="0"/>
              <a:t>setuid</a:t>
            </a:r>
            <a:r>
              <a:rPr lang="en-US" sz="2000" dirty="0" smtClean="0"/>
              <a:t> bit</a:t>
            </a:r>
          </a:p>
          <a:p>
            <a:pPr eaLnBrk="1" hangingPunct="1"/>
            <a:r>
              <a:rPr lang="en-US" sz="2400" dirty="0" err="1" smtClean="0"/>
              <a:t>Setuid</a:t>
            </a:r>
            <a:r>
              <a:rPr lang="en-US" sz="2400" dirty="0" smtClean="0"/>
              <a:t> system </a:t>
            </a:r>
            <a:r>
              <a:rPr lang="en-US" sz="2400" dirty="0" smtClean="0"/>
              <a:t>call </a:t>
            </a:r>
            <a:endParaRPr lang="en-US" sz="2400" dirty="0" smtClean="0"/>
          </a:p>
          <a:p>
            <a:pPr lvl="1" eaLnBrk="1" hangingPunct="1"/>
            <a:r>
              <a:rPr lang="en-US" sz="2000" dirty="0" err="1" smtClean="0"/>
              <a:t>seteuid</a:t>
            </a:r>
            <a:r>
              <a:rPr lang="en-US" sz="2000" dirty="0" smtClean="0"/>
              <a:t>(</a:t>
            </a:r>
            <a:r>
              <a:rPr lang="en-US" sz="2000" dirty="0" err="1" smtClean="0"/>
              <a:t>newid</a:t>
            </a:r>
            <a:r>
              <a:rPr lang="en-US" sz="2000" dirty="0" smtClean="0"/>
              <a:t>) can set EUID to</a:t>
            </a:r>
          </a:p>
          <a:p>
            <a:pPr lvl="2" eaLnBrk="1" hangingPunct="1"/>
            <a:r>
              <a:rPr lang="en-US" sz="1800" dirty="0" smtClean="0"/>
              <a:t>Real ID or saved ID, regardless of current EUID</a:t>
            </a:r>
          </a:p>
          <a:p>
            <a:pPr lvl="2" eaLnBrk="1" hangingPunct="1"/>
            <a:r>
              <a:rPr lang="en-US" sz="1800" dirty="0" smtClean="0"/>
              <a:t>Any ID, if EUID=0</a:t>
            </a:r>
          </a:p>
          <a:p>
            <a:pPr marL="914400" lvl="2" indent="0" eaLnBrk="1" hangingPunct="1">
              <a:buNone/>
            </a:pPr>
            <a:endParaRPr lang="en-US" sz="1800" dirty="0" smtClean="0"/>
          </a:p>
          <a:p>
            <a:pPr eaLnBrk="1" hangingPunct="1"/>
            <a:r>
              <a:rPr lang="en-US" sz="2400" dirty="0" smtClean="0"/>
              <a:t>Details are actually more complicated</a:t>
            </a:r>
          </a:p>
          <a:p>
            <a:pPr lvl="1" eaLnBrk="1" hangingPunct="1"/>
            <a:r>
              <a:rPr lang="en-US" sz="2000" dirty="0" smtClean="0"/>
              <a:t>Several different calls: </a:t>
            </a:r>
            <a:r>
              <a:rPr lang="en-US" sz="2000" dirty="0" err="1" smtClean="0"/>
              <a:t>setuid</a:t>
            </a:r>
            <a:r>
              <a:rPr lang="en-US" sz="2000" dirty="0" smtClean="0"/>
              <a:t>, </a:t>
            </a:r>
            <a:r>
              <a:rPr lang="en-US" sz="2000" dirty="0" err="1" smtClean="0"/>
              <a:t>seteuid</a:t>
            </a:r>
            <a:r>
              <a:rPr lang="en-US" sz="2000" dirty="0" smtClean="0"/>
              <a:t>, </a:t>
            </a:r>
            <a:r>
              <a:rPr lang="en-US" sz="2000" dirty="0" err="1" smtClean="0"/>
              <a:t>setreuid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80911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Setid bits on executable Unix file</a:t>
            </a:r>
          </a:p>
        </p:txBody>
      </p:sp>
      <p:sp>
        <p:nvSpPr>
          <p:cNvPr id="348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Three setid bits</a:t>
            </a:r>
          </a:p>
          <a:p>
            <a:pPr lvl="1" eaLnBrk="1" hangingPunct="1"/>
            <a:r>
              <a:rPr lang="en-US" smtClean="0"/>
              <a:t>Setuid – set EUID of process to ID of file owner</a:t>
            </a:r>
          </a:p>
          <a:p>
            <a:pPr lvl="1" eaLnBrk="1" hangingPunct="1"/>
            <a:r>
              <a:rPr lang="en-US" smtClean="0"/>
              <a:t>Setgid – set EGID of process to GID of file</a:t>
            </a:r>
          </a:p>
          <a:p>
            <a:pPr lvl="1" eaLnBrk="1" hangingPunct="1"/>
            <a:r>
              <a:rPr lang="en-US" smtClean="0"/>
              <a:t>Sticky</a:t>
            </a:r>
          </a:p>
          <a:p>
            <a:pPr lvl="2" eaLnBrk="1" hangingPunct="1"/>
            <a:r>
              <a:rPr lang="en-US" smtClean="0"/>
              <a:t>Off: if user has write permission on directory, can rename or remove files, even if not owner</a:t>
            </a:r>
          </a:p>
          <a:p>
            <a:pPr lvl="2" eaLnBrk="1" hangingPunct="1"/>
            <a:r>
              <a:rPr lang="en-US" smtClean="0"/>
              <a:t>On: only file owner, directory owner, and root can rename or remove file in the directory</a:t>
            </a:r>
          </a:p>
          <a:p>
            <a:pPr lvl="2"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0142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838200" y="1485900"/>
            <a:ext cx="1295400" cy="14859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buNone/>
            </a:pPr>
            <a:r>
              <a:rPr lang="en-US" sz="2000">
                <a:solidFill>
                  <a:schemeClr val="tx1"/>
                </a:solidFill>
              </a:rPr>
              <a:t>…;</a:t>
            </a:r>
          </a:p>
          <a:p>
            <a:pPr>
              <a:buNone/>
            </a:pPr>
            <a:r>
              <a:rPr lang="en-US" sz="2000">
                <a:solidFill>
                  <a:schemeClr val="tx1"/>
                </a:solidFill>
              </a:rPr>
              <a:t>…;</a:t>
            </a:r>
          </a:p>
          <a:p>
            <a:pPr>
              <a:buNone/>
            </a:pPr>
            <a:r>
              <a:rPr lang="en-US" sz="2000">
                <a:solidFill>
                  <a:schemeClr val="tx1"/>
                </a:solidFill>
              </a:rPr>
              <a:t>exec(  );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838200" y="1257300"/>
            <a:ext cx="1295400" cy="228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None/>
            </a:pPr>
            <a:r>
              <a:rPr lang="en-US" sz="2000" dirty="0">
                <a:solidFill>
                  <a:schemeClr val="tx2"/>
                </a:solidFill>
              </a:rPr>
              <a:t>RUID 25</a:t>
            </a: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5726113" y="1314450"/>
            <a:ext cx="1295400" cy="228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None/>
            </a:pPr>
            <a:r>
              <a:rPr lang="en-US" sz="2000" dirty="0" err="1">
                <a:solidFill>
                  <a:schemeClr val="tx2"/>
                </a:solidFill>
              </a:rPr>
              <a:t>SetUID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5726113" y="1543050"/>
            <a:ext cx="1295400" cy="685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buNone/>
            </a:pPr>
            <a:r>
              <a:rPr lang="en-US" sz="2000" dirty="0">
                <a:solidFill>
                  <a:schemeClr val="tx1"/>
                </a:solidFill>
              </a:rPr>
              <a:t>program</a:t>
            </a:r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5726112" y="2686050"/>
            <a:ext cx="1436688" cy="21145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l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…;</a:t>
            </a:r>
            <a:endParaRPr lang="en-US" sz="2000" dirty="0">
              <a:solidFill>
                <a:schemeClr val="tx1"/>
              </a:solidFill>
            </a:endParaRPr>
          </a:p>
          <a:p>
            <a:pPr algn="l">
              <a:buNone/>
            </a:pPr>
            <a:r>
              <a:rPr lang="en-US" sz="2000" dirty="0">
                <a:solidFill>
                  <a:schemeClr val="tx1"/>
                </a:solidFill>
              </a:rPr>
              <a:t>…;</a:t>
            </a:r>
          </a:p>
          <a:p>
            <a:pPr algn="l">
              <a:buNone/>
            </a:pPr>
            <a:r>
              <a:rPr lang="en-US" sz="2000" dirty="0">
                <a:solidFill>
                  <a:schemeClr val="tx1"/>
                </a:solidFill>
              </a:rPr>
              <a:t>i=</a:t>
            </a:r>
            <a:r>
              <a:rPr lang="en-US" sz="2000" dirty="0" err="1">
                <a:solidFill>
                  <a:schemeClr val="tx1"/>
                </a:solidFill>
              </a:rPr>
              <a:t>getruid</a:t>
            </a:r>
            <a:r>
              <a:rPr lang="en-US" sz="2000" dirty="0">
                <a:solidFill>
                  <a:schemeClr val="tx1"/>
                </a:solidFill>
              </a:rPr>
              <a:t>()</a:t>
            </a:r>
          </a:p>
          <a:p>
            <a:pPr algn="l">
              <a:buNone/>
            </a:pPr>
            <a:r>
              <a:rPr lang="en-US" sz="2000" dirty="0" err="1">
                <a:solidFill>
                  <a:schemeClr val="tx1"/>
                </a:solidFill>
              </a:rPr>
              <a:t>setuid</a:t>
            </a:r>
            <a:r>
              <a:rPr lang="en-US" sz="2000" dirty="0">
                <a:solidFill>
                  <a:schemeClr val="tx1"/>
                </a:solidFill>
              </a:rPr>
              <a:t>(i);</a:t>
            </a:r>
          </a:p>
          <a:p>
            <a:pPr algn="l">
              <a:buNone/>
            </a:pPr>
            <a:r>
              <a:rPr lang="en-US" sz="2000" dirty="0">
                <a:solidFill>
                  <a:schemeClr val="tx1"/>
                </a:solidFill>
              </a:rPr>
              <a:t>…;</a:t>
            </a:r>
          </a:p>
          <a:p>
            <a:pPr algn="l">
              <a:buNone/>
            </a:pPr>
            <a:r>
              <a:rPr lang="en-US" sz="2000" dirty="0">
                <a:solidFill>
                  <a:schemeClr val="tx1"/>
                </a:solidFill>
              </a:rPr>
              <a:t>…;</a:t>
            </a:r>
          </a:p>
        </p:txBody>
      </p:sp>
      <p:sp>
        <p:nvSpPr>
          <p:cNvPr id="35848" name="Freeform 8"/>
          <p:cNvSpPr>
            <a:spLocks/>
          </p:cNvSpPr>
          <p:nvPr/>
        </p:nvSpPr>
        <p:spPr bwMode="auto">
          <a:xfrm>
            <a:off x="1514183" y="1543050"/>
            <a:ext cx="4182555" cy="1072277"/>
          </a:xfrm>
          <a:custGeom>
            <a:avLst/>
            <a:gdLst>
              <a:gd name="T0" fmla="*/ 0 w 2556"/>
              <a:gd name="T1" fmla="*/ 2147483647 h 841"/>
              <a:gd name="T2" fmla="*/ 2147483647 w 2556"/>
              <a:gd name="T3" fmla="*/ 2147483647 h 841"/>
              <a:gd name="T4" fmla="*/ 2147483647 w 2556"/>
              <a:gd name="T5" fmla="*/ 2147483647 h 841"/>
              <a:gd name="T6" fmla="*/ 2147483647 w 2556"/>
              <a:gd name="T7" fmla="*/ 2147483647 h 841"/>
              <a:gd name="T8" fmla="*/ 0 60000 65536"/>
              <a:gd name="T9" fmla="*/ 0 60000 65536"/>
              <a:gd name="T10" fmla="*/ 0 60000 65536"/>
              <a:gd name="T11" fmla="*/ 0 60000 65536"/>
              <a:gd name="T12" fmla="*/ 0 w 2556"/>
              <a:gd name="T13" fmla="*/ 0 h 841"/>
              <a:gd name="T14" fmla="*/ 2556 w 2556"/>
              <a:gd name="T15" fmla="*/ 841 h 8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56" h="841">
                <a:moveTo>
                  <a:pt x="0" y="841"/>
                </a:moveTo>
                <a:cubicBezTo>
                  <a:pt x="42" y="758"/>
                  <a:pt x="0" y="474"/>
                  <a:pt x="252" y="343"/>
                </a:cubicBezTo>
                <a:cubicBezTo>
                  <a:pt x="504" y="212"/>
                  <a:pt x="1128" y="110"/>
                  <a:pt x="1512" y="55"/>
                </a:cubicBezTo>
                <a:cubicBezTo>
                  <a:pt x="1896" y="0"/>
                  <a:pt x="2339" y="22"/>
                  <a:pt x="2556" y="13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5849" name="AutoShape 9"/>
          <p:cNvSpPr>
            <a:spLocks noChangeArrowheads="1"/>
          </p:cNvSpPr>
          <p:nvPr/>
        </p:nvSpPr>
        <p:spPr bwMode="auto">
          <a:xfrm>
            <a:off x="6259513" y="2245995"/>
            <a:ext cx="228600" cy="42291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50" name="Line 10"/>
          <p:cNvSpPr>
            <a:spLocks noChangeShapeType="1"/>
          </p:cNvSpPr>
          <p:nvPr/>
        </p:nvSpPr>
        <p:spPr bwMode="auto">
          <a:xfrm>
            <a:off x="7478713" y="2800350"/>
            <a:ext cx="0" cy="8572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5851" name="Line 11"/>
          <p:cNvSpPr>
            <a:spLocks noChangeShapeType="1"/>
          </p:cNvSpPr>
          <p:nvPr/>
        </p:nvSpPr>
        <p:spPr bwMode="auto">
          <a:xfrm>
            <a:off x="7478713" y="3886200"/>
            <a:ext cx="0" cy="742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5852" name="Text Box 12"/>
          <p:cNvSpPr txBox="1">
            <a:spLocks noChangeArrowheads="1"/>
          </p:cNvSpPr>
          <p:nvPr/>
        </p:nvSpPr>
        <p:spPr bwMode="auto">
          <a:xfrm>
            <a:off x="7699945" y="2959894"/>
            <a:ext cx="944489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RUID 25</a:t>
            </a:r>
          </a:p>
        </p:txBody>
      </p:sp>
      <p:sp>
        <p:nvSpPr>
          <p:cNvPr id="35853" name="Text Box 13"/>
          <p:cNvSpPr txBox="1">
            <a:spLocks noChangeArrowheads="1"/>
          </p:cNvSpPr>
          <p:nvPr/>
        </p:nvSpPr>
        <p:spPr bwMode="auto">
          <a:xfrm>
            <a:off x="7705565" y="3188494"/>
            <a:ext cx="931665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EUID 18</a:t>
            </a:r>
          </a:p>
        </p:txBody>
      </p:sp>
      <p:sp>
        <p:nvSpPr>
          <p:cNvPr id="35854" name="Text Box 14"/>
          <p:cNvSpPr txBox="1">
            <a:spLocks noChangeArrowheads="1"/>
          </p:cNvSpPr>
          <p:nvPr/>
        </p:nvSpPr>
        <p:spPr bwMode="auto">
          <a:xfrm>
            <a:off x="7699945" y="3943350"/>
            <a:ext cx="944489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RUID 25</a:t>
            </a:r>
          </a:p>
        </p:txBody>
      </p:sp>
      <p:sp>
        <p:nvSpPr>
          <p:cNvPr id="35855" name="Text Box 15"/>
          <p:cNvSpPr txBox="1">
            <a:spLocks noChangeArrowheads="1"/>
          </p:cNvSpPr>
          <p:nvPr/>
        </p:nvSpPr>
        <p:spPr bwMode="auto">
          <a:xfrm>
            <a:off x="7705565" y="4171950"/>
            <a:ext cx="931665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None/>
            </a:pPr>
            <a:r>
              <a:rPr lang="en-US">
                <a:solidFill>
                  <a:schemeClr val="accent4">
                    <a:lumMod val="75000"/>
                  </a:schemeClr>
                </a:solidFill>
              </a:rPr>
              <a:t>EUID 25</a:t>
            </a:r>
          </a:p>
        </p:txBody>
      </p:sp>
      <p:sp>
        <p:nvSpPr>
          <p:cNvPr id="35856" name="Rectangle 16"/>
          <p:cNvSpPr>
            <a:spLocks noChangeArrowheads="1"/>
          </p:cNvSpPr>
          <p:nvPr/>
        </p:nvSpPr>
        <p:spPr bwMode="auto">
          <a:xfrm>
            <a:off x="3200400" y="2800350"/>
            <a:ext cx="1295400" cy="228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None/>
            </a:pPr>
            <a:r>
              <a:rPr lang="en-US" sz="2000" dirty="0">
                <a:solidFill>
                  <a:schemeClr val="tx2"/>
                </a:solidFill>
              </a:rPr>
              <a:t>-</a:t>
            </a:r>
            <a:r>
              <a:rPr lang="en-US" sz="2000" dirty="0" err="1">
                <a:solidFill>
                  <a:schemeClr val="tx2"/>
                </a:solidFill>
              </a:rPr>
              <a:t>rw</a:t>
            </a:r>
            <a:r>
              <a:rPr lang="en-US" sz="2000" dirty="0">
                <a:solidFill>
                  <a:schemeClr val="tx2"/>
                </a:solidFill>
              </a:rPr>
              <a:t>-r--r--</a:t>
            </a:r>
          </a:p>
        </p:txBody>
      </p:sp>
      <p:sp>
        <p:nvSpPr>
          <p:cNvPr id="35857" name="Rectangle 17"/>
          <p:cNvSpPr>
            <a:spLocks noChangeArrowheads="1"/>
          </p:cNvSpPr>
          <p:nvPr/>
        </p:nvSpPr>
        <p:spPr bwMode="auto">
          <a:xfrm>
            <a:off x="3200400" y="3028950"/>
            <a:ext cx="129540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buNone/>
            </a:pPr>
            <a:r>
              <a:rPr lang="en-US" sz="2000" dirty="0">
                <a:solidFill>
                  <a:schemeClr val="tx1"/>
                </a:solidFill>
              </a:rPr>
              <a:t>file</a:t>
            </a:r>
          </a:p>
        </p:txBody>
      </p:sp>
      <p:sp>
        <p:nvSpPr>
          <p:cNvPr id="35858" name="Rectangle 18"/>
          <p:cNvSpPr>
            <a:spLocks noChangeArrowheads="1"/>
          </p:cNvSpPr>
          <p:nvPr/>
        </p:nvSpPr>
        <p:spPr bwMode="auto">
          <a:xfrm>
            <a:off x="3200400" y="4057650"/>
            <a:ext cx="1295400" cy="228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None/>
            </a:pPr>
            <a:r>
              <a:rPr lang="en-US" sz="2000" dirty="0">
                <a:solidFill>
                  <a:schemeClr val="tx2"/>
                </a:solidFill>
              </a:rPr>
              <a:t>-</a:t>
            </a:r>
            <a:r>
              <a:rPr lang="en-US" sz="2000" dirty="0" err="1">
                <a:solidFill>
                  <a:schemeClr val="tx2"/>
                </a:solidFill>
              </a:rPr>
              <a:t>rw</a:t>
            </a:r>
            <a:r>
              <a:rPr lang="en-US" sz="2000" dirty="0">
                <a:solidFill>
                  <a:schemeClr val="tx2"/>
                </a:solidFill>
              </a:rPr>
              <a:t>-r--r--</a:t>
            </a:r>
          </a:p>
        </p:txBody>
      </p:sp>
      <p:sp>
        <p:nvSpPr>
          <p:cNvPr id="35859" name="Rectangle 19"/>
          <p:cNvSpPr>
            <a:spLocks noChangeArrowheads="1"/>
          </p:cNvSpPr>
          <p:nvPr/>
        </p:nvSpPr>
        <p:spPr bwMode="auto">
          <a:xfrm>
            <a:off x="3200400" y="4286250"/>
            <a:ext cx="1295400" cy="4000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buNone/>
            </a:pPr>
            <a:r>
              <a:rPr lang="en-US" sz="2000">
                <a:solidFill>
                  <a:schemeClr val="tx1"/>
                </a:solidFill>
              </a:rPr>
              <a:t>file</a:t>
            </a:r>
          </a:p>
        </p:txBody>
      </p:sp>
      <p:sp>
        <p:nvSpPr>
          <p:cNvPr id="35860" name="Rectangle 20"/>
          <p:cNvSpPr>
            <a:spLocks noChangeArrowheads="1"/>
          </p:cNvSpPr>
          <p:nvPr/>
        </p:nvSpPr>
        <p:spPr bwMode="auto">
          <a:xfrm>
            <a:off x="5726113" y="1085850"/>
            <a:ext cx="1295400" cy="228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None/>
            </a:pPr>
            <a:r>
              <a:rPr lang="en-US" sz="2000" dirty="0">
                <a:solidFill>
                  <a:schemeClr val="tx2"/>
                </a:solidFill>
              </a:rPr>
              <a:t>Owner 18</a:t>
            </a:r>
          </a:p>
        </p:txBody>
      </p:sp>
      <p:sp>
        <p:nvSpPr>
          <p:cNvPr id="35861" name="Rectangle 21"/>
          <p:cNvSpPr>
            <a:spLocks noChangeArrowheads="1"/>
          </p:cNvSpPr>
          <p:nvPr/>
        </p:nvSpPr>
        <p:spPr bwMode="auto">
          <a:xfrm>
            <a:off x="3200400" y="3829050"/>
            <a:ext cx="1295400" cy="228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None/>
            </a:pPr>
            <a:r>
              <a:rPr lang="en-US" sz="2000" dirty="0">
                <a:solidFill>
                  <a:schemeClr val="tx2"/>
                </a:solidFill>
              </a:rPr>
              <a:t>Owner 25</a:t>
            </a:r>
          </a:p>
        </p:txBody>
      </p:sp>
      <p:sp>
        <p:nvSpPr>
          <p:cNvPr id="35862" name="Line 22"/>
          <p:cNvSpPr>
            <a:spLocks noChangeShapeType="1"/>
          </p:cNvSpPr>
          <p:nvPr/>
        </p:nvSpPr>
        <p:spPr bwMode="auto">
          <a:xfrm>
            <a:off x="4495801" y="3371850"/>
            <a:ext cx="12303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5863" name="Text Box 23"/>
          <p:cNvSpPr txBox="1">
            <a:spLocks noChangeArrowheads="1"/>
          </p:cNvSpPr>
          <p:nvPr/>
        </p:nvSpPr>
        <p:spPr bwMode="auto">
          <a:xfrm>
            <a:off x="4528348" y="3028950"/>
            <a:ext cx="1187441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None/>
            </a:pPr>
            <a:r>
              <a:rPr lang="en-US" sz="1800" dirty="0">
                <a:solidFill>
                  <a:schemeClr val="accent4">
                    <a:lumMod val="75000"/>
                  </a:schemeClr>
                </a:solidFill>
              </a:rPr>
              <a:t>read/write</a:t>
            </a:r>
          </a:p>
        </p:txBody>
      </p:sp>
      <p:sp>
        <p:nvSpPr>
          <p:cNvPr id="35864" name="Line 24"/>
          <p:cNvSpPr>
            <a:spLocks noChangeShapeType="1"/>
          </p:cNvSpPr>
          <p:nvPr/>
        </p:nvSpPr>
        <p:spPr bwMode="auto">
          <a:xfrm>
            <a:off x="4476751" y="4457700"/>
            <a:ext cx="12303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5865" name="Text Box 25"/>
          <p:cNvSpPr txBox="1">
            <a:spLocks noChangeArrowheads="1"/>
          </p:cNvSpPr>
          <p:nvPr/>
        </p:nvSpPr>
        <p:spPr bwMode="auto">
          <a:xfrm>
            <a:off x="4509298" y="4081463"/>
            <a:ext cx="1187441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None/>
            </a:pPr>
            <a:r>
              <a:rPr lang="en-US" sz="1800" dirty="0">
                <a:solidFill>
                  <a:schemeClr val="accent4">
                    <a:lumMod val="75000"/>
                  </a:schemeClr>
                </a:solidFill>
              </a:rPr>
              <a:t>read/write</a:t>
            </a:r>
          </a:p>
        </p:txBody>
      </p:sp>
      <p:sp>
        <p:nvSpPr>
          <p:cNvPr id="35866" name="Rectangle 26"/>
          <p:cNvSpPr>
            <a:spLocks noChangeArrowheads="1"/>
          </p:cNvSpPr>
          <p:nvPr/>
        </p:nvSpPr>
        <p:spPr bwMode="auto">
          <a:xfrm>
            <a:off x="3200400" y="2571750"/>
            <a:ext cx="1295400" cy="228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None/>
            </a:pPr>
            <a:r>
              <a:rPr lang="en-US" sz="2000" dirty="0">
                <a:solidFill>
                  <a:schemeClr val="tx2"/>
                </a:solidFill>
              </a:rPr>
              <a:t>Owner 18</a:t>
            </a:r>
          </a:p>
        </p:txBody>
      </p:sp>
    </p:spTree>
    <p:extLst>
      <p:ext uri="{BB962C8B-B14F-4D97-AF65-F5344CB8AC3E}">
        <p14:creationId xmlns:p14="http://schemas.microsoft.com/office/powerpoint/2010/main" val="131673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Unix summary</a:t>
            </a:r>
          </a:p>
        </p:txBody>
      </p:sp>
      <p:sp>
        <p:nvSpPr>
          <p:cNvPr id="389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Good things</a:t>
            </a:r>
          </a:p>
          <a:p>
            <a:pPr lvl="1"/>
            <a:r>
              <a:rPr lang="en-US" dirty="0" smtClean="0"/>
              <a:t>Some protection from most users</a:t>
            </a:r>
          </a:p>
          <a:p>
            <a:pPr lvl="1"/>
            <a:r>
              <a:rPr lang="en-US" dirty="0" smtClean="0"/>
              <a:t>Flexible enough to make things possible</a:t>
            </a:r>
          </a:p>
          <a:p>
            <a:r>
              <a:rPr lang="en-US" dirty="0" smtClean="0"/>
              <a:t>Main limitation</a:t>
            </a:r>
          </a:p>
          <a:p>
            <a:pPr lvl="1"/>
            <a:r>
              <a:rPr lang="en-US" dirty="0" smtClean="0"/>
              <a:t>Too tempting to use root privileges</a:t>
            </a:r>
          </a:p>
          <a:p>
            <a:pPr lvl="1"/>
            <a:r>
              <a:rPr lang="en-US" dirty="0" smtClean="0"/>
              <a:t>No way to assume some root privileges without all root privileges</a:t>
            </a:r>
          </a:p>
        </p:txBody>
      </p:sp>
    </p:spTree>
    <p:extLst>
      <p:ext uri="{BB962C8B-B14F-4D97-AF65-F5344CB8AC3E}">
        <p14:creationId xmlns:p14="http://schemas.microsoft.com/office/powerpoint/2010/main" val="241310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Weakness in isolation, privileges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Network-facing Daemons </a:t>
            </a:r>
          </a:p>
          <a:p>
            <a:pPr lvl="1"/>
            <a:r>
              <a:rPr lang="en-US" sz="2000" dirty="0" smtClean="0"/>
              <a:t>Root processes with network ports open to all remote parties, e.g., </a:t>
            </a:r>
            <a:r>
              <a:rPr lang="en-US" sz="2000" dirty="0" err="1" smtClean="0"/>
              <a:t>sshd</a:t>
            </a:r>
            <a:r>
              <a:rPr lang="en-US" sz="2000" dirty="0" smtClean="0"/>
              <a:t>, </a:t>
            </a:r>
            <a:r>
              <a:rPr lang="en-US" sz="2000" dirty="0" err="1" smtClean="0"/>
              <a:t>ftpd</a:t>
            </a:r>
            <a:r>
              <a:rPr lang="en-US" sz="2000" dirty="0" smtClean="0"/>
              <a:t>, </a:t>
            </a:r>
            <a:r>
              <a:rPr lang="en-US" sz="2000" dirty="0" err="1" smtClean="0"/>
              <a:t>sendmail</a:t>
            </a:r>
            <a:r>
              <a:rPr lang="en-US" sz="2000" dirty="0" smtClean="0"/>
              <a:t>, …</a:t>
            </a:r>
          </a:p>
          <a:p>
            <a:r>
              <a:rPr lang="en-US" sz="2000" dirty="0" smtClean="0"/>
              <a:t>Rootkits </a:t>
            </a:r>
          </a:p>
          <a:p>
            <a:pPr lvl="1"/>
            <a:r>
              <a:rPr lang="en-US" sz="2000" dirty="0" smtClean="0"/>
              <a:t>System extension via  dynamically loaded kernel modules</a:t>
            </a:r>
          </a:p>
          <a:p>
            <a:r>
              <a:rPr lang="en-US" sz="2000" dirty="0" smtClean="0"/>
              <a:t>Environment Variables </a:t>
            </a:r>
          </a:p>
          <a:p>
            <a:pPr lvl="1"/>
            <a:r>
              <a:rPr lang="en-US" sz="2000" dirty="0" smtClean="0"/>
              <a:t>System variables such as LIBPATH that are shared state across applications. An attacker can change LIBPATH to load an attacker-provided file as a dynamic library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4427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Weakness in isolation, privileges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Shared Resources </a:t>
            </a:r>
          </a:p>
          <a:p>
            <a:pPr lvl="1"/>
            <a:r>
              <a:rPr lang="en-US" sz="2000" dirty="0" smtClean="0"/>
              <a:t>Since any process can create files in /</a:t>
            </a:r>
            <a:r>
              <a:rPr lang="en-US" sz="2000" dirty="0" err="1" smtClean="0"/>
              <a:t>tmp</a:t>
            </a:r>
            <a:r>
              <a:rPr lang="en-US" sz="2000" dirty="0" smtClean="0"/>
              <a:t> directory, an untrusted process may create files that are used by arbitrary system processes</a:t>
            </a:r>
          </a:p>
          <a:p>
            <a:r>
              <a:rPr lang="en-US" sz="2000" dirty="0" smtClean="0"/>
              <a:t>Time-of-Check-to-Time-of-Use (TOCTTOU)</a:t>
            </a:r>
          </a:p>
          <a:p>
            <a:pPr lvl="1"/>
            <a:r>
              <a:rPr lang="en-US" sz="2000" dirty="0" smtClean="0"/>
              <a:t>Typically, a root process uses system call to determine if initiating user has permission to a particular file, e.g. /</a:t>
            </a:r>
            <a:r>
              <a:rPr lang="en-US" sz="2000" dirty="0" err="1" smtClean="0"/>
              <a:t>tmp</a:t>
            </a:r>
            <a:r>
              <a:rPr lang="en-US" sz="2000" dirty="0" smtClean="0"/>
              <a:t>/X.</a:t>
            </a:r>
          </a:p>
          <a:p>
            <a:pPr lvl="1"/>
            <a:r>
              <a:rPr lang="en-US" sz="2000" dirty="0" smtClean="0"/>
              <a:t>After access is authorized and before the file open, user may change the file /</a:t>
            </a:r>
            <a:r>
              <a:rPr lang="en-US" sz="2000" dirty="0" err="1" smtClean="0"/>
              <a:t>tmp</a:t>
            </a:r>
            <a:r>
              <a:rPr lang="en-US" sz="2000" dirty="0" smtClean="0"/>
              <a:t>/X to a symbolic link to a target file /</a:t>
            </a:r>
            <a:r>
              <a:rPr lang="en-US" sz="2000" dirty="0" err="1" smtClean="0"/>
              <a:t>etc</a:t>
            </a:r>
            <a:r>
              <a:rPr lang="en-US" sz="2000" dirty="0" smtClean="0"/>
              <a:t>/shadow.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4614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Access control in Windows</a:t>
            </a:r>
            <a:endParaRPr lang="en-US" sz="3200" dirty="0" smtClean="0"/>
          </a:p>
        </p:txBody>
      </p:sp>
      <p:sp>
        <p:nvSpPr>
          <p:cNvPr id="399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/>
              <a:t>Some basic functionality similar to Unix</a:t>
            </a:r>
          </a:p>
          <a:p>
            <a:pPr lvl="1" eaLnBrk="1" hangingPunct="1"/>
            <a:r>
              <a:rPr lang="en-US" dirty="0" smtClean="0"/>
              <a:t>Specify access for groups and users</a:t>
            </a:r>
          </a:p>
          <a:p>
            <a:pPr lvl="2" eaLnBrk="1" hangingPunct="1"/>
            <a:r>
              <a:rPr lang="en-US" sz="2000" dirty="0" smtClean="0"/>
              <a:t>Read, modify, change owner, delete </a:t>
            </a:r>
          </a:p>
          <a:p>
            <a:pPr eaLnBrk="1" hangingPunct="1"/>
            <a:r>
              <a:rPr lang="en-US" dirty="0" smtClean="0"/>
              <a:t>Some additional concepts</a:t>
            </a:r>
          </a:p>
          <a:p>
            <a:pPr lvl="1" eaLnBrk="1" hangingPunct="1"/>
            <a:r>
              <a:rPr lang="en-US" dirty="0" smtClean="0"/>
              <a:t>Tokens</a:t>
            </a:r>
          </a:p>
          <a:p>
            <a:pPr lvl="1" eaLnBrk="1" hangingPunct="1"/>
            <a:r>
              <a:rPr lang="en-US" dirty="0" smtClean="0"/>
              <a:t>Security attributes</a:t>
            </a:r>
          </a:p>
          <a:p>
            <a:pPr eaLnBrk="1" hangingPunct="1"/>
            <a:r>
              <a:rPr lang="en-US" dirty="0" smtClean="0"/>
              <a:t>Generally	</a:t>
            </a:r>
          </a:p>
          <a:p>
            <a:pPr lvl="1" eaLnBrk="1" hangingPunct="1"/>
            <a:r>
              <a:rPr lang="en-US" dirty="0" smtClean="0"/>
              <a:t>More flexible than Unix</a:t>
            </a:r>
          </a:p>
          <a:p>
            <a:pPr lvl="2"/>
            <a:r>
              <a:rPr lang="en-US" sz="2000" dirty="0"/>
              <a:t>Can define new permissions</a:t>
            </a:r>
          </a:p>
          <a:p>
            <a:pPr lvl="2"/>
            <a:r>
              <a:rPr lang="en-US" sz="2000" dirty="0"/>
              <a:t>Can give some but not all administrator privileges</a:t>
            </a:r>
          </a:p>
          <a:p>
            <a:pPr lvl="1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264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 of Least Privilege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a privilege?</a:t>
            </a:r>
          </a:p>
          <a:p>
            <a:pPr lvl="1"/>
            <a:r>
              <a:rPr lang="en-US" dirty="0"/>
              <a:t>Ability to access or modify a resource</a:t>
            </a:r>
          </a:p>
          <a:p>
            <a:r>
              <a:rPr lang="en-US" dirty="0" smtClean="0"/>
              <a:t>Assume </a:t>
            </a:r>
            <a:r>
              <a:rPr lang="en-US" dirty="0"/>
              <a:t>compartmentalization and isolation</a:t>
            </a:r>
          </a:p>
          <a:p>
            <a:pPr lvl="1"/>
            <a:r>
              <a:rPr lang="en-US" dirty="0" smtClean="0"/>
              <a:t>Separate the </a:t>
            </a:r>
            <a:r>
              <a:rPr lang="en-US" dirty="0"/>
              <a:t>system into </a:t>
            </a:r>
            <a:r>
              <a:rPr lang="en-US" dirty="0" smtClean="0"/>
              <a:t>isolated compartments</a:t>
            </a:r>
            <a:endParaRPr lang="en-US" dirty="0"/>
          </a:p>
          <a:p>
            <a:pPr lvl="1"/>
            <a:r>
              <a:rPr lang="en-US" dirty="0"/>
              <a:t>Limit interaction between </a:t>
            </a:r>
            <a:r>
              <a:rPr lang="en-US" dirty="0" smtClean="0"/>
              <a:t>compartments</a:t>
            </a:r>
            <a:endParaRPr lang="en-US" dirty="0" smtClean="0"/>
          </a:p>
          <a:p>
            <a:r>
              <a:rPr lang="en-US" dirty="0" smtClean="0"/>
              <a:t>Principle of Least Privilege</a:t>
            </a:r>
            <a:endParaRPr lang="en-US" dirty="0"/>
          </a:p>
          <a:p>
            <a:pPr lvl="1"/>
            <a:r>
              <a:rPr lang="en-US" dirty="0" smtClean="0"/>
              <a:t>A </a:t>
            </a:r>
            <a:r>
              <a:rPr lang="en-US" dirty="0"/>
              <a:t>system module should </a:t>
            </a:r>
            <a:r>
              <a:rPr lang="en-US" dirty="0" smtClean="0"/>
              <a:t>only have the </a:t>
            </a:r>
            <a:r>
              <a:rPr lang="en-US" dirty="0"/>
              <a:t>minimal privileges needed for </a:t>
            </a:r>
            <a:r>
              <a:rPr lang="en-US" dirty="0" smtClean="0"/>
              <a:t>its intended purposes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047750"/>
            <a:ext cx="7924800" cy="2590800"/>
          </a:xfrm>
          <a:prstGeom prst="rect">
            <a:avLst/>
          </a:prstGeom>
          <a:solidFill>
            <a:srgbClr val="FFFFFF">
              <a:alpha val="6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4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technet.microsoft.com/en-us/library/Bb496995.uamv3c1_01_big(l=en-us)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971550"/>
            <a:ext cx="6362700" cy="287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82493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Identify subject using SID</a:t>
            </a:r>
          </a:p>
        </p:txBody>
      </p:sp>
      <p:sp>
        <p:nvSpPr>
          <p:cNvPr id="409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4114800" cy="33147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 smtClean="0"/>
              <a:t>Security ID (SID)</a:t>
            </a:r>
          </a:p>
          <a:p>
            <a:pPr lvl="1" eaLnBrk="1" hangingPunct="1"/>
            <a:r>
              <a:rPr lang="en-US" dirty="0" smtClean="0"/>
              <a:t>Identity (replaces UID)</a:t>
            </a:r>
          </a:p>
          <a:p>
            <a:pPr lvl="2" eaLnBrk="1" hangingPunct="1"/>
            <a:r>
              <a:rPr lang="en-US" dirty="0" smtClean="0"/>
              <a:t>SID revision number</a:t>
            </a:r>
          </a:p>
          <a:p>
            <a:pPr lvl="2" eaLnBrk="1" hangingPunct="1"/>
            <a:r>
              <a:rPr lang="en-US" dirty="0" smtClean="0"/>
              <a:t>48-bit </a:t>
            </a:r>
            <a:r>
              <a:rPr lang="en-US" dirty="0" smtClean="0"/>
              <a:t>authority value</a:t>
            </a:r>
          </a:p>
          <a:p>
            <a:pPr lvl="2" eaLnBrk="1" hangingPunct="1"/>
            <a:r>
              <a:rPr lang="en-US" dirty="0" smtClean="0"/>
              <a:t>variable number of Relative Identifiers (RIDs), for uniqueness</a:t>
            </a:r>
          </a:p>
          <a:p>
            <a:pPr lvl="1" eaLnBrk="1" hangingPunct="1"/>
            <a:r>
              <a:rPr lang="en-US" dirty="0" smtClean="0"/>
              <a:t>Users, groups, computers, domains, domain members all have SIDs</a:t>
            </a:r>
          </a:p>
        </p:txBody>
      </p:sp>
      <p:pic>
        <p:nvPicPr>
          <p:cNvPr id="40964" name="Picture 4" descr="ac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1085850"/>
            <a:ext cx="4171950" cy="3883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5110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Process has set of tokens</a:t>
            </a:r>
          </a:p>
        </p:txBody>
      </p:sp>
      <p:sp>
        <p:nvSpPr>
          <p:cNvPr id="430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Security context</a:t>
            </a:r>
          </a:p>
          <a:p>
            <a:pPr lvl="1"/>
            <a:r>
              <a:rPr lang="en-US" dirty="0" smtClean="0"/>
              <a:t>Privileges</a:t>
            </a:r>
            <a:r>
              <a:rPr lang="en-US" dirty="0"/>
              <a:t>, accounts, and groups associated with the process or </a:t>
            </a:r>
            <a:r>
              <a:rPr lang="en-US" dirty="0" smtClean="0"/>
              <a:t>thread</a:t>
            </a:r>
          </a:p>
          <a:p>
            <a:pPr lvl="1"/>
            <a:r>
              <a:rPr lang="en-US" dirty="0" smtClean="0"/>
              <a:t>Presented as set of tokens</a:t>
            </a:r>
            <a:endParaRPr lang="en-US" dirty="0"/>
          </a:p>
          <a:p>
            <a:pPr eaLnBrk="1" hangingPunct="1"/>
            <a:r>
              <a:rPr lang="en-US" dirty="0" smtClean="0"/>
              <a:t>Impersonation </a:t>
            </a:r>
            <a:r>
              <a:rPr lang="en-US" dirty="0" smtClean="0"/>
              <a:t>token </a:t>
            </a:r>
          </a:p>
          <a:p>
            <a:pPr lvl="1" eaLnBrk="1" hangingPunct="1"/>
            <a:r>
              <a:rPr lang="en-US" dirty="0" smtClean="0"/>
              <a:t>Used temporarily to adopt a different security context, usually of another </a:t>
            </a:r>
            <a:r>
              <a:rPr lang="en-US" dirty="0" smtClean="0"/>
              <a:t>user</a:t>
            </a:r>
          </a:p>
          <a:p>
            <a:r>
              <a:rPr lang="en-US" dirty="0"/>
              <a:t>Security Reference Monitor </a:t>
            </a:r>
          </a:p>
          <a:p>
            <a:pPr lvl="1"/>
            <a:r>
              <a:rPr lang="en-US" dirty="0"/>
              <a:t>Uses tokens to identify the security context of a process or </a:t>
            </a:r>
            <a:r>
              <a:rPr lang="en-US" dirty="0" smtClean="0"/>
              <a:t>thread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03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Object has security descriptor</a:t>
            </a:r>
          </a:p>
        </p:txBody>
      </p:sp>
      <p:sp>
        <p:nvSpPr>
          <p:cNvPr id="440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305800" cy="3790950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dirty="0" smtClean="0"/>
              <a:t>Security descriptor associated with an object</a:t>
            </a:r>
          </a:p>
          <a:p>
            <a:pPr lvl="1" eaLnBrk="1" hangingPunct="1"/>
            <a:r>
              <a:rPr lang="en-US" dirty="0" smtClean="0"/>
              <a:t>Specifies who can perform what actions on the object</a:t>
            </a:r>
          </a:p>
          <a:p>
            <a:pPr eaLnBrk="1" hangingPunct="1"/>
            <a:r>
              <a:rPr lang="en-US" dirty="0" smtClean="0"/>
              <a:t>Several fields</a:t>
            </a:r>
          </a:p>
          <a:p>
            <a:pPr lvl="1" eaLnBrk="1" hangingPunct="1"/>
            <a:r>
              <a:rPr lang="en-US" dirty="0" smtClean="0"/>
              <a:t>Header </a:t>
            </a:r>
          </a:p>
          <a:p>
            <a:pPr lvl="2" eaLnBrk="1" hangingPunct="1"/>
            <a:r>
              <a:rPr lang="en-US" dirty="0" smtClean="0"/>
              <a:t>Descriptor revision number </a:t>
            </a:r>
          </a:p>
          <a:p>
            <a:pPr lvl="2" eaLnBrk="1" hangingPunct="1"/>
            <a:r>
              <a:rPr lang="en-US" dirty="0" smtClean="0"/>
              <a:t>Control flags, attributes of the descriptor</a:t>
            </a:r>
          </a:p>
          <a:p>
            <a:pPr lvl="3" eaLnBrk="1" hangingPunct="1"/>
            <a:r>
              <a:rPr lang="en-US" dirty="0" smtClean="0"/>
              <a:t>E.g., memory layout of the descriptor</a:t>
            </a:r>
          </a:p>
          <a:p>
            <a:pPr lvl="1" eaLnBrk="1" hangingPunct="1"/>
            <a:r>
              <a:rPr lang="en-US" dirty="0" smtClean="0"/>
              <a:t>SID of the object's owner</a:t>
            </a:r>
          </a:p>
          <a:p>
            <a:pPr lvl="1" eaLnBrk="1" hangingPunct="1"/>
            <a:r>
              <a:rPr lang="en-US" dirty="0" smtClean="0"/>
              <a:t>SID of the primary group of the object </a:t>
            </a:r>
          </a:p>
          <a:p>
            <a:pPr lvl="1" eaLnBrk="1" hangingPunct="1"/>
            <a:r>
              <a:rPr lang="en-US" dirty="0" smtClean="0"/>
              <a:t>Two attached optional lists: </a:t>
            </a:r>
          </a:p>
          <a:p>
            <a:pPr lvl="2" eaLnBrk="1" hangingPunct="1"/>
            <a:r>
              <a:rPr lang="en-US" dirty="0" smtClean="0"/>
              <a:t>Discretionary Access Control List (DACL) – users, groups, …</a:t>
            </a:r>
          </a:p>
          <a:p>
            <a:pPr lvl="2" eaLnBrk="1" hangingPunct="1"/>
            <a:r>
              <a:rPr lang="en-US" dirty="0" smtClean="0"/>
              <a:t>System Access Control List (SACL) – system logs, .. </a:t>
            </a:r>
          </a:p>
        </p:txBody>
      </p:sp>
    </p:spTree>
    <p:extLst>
      <p:ext uri="{BB962C8B-B14F-4D97-AF65-F5344CB8AC3E}">
        <p14:creationId xmlns:p14="http://schemas.microsoft.com/office/powerpoint/2010/main" val="231904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 access request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1733550" y="1428750"/>
            <a:ext cx="2819400" cy="228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buNone/>
            </a:pPr>
            <a:r>
              <a:rPr lang="en-US" sz="2000" dirty="0">
                <a:solidFill>
                  <a:schemeClr val="tx1"/>
                </a:solidFill>
              </a:rPr>
              <a:t>Group1: Administrators</a:t>
            </a: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1733550" y="1657350"/>
            <a:ext cx="2819400" cy="228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buNone/>
            </a:pPr>
            <a:r>
              <a:rPr lang="en-US" sz="2000" dirty="0">
                <a:solidFill>
                  <a:schemeClr val="tx1"/>
                </a:solidFill>
              </a:rPr>
              <a:t>Group2: Writers</a:t>
            </a: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1752600" y="2457450"/>
            <a:ext cx="2311400" cy="228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buNone/>
            </a:pPr>
            <a:r>
              <a:rPr lang="en-US" sz="2000" dirty="0">
                <a:solidFill>
                  <a:schemeClr val="tx1"/>
                </a:solidFill>
              </a:rPr>
              <a:t>Control flags	</a:t>
            </a: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1752600" y="2914650"/>
            <a:ext cx="2311400" cy="228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buNone/>
            </a:pPr>
            <a:r>
              <a:rPr lang="en-US" sz="2000" dirty="0">
                <a:solidFill>
                  <a:schemeClr val="tx1"/>
                </a:solidFill>
              </a:rPr>
              <a:t>Group SID</a:t>
            </a:r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1752600" y="3143250"/>
            <a:ext cx="2311400" cy="228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buNone/>
            </a:pPr>
            <a:r>
              <a:rPr lang="en-US" sz="2000" dirty="0">
                <a:solidFill>
                  <a:schemeClr val="tx1"/>
                </a:solidFill>
              </a:rPr>
              <a:t>DACL Pointer</a:t>
            </a:r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1752600" y="3371850"/>
            <a:ext cx="2311400" cy="228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buNone/>
            </a:pPr>
            <a:r>
              <a:rPr lang="en-US" sz="2000" dirty="0">
                <a:solidFill>
                  <a:schemeClr val="tx1"/>
                </a:solidFill>
              </a:rPr>
              <a:t>SACL Pointer</a:t>
            </a:r>
          </a:p>
        </p:txBody>
      </p:sp>
      <p:sp>
        <p:nvSpPr>
          <p:cNvPr id="45066" name="Rectangle 10"/>
          <p:cNvSpPr>
            <a:spLocks noChangeArrowheads="1"/>
          </p:cNvSpPr>
          <p:nvPr/>
        </p:nvSpPr>
        <p:spPr bwMode="auto">
          <a:xfrm>
            <a:off x="1752600" y="3600450"/>
            <a:ext cx="2311400" cy="228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buNone/>
            </a:pPr>
            <a:r>
              <a:rPr lang="en-US" sz="2000" dirty="0">
                <a:solidFill>
                  <a:schemeClr val="tx1"/>
                </a:solidFill>
              </a:rPr>
              <a:t>     Deny</a:t>
            </a:r>
          </a:p>
        </p:txBody>
      </p:sp>
      <p:sp>
        <p:nvSpPr>
          <p:cNvPr id="45067" name="Rectangle 11"/>
          <p:cNvSpPr>
            <a:spLocks noChangeArrowheads="1"/>
          </p:cNvSpPr>
          <p:nvPr/>
        </p:nvSpPr>
        <p:spPr bwMode="auto">
          <a:xfrm>
            <a:off x="1752600" y="3829050"/>
            <a:ext cx="2311400" cy="228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buNone/>
            </a:pPr>
            <a:r>
              <a:rPr lang="en-US" sz="2000" dirty="0">
                <a:solidFill>
                  <a:schemeClr val="tx1"/>
                </a:solidFill>
              </a:rPr>
              <a:t>     Writers</a:t>
            </a:r>
          </a:p>
        </p:txBody>
      </p:sp>
      <p:sp>
        <p:nvSpPr>
          <p:cNvPr id="45068" name="Rectangle 12"/>
          <p:cNvSpPr>
            <a:spLocks noChangeArrowheads="1"/>
          </p:cNvSpPr>
          <p:nvPr/>
        </p:nvSpPr>
        <p:spPr bwMode="auto">
          <a:xfrm>
            <a:off x="1752600" y="4057650"/>
            <a:ext cx="2311400" cy="228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buNone/>
            </a:pPr>
            <a:r>
              <a:rPr lang="en-US" sz="2000" dirty="0">
                <a:solidFill>
                  <a:schemeClr val="tx1"/>
                </a:solidFill>
              </a:rPr>
              <a:t>     Read, Write</a:t>
            </a:r>
          </a:p>
        </p:txBody>
      </p:sp>
      <p:sp>
        <p:nvSpPr>
          <p:cNvPr id="45069" name="Rectangle 13"/>
          <p:cNvSpPr>
            <a:spLocks noChangeArrowheads="1"/>
          </p:cNvSpPr>
          <p:nvPr/>
        </p:nvSpPr>
        <p:spPr bwMode="auto">
          <a:xfrm>
            <a:off x="1752600" y="4286250"/>
            <a:ext cx="2311400" cy="228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buNone/>
            </a:pPr>
            <a:r>
              <a:rPr lang="en-US" sz="2000" dirty="0">
                <a:solidFill>
                  <a:schemeClr val="tx1"/>
                </a:solidFill>
              </a:rPr>
              <a:t>     Allow</a:t>
            </a:r>
          </a:p>
        </p:txBody>
      </p:sp>
      <p:sp>
        <p:nvSpPr>
          <p:cNvPr id="45070" name="Rectangle 14"/>
          <p:cNvSpPr>
            <a:spLocks noChangeArrowheads="1"/>
          </p:cNvSpPr>
          <p:nvPr/>
        </p:nvSpPr>
        <p:spPr bwMode="auto">
          <a:xfrm>
            <a:off x="1752600" y="4514850"/>
            <a:ext cx="2311400" cy="228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buNone/>
            </a:pPr>
            <a:r>
              <a:rPr lang="en-US" sz="2000" dirty="0">
                <a:solidFill>
                  <a:schemeClr val="tx1"/>
                </a:solidFill>
              </a:rPr>
              <a:t>     Mark</a:t>
            </a:r>
          </a:p>
        </p:txBody>
      </p:sp>
      <p:sp>
        <p:nvSpPr>
          <p:cNvPr id="45071" name="Rectangle 15"/>
          <p:cNvSpPr>
            <a:spLocks noChangeArrowheads="1"/>
          </p:cNvSpPr>
          <p:nvPr/>
        </p:nvSpPr>
        <p:spPr bwMode="auto">
          <a:xfrm>
            <a:off x="1752600" y="4743450"/>
            <a:ext cx="2311400" cy="228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buNone/>
            </a:pPr>
            <a:r>
              <a:rPr lang="en-US" sz="2000" dirty="0">
                <a:solidFill>
                  <a:schemeClr val="tx1"/>
                </a:solidFill>
              </a:rPr>
              <a:t>     Read, Write</a:t>
            </a:r>
          </a:p>
        </p:txBody>
      </p:sp>
      <p:sp>
        <p:nvSpPr>
          <p:cNvPr id="45072" name="Rectangle 16"/>
          <p:cNvSpPr>
            <a:spLocks noChangeArrowheads="1"/>
          </p:cNvSpPr>
          <p:nvPr/>
        </p:nvSpPr>
        <p:spPr bwMode="auto">
          <a:xfrm>
            <a:off x="1752600" y="2686050"/>
            <a:ext cx="2311400" cy="228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buNone/>
            </a:pPr>
            <a:r>
              <a:rPr lang="en-US" sz="2000" dirty="0">
                <a:solidFill>
                  <a:schemeClr val="tx1"/>
                </a:solidFill>
              </a:rPr>
              <a:t>Owner SID</a:t>
            </a:r>
          </a:p>
        </p:txBody>
      </p:sp>
      <p:sp>
        <p:nvSpPr>
          <p:cNvPr id="45073" name="Rectangle 17"/>
          <p:cNvSpPr>
            <a:spLocks noChangeArrowheads="1"/>
          </p:cNvSpPr>
          <p:nvPr/>
        </p:nvSpPr>
        <p:spPr bwMode="auto">
          <a:xfrm>
            <a:off x="1752600" y="2228850"/>
            <a:ext cx="2311400" cy="228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buNone/>
            </a:pPr>
            <a:r>
              <a:rPr lang="en-US" sz="2000" dirty="0">
                <a:solidFill>
                  <a:schemeClr val="tx1"/>
                </a:solidFill>
              </a:rPr>
              <a:t>Revision Number</a:t>
            </a:r>
          </a:p>
        </p:txBody>
      </p:sp>
      <p:sp>
        <p:nvSpPr>
          <p:cNvPr id="45074" name="Text Box 18"/>
          <p:cNvSpPr txBox="1">
            <a:spLocks noChangeArrowheads="1"/>
          </p:cNvSpPr>
          <p:nvPr/>
        </p:nvSpPr>
        <p:spPr bwMode="auto">
          <a:xfrm>
            <a:off x="-1" y="1269206"/>
            <a:ext cx="1685755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buNone/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Access token</a:t>
            </a:r>
          </a:p>
        </p:txBody>
      </p:sp>
      <p:sp>
        <p:nvSpPr>
          <p:cNvPr id="45075" name="AutoShape 19"/>
          <p:cNvSpPr>
            <a:spLocks/>
          </p:cNvSpPr>
          <p:nvPr/>
        </p:nvSpPr>
        <p:spPr bwMode="auto">
          <a:xfrm>
            <a:off x="1371600" y="2228850"/>
            <a:ext cx="228600" cy="2743200"/>
          </a:xfrm>
          <a:prstGeom prst="leftBrace">
            <a:avLst>
              <a:gd name="adj1" fmla="val 1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5076" name="Text Box 20"/>
          <p:cNvSpPr txBox="1">
            <a:spLocks noChangeArrowheads="1"/>
          </p:cNvSpPr>
          <p:nvPr/>
        </p:nvSpPr>
        <p:spPr bwMode="auto">
          <a:xfrm>
            <a:off x="-1" y="3257550"/>
            <a:ext cx="1868490" cy="64633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buNone/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Security descriptor</a:t>
            </a:r>
          </a:p>
        </p:txBody>
      </p:sp>
      <p:sp>
        <p:nvSpPr>
          <p:cNvPr id="45077" name="Line 21"/>
          <p:cNvSpPr>
            <a:spLocks noChangeShapeType="1"/>
          </p:cNvSpPr>
          <p:nvPr/>
        </p:nvSpPr>
        <p:spPr bwMode="auto">
          <a:xfrm>
            <a:off x="4648200" y="1269206"/>
            <a:ext cx="0" cy="95964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 sz="2000"/>
          </a:p>
        </p:txBody>
      </p:sp>
      <p:sp>
        <p:nvSpPr>
          <p:cNvPr id="45078" name="AutoShape 22"/>
          <p:cNvSpPr>
            <a:spLocks noChangeArrowheads="1"/>
          </p:cNvSpPr>
          <p:nvPr/>
        </p:nvSpPr>
        <p:spPr bwMode="auto">
          <a:xfrm>
            <a:off x="4419600" y="2228850"/>
            <a:ext cx="381000" cy="228600"/>
          </a:xfrm>
          <a:prstGeom prst="flowChartSummingJunction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5079" name="Line 23"/>
          <p:cNvSpPr>
            <a:spLocks noChangeShapeType="1"/>
          </p:cNvSpPr>
          <p:nvPr/>
        </p:nvSpPr>
        <p:spPr bwMode="auto">
          <a:xfrm flipH="1">
            <a:off x="4064000" y="2343150"/>
            <a:ext cx="355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 sz="2000"/>
          </a:p>
        </p:txBody>
      </p:sp>
      <p:sp>
        <p:nvSpPr>
          <p:cNvPr id="45080" name="Text Box 24"/>
          <p:cNvSpPr txBox="1">
            <a:spLocks noChangeArrowheads="1"/>
          </p:cNvSpPr>
          <p:nvPr/>
        </p:nvSpPr>
        <p:spPr bwMode="auto">
          <a:xfrm>
            <a:off x="4953000" y="1352550"/>
            <a:ext cx="2180340" cy="64633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>
              <a:buNone/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Access request: write</a:t>
            </a:r>
          </a:p>
          <a:p>
            <a:r>
              <a:rPr lang="en-US" dirty="0"/>
              <a:t>Action: denied</a:t>
            </a:r>
          </a:p>
        </p:txBody>
      </p:sp>
      <p:sp>
        <p:nvSpPr>
          <p:cNvPr id="45081" name="AutoShape 25"/>
          <p:cNvSpPr>
            <a:spLocks/>
          </p:cNvSpPr>
          <p:nvPr/>
        </p:nvSpPr>
        <p:spPr bwMode="auto">
          <a:xfrm>
            <a:off x="1371600" y="1200150"/>
            <a:ext cx="228600" cy="685800"/>
          </a:xfrm>
          <a:prstGeom prst="lef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5082" name="Text Box 26"/>
          <p:cNvSpPr txBox="1">
            <a:spLocks noChangeArrowheads="1"/>
          </p:cNvSpPr>
          <p:nvPr/>
        </p:nvSpPr>
        <p:spPr bwMode="auto">
          <a:xfrm>
            <a:off x="4800600" y="2190750"/>
            <a:ext cx="4495800" cy="1329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1800" dirty="0">
                <a:solidFill>
                  <a:schemeClr val="accent4">
                    <a:lumMod val="75000"/>
                  </a:schemeClr>
                </a:solidFill>
                <a:latin typeface="Arial" charset="0"/>
                <a:cs typeface="Arial" charset="0"/>
              </a:rPr>
              <a:t> 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  <a:latin typeface="Arial" charset="0"/>
                <a:cs typeface="Arial" charset="0"/>
              </a:rPr>
              <a:t> User 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latin typeface="Arial" charset="0"/>
                <a:cs typeface="Arial" charset="0"/>
              </a:rPr>
              <a:t>Mark requests write permission</a:t>
            </a:r>
          </a:p>
          <a:p>
            <a:pPr algn="l" eaLnBrk="0" hangingPunct="0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1800" dirty="0">
                <a:solidFill>
                  <a:schemeClr val="accent4">
                    <a:lumMod val="75000"/>
                  </a:schemeClr>
                </a:solidFill>
                <a:latin typeface="Arial" charset="0"/>
                <a:cs typeface="Arial" charset="0"/>
              </a:rPr>
              <a:t> 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  <a:latin typeface="Arial" charset="0"/>
                <a:cs typeface="Arial" charset="0"/>
              </a:rPr>
              <a:t> Descriptor 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latin typeface="Arial" charset="0"/>
                <a:cs typeface="Arial" charset="0"/>
              </a:rPr>
              <a:t>denies permission to group</a:t>
            </a:r>
          </a:p>
          <a:p>
            <a:pPr algn="l" eaLnBrk="0" hangingPunct="0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1800" dirty="0">
                <a:solidFill>
                  <a:schemeClr val="accent4">
                    <a:lumMod val="75000"/>
                  </a:schemeClr>
                </a:solidFill>
                <a:latin typeface="Arial" charset="0"/>
                <a:cs typeface="Arial" charset="0"/>
              </a:rPr>
              <a:t> 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  <a:latin typeface="Arial" charset="0"/>
                <a:cs typeface="Arial" charset="0"/>
              </a:rPr>
              <a:t> Reference 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latin typeface="Arial" charset="0"/>
                <a:cs typeface="Arial" charset="0"/>
              </a:rPr>
              <a:t>Monitor denies 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  <a:latin typeface="Arial" charset="0"/>
                <a:cs typeface="Arial" charset="0"/>
              </a:rPr>
              <a:t>request</a:t>
            </a:r>
          </a:p>
          <a:p>
            <a:pPr algn="l" eaLnBrk="0" hangingPunct="0">
              <a:spcBef>
                <a:spcPct val="20000"/>
              </a:spcBef>
              <a:buClr>
                <a:schemeClr val="accent2"/>
              </a:buClr>
              <a:buNone/>
            </a:pPr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  <a:latin typeface="Arial" charset="0"/>
                <a:cs typeface="Arial" charset="0"/>
              </a:rPr>
              <a:t>(DACL for access, SACL for audit and logging)</a:t>
            </a:r>
            <a:endParaRPr lang="en-US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5083" name="Line 27"/>
          <p:cNvSpPr>
            <a:spLocks noChangeShapeType="1"/>
          </p:cNvSpPr>
          <p:nvPr/>
        </p:nvSpPr>
        <p:spPr bwMode="auto">
          <a:xfrm>
            <a:off x="4360862" y="1269206"/>
            <a:ext cx="2873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2000"/>
          </a:p>
        </p:txBody>
      </p:sp>
      <p:sp>
        <p:nvSpPr>
          <p:cNvPr id="2" name="TextBox 1"/>
          <p:cNvSpPr txBox="1"/>
          <p:nvPr/>
        </p:nvSpPr>
        <p:spPr>
          <a:xfrm>
            <a:off x="5638800" y="3562350"/>
            <a:ext cx="22098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Priority:</a:t>
            </a:r>
          </a:p>
          <a:p>
            <a:pPr lvl="1" algn="l">
              <a:buNone/>
            </a:pPr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Explicit Deny</a:t>
            </a:r>
            <a:br>
              <a:rPr lang="en-US" sz="1800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Explicit Allow</a:t>
            </a:r>
            <a:br>
              <a:rPr lang="en-US" sz="1800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Inherited Deny</a:t>
            </a:r>
            <a:br>
              <a:rPr lang="en-US" sz="1800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Inherited Allow</a:t>
            </a: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1733550" y="1200150"/>
            <a:ext cx="2819400" cy="228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buNone/>
            </a:pPr>
            <a:r>
              <a:rPr lang="en-US" sz="2000" dirty="0">
                <a:solidFill>
                  <a:schemeClr val="tx1"/>
                </a:solidFill>
              </a:rPr>
              <a:t>User:    Mark</a:t>
            </a:r>
          </a:p>
        </p:txBody>
      </p:sp>
    </p:spTree>
    <p:extLst>
      <p:ext uri="{BB962C8B-B14F-4D97-AF65-F5344CB8AC3E}">
        <p14:creationId xmlns:p14="http://schemas.microsoft.com/office/powerpoint/2010/main" val="174194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technet.microsoft.com/en-us/library/Bb496995.uamv3c1_01_big(l=en-us)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971550"/>
            <a:ext cx="6362700" cy="287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401709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Impersonation Tokens  </a:t>
            </a:r>
            <a:r>
              <a:rPr lang="en-US" sz="3600" dirty="0" smtClean="0"/>
              <a:t>(compare to </a:t>
            </a:r>
            <a:r>
              <a:rPr lang="en-US" sz="3600" dirty="0" err="1" smtClean="0"/>
              <a:t>setuid</a:t>
            </a:r>
            <a:r>
              <a:rPr lang="en-US" sz="3600" dirty="0" smtClean="0"/>
              <a:t>)</a:t>
            </a:r>
            <a:endParaRPr lang="en-US" dirty="0" smtClean="0"/>
          </a:p>
        </p:txBody>
      </p:sp>
      <p:sp>
        <p:nvSpPr>
          <p:cNvPr id="460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Process adopts security attributes of another</a:t>
            </a:r>
          </a:p>
          <a:p>
            <a:pPr lvl="1"/>
            <a:r>
              <a:rPr lang="en-US" dirty="0" smtClean="0"/>
              <a:t>Client passes impersonation token to server</a:t>
            </a:r>
          </a:p>
          <a:p>
            <a:r>
              <a:rPr lang="en-US" dirty="0" smtClean="0"/>
              <a:t>Client specifies impersonation level of server</a:t>
            </a:r>
          </a:p>
          <a:p>
            <a:pPr lvl="1"/>
            <a:r>
              <a:rPr lang="en-US" dirty="0" smtClean="0"/>
              <a:t>Anonymous</a:t>
            </a:r>
          </a:p>
          <a:p>
            <a:pPr lvl="2"/>
            <a:r>
              <a:rPr lang="en-US" dirty="0" smtClean="0"/>
              <a:t>Token has no information about the client</a:t>
            </a:r>
          </a:p>
          <a:p>
            <a:pPr lvl="1"/>
            <a:r>
              <a:rPr lang="en-US" dirty="0" smtClean="0"/>
              <a:t>Identification</a:t>
            </a:r>
          </a:p>
          <a:p>
            <a:pPr lvl="2"/>
            <a:r>
              <a:rPr lang="en-US" dirty="0"/>
              <a:t>O</a:t>
            </a:r>
            <a:r>
              <a:rPr lang="en-US" dirty="0" smtClean="0"/>
              <a:t>btain </a:t>
            </a:r>
            <a:r>
              <a:rPr lang="en-US" dirty="0" smtClean="0"/>
              <a:t>the SIDs of client and client's privileges, but server cannot impersonate the client</a:t>
            </a:r>
          </a:p>
          <a:p>
            <a:pPr lvl="1"/>
            <a:r>
              <a:rPr lang="en-US" dirty="0" smtClean="0"/>
              <a:t>Impersonation</a:t>
            </a:r>
          </a:p>
          <a:p>
            <a:pPr lvl="2"/>
            <a:r>
              <a:rPr lang="en-US" dirty="0"/>
              <a:t>I</a:t>
            </a:r>
            <a:r>
              <a:rPr lang="en-US" dirty="0" smtClean="0"/>
              <a:t>mpersonate </a:t>
            </a:r>
            <a:r>
              <a:rPr lang="en-US" dirty="0" smtClean="0"/>
              <a:t>the client</a:t>
            </a:r>
          </a:p>
          <a:p>
            <a:pPr lvl="1"/>
            <a:r>
              <a:rPr lang="en-US" dirty="0" smtClean="0"/>
              <a:t>Delegation</a:t>
            </a:r>
          </a:p>
          <a:p>
            <a:pPr lvl="2"/>
            <a:r>
              <a:rPr lang="en-US" dirty="0"/>
              <a:t>L</a:t>
            </a:r>
            <a:r>
              <a:rPr lang="en-US" dirty="0" smtClean="0"/>
              <a:t>ets </a:t>
            </a:r>
            <a:r>
              <a:rPr lang="en-US" dirty="0" smtClean="0"/>
              <a:t>server impersonate client on local, remote systems</a:t>
            </a:r>
          </a:p>
        </p:txBody>
      </p:sp>
    </p:spTree>
    <p:extLst>
      <p:ext uri="{BB962C8B-B14F-4D97-AF65-F5344CB8AC3E}">
        <p14:creationId xmlns:p14="http://schemas.microsoft.com/office/powerpoint/2010/main" val="88302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Weakness in isolation, privileges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Similar problems to Unix</a:t>
            </a:r>
          </a:p>
          <a:p>
            <a:pPr lvl="1"/>
            <a:r>
              <a:rPr lang="en-US" dirty="0" smtClean="0"/>
              <a:t>E.g., Rootkits leveraging dynamically loaded kernel modules</a:t>
            </a:r>
          </a:p>
          <a:p>
            <a:r>
              <a:rPr lang="en-US" dirty="0" smtClean="0"/>
              <a:t>Windows Registry </a:t>
            </a:r>
          </a:p>
          <a:p>
            <a:pPr lvl="1"/>
            <a:r>
              <a:rPr lang="en-US" dirty="0" smtClean="0"/>
              <a:t>Global hierarchical database to store data for all programs </a:t>
            </a:r>
          </a:p>
          <a:p>
            <a:pPr lvl="1"/>
            <a:r>
              <a:rPr lang="en-US" dirty="0" smtClean="0"/>
              <a:t>Registry entry can be associated with a security context that limits access; common to be able to write sensitive entry</a:t>
            </a:r>
          </a:p>
          <a:p>
            <a:r>
              <a:rPr lang="en-US" dirty="0" smtClean="0"/>
              <a:t>Enabled By Default</a:t>
            </a:r>
          </a:p>
          <a:p>
            <a:pPr lvl="1"/>
            <a:r>
              <a:rPr lang="en-US" dirty="0" smtClean="0"/>
              <a:t>Historically, many Windows deployments also came with full permissions and functionality enabled</a:t>
            </a:r>
          </a:p>
        </p:txBody>
      </p:sp>
    </p:spTree>
    <p:extLst>
      <p:ext uri="{BB962C8B-B14F-4D97-AF65-F5344CB8AC3E}">
        <p14:creationId xmlns:p14="http://schemas.microsoft.com/office/powerpoint/2010/main" val="188766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Secure Architecture</a:t>
            </a:r>
          </a:p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Principles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4955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Browser Isolation and Least Privilege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01741"/>
            <a:ext cx="3200400" cy="319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30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3"/>
          <p:cNvSpPr>
            <a:spLocks noGrp="1"/>
          </p:cNvSpPr>
          <p:nvPr>
            <p:ph type="title"/>
          </p:nvPr>
        </p:nvSpPr>
        <p:spPr>
          <a:xfrm>
            <a:off x="533400" y="133350"/>
            <a:ext cx="8229600" cy="514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Web browser: an </a:t>
            </a:r>
            <a:r>
              <a:rPr lang="en-US" dirty="0"/>
              <a:t>a</a:t>
            </a:r>
            <a:r>
              <a:rPr lang="en-US" dirty="0" smtClean="0"/>
              <a:t>nalogy</a:t>
            </a:r>
          </a:p>
        </p:txBody>
      </p:sp>
      <p:sp>
        <p:nvSpPr>
          <p:cNvPr id="47107" name="Text Placeholder 6" descr="Rectangle: Click to edit Master text styles&#10;Second level&#10;Third level&#10;Fourth level&#10;Fifth level"/>
          <p:cNvSpPr>
            <a:spLocks noGrp="1"/>
          </p:cNvSpPr>
          <p:nvPr>
            <p:ph type="body" idx="1"/>
          </p:nvPr>
        </p:nvSpPr>
        <p:spPr>
          <a:xfrm>
            <a:off x="609600" y="1028701"/>
            <a:ext cx="4040188" cy="479822"/>
          </a:xfrm>
        </p:spPr>
        <p:txBody>
          <a:bodyPr/>
          <a:lstStyle/>
          <a:p>
            <a:pPr eaLnBrk="1" hangingPunct="1"/>
            <a:r>
              <a:rPr lang="en-US" dirty="0" smtClean="0"/>
              <a:t>Operating system</a:t>
            </a:r>
          </a:p>
        </p:txBody>
      </p:sp>
      <p:sp>
        <p:nvSpPr>
          <p:cNvPr id="47108" name="Content Placeholder 4" descr="Rectangle: Click to edit Master text styles&#10;Second level&#10;Third level&#10;Fourth level&#10;Fifth level"/>
          <p:cNvSpPr>
            <a:spLocks noGrp="1"/>
          </p:cNvSpPr>
          <p:nvPr>
            <p:ph sz="half" idx="2"/>
          </p:nvPr>
        </p:nvSpPr>
        <p:spPr>
          <a:xfrm>
            <a:off x="609600" y="1508523"/>
            <a:ext cx="4040188" cy="296346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Subject: Processes</a:t>
            </a:r>
            <a:endParaRPr lang="en-US" dirty="0"/>
          </a:p>
          <a:p>
            <a:pPr lvl="1"/>
            <a:r>
              <a:rPr lang="en-US" dirty="0" smtClean="0"/>
              <a:t>Has User ID (UID, SID)</a:t>
            </a:r>
          </a:p>
          <a:p>
            <a:pPr lvl="1"/>
            <a:r>
              <a:rPr lang="en-US" dirty="0" smtClean="0"/>
              <a:t>Discretionary </a:t>
            </a:r>
            <a:r>
              <a:rPr lang="en-US" dirty="0"/>
              <a:t>access </a:t>
            </a:r>
            <a:r>
              <a:rPr lang="en-US" dirty="0" smtClean="0"/>
              <a:t>control</a:t>
            </a:r>
          </a:p>
          <a:p>
            <a:r>
              <a:rPr lang="en-US" dirty="0" smtClean="0"/>
              <a:t>Objects</a:t>
            </a:r>
          </a:p>
          <a:p>
            <a:pPr lvl="1" eaLnBrk="1" hangingPunct="1"/>
            <a:r>
              <a:rPr lang="en-US" dirty="0" smtClean="0"/>
              <a:t>File</a:t>
            </a:r>
          </a:p>
          <a:p>
            <a:pPr lvl="1" eaLnBrk="1" hangingPunct="1"/>
            <a:r>
              <a:rPr lang="en-US" dirty="0" smtClean="0"/>
              <a:t>Network</a:t>
            </a:r>
            <a:endParaRPr lang="en-US" dirty="0"/>
          </a:p>
          <a:p>
            <a:pPr lvl="1" eaLnBrk="1" hangingPunct="1"/>
            <a:r>
              <a:rPr lang="en-US" dirty="0" smtClean="0"/>
              <a:t>…</a:t>
            </a:r>
          </a:p>
          <a:p>
            <a:pPr eaLnBrk="1" hangingPunct="1"/>
            <a:r>
              <a:rPr lang="en-US" dirty="0" smtClean="0"/>
              <a:t>Vulnerabilities</a:t>
            </a:r>
          </a:p>
          <a:p>
            <a:pPr lvl="1" eaLnBrk="1" hangingPunct="1"/>
            <a:r>
              <a:rPr lang="en-US" dirty="0" smtClean="0"/>
              <a:t>Untrusted programs</a:t>
            </a:r>
          </a:p>
          <a:p>
            <a:pPr lvl="1" eaLnBrk="1" hangingPunct="1"/>
            <a:r>
              <a:rPr lang="en-US" dirty="0" smtClean="0"/>
              <a:t>Buffer overflow</a:t>
            </a:r>
          </a:p>
          <a:p>
            <a:pPr lvl="1" eaLnBrk="1" hangingPunct="1"/>
            <a:r>
              <a:rPr lang="en-US" dirty="0" smtClean="0"/>
              <a:t>…</a:t>
            </a:r>
          </a:p>
        </p:txBody>
      </p:sp>
      <p:sp>
        <p:nvSpPr>
          <p:cNvPr id="47109" name="Text Placeholder 7" descr="Rectangle: Click to edit Master text styles&#10;Second level&#10;Third level&#10;Fourth level&#10;Fifth level"/>
          <p:cNvSpPr>
            <a:spLocks noGrp="1"/>
          </p:cNvSpPr>
          <p:nvPr>
            <p:ph type="body" sz="quarter" idx="3"/>
          </p:nvPr>
        </p:nvSpPr>
        <p:spPr>
          <a:xfrm>
            <a:off x="4797426" y="1028701"/>
            <a:ext cx="4041775" cy="479822"/>
          </a:xfrm>
        </p:spPr>
        <p:txBody>
          <a:bodyPr/>
          <a:lstStyle/>
          <a:p>
            <a:pPr eaLnBrk="1" hangingPunct="1"/>
            <a:r>
              <a:rPr lang="en-US" dirty="0" smtClean="0"/>
              <a:t>Web browser</a:t>
            </a:r>
          </a:p>
        </p:txBody>
      </p:sp>
      <p:sp>
        <p:nvSpPr>
          <p:cNvPr id="47110" name="Content Placeholder 5" descr="Rectangle: Click to edit Master text styles&#10;Second level&#10;Third level&#10;Fourth level&#10;Fifth level"/>
          <p:cNvSpPr>
            <a:spLocks noGrp="1"/>
          </p:cNvSpPr>
          <p:nvPr>
            <p:ph sz="quarter" idx="4"/>
          </p:nvPr>
        </p:nvSpPr>
        <p:spPr>
          <a:xfrm>
            <a:off x="4797426" y="1508523"/>
            <a:ext cx="4041775" cy="296346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Subject: web content (JavaScript)</a:t>
            </a:r>
          </a:p>
          <a:p>
            <a:pPr lvl="1"/>
            <a:r>
              <a:rPr lang="en-US" dirty="0" smtClean="0"/>
              <a:t>Has “Origin”</a:t>
            </a:r>
            <a:endParaRPr lang="en-US" dirty="0"/>
          </a:p>
          <a:p>
            <a:pPr lvl="1"/>
            <a:r>
              <a:rPr lang="en-US" dirty="0" smtClean="0"/>
              <a:t>Mandatory </a:t>
            </a:r>
            <a:r>
              <a:rPr lang="en-US" dirty="0"/>
              <a:t>access control</a:t>
            </a:r>
          </a:p>
          <a:p>
            <a:pPr eaLnBrk="1" hangingPunct="1"/>
            <a:r>
              <a:rPr lang="en-US" dirty="0" smtClean="0"/>
              <a:t>Objects</a:t>
            </a:r>
          </a:p>
          <a:p>
            <a:pPr lvl="1" eaLnBrk="1" hangingPunct="1"/>
            <a:r>
              <a:rPr lang="en-US" dirty="0" smtClean="0"/>
              <a:t>Document object model</a:t>
            </a:r>
          </a:p>
          <a:p>
            <a:pPr lvl="1" eaLnBrk="1" hangingPunct="1"/>
            <a:r>
              <a:rPr lang="en-US" dirty="0" smtClean="0"/>
              <a:t>Frames</a:t>
            </a:r>
          </a:p>
          <a:p>
            <a:pPr lvl="1" eaLnBrk="1" hangingPunct="1"/>
            <a:r>
              <a:rPr lang="en-US" dirty="0" smtClean="0"/>
              <a:t>Cookies / </a:t>
            </a:r>
            <a:r>
              <a:rPr lang="en-US" dirty="0" err="1" smtClean="0"/>
              <a:t>localStorage</a:t>
            </a:r>
            <a:endParaRPr lang="en-US" dirty="0" smtClean="0"/>
          </a:p>
          <a:p>
            <a:pPr eaLnBrk="1" hangingPunct="1"/>
            <a:r>
              <a:rPr lang="en-US" dirty="0" smtClean="0"/>
              <a:t>Vulnerabilities</a:t>
            </a:r>
          </a:p>
          <a:p>
            <a:pPr lvl="1" eaLnBrk="1" hangingPunct="1"/>
            <a:r>
              <a:rPr lang="en-US" dirty="0" smtClean="0"/>
              <a:t>Cross-site scripting</a:t>
            </a:r>
          </a:p>
          <a:p>
            <a:pPr lvl="1" eaLnBrk="1" hangingPunct="1"/>
            <a:r>
              <a:rPr lang="en-US" dirty="0" smtClean="0"/>
              <a:t>Implementation bugs</a:t>
            </a:r>
          </a:p>
          <a:p>
            <a:pPr lvl="1" eaLnBrk="1" hangingPunct="1"/>
            <a:r>
              <a:rPr lang="en-US" dirty="0" smtClean="0"/>
              <a:t>…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00200" y="4440019"/>
            <a:ext cx="5715000" cy="615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 web browser enforces its own internal policy. If the browser implementation is corrupted, this mechanism becomes unreliable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27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Monolithic design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71800" y="1600200"/>
            <a:ext cx="3352800" cy="2400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3600" dirty="0" smtClean="0">
                <a:solidFill>
                  <a:schemeClr val="tx1"/>
                </a:solidFill>
              </a:rPr>
              <a:t>System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1447800" y="1828800"/>
            <a:ext cx="1600200" cy="51435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Network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447800" y="2450306"/>
            <a:ext cx="1600200" cy="51435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User input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1447800" y="3078956"/>
            <a:ext cx="1600200" cy="51435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File system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324600" y="1828800"/>
            <a:ext cx="1600200" cy="51435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Network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6324600" y="2457450"/>
            <a:ext cx="1600200" cy="51435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User device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6324600" y="3086100"/>
            <a:ext cx="1600200" cy="51435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File system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32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Components of security policy</a:t>
            </a:r>
          </a:p>
        </p:txBody>
      </p:sp>
      <p:sp>
        <p:nvSpPr>
          <p:cNvPr id="48131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Frame-Frame relationships</a:t>
            </a:r>
          </a:p>
          <a:p>
            <a:pPr lvl="1" eaLnBrk="1" hangingPunct="1"/>
            <a:r>
              <a:rPr lang="en-US" dirty="0" err="1" smtClean="0"/>
              <a:t>canScript</a:t>
            </a:r>
            <a:r>
              <a:rPr lang="en-US" dirty="0" smtClean="0"/>
              <a:t>(A,B)</a:t>
            </a:r>
          </a:p>
          <a:p>
            <a:pPr lvl="2" eaLnBrk="1" hangingPunct="1"/>
            <a:r>
              <a:rPr lang="en-US" dirty="0" smtClean="0"/>
              <a:t>Can Frame A execute a script that manipulates arbitrary/nontrivial DOM elements of Frame B?</a:t>
            </a:r>
          </a:p>
          <a:p>
            <a:pPr lvl="1" eaLnBrk="1" hangingPunct="1"/>
            <a:r>
              <a:rPr lang="en-US" dirty="0" err="1" smtClean="0"/>
              <a:t>canNavigate</a:t>
            </a:r>
            <a:r>
              <a:rPr lang="en-US" dirty="0" smtClean="0"/>
              <a:t>(A,B)</a:t>
            </a:r>
          </a:p>
          <a:p>
            <a:pPr lvl="2" eaLnBrk="1" hangingPunct="1"/>
            <a:r>
              <a:rPr lang="en-US" dirty="0" smtClean="0"/>
              <a:t>Can Frame A change the origin of content for Frame B?</a:t>
            </a:r>
          </a:p>
          <a:p>
            <a:pPr eaLnBrk="1" hangingPunct="1"/>
            <a:r>
              <a:rPr lang="en-US" dirty="0" smtClean="0"/>
              <a:t>Frame-principal relationships</a:t>
            </a:r>
          </a:p>
          <a:p>
            <a:pPr lvl="1" eaLnBrk="1" hangingPunct="1"/>
            <a:r>
              <a:rPr lang="en-US" dirty="0" err="1" smtClean="0"/>
              <a:t>readCookie</a:t>
            </a:r>
            <a:r>
              <a:rPr lang="en-US" dirty="0" smtClean="0"/>
              <a:t>(A,S), </a:t>
            </a:r>
            <a:r>
              <a:rPr lang="en-US" dirty="0" err="1" smtClean="0"/>
              <a:t>writeCookie</a:t>
            </a:r>
            <a:r>
              <a:rPr lang="en-US" dirty="0" smtClean="0"/>
              <a:t>(A,S)</a:t>
            </a:r>
          </a:p>
          <a:p>
            <a:pPr lvl="2" eaLnBrk="1" hangingPunct="1"/>
            <a:r>
              <a:rPr lang="en-US" dirty="0" smtClean="0"/>
              <a:t>Can Frame A read/write cookies from site S?</a:t>
            </a:r>
          </a:p>
          <a:p>
            <a:pPr lvl="1"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9562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Chromium Security Architecture</a:t>
            </a:r>
            <a:endParaRPr lang="en-US" sz="4000" dirty="0"/>
          </a:p>
        </p:txBody>
      </p:sp>
      <p:pic>
        <p:nvPicPr>
          <p:cNvPr id="27652" name="Content Placeholder 7" descr="black-box.pdf"/>
          <p:cNvPicPr>
            <a:picLocks noGrp="1" noChangeAspect="1"/>
          </p:cNvPicPr>
          <p:nvPr>
            <p:ph sz="half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526" y="942975"/>
            <a:ext cx="4308475" cy="300871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1" descr="about_backgroun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970" y="3925134"/>
            <a:ext cx="4823460" cy="124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200150"/>
            <a:ext cx="5257800" cy="3486150"/>
          </a:xfrm>
        </p:spPr>
        <p:txBody>
          <a:bodyPr/>
          <a:lstStyle/>
          <a:p>
            <a:r>
              <a:rPr lang="en-US" dirty="0" smtClean="0"/>
              <a:t>Browser ("kernel")</a:t>
            </a:r>
          </a:p>
          <a:p>
            <a:pPr lvl="1"/>
            <a:r>
              <a:rPr lang="en-US" dirty="0" smtClean="0"/>
              <a:t>Full privileges (file system, networking)</a:t>
            </a:r>
          </a:p>
          <a:p>
            <a:r>
              <a:rPr lang="en-US" dirty="0" smtClean="0"/>
              <a:t>Rendering engine</a:t>
            </a:r>
          </a:p>
          <a:p>
            <a:pPr lvl="1"/>
            <a:r>
              <a:rPr lang="en-US" dirty="0" smtClean="0"/>
              <a:t>Up to 20 processes </a:t>
            </a:r>
          </a:p>
          <a:p>
            <a:pPr lvl="1"/>
            <a:r>
              <a:rPr lang="en-US" dirty="0" smtClean="0"/>
              <a:t>Sandboxed</a:t>
            </a:r>
          </a:p>
          <a:p>
            <a:r>
              <a:rPr lang="en-US" dirty="0" smtClean="0"/>
              <a:t>One process per plugin</a:t>
            </a:r>
          </a:p>
          <a:p>
            <a:pPr lvl="1"/>
            <a:r>
              <a:rPr lang="en-US" dirty="0" smtClean="0"/>
              <a:t>Full privileges of browser	</a:t>
            </a:r>
          </a:p>
        </p:txBody>
      </p:sp>
    </p:spTree>
    <p:extLst>
      <p:ext uri="{BB962C8B-B14F-4D97-AF65-F5344CB8AC3E}">
        <p14:creationId xmlns:p14="http://schemas.microsoft.com/office/powerpoint/2010/main" val="25166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Chromium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00150"/>
            <a:ext cx="3810000" cy="34861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Communicating sandboxed components</a:t>
            </a:r>
            <a:endParaRPr lang="en-US" dirty="0"/>
          </a:p>
        </p:txBody>
      </p:sp>
      <p:pic>
        <p:nvPicPr>
          <p:cNvPr id="1026" name="Picture 2" descr="https://6541078575799853287-a-chromium-org-s-sites.googlegroups.com/a/chromium.org/dev/developers/design-documents/sandbox/sbox_top_diagram.PNG?attachauth=ANoY7cozhk4Ovy50BDJLB7pcLHjmQ83bMvh9mBW-vLXL0sT9lGBtDa3Hjgi45xCSUNRzbLi99I1ibqugk2XEksSm0Y6Y4a-uz53Hc4X3vk-jojT7KzGaEplXboBeMAWLZd6BQemAxUayBG-3eQ133QSLZyckv7tYLsRWFjtQb7WKjDa9jA0d7VxC6lWzs9-ZdG97NV6SUUHVi_rpRPcs8OYZnPjsKEAPmU8JQ2poLCGwwB8Lnc-t01Okik7FAHfACNwYvBAjm3Rc&amp;attredirects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14301"/>
            <a:ext cx="4724400" cy="490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12108" y="4809351"/>
            <a:ext cx="6884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buNone/>
              <a:defRPr sz="18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See: http://dev.chromium.org/developers/design-documents/sandbox/</a:t>
            </a:r>
          </a:p>
        </p:txBody>
      </p:sp>
    </p:spTree>
    <p:extLst>
      <p:ext uri="{BB962C8B-B14F-4D97-AF65-F5344CB8AC3E}">
        <p14:creationId xmlns:p14="http://schemas.microsoft.com/office/powerpoint/2010/main" val="238377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Design Decisions</a:t>
            </a:r>
            <a:endParaRPr lang="en-US"/>
          </a:p>
        </p:txBody>
      </p:sp>
      <p:sp>
        <p:nvSpPr>
          <p:cNvPr id="32771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Compatibility</a:t>
            </a:r>
          </a:p>
          <a:p>
            <a:pPr lvl="1"/>
            <a:r>
              <a:rPr lang="en-US" dirty="0" smtClean="0"/>
              <a:t>Sites rely on the existing browser security policy</a:t>
            </a:r>
          </a:p>
          <a:p>
            <a:pPr lvl="1"/>
            <a:r>
              <a:rPr lang="en-US" dirty="0" smtClean="0"/>
              <a:t>Browser is only as useful as the sites it can render</a:t>
            </a:r>
          </a:p>
          <a:p>
            <a:pPr lvl="1"/>
            <a:r>
              <a:rPr lang="en-US" dirty="0" smtClean="0"/>
              <a:t>Rules out more “clean slate” approaches</a:t>
            </a:r>
          </a:p>
          <a:p>
            <a:r>
              <a:rPr lang="en-US" dirty="0" smtClean="0"/>
              <a:t>Black Box </a:t>
            </a:r>
          </a:p>
          <a:p>
            <a:pPr lvl="1"/>
            <a:r>
              <a:rPr lang="en-US" dirty="0" smtClean="0"/>
              <a:t>Only renderer may parse HTML, JavaScript, etc.</a:t>
            </a:r>
          </a:p>
          <a:p>
            <a:pPr lvl="1"/>
            <a:r>
              <a:rPr lang="en-US" dirty="0"/>
              <a:t>K</a:t>
            </a:r>
            <a:r>
              <a:rPr lang="en-US" dirty="0" smtClean="0"/>
              <a:t>ernel enforces coarse-grained security policy</a:t>
            </a:r>
          </a:p>
          <a:p>
            <a:pPr lvl="1"/>
            <a:r>
              <a:rPr lang="en-US" dirty="0" smtClean="0"/>
              <a:t>Renderer to enforces finer-grained policy decisions</a:t>
            </a:r>
          </a:p>
          <a:p>
            <a:r>
              <a:rPr lang="en-US" dirty="0" smtClean="0"/>
              <a:t>Minimize User Decisions</a:t>
            </a:r>
          </a:p>
        </p:txBody>
      </p:sp>
    </p:spTree>
    <p:extLst>
      <p:ext uri="{BB962C8B-B14F-4D97-AF65-F5344CB8AC3E}">
        <p14:creationId xmlns:p14="http://schemas.microsoft.com/office/powerpoint/2010/main" val="239655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Task Allocation</a:t>
            </a:r>
          </a:p>
        </p:txBody>
      </p:sp>
      <p:pic>
        <p:nvPicPr>
          <p:cNvPr id="33795" name="Content Placeholder 7" descr="Picture 15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75359" y="1200150"/>
            <a:ext cx="5993283" cy="3486150"/>
          </a:xfrm>
        </p:spPr>
      </p:pic>
    </p:spTree>
    <p:extLst>
      <p:ext uri="{BB962C8B-B14F-4D97-AF65-F5344CB8AC3E}">
        <p14:creationId xmlns:p14="http://schemas.microsoft.com/office/powerpoint/2010/main" val="248841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Leverage OS Isolation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409575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Sandbox based on four OS mechanisms</a:t>
            </a:r>
          </a:p>
          <a:p>
            <a:pPr lvl="1"/>
            <a:r>
              <a:rPr lang="en-US" sz="2000" dirty="0" smtClean="0"/>
              <a:t>A </a:t>
            </a:r>
            <a:r>
              <a:rPr lang="en-US" sz="2000" dirty="0"/>
              <a:t>restricted token</a:t>
            </a:r>
          </a:p>
          <a:p>
            <a:pPr lvl="1"/>
            <a:r>
              <a:rPr lang="en-US" sz="2000" dirty="0"/>
              <a:t>The Windows </a:t>
            </a:r>
            <a:r>
              <a:rPr lang="en-US" sz="2000" i="1" dirty="0"/>
              <a:t>job</a:t>
            </a:r>
            <a:r>
              <a:rPr lang="en-US" sz="2000" dirty="0"/>
              <a:t> object</a:t>
            </a:r>
          </a:p>
          <a:p>
            <a:pPr lvl="1"/>
            <a:r>
              <a:rPr lang="en-US" sz="2000" dirty="0"/>
              <a:t>The Windows </a:t>
            </a:r>
            <a:r>
              <a:rPr lang="en-US" sz="2000" i="1" dirty="0"/>
              <a:t>desktop</a:t>
            </a:r>
            <a:r>
              <a:rPr lang="en-US" sz="2000" dirty="0"/>
              <a:t> object</a:t>
            </a:r>
          </a:p>
          <a:p>
            <a:pPr lvl="1"/>
            <a:r>
              <a:rPr lang="en-US" sz="2000" dirty="0"/>
              <a:t>Windows Vista only: </a:t>
            </a:r>
            <a:r>
              <a:rPr lang="en-US" sz="2000" dirty="0" smtClean="0"/>
              <a:t>integrity levels</a:t>
            </a:r>
          </a:p>
          <a:p>
            <a:r>
              <a:rPr lang="en-US" sz="2400" dirty="0" smtClean="0"/>
              <a:t>Specifically, the </a:t>
            </a:r>
            <a:r>
              <a:rPr lang="en-US" sz="2400" dirty="0"/>
              <a:t>rendering engine </a:t>
            </a:r>
            <a:endParaRPr lang="en-US" sz="2400" dirty="0" smtClean="0"/>
          </a:p>
          <a:p>
            <a:pPr lvl="1"/>
            <a:r>
              <a:rPr lang="en-US" sz="2000" dirty="0" smtClean="0"/>
              <a:t>adjusts </a:t>
            </a:r>
            <a:r>
              <a:rPr lang="en-US" sz="2000" dirty="0"/>
              <a:t>security token </a:t>
            </a:r>
            <a:r>
              <a:rPr lang="en-US" sz="2000" dirty="0" smtClean="0"/>
              <a:t>by </a:t>
            </a:r>
            <a:r>
              <a:rPr lang="en-US" sz="2000" dirty="0"/>
              <a:t>converting </a:t>
            </a:r>
            <a:r>
              <a:rPr lang="en-US" sz="2000" dirty="0" smtClean="0"/>
              <a:t>SIDS to DENY_ONLY, </a:t>
            </a:r>
            <a:r>
              <a:rPr lang="en-US" sz="2000" dirty="0"/>
              <a:t>adding </a:t>
            </a:r>
            <a:r>
              <a:rPr lang="en-US" sz="2000" dirty="0" smtClean="0"/>
              <a:t>restricted SID</a:t>
            </a:r>
            <a:r>
              <a:rPr lang="en-US" sz="2000" dirty="0"/>
              <a:t>, and </a:t>
            </a:r>
            <a:r>
              <a:rPr lang="en-US" sz="2000" dirty="0" smtClean="0"/>
              <a:t>calling </a:t>
            </a:r>
            <a:r>
              <a:rPr lang="en-US" sz="2000" dirty="0" err="1" smtClean="0"/>
              <a:t>AdjustTokenPrivileges</a:t>
            </a:r>
            <a:endParaRPr lang="en-US" sz="2000" dirty="0" smtClean="0"/>
          </a:p>
          <a:p>
            <a:pPr lvl="1"/>
            <a:r>
              <a:rPr lang="en-US" sz="2000" dirty="0"/>
              <a:t>runs in a Windows Job Object, restricting ability to create new processes, read or write clipboard, ..</a:t>
            </a:r>
          </a:p>
          <a:p>
            <a:pPr lvl="1"/>
            <a:r>
              <a:rPr lang="en-US" sz="2000" dirty="0" smtClean="0"/>
              <a:t>runs </a:t>
            </a:r>
            <a:r>
              <a:rPr lang="en-US" sz="2000" dirty="0"/>
              <a:t>on a separate desktop, </a:t>
            </a:r>
            <a:r>
              <a:rPr lang="en-US" sz="2000" dirty="0" smtClean="0"/>
              <a:t>mitigating lax </a:t>
            </a:r>
            <a:r>
              <a:rPr lang="en-US" sz="2000" dirty="0"/>
              <a:t>security checking of some Windows </a:t>
            </a:r>
            <a:r>
              <a:rPr lang="en-US" sz="2000" dirty="0" smtClean="0"/>
              <a:t>APIs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7895" y="4781550"/>
            <a:ext cx="6884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See: 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</a:rPr>
              <a:t>http://dev.chromium.org/developers/design-documents/sandbox/</a:t>
            </a:r>
          </a:p>
        </p:txBody>
      </p:sp>
    </p:spTree>
    <p:extLst>
      <p:ext uri="{BB962C8B-B14F-4D97-AF65-F5344CB8AC3E}">
        <p14:creationId xmlns:p14="http://schemas.microsoft.com/office/powerpoint/2010/main" val="183402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7" name="Content Placeholder 3" descr="Picture 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61612"/>
            <a:ext cx="8229600" cy="1435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8" name="Picture 10" descr="Picture 2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9" y="3438286"/>
            <a:ext cx="7735253" cy="1133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Evaluation: CVE count</a:t>
            </a:r>
          </a:p>
        </p:txBody>
      </p:sp>
      <p:sp>
        <p:nvSpPr>
          <p:cNvPr id="36869" name="Content Placeholder 7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2857500"/>
          </a:xfrm>
        </p:spPr>
        <p:txBody>
          <a:bodyPr/>
          <a:lstStyle/>
          <a:p>
            <a:r>
              <a:rPr lang="en-US" dirty="0" smtClean="0"/>
              <a:t>Total CVEs: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Arbitrary code execution vulnerabilities: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7921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</a:p>
        </p:txBody>
      </p:sp>
      <p:sp>
        <p:nvSpPr>
          <p:cNvPr id="81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Security principles</a:t>
            </a:r>
          </a:p>
          <a:p>
            <a:pPr lvl="1"/>
            <a:r>
              <a:rPr lang="en-US" dirty="0" smtClean="0"/>
              <a:t>Isolation</a:t>
            </a:r>
          </a:p>
          <a:p>
            <a:pPr lvl="1"/>
            <a:r>
              <a:rPr lang="en-US" dirty="0" smtClean="0"/>
              <a:t>Principle of Least Privilege</a:t>
            </a:r>
          </a:p>
          <a:p>
            <a:pPr lvl="1"/>
            <a:r>
              <a:rPr lang="en-US" dirty="0" err="1" smtClean="0"/>
              <a:t>Qmail</a:t>
            </a:r>
            <a:r>
              <a:rPr lang="en-US" smtClean="0"/>
              <a:t> example</a:t>
            </a:r>
            <a:endParaRPr lang="en-US" dirty="0" smtClean="0"/>
          </a:p>
          <a:p>
            <a:r>
              <a:rPr lang="en-US" dirty="0" smtClean="0"/>
              <a:t>Access Control Concepts</a:t>
            </a:r>
          </a:p>
          <a:p>
            <a:pPr lvl="1"/>
            <a:r>
              <a:rPr lang="en-US" dirty="0" smtClean="0"/>
              <a:t>Matrix, ACL, Capabilities</a:t>
            </a:r>
          </a:p>
          <a:p>
            <a:r>
              <a:rPr lang="en-US" dirty="0" smtClean="0"/>
              <a:t>OS Mechanisms</a:t>
            </a:r>
          </a:p>
          <a:p>
            <a:pPr lvl="1"/>
            <a:r>
              <a:rPr lang="en-US" dirty="0" smtClean="0"/>
              <a:t>Unix</a:t>
            </a:r>
          </a:p>
          <a:p>
            <a:pPr lvl="2"/>
            <a:r>
              <a:rPr lang="en-US" dirty="0" smtClean="0"/>
              <a:t>File system, </a:t>
            </a:r>
            <a:r>
              <a:rPr lang="en-US" dirty="0" err="1" smtClean="0"/>
              <a:t>Setuid</a:t>
            </a:r>
            <a:endParaRPr lang="en-US" dirty="0" smtClean="0"/>
          </a:p>
          <a:p>
            <a:pPr lvl="1"/>
            <a:r>
              <a:rPr lang="en-US" dirty="0" smtClean="0"/>
              <a:t>Windows</a:t>
            </a:r>
          </a:p>
          <a:p>
            <a:pPr lvl="2"/>
            <a:r>
              <a:rPr lang="en-US" dirty="0" smtClean="0"/>
              <a:t>File system, Tokens, EFS</a:t>
            </a:r>
          </a:p>
          <a:p>
            <a:r>
              <a:rPr lang="en-US" dirty="0" smtClean="0"/>
              <a:t>Browser security architecture</a:t>
            </a:r>
          </a:p>
          <a:p>
            <a:pPr lvl="1"/>
            <a:r>
              <a:rPr lang="en-US" dirty="0" smtClean="0"/>
              <a:t>Isolation and least privilege example</a:t>
            </a:r>
          </a:p>
        </p:txBody>
      </p:sp>
    </p:spTree>
    <p:extLst>
      <p:ext uri="{BB962C8B-B14F-4D97-AF65-F5344CB8AC3E}">
        <p14:creationId xmlns:p14="http://schemas.microsoft.com/office/powerpoint/2010/main" val="394081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Thursday lecture: </a:t>
            </a:r>
          </a:p>
          <a:p>
            <a:pPr marL="0" indent="0">
              <a:buNone/>
            </a:pPr>
            <a:r>
              <a:rPr lang="en-US" dirty="0" smtClean="0"/>
              <a:t>    Alex </a:t>
            </a:r>
            <a:r>
              <a:rPr lang="en-US" dirty="0" err="1" smtClean="0"/>
              <a:t>Stamos</a:t>
            </a:r>
            <a:r>
              <a:rPr lang="en-US" dirty="0" smtClean="0"/>
              <a:t>, Yahoo! </a:t>
            </a:r>
            <a:r>
              <a:rPr lang="en-US" dirty="0"/>
              <a:t>VP of Information Security (CISO) </a:t>
            </a:r>
            <a:r>
              <a:rPr lang="en-US" dirty="0" smtClean="0"/>
              <a:t>     </a:t>
            </a:r>
          </a:p>
          <a:p>
            <a:pPr lvl="1"/>
            <a:r>
              <a:rPr lang="en-US" dirty="0" smtClean="0"/>
              <a:t>He </a:t>
            </a:r>
            <a:r>
              <a:rPr lang="en-US" dirty="0" smtClean="0"/>
              <a:t>is taking time from his busy schedule to join </a:t>
            </a:r>
            <a:r>
              <a:rPr lang="en-US" dirty="0" smtClean="0"/>
              <a:t>us</a:t>
            </a:r>
          </a:p>
          <a:p>
            <a:pPr lvl="1"/>
            <a:r>
              <a:rPr lang="en-US" dirty="0" smtClean="0"/>
              <a:t>Please come to class, in person, show your appreciation!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93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Monolithic design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71800" y="1600200"/>
            <a:ext cx="3352800" cy="2400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3600" dirty="0" smtClean="0">
                <a:solidFill>
                  <a:schemeClr val="tx1"/>
                </a:solidFill>
              </a:rPr>
              <a:t>System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1447800" y="1828800"/>
            <a:ext cx="1600200" cy="51435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Network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447800" y="2450306"/>
            <a:ext cx="1600200" cy="51435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User input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1447800" y="3078956"/>
            <a:ext cx="1600200" cy="51435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File system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324600" y="1828800"/>
            <a:ext cx="1600200" cy="51435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Network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6324600" y="2457450"/>
            <a:ext cx="1600200" cy="51435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User device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6324600" y="3086100"/>
            <a:ext cx="1600200" cy="51435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File system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jcm\AppData\Local\Microsoft\Windows\Temporary Internet Files\Content.IE5\X0S210A0\MC90043242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732" y="1371600"/>
            <a:ext cx="1098468" cy="759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07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Monolithic design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71800" y="1600200"/>
            <a:ext cx="3352800" cy="2400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3600" dirty="0" smtClean="0">
                <a:solidFill>
                  <a:schemeClr val="tx1"/>
                </a:solidFill>
              </a:rPr>
              <a:t>System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1447800" y="1828800"/>
            <a:ext cx="1600200" cy="51435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Network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447800" y="2450306"/>
            <a:ext cx="1600200" cy="51435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User input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1447800" y="3078956"/>
            <a:ext cx="1600200" cy="51435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File system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324600" y="1828800"/>
            <a:ext cx="1600200" cy="51435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Network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6324600" y="2457450"/>
            <a:ext cx="1600200" cy="51435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User display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6324600" y="3086100"/>
            <a:ext cx="1600200" cy="51435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File system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jcm\AppData\Local\Microsoft\Windows\Temporary Internet Files\Content.IE5\X0S210A0\MC90043242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926432"/>
            <a:ext cx="2667000" cy="184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836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design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62200" y="1614488"/>
            <a:ext cx="914400" cy="6786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762000" y="1721644"/>
            <a:ext cx="1600200" cy="51435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Network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762000" y="2578894"/>
            <a:ext cx="1600200" cy="51435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User input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762000" y="3436144"/>
            <a:ext cx="1600200" cy="51435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File system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400800" y="1721644"/>
            <a:ext cx="1600200" cy="51435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Network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6400800" y="2578894"/>
            <a:ext cx="1600200" cy="51435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User display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6400800" y="3436144"/>
            <a:ext cx="1600200" cy="51435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File system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62200" y="2464594"/>
            <a:ext cx="914400" cy="6786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62200" y="3321844"/>
            <a:ext cx="914400" cy="6786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86400" y="1607344"/>
            <a:ext cx="914400" cy="6786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486400" y="2457450"/>
            <a:ext cx="914400" cy="6786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486400" y="3314701"/>
            <a:ext cx="914400" cy="6786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962400" y="2007394"/>
            <a:ext cx="914400" cy="678656"/>
          </a:xfrm>
          <a:prstGeom prst="rect">
            <a:avLst/>
          </a:prstGeom>
          <a:solidFill>
            <a:srgbClr val="CCCC00">
              <a:alpha val="5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962400" y="2857501"/>
            <a:ext cx="914400" cy="678656"/>
          </a:xfrm>
          <a:prstGeom prst="rect">
            <a:avLst/>
          </a:prstGeom>
          <a:solidFill>
            <a:srgbClr val="CCCC00">
              <a:alpha val="5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>
            <a:stCxn id="4" idx="3"/>
            <a:endCxn id="17" idx="1"/>
          </p:cNvCxnSpPr>
          <p:nvPr/>
        </p:nvCxnSpPr>
        <p:spPr>
          <a:xfrm>
            <a:off x="3276600" y="1953817"/>
            <a:ext cx="685800" cy="392906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2" idx="3"/>
            <a:endCxn id="18" idx="1"/>
          </p:cNvCxnSpPr>
          <p:nvPr/>
        </p:nvCxnSpPr>
        <p:spPr>
          <a:xfrm>
            <a:off x="3276600" y="2803923"/>
            <a:ext cx="685800" cy="392906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2" idx="3"/>
            <a:endCxn id="17" idx="1"/>
          </p:cNvCxnSpPr>
          <p:nvPr/>
        </p:nvCxnSpPr>
        <p:spPr>
          <a:xfrm flipV="1">
            <a:off x="3276600" y="2346722"/>
            <a:ext cx="685800" cy="457200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3" idx="3"/>
          </p:cNvCxnSpPr>
          <p:nvPr/>
        </p:nvCxnSpPr>
        <p:spPr>
          <a:xfrm flipV="1">
            <a:off x="3276600" y="3189686"/>
            <a:ext cx="685800" cy="471487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7" idx="3"/>
            <a:endCxn id="14" idx="1"/>
          </p:cNvCxnSpPr>
          <p:nvPr/>
        </p:nvCxnSpPr>
        <p:spPr>
          <a:xfrm flipV="1">
            <a:off x="4876800" y="1946672"/>
            <a:ext cx="609600" cy="400050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7" idx="3"/>
            <a:endCxn id="15" idx="1"/>
          </p:cNvCxnSpPr>
          <p:nvPr/>
        </p:nvCxnSpPr>
        <p:spPr>
          <a:xfrm>
            <a:off x="4876800" y="2346723"/>
            <a:ext cx="609600" cy="450056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8" idx="3"/>
            <a:endCxn id="15" idx="1"/>
          </p:cNvCxnSpPr>
          <p:nvPr/>
        </p:nvCxnSpPr>
        <p:spPr>
          <a:xfrm flipV="1">
            <a:off x="4876800" y="2796779"/>
            <a:ext cx="609600" cy="400050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8" idx="3"/>
            <a:endCxn id="16" idx="1"/>
          </p:cNvCxnSpPr>
          <p:nvPr/>
        </p:nvCxnSpPr>
        <p:spPr>
          <a:xfrm>
            <a:off x="4876800" y="3196829"/>
            <a:ext cx="609600" cy="457200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04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448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15698</TotalTime>
  <Words>2503</Words>
  <Application>Microsoft Office PowerPoint</Application>
  <PresentationFormat>On-screen Show (16:9)</PresentationFormat>
  <Paragraphs>728</Paragraphs>
  <Slides>68</Slides>
  <Notes>8</Notes>
  <HiddenSlides>1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68</vt:i4>
      </vt:variant>
    </vt:vector>
  </HeadingPairs>
  <TitlesOfParts>
    <vt:vector size="72" baseType="lpstr">
      <vt:lpstr>1_Lecture</vt:lpstr>
      <vt:lpstr>2_Office Theme</vt:lpstr>
      <vt:lpstr>3_Office Theme</vt:lpstr>
      <vt:lpstr>2_Lecture</vt:lpstr>
      <vt:lpstr>PowerPoint Presentation</vt:lpstr>
      <vt:lpstr>Announcement</vt:lpstr>
      <vt:lpstr>Isolation and Least Privilege</vt:lpstr>
      <vt:lpstr>Principles of Secure Design</vt:lpstr>
      <vt:lpstr>Principle of Least Privilege</vt:lpstr>
      <vt:lpstr>Monolithic design</vt:lpstr>
      <vt:lpstr>Monolithic design</vt:lpstr>
      <vt:lpstr>Monolithic design</vt:lpstr>
      <vt:lpstr>Component design</vt:lpstr>
      <vt:lpstr>Component design</vt:lpstr>
      <vt:lpstr>Component design</vt:lpstr>
      <vt:lpstr>Principle of Least Privilege</vt:lpstr>
      <vt:lpstr>Example: Mail Agent</vt:lpstr>
      <vt:lpstr>OS Basics (before examples)</vt:lpstr>
      <vt:lpstr>Qmail design</vt:lpstr>
      <vt:lpstr>Structure of qmail</vt:lpstr>
      <vt:lpstr>Isolation by Unix UIDs</vt:lpstr>
      <vt:lpstr>Structure of qmail</vt:lpstr>
      <vt:lpstr>Structure of qmail</vt:lpstr>
      <vt:lpstr>Structure of qmail</vt:lpstr>
      <vt:lpstr>Structure of qmail</vt:lpstr>
      <vt:lpstr>Structure of qmail</vt:lpstr>
      <vt:lpstr>Isolation by Unix UIDs</vt:lpstr>
      <vt:lpstr>Least privilege</vt:lpstr>
      <vt:lpstr>Android process isolation</vt:lpstr>
      <vt:lpstr>PowerPoint Presentation</vt:lpstr>
      <vt:lpstr>PowerPoint Presentation</vt:lpstr>
      <vt:lpstr>Access Control Concepts</vt:lpstr>
      <vt:lpstr>Access control </vt:lpstr>
      <vt:lpstr>Access control matrix    [Lampson]</vt:lpstr>
      <vt:lpstr>Implementation concepts</vt:lpstr>
      <vt:lpstr>ACL vs Capabilities</vt:lpstr>
      <vt:lpstr>ACL vs Capabilities</vt:lpstr>
      <vt:lpstr>ACL vs Capabilities</vt:lpstr>
      <vt:lpstr>Roles  (aka Groups)</vt:lpstr>
      <vt:lpstr>Role-Based Access Control</vt:lpstr>
      <vt:lpstr>Access control summary</vt:lpstr>
      <vt:lpstr>Operating Systems</vt:lpstr>
      <vt:lpstr>Unix access control</vt:lpstr>
      <vt:lpstr>Unix file access control list</vt:lpstr>
      <vt:lpstr>Question</vt:lpstr>
      <vt:lpstr>Process effective user id (EUID)</vt:lpstr>
      <vt:lpstr>Process Operations and IDs</vt:lpstr>
      <vt:lpstr>Setid bits on executable Unix file</vt:lpstr>
      <vt:lpstr>Example</vt:lpstr>
      <vt:lpstr>Unix summary</vt:lpstr>
      <vt:lpstr>Weakness in isolation, privileges</vt:lpstr>
      <vt:lpstr>Weakness in isolation, privileges</vt:lpstr>
      <vt:lpstr>Access control in Windows</vt:lpstr>
      <vt:lpstr>PowerPoint Presentation</vt:lpstr>
      <vt:lpstr>Identify subject using SID</vt:lpstr>
      <vt:lpstr>Process has set of tokens</vt:lpstr>
      <vt:lpstr>Object has security descriptor</vt:lpstr>
      <vt:lpstr>Example access request</vt:lpstr>
      <vt:lpstr>PowerPoint Presentation</vt:lpstr>
      <vt:lpstr>Impersonation Tokens  (compare to setuid)</vt:lpstr>
      <vt:lpstr>Weakness in isolation, privileges</vt:lpstr>
      <vt:lpstr>Browser Isolation and Least Privilege</vt:lpstr>
      <vt:lpstr>Web browser: an analogy</vt:lpstr>
      <vt:lpstr>Components of security policy</vt:lpstr>
      <vt:lpstr>Chromium Security Architecture</vt:lpstr>
      <vt:lpstr>Chromium</vt:lpstr>
      <vt:lpstr>Design Decisions</vt:lpstr>
      <vt:lpstr>Task Allocation</vt:lpstr>
      <vt:lpstr>Leverage OS Isolation</vt:lpstr>
      <vt:lpstr>Evaluation: CVE count</vt:lpstr>
      <vt:lpstr>Summary</vt:lpstr>
      <vt:lpstr>Announcement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John C Mitchell</cp:lastModifiedBy>
  <cp:revision>546</cp:revision>
  <dcterms:created xsi:type="dcterms:W3CDTF">2010-11-06T18:36:35Z</dcterms:created>
  <dcterms:modified xsi:type="dcterms:W3CDTF">2015-04-14T20:44:22Z</dcterms:modified>
</cp:coreProperties>
</file>