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560" r:id="rId2"/>
    <p:sldId id="562" r:id="rId3"/>
    <p:sldId id="730" r:id="rId4"/>
    <p:sldId id="566" r:id="rId5"/>
    <p:sldId id="634" r:id="rId6"/>
    <p:sldId id="632" r:id="rId7"/>
    <p:sldId id="744" r:id="rId8"/>
    <p:sldId id="745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33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79" r:id="rId33"/>
    <p:sldId id="680" r:id="rId34"/>
    <p:sldId id="681" r:id="rId35"/>
    <p:sldId id="741" r:id="rId36"/>
    <p:sldId id="732" r:id="rId37"/>
    <p:sldId id="734" r:id="rId38"/>
    <p:sldId id="735" r:id="rId39"/>
    <p:sldId id="740" r:id="rId40"/>
    <p:sldId id="737" r:id="rId41"/>
    <p:sldId id="742" r:id="rId42"/>
    <p:sldId id="739" r:id="rId43"/>
    <p:sldId id="597" r:id="rId44"/>
    <p:sldId id="743" r:id="rId45"/>
    <p:sldId id="600" r:id="rId46"/>
    <p:sldId id="602" r:id="rId47"/>
    <p:sldId id="60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7" autoAdjust="0"/>
    <p:restoredTop sz="94592" autoAdjust="0"/>
  </p:normalViewPr>
  <p:slideViewPr>
    <p:cSldViewPr snapToObjects="1">
      <p:cViewPr>
        <p:scale>
          <a:sx n="80" d="100"/>
          <a:sy n="80" d="100"/>
        </p:scale>
        <p:origin x="-1152" y="-12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649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0AC5B4-9F1B-4316-9BF1-84F06CB9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30D50D5-2056-4139-A355-EA5809457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BB52FFF-3A8E-4918-A27E-015CE76079FE}" type="slidenum">
              <a:rPr lang="en-US" sz="1300" smtClean="0">
                <a:latin typeface="Times New Roman" pitchFamily="18" charset="0"/>
              </a:rPr>
              <a:pPr/>
              <a:t>10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Pentium 4,  2.1GhZ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800064-E321-4494-A138-4E5576AC3F94}" type="slidenum">
              <a:rPr lang="en-US" sz="1300" smtClean="0">
                <a:latin typeface="Times New Roman" pitchFamily="18" charset="0"/>
              </a:rPr>
              <a:pPr/>
              <a:t>29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this in</a:t>
            </a:r>
            <a:r>
              <a:rPr lang="en-US" baseline="0" dirty="0" smtClean="0"/>
              <a:t> corporate settings.   Bob’s key is no longer available, but need access to his files.   </a:t>
            </a:r>
          </a:p>
          <a:p>
            <a:r>
              <a:rPr lang="en-US" baseline="0" dirty="0" smtClean="0"/>
              <a:t>Escrow service is offline until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D118694-196F-47D4-A87E-37F4F96F78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6251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0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Kerkhoffs.jpg" TargetMode="Externa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Cryptography Overview</a:t>
            </a:r>
            <a:endParaRPr lang="en-US" sz="3200" dirty="0" smtClean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400800" cy="177165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endParaRPr lang="en-US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4763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CS155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2D9A3E-C480-4C65-BA07-07E72815E41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ciphers     </a:t>
            </a:r>
            <a:r>
              <a:rPr lang="en-US" sz="2000" smtClean="0"/>
              <a:t>(single use key)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78800" cy="510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Problem:   OTP key is as long the message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u="sng" dirty="0" smtClean="0">
                <a:sym typeface="Symbol" pitchFamily="18" charset="2"/>
              </a:rPr>
              <a:t>Solution</a:t>
            </a:r>
            <a:r>
              <a:rPr lang="en-US" sz="2400" dirty="0" smtClean="0">
                <a:sym typeface="Symbol" pitchFamily="18" charset="2"/>
              </a:rPr>
              <a:t>:    Pseudo random key  --  stream ciphers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Stream ciphers:  RC4  (126 MB/sec) ,   Salsa20/12 (643 MB/sec)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51113" y="2514600"/>
            <a:ext cx="762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2551113" y="297180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855913" y="345598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 smtClean="0"/>
              <a:t>PRG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551113" y="45720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message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111375" y="4267200"/>
            <a:ext cx="46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</a:t>
            </a:r>
            <a:endParaRPr lang="en-US" sz="2800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2133600" y="502920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590800" y="52578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ciphertext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927725" y="3108325"/>
            <a:ext cx="2656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/>
              <a:t>c </a:t>
            </a:r>
            <a:r>
              <a:rPr lang="en-US" sz="2800" dirty="0">
                <a:sym typeface="Symbol" pitchFamily="18" charset="2"/>
              </a:rPr>
              <a:t> </a:t>
            </a:r>
            <a:r>
              <a:rPr lang="en-US" dirty="0" smtClean="0">
                <a:sym typeface="Symbol" pitchFamily="18" charset="2"/>
              </a:rPr>
              <a:t>PRG</a:t>
            </a:r>
            <a:r>
              <a:rPr lang="en-US" sz="2800" dirty="0">
                <a:sym typeface="Symbol" pitchFamily="18" charset="2"/>
              </a:rPr>
              <a:t>(k)  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   One time key !!         “Two time pad” is insecure: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 </a:t>
            </a:r>
            <a:r>
              <a:rPr lang="en-US" sz="2800" dirty="0" smtClean="0">
                <a:sym typeface="Symbol" pitchFamily="18" charset="2"/>
              </a:rPr>
              <a:t>  m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   PRG(k)</a:t>
            </a:r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  m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    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sz="2400" dirty="0" smtClean="0">
                <a:sym typeface="Symbol" pitchFamily="18" charset="2"/>
              </a:rPr>
              <a:t>Enough redundant information in English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,  m</a:t>
            </a:r>
            <a:r>
              <a:rPr lang="en-US" baseline="-25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133600" y="22098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62400" y="1890713"/>
            <a:ext cx="1371600" cy="990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/>
              <a:t>E, D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048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334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2484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CT Block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65938" y="1828800"/>
            <a:ext cx="747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n Bits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636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PT Block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508125" y="1828800"/>
            <a:ext cx="74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n Bits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3490913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Key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51450" y="3519488"/>
            <a:ext cx="735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k Bits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24400" y="28813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4459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050925" y="4568825"/>
            <a:ext cx="56499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Canonical examples: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/>
              <a:t>3DES:   n= 64 bits,    k = 168 bits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/>
              <a:t>AES:     n=128 bits,   k = 128, 192, 256 bits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IV handled as part of PT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BDEDED-04D8-40F3-9D8C-05FA4D8ACE3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648200" y="2895600"/>
            <a:ext cx="28956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block cipher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Input:  (m, k)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	Repeat simple “mixing” operation several times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 pitchFamily="18" charset="2"/>
              </a:rPr>
              <a:t>  </a:t>
            </a:r>
            <a:r>
              <a:rPr lang="en-US" sz="2400" dirty="0" smtClean="0"/>
              <a:t>DES:	Repeat  16  times: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 pitchFamily="18" charset="2"/>
              </a:rPr>
              <a:t>  </a:t>
            </a:r>
            <a:r>
              <a:rPr lang="en-US" sz="2400" dirty="0" smtClean="0"/>
              <a:t>AES-128:	Mixing step repeated 10 times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Difficult to design:     must resist subtle attacks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 pitchFamily="18" charset="2"/>
              </a:rPr>
              <a:t>  differential attacks,  linear attacks, brute-force,  …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4743450" y="2959100"/>
            <a:ext cx="2876550" cy="941388"/>
            <a:chOff x="2640" y="1909"/>
            <a:chExt cx="1812" cy="593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2749" y="1909"/>
              <a:ext cx="1703" cy="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+mn-lt"/>
                </a:rPr>
                <a:t>m</a:t>
              </a:r>
              <a:r>
                <a:rPr lang="en-US" baseline="-25000" dirty="0" err="1">
                  <a:latin typeface="+mn-lt"/>
                </a:rPr>
                <a:t>L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latin typeface="+mn-lt"/>
                  <a:sym typeface="Symbol" pitchFamily="18" charset="2"/>
                </a:rPr>
                <a:t> </a:t>
              </a:r>
              <a:r>
                <a:rPr lang="en-US" dirty="0" err="1">
                  <a:latin typeface="+mn-lt"/>
                  <a:sym typeface="Symbol" pitchFamily="18" charset="2"/>
                </a:rPr>
                <a:t>m</a:t>
              </a:r>
              <a:r>
                <a:rPr lang="en-US" baseline="-25000" dirty="0" err="1">
                  <a:latin typeface="+mn-lt"/>
                  <a:sym typeface="Symbol" pitchFamily="18" charset="2"/>
                </a:rPr>
                <a:t>R</a:t>
              </a:r>
              <a:endParaRPr lang="en-US" baseline="-25000" dirty="0">
                <a:latin typeface="+mn-lt"/>
                <a:sym typeface="Symbol" pitchFamily="18" charset="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dirty="0" err="1">
                  <a:latin typeface="+mn-lt"/>
                  <a:sym typeface="Symbol" pitchFamily="18" charset="2"/>
                </a:rPr>
                <a:t>m</a:t>
              </a:r>
              <a:r>
                <a:rPr lang="en-US" baseline="-25000" dirty="0" err="1">
                  <a:latin typeface="+mn-lt"/>
                  <a:sym typeface="Symbol" pitchFamily="18" charset="2"/>
                </a:rPr>
                <a:t>R</a:t>
              </a:r>
              <a:r>
                <a:rPr lang="en-US" dirty="0">
                  <a:latin typeface="+mn-lt"/>
                  <a:sym typeface="Symbol" pitchFamily="18" charset="2"/>
                </a:rPr>
                <a:t>  </a:t>
              </a:r>
              <a:r>
                <a:rPr lang="en-US" dirty="0" err="1">
                  <a:latin typeface="+mn-lt"/>
                  <a:sym typeface="Symbol" pitchFamily="18" charset="2"/>
                </a:rPr>
                <a:t>m</a:t>
              </a:r>
              <a:r>
                <a:rPr lang="en-US" baseline="-25000" dirty="0" err="1">
                  <a:latin typeface="+mn-lt"/>
                  <a:sym typeface="Symbol" pitchFamily="18" charset="2"/>
                </a:rPr>
                <a:t>L</a:t>
              </a:r>
              <a:r>
                <a:rPr lang="en-US" dirty="0" err="1">
                  <a:latin typeface="+mn-lt"/>
                  <a:sym typeface="Symbol" pitchFamily="18" charset="2"/>
                </a:rPr>
                <a:t>F</a:t>
              </a:r>
              <a:r>
                <a:rPr lang="en-US" dirty="0">
                  <a:latin typeface="+mn-lt"/>
                  <a:sym typeface="Symbol" pitchFamily="18" charset="2"/>
                </a:rPr>
                <a:t>(</a:t>
              </a:r>
              <a:r>
                <a:rPr lang="en-US" dirty="0" err="1">
                  <a:latin typeface="+mn-lt"/>
                  <a:sym typeface="Symbol" pitchFamily="18" charset="2"/>
                </a:rPr>
                <a:t>k,m</a:t>
              </a:r>
              <a:r>
                <a:rPr lang="en-US" baseline="-25000" dirty="0" err="1">
                  <a:latin typeface="+mn-lt"/>
                  <a:sym typeface="Symbol" pitchFamily="18" charset="2"/>
                </a:rPr>
                <a:t>R</a:t>
              </a:r>
              <a:r>
                <a:rPr lang="en-US" dirty="0">
                  <a:latin typeface="+mn-lt"/>
                  <a:sym typeface="Symbol" pitchFamily="18" charset="2"/>
                </a:rPr>
                <a:t>)</a:t>
              </a:r>
            </a:p>
          </p:txBody>
        </p:sp>
        <p:sp>
          <p:nvSpPr>
            <p:cNvPr id="50181" name="AutoShape 5"/>
            <p:cNvSpPr>
              <a:spLocks/>
            </p:cNvSpPr>
            <p:nvPr/>
          </p:nvSpPr>
          <p:spPr bwMode="auto">
            <a:xfrm>
              <a:off x="2640" y="1968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-76200" y="480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Ciphers Built by Iteration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5410200"/>
            <a:ext cx="81534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R(</a:t>
            </a:r>
            <a:r>
              <a:rPr lang="en-US" sz="2400" dirty="0" err="1" smtClean="0"/>
              <a:t>k,m</a:t>
            </a:r>
            <a:r>
              <a:rPr lang="en-US" sz="2400" dirty="0" smtClean="0"/>
              <a:t>):    round function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 for  DES (n=16),      for AES-128  (n=10)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62400" y="1524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key  k</a:t>
            </a:r>
          </a:p>
        </p:txBody>
      </p:sp>
      <p:sp>
        <p:nvSpPr>
          <p:cNvPr id="7" name="Trapezoid 6"/>
          <p:cNvSpPr/>
          <p:nvPr/>
        </p:nvSpPr>
        <p:spPr bwMode="auto">
          <a:xfrm>
            <a:off x="1706563" y="1905000"/>
            <a:ext cx="5638800" cy="9144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0763" y="2133600"/>
            <a:ext cx="21542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k</a:t>
            </a:r>
            <a:r>
              <a:rPr lang="en-US" baseline="-250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k</a:t>
            </a:r>
            <a:r>
              <a:rPr lang="en-US" baseline="-250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k</a:t>
            </a:r>
            <a:r>
              <a:rPr lang="en-US" baseline="-250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+mn-lt"/>
              </a:rPr>
              <a:t>k</a:t>
            </a:r>
            <a:r>
              <a:rPr lang="en-US" baseline="-25000" dirty="0" err="1">
                <a:latin typeface="+mn-lt"/>
              </a:rPr>
              <a:t>n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5049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686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829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5722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+mn-lt"/>
              </a:rPr>
              <a:t>R(</a:t>
            </a:r>
            <a:r>
              <a:rPr lang="en-US" dirty="0" err="1">
                <a:latin typeface="+mn-lt"/>
              </a:rPr>
              <a:t>k</a:t>
            </a:r>
            <a:r>
              <a:rPr lang="en-US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25615" name="Straight Arrow Connector 18"/>
          <p:cNvCxnSpPr>
            <a:cxnSpLocks noChangeShapeType="1"/>
            <a:stCxn id="9" idx="2"/>
          </p:cNvCxnSpPr>
          <p:nvPr/>
        </p:nvCxnSpPr>
        <p:spPr bwMode="auto">
          <a:xfrm rot="5400000">
            <a:off x="1828801" y="3352800"/>
            <a:ext cx="4572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Arrow Connector 20"/>
          <p:cNvCxnSpPr>
            <a:cxnSpLocks noChangeShapeType="1"/>
          </p:cNvCxnSpPr>
          <p:nvPr/>
        </p:nvCxnSpPr>
        <p:spPr bwMode="auto">
          <a:xfrm rot="5400000">
            <a:off x="2972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Arrow Connector 21"/>
          <p:cNvCxnSpPr>
            <a:cxnSpLocks noChangeShapeType="1"/>
          </p:cNvCxnSpPr>
          <p:nvPr/>
        </p:nvCxnSpPr>
        <p:spPr bwMode="auto">
          <a:xfrm rot="5400000">
            <a:off x="4115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Arrow Connector 22"/>
          <p:cNvCxnSpPr>
            <a:cxnSpLocks noChangeShapeType="1"/>
          </p:cNvCxnSpPr>
          <p:nvPr/>
        </p:nvCxnSpPr>
        <p:spPr bwMode="auto">
          <a:xfrm rot="5400000">
            <a:off x="68587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Arrow Connector 23"/>
          <p:cNvCxnSpPr>
            <a:cxnSpLocks noChangeShapeType="1"/>
          </p:cNvCxnSpPr>
          <p:nvPr/>
        </p:nvCxnSpPr>
        <p:spPr bwMode="auto">
          <a:xfrm>
            <a:off x="2438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Arrow Connector 25"/>
          <p:cNvCxnSpPr>
            <a:cxnSpLocks noChangeShapeType="1"/>
          </p:cNvCxnSpPr>
          <p:nvPr/>
        </p:nvCxnSpPr>
        <p:spPr bwMode="auto">
          <a:xfrm>
            <a:off x="3581400" y="4189413"/>
            <a:ext cx="4572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Arrow Connector 26"/>
          <p:cNvCxnSpPr>
            <a:cxnSpLocks noChangeShapeType="1"/>
          </p:cNvCxnSpPr>
          <p:nvPr/>
        </p:nvCxnSpPr>
        <p:spPr bwMode="auto">
          <a:xfrm>
            <a:off x="4724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Arrow Connector 27"/>
          <p:cNvCxnSpPr>
            <a:cxnSpLocks noChangeShapeType="1"/>
          </p:cNvCxnSpPr>
          <p:nvPr/>
        </p:nvCxnSpPr>
        <p:spPr bwMode="auto">
          <a:xfrm>
            <a:off x="64008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Arrow Connector 28"/>
          <p:cNvCxnSpPr>
            <a:cxnSpLocks noChangeShapeType="1"/>
          </p:cNvCxnSpPr>
          <p:nvPr/>
        </p:nvCxnSpPr>
        <p:spPr bwMode="auto">
          <a:xfrm>
            <a:off x="74676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Arrow Connector 29"/>
          <p:cNvCxnSpPr>
            <a:cxnSpLocks noChangeShapeType="1"/>
          </p:cNvCxnSpPr>
          <p:nvPr/>
        </p:nvCxnSpPr>
        <p:spPr bwMode="auto">
          <a:xfrm>
            <a:off x="1295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Connector 31"/>
          <p:cNvCxnSpPr>
            <a:cxnSpLocks noChangeShapeType="1"/>
          </p:cNvCxnSpPr>
          <p:nvPr/>
        </p:nvCxnSpPr>
        <p:spPr bwMode="auto">
          <a:xfrm>
            <a:off x="5257800" y="4191000"/>
            <a:ext cx="1143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62000" y="3886200"/>
            <a:ext cx="4841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3886200"/>
            <a:ext cx="381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5AA66D-191F-49FB-9274-EDFA0098CB9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Incorrect use of block ciphers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3058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Electronic Code Book (ECB):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2000" dirty="0" smtClean="0"/>
          </a:p>
          <a:p>
            <a:pPr marL="0" indent="0" eaLnBrk="1" hangingPunct="1"/>
            <a:endParaRPr lang="en-US" sz="2000" dirty="0" smtClean="0"/>
          </a:p>
          <a:p>
            <a:pPr marL="0" indent="0" eaLnBrk="1" hangingPunct="1">
              <a:buNone/>
            </a:pPr>
            <a:r>
              <a:rPr lang="en-US" u="sng" dirty="0" smtClean="0"/>
              <a:t>Problem</a:t>
            </a:r>
            <a:r>
              <a:rPr lang="en-US" dirty="0" smtClean="0"/>
              <a:t>:   </a:t>
            </a:r>
          </a:p>
          <a:p>
            <a:pPr lvl="1" eaLnBrk="1" hangingPunct="1"/>
            <a:r>
              <a:rPr lang="en-US" dirty="0" smtClean="0"/>
              <a:t>if    m</a:t>
            </a:r>
            <a:r>
              <a:rPr lang="en-US" baseline="-25000" dirty="0" smtClean="0"/>
              <a:t>1</a:t>
            </a:r>
            <a:r>
              <a:rPr lang="en-US" dirty="0" smtClean="0"/>
              <a:t>=m</a:t>
            </a:r>
            <a:r>
              <a:rPr lang="en-US" baseline="-25000" dirty="0" smtClean="0"/>
              <a:t>2</a:t>
            </a:r>
            <a:r>
              <a:rPr lang="en-US" dirty="0" smtClean="0"/>
              <a:t>     then   c</a:t>
            </a:r>
            <a:r>
              <a:rPr lang="en-US" baseline="-25000" dirty="0" smtClean="0"/>
              <a:t>1</a:t>
            </a:r>
            <a:r>
              <a:rPr lang="en-US" dirty="0" smtClean="0"/>
              <a:t>=c</a:t>
            </a:r>
            <a:r>
              <a:rPr lang="en-US" baseline="-25000" dirty="0" smtClean="0"/>
              <a:t>2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2468563" y="2944813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7350125" y="2944813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6049963" y="2678113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7257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7925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16589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32591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1923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3259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48593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66929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53927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72263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77597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914400" y="24384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PT:</a:t>
            </a:r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6057900" y="3554413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27336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38004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16668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2670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22002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43338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48672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67008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54006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72342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77676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922338" y="332581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2438400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</a:t>
            </a:r>
            <a:r>
              <a:rPr lang="en-US" baseline="-250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4675" y="2438400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</a:t>
            </a:r>
            <a:r>
              <a:rPr lang="en-US" baseline="-250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38" y="3317875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9438" y="3306763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82AB954-86E9-45D2-BEA0-1243CA961FA5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pictures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2686" r="3424" b="45523"/>
          <a:stretch>
            <a:fillRect/>
          </a:stretch>
        </p:blipFill>
        <p:spPr bwMode="auto">
          <a:xfrm>
            <a:off x="381000" y="2438400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0"/>
          <p:cNvSpPr>
            <a:spLocks noChangeArrowheads="1"/>
          </p:cNvSpPr>
          <p:nvPr/>
        </p:nvSpPr>
        <p:spPr bwMode="auto">
          <a:xfrm>
            <a:off x="533400" y="5086350"/>
            <a:ext cx="8153400" cy="717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Correct use of block ciphers I:  CBC mode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362200" y="38068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038600" y="38068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239000" y="38068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057400" y="2359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581400" y="23590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257800" y="23590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858000" y="2359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914400" y="23590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51113" y="2998788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467600" y="2998788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267200" y="2998788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787650" y="2740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495800" y="2771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696200" y="2740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495800" y="3425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696200" y="3425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743200" y="3425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1295400" y="2740025"/>
            <a:ext cx="1371600" cy="53340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743200" y="46450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2743200" y="32734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4495800" y="46450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715000" y="38068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98" name="Freeform 26"/>
          <p:cNvSpPr>
            <a:spLocks/>
          </p:cNvSpPr>
          <p:nvPr/>
        </p:nvSpPr>
        <p:spPr bwMode="auto">
          <a:xfrm>
            <a:off x="4495800" y="32734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Freeform 27"/>
          <p:cNvSpPr>
            <a:spLocks/>
          </p:cNvSpPr>
          <p:nvPr/>
        </p:nvSpPr>
        <p:spPr bwMode="auto">
          <a:xfrm>
            <a:off x="6172200" y="3273425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980113" y="2998788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6208713" y="2771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6208713" y="3425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6172200" y="46450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7694613" y="4645025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057400" y="52546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3581400" y="52546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257800" y="52546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6858000" y="52546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914400" y="52546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4006850" y="5791200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228600" y="1565275"/>
            <a:ext cx="701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E a secure PRP.        </a:t>
            </a:r>
            <a:r>
              <a:rPr lang="en-US" u="sng" dirty="0">
                <a:latin typeface="+mn-lt"/>
              </a:rPr>
              <a:t>Cipher Block Chaining</a:t>
            </a:r>
            <a:r>
              <a:rPr lang="en-US" dirty="0">
                <a:latin typeface="+mn-lt"/>
              </a:rPr>
              <a:t>  with </a:t>
            </a:r>
            <a:r>
              <a:rPr lang="en-US" dirty="0" smtClean="0">
                <a:latin typeface="+mn-lt"/>
              </a:rPr>
              <a:t>random IV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28712" name="TextBox 41"/>
          <p:cNvSpPr txBox="1">
            <a:spLocks noChangeArrowheads="1"/>
          </p:cNvSpPr>
          <p:nvPr/>
        </p:nvSpPr>
        <p:spPr bwMode="auto">
          <a:xfrm>
            <a:off x="5715000" y="6216650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Q: how to do decryption?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43000" y="3200400"/>
            <a:ext cx="6934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cases:   how to choose an IV</a:t>
            </a:r>
          </a:p>
        </p:txBody>
      </p:sp>
      <p:sp>
        <p:nvSpPr>
          <p:cNvPr id="3174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8534400" cy="480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/>
              <a:t>Single use key:        no IV needed     </a:t>
            </a:r>
            <a:r>
              <a:rPr lang="en-US" sz="1800" dirty="0" smtClean="0"/>
              <a:t>(IV=0)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/>
              <a:t>Multi use key:	</a:t>
            </a:r>
            <a:r>
              <a:rPr lang="en-US" sz="1800" dirty="0" smtClean="0"/>
              <a:t>(CPA Security)</a:t>
            </a:r>
            <a:endParaRPr lang="en-US" sz="2400" dirty="0" smtClean="0"/>
          </a:p>
          <a:p>
            <a:pPr lvl="1" eaLnBrk="1" hangingPunct="1">
              <a:spcBef>
                <a:spcPts val="3600"/>
              </a:spcBef>
              <a:buFont typeface="Wingdings" pitchFamily="2" charset="2"/>
              <a:buNone/>
            </a:pPr>
            <a:r>
              <a:rPr lang="en-US" dirty="0" smtClean="0"/>
              <a:t>Best:  use a fresh </a:t>
            </a:r>
            <a:r>
              <a:rPr lang="en-US" i="1" u="sng" dirty="0" smtClean="0"/>
              <a:t>random</a:t>
            </a:r>
            <a:r>
              <a:rPr lang="en-US" dirty="0" smtClean="0"/>
              <a:t> IV for every message    	</a:t>
            </a:r>
            <a:endParaRPr lang="en-US" sz="2000" dirty="0" smtClean="0"/>
          </a:p>
          <a:p>
            <a:pPr lvl="1" eaLnBrk="1" hangingPunct="1">
              <a:spcBef>
                <a:spcPts val="3600"/>
              </a:spcBef>
              <a:buFont typeface="Wingdings" pitchFamily="2" charset="2"/>
              <a:buNone/>
            </a:pPr>
            <a:r>
              <a:rPr lang="en-US" dirty="0" smtClean="0"/>
              <a:t>Can use </a:t>
            </a:r>
            <a:r>
              <a:rPr lang="en-US" i="1" u="sng" dirty="0" smtClean="0"/>
              <a:t>unique</a:t>
            </a:r>
            <a:r>
              <a:rPr lang="en-US" dirty="0" smtClean="0"/>
              <a:t> IV	(</a:t>
            </a:r>
            <a:r>
              <a:rPr lang="en-US" dirty="0" err="1" smtClean="0"/>
              <a:t>e.g</a:t>
            </a:r>
            <a:r>
              <a:rPr lang="en-US" dirty="0" smtClean="0"/>
              <a:t>  counter)</a:t>
            </a:r>
          </a:p>
          <a:p>
            <a:pPr lvl="2" indent="0" eaLnBrk="1" hangingPunct="1">
              <a:buFont typeface="Wingdings" pitchFamily="2" charset="2"/>
              <a:buNone/>
            </a:pPr>
            <a:r>
              <a:rPr lang="en-US" dirty="0" smtClean="0"/>
              <a:t>  but then first step in CBC </a:t>
            </a:r>
            <a:r>
              <a:rPr lang="en-US" u="sng" dirty="0" smtClean="0"/>
              <a:t>must be</a:t>
            </a:r>
            <a:r>
              <a:rPr lang="en-US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IV’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 E(k</a:t>
            </a:r>
            <a:r>
              <a:rPr lang="en-US" sz="2400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,IV)</a:t>
            </a:r>
            <a:endParaRPr lang="en-US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2" indent="0" eaLnBrk="1" hangingPunct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  benefit:    may save transmitting  IV  with </a:t>
            </a:r>
            <a:r>
              <a:rPr lang="en-US" dirty="0" err="1" smtClean="0">
                <a:sym typeface="Symbol" pitchFamily="18" charset="2"/>
              </a:rPr>
              <a:t>ciphertext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118600" y="69215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76D908-470C-4715-AE88-F47CD6ECD747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 smtClean="0"/>
              <a:t>CBC with Unique IVs</a:t>
            </a:r>
          </a:p>
        </p:txBody>
      </p:sp>
      <p:sp>
        <p:nvSpPr>
          <p:cNvPr id="30723" name="Rectangle 40"/>
          <p:cNvSpPr>
            <a:spLocks noChangeArrowheads="1"/>
          </p:cNvSpPr>
          <p:nvPr/>
        </p:nvSpPr>
        <p:spPr bwMode="auto">
          <a:xfrm>
            <a:off x="381000" y="5238750"/>
            <a:ext cx="8153400" cy="717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098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862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0866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905000" y="25114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429000" y="25114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105400" y="25114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705600" y="25114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2398713" y="3151188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7315200" y="3151188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114800" y="3151188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2635250" y="2892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4343400" y="29241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7543800" y="2892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43434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75438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25908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>
            <a:off x="25908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3"/>
          <p:cNvSpPr>
            <a:spLocks/>
          </p:cNvSpPr>
          <p:nvPr/>
        </p:nvSpPr>
        <p:spPr bwMode="auto">
          <a:xfrm>
            <a:off x="2590800" y="34258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4"/>
          <p:cNvSpPr>
            <a:spLocks noChangeShapeType="1"/>
          </p:cNvSpPr>
          <p:nvPr/>
        </p:nvSpPr>
        <p:spPr bwMode="auto">
          <a:xfrm>
            <a:off x="43434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55626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4343400" y="34258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Freeform 27"/>
          <p:cNvSpPr>
            <a:spLocks/>
          </p:cNvSpPr>
          <p:nvPr/>
        </p:nvSpPr>
        <p:spPr bwMode="auto">
          <a:xfrm>
            <a:off x="6019800" y="3425825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5827713" y="3151188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47" name="Line 29"/>
          <p:cNvSpPr>
            <a:spLocks noChangeShapeType="1"/>
          </p:cNvSpPr>
          <p:nvPr/>
        </p:nvSpPr>
        <p:spPr bwMode="auto">
          <a:xfrm>
            <a:off x="6056313" y="29241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30"/>
          <p:cNvSpPr>
            <a:spLocks noChangeShapeType="1"/>
          </p:cNvSpPr>
          <p:nvPr/>
        </p:nvSpPr>
        <p:spPr bwMode="auto">
          <a:xfrm>
            <a:off x="6056313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31"/>
          <p:cNvSpPr>
            <a:spLocks noChangeShapeType="1"/>
          </p:cNvSpPr>
          <p:nvPr/>
        </p:nvSpPr>
        <p:spPr bwMode="auto">
          <a:xfrm>
            <a:off x="60198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2"/>
          <p:cNvSpPr>
            <a:spLocks noChangeShapeType="1"/>
          </p:cNvSpPr>
          <p:nvPr/>
        </p:nvSpPr>
        <p:spPr bwMode="auto">
          <a:xfrm>
            <a:off x="7542213" y="4797425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Rectangle 33"/>
          <p:cNvSpPr>
            <a:spLocks noChangeArrowheads="1"/>
          </p:cNvSpPr>
          <p:nvPr/>
        </p:nvSpPr>
        <p:spPr bwMode="auto">
          <a:xfrm>
            <a:off x="1905000" y="5407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0752" name="Rectangle 34"/>
          <p:cNvSpPr>
            <a:spLocks noChangeArrowheads="1"/>
          </p:cNvSpPr>
          <p:nvPr/>
        </p:nvSpPr>
        <p:spPr bwMode="auto">
          <a:xfrm>
            <a:off x="3429000" y="54070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0753" name="Rectangle 35"/>
          <p:cNvSpPr>
            <a:spLocks noChangeArrowheads="1"/>
          </p:cNvSpPr>
          <p:nvPr/>
        </p:nvSpPr>
        <p:spPr bwMode="auto">
          <a:xfrm>
            <a:off x="5105400" y="54070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30754" name="Rectangle 36"/>
          <p:cNvSpPr>
            <a:spLocks noChangeArrowheads="1"/>
          </p:cNvSpPr>
          <p:nvPr/>
        </p:nvSpPr>
        <p:spPr bwMode="auto">
          <a:xfrm>
            <a:off x="6705600" y="5407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30755" name="Rectangle 37"/>
          <p:cNvSpPr>
            <a:spLocks noChangeArrowheads="1"/>
          </p:cNvSpPr>
          <p:nvPr/>
        </p:nvSpPr>
        <p:spPr bwMode="auto">
          <a:xfrm>
            <a:off x="762000" y="54070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sp>
        <p:nvSpPr>
          <p:cNvPr id="30756" name="Text Box 39"/>
          <p:cNvSpPr txBox="1">
            <a:spLocks noChangeArrowheads="1"/>
          </p:cNvSpPr>
          <p:nvPr/>
        </p:nvSpPr>
        <p:spPr bwMode="auto">
          <a:xfrm>
            <a:off x="3854450" y="5943600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31838" y="2511425"/>
            <a:ext cx="1706562" cy="2593975"/>
            <a:chOff x="883920" y="2359025"/>
            <a:chExt cx="1706880" cy="2593976"/>
          </a:xfrm>
        </p:grpSpPr>
        <p:sp>
          <p:nvSpPr>
            <p:cNvPr id="30759" name="Rectangle 11"/>
            <p:cNvSpPr>
              <a:spLocks noChangeArrowheads="1"/>
            </p:cNvSpPr>
            <p:nvPr/>
          </p:nvSpPr>
          <p:spPr bwMode="auto">
            <a:xfrm>
              <a:off x="914400" y="2359025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IV</a:t>
              </a:r>
            </a:p>
          </p:txBody>
        </p:sp>
        <p:sp>
          <p:nvSpPr>
            <p:cNvPr id="30760" name="Rectangle 4"/>
            <p:cNvSpPr>
              <a:spLocks noChangeArrowheads="1"/>
            </p:cNvSpPr>
            <p:nvPr/>
          </p:nvSpPr>
          <p:spPr bwMode="auto">
            <a:xfrm>
              <a:off x="883920" y="3810000"/>
              <a:ext cx="9144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E(</a:t>
              </a:r>
              <a:r>
                <a:rPr lang="en-US" dirty="0" smtClean="0">
                  <a:latin typeface="Arial" charset="0"/>
                </a:rPr>
                <a:t>k</a:t>
              </a:r>
              <a:r>
                <a:rPr lang="en-US" baseline="-25000" dirty="0" smtClean="0">
                  <a:latin typeface="Arial" charset="0"/>
                </a:rPr>
                <a:t>1</a:t>
              </a:r>
              <a:r>
                <a:rPr lang="en-US" dirty="0" smtClean="0">
                  <a:latin typeface="Arial" charset="0"/>
                </a:rPr>
                <a:t>,</a:t>
              </a:r>
              <a:r>
                <a:rPr lang="en-US" dirty="0">
                  <a:latin typeface="Arial" charset="0"/>
                  <a:sym typeface="Symbol" pitchFamily="18" charset="2"/>
                </a:rPr>
                <a:t>)</a:t>
              </a:r>
            </a:p>
          </p:txBody>
        </p:sp>
        <p:sp>
          <p:nvSpPr>
            <p:cNvPr id="30761" name="Freeform 23"/>
            <p:cNvSpPr>
              <a:spLocks/>
            </p:cNvSpPr>
            <p:nvPr/>
          </p:nvSpPr>
          <p:spPr bwMode="auto">
            <a:xfrm>
              <a:off x="1295400" y="3276600"/>
              <a:ext cx="1295400" cy="1676400"/>
            </a:xfrm>
            <a:custGeom>
              <a:avLst/>
              <a:gdLst>
                <a:gd name="T0" fmla="*/ 0 w 912"/>
                <a:gd name="T1" fmla="*/ 2147483647 h 1056"/>
                <a:gd name="T2" fmla="*/ 2147483647 w 912"/>
                <a:gd name="T3" fmla="*/ 2147483647 h 1056"/>
                <a:gd name="T4" fmla="*/ 2147483647 w 912"/>
                <a:gd name="T5" fmla="*/ 0 h 1056"/>
                <a:gd name="T6" fmla="*/ 2147483647 w 912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056"/>
                <a:gd name="T14" fmla="*/ 912 w 912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056">
                  <a:moveTo>
                    <a:pt x="0" y="1056"/>
                  </a:moveTo>
                  <a:lnTo>
                    <a:pt x="480" y="1056"/>
                  </a:lnTo>
                  <a:lnTo>
                    <a:pt x="480" y="0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0762" name="Straight Arrow Connector 45"/>
            <p:cNvCxnSpPr>
              <a:cxnSpLocks noChangeShapeType="1"/>
              <a:stCxn id="30759" idx="2"/>
              <a:endCxn id="30760" idx="0"/>
            </p:cNvCxnSpPr>
            <p:nvPr/>
          </p:nvCxnSpPr>
          <p:spPr bwMode="auto">
            <a:xfrm rot="16200000" flipH="1">
              <a:off x="802323" y="3271202"/>
              <a:ext cx="1069975" cy="7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3" name="Straight Connector 47"/>
            <p:cNvCxnSpPr>
              <a:cxnSpLocks noChangeShapeType="1"/>
            </p:cNvCxnSpPr>
            <p:nvPr/>
          </p:nvCxnSpPr>
          <p:spPr bwMode="auto">
            <a:xfrm rot="5400000">
              <a:off x="1142049" y="4796790"/>
              <a:ext cx="309562" cy="28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2011255" y="2911475"/>
              <a:ext cx="476339" cy="4603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</a:rPr>
                <a:t>IV</a:t>
              </a:r>
              <a:r>
                <a:rPr lang="en-US" sz="2390" b="1" dirty="0">
                  <a:latin typeface="+mn-lt"/>
                </a:rPr>
                <a:t>′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90600" y="1611313"/>
            <a:ext cx="65015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unique IV means:    (</a:t>
            </a:r>
            <a:r>
              <a:rPr lang="en-US" sz="1800" dirty="0" err="1">
                <a:latin typeface="+mn-lt"/>
              </a:rPr>
              <a:t>k,IV</a:t>
            </a:r>
            <a:r>
              <a:rPr lang="en-US" sz="1800" dirty="0">
                <a:latin typeface="+mn-lt"/>
              </a:rPr>
              <a:t>)  pair is used for only one </a:t>
            </a:r>
            <a:r>
              <a:rPr lang="en-US" sz="1800" dirty="0" smtClean="0">
                <a:latin typeface="+mn-lt"/>
              </a:rPr>
              <a:t>message.</a:t>
            </a:r>
            <a:endParaRPr lang="en-US" sz="1800" dirty="0">
              <a:latin typeface="+mn-lt"/>
            </a:endParaRPr>
          </a:p>
          <a:p>
            <a:pPr>
              <a:defRPr/>
            </a:pPr>
            <a:r>
              <a:rPr lang="en-US" sz="1800" dirty="0">
                <a:latin typeface="+mn-lt"/>
              </a:rPr>
              <a:t>                             </a:t>
            </a:r>
            <a:r>
              <a:rPr lang="en-US" sz="1800" dirty="0" smtClean="0">
                <a:latin typeface="+mn-lt"/>
              </a:rPr>
              <a:t>generate unpredictable IV’ as </a:t>
            </a:r>
            <a:r>
              <a:rPr lang="en-US" sz="1800" dirty="0" smtClean="0">
                <a:latin typeface="Arial" charset="0"/>
              </a:rPr>
              <a:t>E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dirty="0" smtClean="0">
                <a:latin typeface="Arial" charset="0"/>
              </a:rPr>
              <a:t>k</a:t>
            </a:r>
            <a:r>
              <a:rPr lang="en-US" sz="1800" baseline="-25000" dirty="0" smtClean="0">
                <a:latin typeface="Arial" charset="0"/>
              </a:rPr>
              <a:t>1</a:t>
            </a:r>
            <a:r>
              <a:rPr lang="en-US" sz="1800" dirty="0" smtClean="0">
                <a:latin typeface="Arial" charset="0"/>
              </a:rPr>
              <a:t>,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IV)</a:t>
            </a:r>
            <a:endParaRPr lang="en-US" sz="1800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953000"/>
          </a:xfrm>
        </p:spPr>
        <p:txBody>
          <a:bodyPr/>
          <a:lstStyle/>
          <a:p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A tremendous tool</a:t>
            </a:r>
          </a:p>
          <a:p>
            <a:pPr lvl="1"/>
            <a:r>
              <a:rPr lang="en-US" dirty="0" smtClean="0"/>
              <a:t>The basis for many security mechanisms</a:t>
            </a:r>
          </a:p>
          <a:p>
            <a:pPr>
              <a:spcBef>
                <a:spcPts val="3024"/>
              </a:spcBef>
            </a:pPr>
            <a:r>
              <a:rPr lang="en-US" dirty="0" smtClean="0"/>
              <a:t>Is not</a:t>
            </a:r>
          </a:p>
          <a:p>
            <a:pPr lvl="1"/>
            <a:r>
              <a:rPr lang="en-US" dirty="0" smtClean="0"/>
              <a:t>The solution to all security problems</a:t>
            </a:r>
          </a:p>
          <a:p>
            <a:pPr lvl="1"/>
            <a:r>
              <a:rPr lang="en-US" dirty="0" smtClean="0"/>
              <a:t>Reliable unless implemented properly</a:t>
            </a:r>
          </a:p>
          <a:p>
            <a:pPr lvl="1"/>
            <a:r>
              <a:rPr lang="en-US" dirty="0" smtClean="0"/>
              <a:t>Reliable unless used properly</a:t>
            </a:r>
          </a:p>
          <a:p>
            <a:pPr lvl="1"/>
            <a:r>
              <a:rPr lang="en-US" dirty="0" smtClean="0"/>
              <a:t>Something you should try to invent </a:t>
            </a:r>
            <a:br>
              <a:rPr lang="en-US" dirty="0" smtClean="0"/>
            </a:br>
            <a:r>
              <a:rPr lang="en-US" dirty="0" smtClean="0"/>
              <a:t>or implement yourself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C544E7-7F27-4C30-B6AB-180853034BDA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pictures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2686" r="48509" b="44763"/>
          <a:stretch>
            <a:fillRect/>
          </a:stretch>
        </p:blipFill>
        <p:spPr bwMode="auto">
          <a:xfrm>
            <a:off x="228600" y="24384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51184" r="48509" b="4237"/>
          <a:stretch>
            <a:fillRect/>
          </a:stretch>
        </p:blipFill>
        <p:spPr bwMode="auto">
          <a:xfrm>
            <a:off x="4572000" y="1981200"/>
            <a:ext cx="4267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D97D2B-BD36-4DF3-91EA-5FED1CF770A0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Correct use of block ciphers II:   CTR mode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68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Counter mode with a random IV:    (parallel encryption)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790825" y="2514600"/>
            <a:ext cx="44196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524000" y="4114800"/>
            <a:ext cx="58674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28956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962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9530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…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2895600" y="3352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E(k,IV)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962400" y="3352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E(k,IV+1)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953000" y="3352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…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60198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m[L]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943600" y="3352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E(k,IV+L)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7315200" y="28495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066800" y="3962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28956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3962400" y="4191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49530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…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60198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c[L]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1828800" y="2590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1828800" y="4191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IV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4413250" y="4622800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746125" y="5486400"/>
            <a:ext cx="678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dirty="0"/>
              <a:t>   </a:t>
            </a:r>
            <a:r>
              <a:rPr lang="en-US" dirty="0">
                <a:latin typeface="+mn-lt"/>
              </a:rPr>
              <a:t>Why are these modes secure?        not today.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8963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82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Intel Core 2    </a:t>
            </a:r>
            <a:r>
              <a:rPr lang="en-US" sz="1600" dirty="0" smtClean="0"/>
              <a:t>(on Windows Vista</a:t>
            </a:r>
            <a:r>
              <a:rPr lang="en-US" sz="1600" dirty="0"/>
              <a:t>)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</a:t>
            </a:r>
            <a:r>
              <a:rPr lang="en-US" sz="1600" u="sng" dirty="0" smtClean="0"/>
              <a:t>Cipher</a:t>
            </a:r>
            <a:r>
              <a:rPr lang="en-US" sz="1600" dirty="0" smtClean="0"/>
              <a:t>	</a:t>
            </a:r>
            <a:r>
              <a:rPr lang="en-US" sz="1600" u="sng" dirty="0" smtClean="0"/>
              <a:t>Block/key size</a:t>
            </a:r>
            <a:r>
              <a:rPr lang="en-US" sz="1600" dirty="0" smtClean="0"/>
              <a:t>	         </a:t>
            </a:r>
            <a:r>
              <a:rPr lang="en-US" sz="1600" u="sng" dirty="0" smtClean="0"/>
              <a:t>Speed   (MB/sec)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RC4			 		126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Salsa20/12			 		643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3DES		64/168	 		 10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AES/GCM		128/128			102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562600"/>
            <a:ext cx="78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 is about 8x faster </a:t>
            </a:r>
            <a:r>
              <a:rPr lang="en-US" dirty="0" smtClean="0"/>
              <a:t>with AES-</a:t>
            </a:r>
            <a:r>
              <a:rPr lang="en-US" dirty="0" smtClean="0"/>
              <a:t>NI </a:t>
            </a:r>
            <a:r>
              <a:rPr lang="en-US" dirty="0" smtClean="0"/>
              <a:t>:   Intel </a:t>
            </a:r>
            <a:r>
              <a:rPr lang="en-US" dirty="0" err="1" smtClean="0"/>
              <a:t>Westmere</a:t>
            </a:r>
            <a:r>
              <a:rPr lang="en-US" dirty="0" smtClean="0"/>
              <a:t> and onwards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Data integrity</a:t>
            </a:r>
          </a:p>
        </p:txBody>
      </p:sp>
      <p:sp>
        <p:nvSpPr>
          <p:cNvPr id="34819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Integrity:    MACs</a:t>
            </a:r>
          </a:p>
        </p:txBody>
      </p:sp>
      <p:sp>
        <p:nvSpPr>
          <p:cNvPr id="3789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Goal: message integrity.   No confidentiality.</a:t>
            </a:r>
          </a:p>
          <a:p>
            <a:pPr lvl="1"/>
            <a:r>
              <a:rPr lang="en-US" smtClean="0">
                <a:sym typeface="Symbol" pitchFamily="18" charset="2"/>
              </a:rPr>
              <a:t>ex:   Protecting public binaries on disk.   </a:t>
            </a: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884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05C44B-4C81-47B4-A06A-2FF6E109E417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382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Alice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4008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Bob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050925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k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705600" y="3163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k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676400" y="3773488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286000" y="3240088"/>
            <a:ext cx="25908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Message  m 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02920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tag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33400" y="4237038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69406"/>
                </a:solidFill>
                <a:latin typeface="Arial" charset="0"/>
              </a:rPr>
              <a:t>Generate tag:</a:t>
            </a:r>
          </a:p>
          <a:p>
            <a:pPr eaLnBrk="1" hangingPunct="1"/>
            <a:r>
              <a:rPr lang="en-US">
                <a:solidFill>
                  <a:srgbClr val="869406"/>
                </a:solidFill>
                <a:latin typeface="Arial" charset="0"/>
              </a:rPr>
              <a:t>     tag </a:t>
            </a:r>
            <a:r>
              <a:rPr lang="en-US">
                <a:solidFill>
                  <a:srgbClr val="869406"/>
                </a:solidFill>
                <a:latin typeface="Arial" charset="0"/>
                <a:sym typeface="Symbol" pitchFamily="18" charset="2"/>
              </a:rPr>
              <a:t> S(k, m)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0" y="4230688"/>
            <a:ext cx="3168650" cy="822325"/>
            <a:chOff x="3504" y="2448"/>
            <a:chExt cx="1996" cy="518"/>
          </a:xfrm>
        </p:grpSpPr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69406"/>
                  </a:solidFill>
                  <a:latin typeface="Arial" charset="0"/>
                </a:rPr>
                <a:t>Verify tag:</a:t>
              </a:r>
            </a:p>
            <a:p>
              <a:pPr eaLnBrk="1" hangingPunct="1"/>
              <a:r>
                <a:rPr lang="en-US">
                  <a:solidFill>
                    <a:srgbClr val="869406"/>
                  </a:solidFill>
                  <a:latin typeface="Arial" charset="0"/>
                </a:rPr>
                <a:t>    V</a:t>
              </a:r>
              <a:r>
                <a:rPr lang="en-US">
                  <a:solidFill>
                    <a:srgbClr val="869406"/>
                  </a:solidFill>
                  <a:latin typeface="Arial" charset="0"/>
                  <a:sym typeface="Symbol" pitchFamily="18" charset="2"/>
                </a:rPr>
                <a:t>(k, m, tag)  = `yes’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4608" y="247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869406"/>
                  </a:solidFill>
                  <a:latin typeface="Arial" charset="0"/>
                </a:rPr>
                <a:t>?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0088" y="5791200"/>
            <a:ext cx="78343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note:    non-keyed checksum (CRC) is an insecure MAC  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MACs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tabLst>
                <a:tab pos="1493838" algn="l"/>
              </a:tabLst>
            </a:pPr>
            <a:r>
              <a:rPr lang="en-US" dirty="0" smtClean="0"/>
              <a:t>Attacker information: chosen message attack</a:t>
            </a:r>
          </a:p>
          <a:p>
            <a:pPr lvl="1">
              <a:tabLst>
                <a:tab pos="1493838" algn="l"/>
              </a:tabLst>
            </a:pPr>
            <a:r>
              <a:rPr lang="en-US" dirty="0" smtClean="0"/>
              <a:t>for m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q</a:t>
            </a:r>
            <a:r>
              <a:rPr lang="en-US" dirty="0" smtClean="0"/>
              <a:t>   attacker is given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S(</a:t>
            </a:r>
            <a:r>
              <a:rPr lang="en-US" dirty="0" err="1" smtClean="0"/>
              <a:t>k,m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>
              <a:tabLst>
                <a:tab pos="1493838" algn="l"/>
              </a:tabLst>
            </a:pPr>
            <a:endParaRPr lang="en-US" dirty="0" smtClean="0"/>
          </a:p>
          <a:p>
            <a:pPr>
              <a:tabLst>
                <a:tab pos="1493838" algn="l"/>
              </a:tabLst>
            </a:pPr>
            <a:r>
              <a:rPr lang="en-US" dirty="0" smtClean="0"/>
              <a:t>Attacker’s goal:   existential forgery.</a:t>
            </a:r>
          </a:p>
          <a:p>
            <a:pPr lvl="1">
              <a:tabLst>
                <a:tab pos="1493838" algn="l"/>
              </a:tabLst>
            </a:pPr>
            <a:r>
              <a:rPr lang="en-US" dirty="0" smtClean="0"/>
              <a:t>produce some </a:t>
            </a:r>
            <a:r>
              <a:rPr lang="en-US" b="1" u="sng" dirty="0" smtClean="0"/>
              <a:t>new</a:t>
            </a:r>
            <a:r>
              <a:rPr lang="en-US" dirty="0" smtClean="0"/>
              <a:t> valid message/tag pair  (</a:t>
            </a:r>
            <a:r>
              <a:rPr lang="en-US" dirty="0" err="1" smtClean="0"/>
              <a:t>m,t</a:t>
            </a:r>
            <a:r>
              <a:rPr lang="en-US" dirty="0" smtClean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 smtClean="0"/>
              <a:t>			(</a:t>
            </a:r>
            <a:r>
              <a:rPr lang="en-US" dirty="0" err="1" smtClean="0"/>
              <a:t>m,t</a:t>
            </a:r>
            <a:r>
              <a:rPr lang="en-US" dirty="0" smtClean="0"/>
              <a:t>)  </a:t>
            </a:r>
            <a:r>
              <a:rPr lang="en-US" dirty="0" smtClean="0">
                <a:sym typeface="Symbol" pitchFamily="18" charset="2"/>
              </a:rPr>
              <a:t>  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dirty="0" smtClean="0">
                <a:sym typeface="Symbol" pitchFamily="18" charset="2"/>
              </a:rPr>
              <a:t> (m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) , … , (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baseline="-25000" dirty="0" err="1" smtClean="0">
                <a:sym typeface="Symbol" pitchFamily="18" charset="2"/>
              </a:rPr>
              <a:t>q</a:t>
            </a:r>
            <a:r>
              <a:rPr lang="en-US" dirty="0" err="1" smtClean="0">
                <a:sym typeface="Symbol" pitchFamily="18" charset="2"/>
              </a:rPr>
              <a:t>,t</a:t>
            </a:r>
            <a:r>
              <a:rPr lang="en-US" baseline="-25000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sz="2800" dirty="0" smtClean="0">
                <a:sym typeface="Symbol" pitchFamily="18" charset="2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>
                <a:sym typeface="Symbol" pitchFamily="18" charset="2"/>
              </a:rPr>
              <a:t>A secure PRF gives a secure MAC:</a:t>
            </a:r>
            <a:endParaRPr lang="en-US" dirty="0" smtClean="0"/>
          </a:p>
          <a:p>
            <a:pPr lvl="1"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/>
              <a:t>S(</a:t>
            </a:r>
            <a:r>
              <a:rPr lang="en-US" dirty="0" err="1" smtClean="0"/>
              <a:t>k,m</a:t>
            </a:r>
            <a:r>
              <a:rPr lang="en-US" dirty="0" smtClean="0"/>
              <a:t>) = F(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/>
              <a:t>V(</a:t>
            </a:r>
            <a:r>
              <a:rPr lang="en-US" dirty="0" err="1" smtClean="0"/>
              <a:t>k,m,t</a:t>
            </a:r>
            <a:r>
              <a:rPr lang="en-US" dirty="0" smtClean="0"/>
              <a:t>): `yes’ if  t = F(</a:t>
            </a:r>
            <a:r>
              <a:rPr lang="en-US" dirty="0" err="1" smtClean="0"/>
              <a:t>k,m</a:t>
            </a:r>
            <a:r>
              <a:rPr lang="en-US" dirty="0" smtClean="0"/>
              <a:t>) and `no’ otherwise.</a:t>
            </a:r>
          </a:p>
          <a:p>
            <a:pPr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03200" y="457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Construction 1:   ECBC</a:t>
            </a:r>
          </a:p>
        </p:txBody>
      </p:sp>
      <p:sp>
        <p:nvSpPr>
          <p:cNvPr id="3993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763000" cy="5638800"/>
          </a:xfrm>
        </p:spPr>
        <p:txBody>
          <a:bodyPr/>
          <a:lstStyle/>
          <a:p>
            <a:pPr marL="0" indent="0" eaLnBrk="1" hangingPunct="1"/>
            <a:endParaRPr lang="en-US" smtClean="0"/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884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CB4457-6538-47EB-8D6E-52906F661C0C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457200" y="1752600"/>
            <a:ext cx="7239000" cy="3124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04800" y="4876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Raw CBC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0668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7432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943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620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286000" y="20574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962400" y="20574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5626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6172200" y="26971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2971800" y="26971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1438275" y="2438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>
            <a:off x="3200400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64008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32004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6400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1447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4"/>
          <p:cNvSpPr>
            <a:spLocks/>
          </p:cNvSpPr>
          <p:nvPr/>
        </p:nvSpPr>
        <p:spPr bwMode="auto">
          <a:xfrm>
            <a:off x="14478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3200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Rectangle 26"/>
          <p:cNvSpPr>
            <a:spLocks noChangeArrowheads="1"/>
          </p:cNvSpPr>
          <p:nvPr/>
        </p:nvSpPr>
        <p:spPr bwMode="auto">
          <a:xfrm>
            <a:off x="4419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61" name="Freeform 27"/>
          <p:cNvSpPr>
            <a:spLocks/>
          </p:cNvSpPr>
          <p:nvPr/>
        </p:nvSpPr>
        <p:spPr bwMode="auto">
          <a:xfrm>
            <a:off x="32004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8"/>
          <p:cNvSpPr>
            <a:spLocks/>
          </p:cNvSpPr>
          <p:nvPr/>
        </p:nvSpPr>
        <p:spPr bwMode="auto">
          <a:xfrm>
            <a:off x="4876800" y="2971800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9"/>
          <p:cNvSpPr txBox="1">
            <a:spLocks noChangeArrowheads="1"/>
          </p:cNvSpPr>
          <p:nvPr/>
        </p:nvSpPr>
        <p:spPr bwMode="auto">
          <a:xfrm>
            <a:off x="4684713" y="26971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>
            <a:off x="4913313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>
            <a:off x="4913313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2"/>
          <p:cNvSpPr>
            <a:spLocks noChangeShapeType="1"/>
          </p:cNvSpPr>
          <p:nvPr/>
        </p:nvSpPr>
        <p:spPr bwMode="auto">
          <a:xfrm>
            <a:off x="4876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3"/>
          <p:cNvSpPr>
            <a:spLocks noChangeShapeType="1"/>
          </p:cNvSpPr>
          <p:nvPr/>
        </p:nvSpPr>
        <p:spPr bwMode="auto">
          <a:xfrm>
            <a:off x="6399213" y="43434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Rectangle 34"/>
          <p:cNvSpPr>
            <a:spLocks noChangeArrowheads="1"/>
          </p:cNvSpPr>
          <p:nvPr/>
        </p:nvSpPr>
        <p:spPr bwMode="auto">
          <a:xfrm>
            <a:off x="6019800" y="5257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</a:t>
            </a:r>
            <a:r>
              <a:rPr lang="en-US" b="1">
                <a:latin typeface="Arial" charset="0"/>
              </a:rPr>
              <a:t>k</a:t>
            </a:r>
            <a:r>
              <a:rPr lang="en-US" b="1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69" name="Line 35"/>
          <p:cNvSpPr>
            <a:spLocks noChangeShapeType="1"/>
          </p:cNvSpPr>
          <p:nvPr/>
        </p:nvSpPr>
        <p:spPr bwMode="auto">
          <a:xfrm>
            <a:off x="69342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7651750" y="53768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tag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2514600" y="5410200"/>
            <a:ext cx="180975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key = (k, k</a:t>
            </a:r>
            <a:r>
              <a:rPr lang="en-US" baseline="-25000">
                <a:latin typeface="+mn-lt"/>
              </a:rPr>
              <a:t>1</a:t>
            </a:r>
            <a:r>
              <a:rPr lang="en-US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66800" y="4800600"/>
            <a:ext cx="7315200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5AD0841-787E-4079-8EA4-B4ACD2684CEB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534400" cy="914400"/>
          </a:xfrm>
        </p:spPr>
        <p:txBody>
          <a:bodyPr/>
          <a:lstStyle/>
          <a:p>
            <a:r>
              <a:rPr lang="en-US" smtClean="0"/>
              <a:t>Construction 2:   HMAC  (Hash-MAC)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Most widely used MAC on the Internet.</a:t>
            </a:r>
          </a:p>
          <a:p>
            <a:pPr marL="0" indent="0" eaLnBrk="1" hangingPunct="1"/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	H:   hash function.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	       example:   SHA-256</a:t>
            </a:r>
            <a:r>
              <a:rPr lang="en-US" sz="2400" smtClean="0">
                <a:sym typeface="Symbol" pitchFamily="18" charset="2"/>
              </a:rPr>
              <a:t>    ;    output is 256 bits</a:t>
            </a:r>
            <a:endParaRPr lang="en-US" sz="2400" baseline="30000" smtClean="0">
              <a:sym typeface="Symbol" pitchFamily="18" charset="2"/>
            </a:endParaRPr>
          </a:p>
          <a:p>
            <a:pPr marL="0" indent="0" eaLnBrk="1" hangingPunct="1"/>
            <a:endParaRPr lang="en-US" sz="2400" baseline="3000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sz="2400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Standardized method:   HMAC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sz="2000" smtClean="0">
                <a:sym typeface="Symbol" pitchFamily="18" charset="2"/>
              </a:rPr>
              <a:t>		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S( k, m ) =  H( kopad ||  </a:t>
            </a:r>
            <a:r>
              <a:rPr lang="en-US" b="1" smtClean="0">
                <a:latin typeface="Arial" charset="0"/>
                <a:cs typeface="Arial" charset="0"/>
                <a:sym typeface="Symbol" pitchFamily="18" charset="2"/>
              </a:rPr>
              <a:t>H( kipad || m )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1800" smtClean="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066800" y="2438400"/>
            <a:ext cx="7315200" cy="104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SHA-256:    Merkle-Damgard</a:t>
            </a:r>
          </a:p>
        </p:txBody>
      </p:sp>
      <p:sp>
        <p:nvSpPr>
          <p:cNvPr id="419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4648200"/>
            <a:ext cx="8153400" cy="160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h(t, m[i]):  compression function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sz="2400" dirty="0" err="1" smtClean="0"/>
              <a:t>Thm</a:t>
            </a:r>
            <a:r>
              <a:rPr lang="en-US" sz="2400" dirty="0" smtClean="0"/>
              <a:t> 1:       if  h is collision resistant then so is  H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Thm</a:t>
            </a:r>
            <a:r>
              <a:rPr lang="en-US" sz="2400" dirty="0" smtClean="0"/>
              <a:t> 2”:     if  h is a PRF then HMAC is a PRF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685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1524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</a:t>
            </a:r>
            <a:endParaRPr lang="en-US">
              <a:latin typeface="Arial" charset="0"/>
              <a:sym typeface="Symbol" pitchFamily="18" charset="2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3200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</a:t>
            </a:r>
            <a:endParaRPr lang="en-US">
              <a:latin typeface="Arial" charset="0"/>
              <a:sym typeface="Symbol" pitchFamily="18" charset="2"/>
            </a:endParaRPr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6477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  <a:sym typeface="Symbol" pitchFamily="18" charset="2"/>
              </a:rPr>
              <a:t>h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990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2514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4191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5791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41996" name="Rectangle 26"/>
          <p:cNvSpPr>
            <a:spLocks noChangeArrowheads="1"/>
          </p:cNvSpPr>
          <p:nvPr/>
        </p:nvSpPr>
        <p:spPr bwMode="auto">
          <a:xfrm>
            <a:off x="4876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  <a:sym typeface="Symbol" pitchFamily="18" charset="2"/>
              </a:rPr>
              <a:t>h</a:t>
            </a:r>
          </a:p>
        </p:txBody>
      </p:sp>
      <p:grpSp>
        <p:nvGrpSpPr>
          <p:cNvPr id="41997" name="Group 67"/>
          <p:cNvGrpSpPr>
            <a:grpSpLocks/>
          </p:cNvGrpSpPr>
          <p:nvPr/>
        </p:nvGrpSpPr>
        <p:grpSpPr bwMode="auto">
          <a:xfrm>
            <a:off x="304800" y="2936875"/>
            <a:ext cx="1219200" cy="369888"/>
            <a:chOff x="228600" y="3059668"/>
            <a:chExt cx="1219200" cy="369332"/>
          </a:xfrm>
        </p:grpSpPr>
        <p:cxnSp>
          <p:nvCxnSpPr>
            <p:cNvPr id="42039" name="Straight Arrow Connector 31"/>
            <p:cNvCxnSpPr>
              <a:cxnSpLocks noChangeShapeType="1"/>
            </p:cNvCxnSpPr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228600" y="3059668"/>
              <a:ext cx="4032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</a:rPr>
                <a:t>IV</a:t>
              </a:r>
            </a:p>
          </p:txBody>
        </p:sp>
      </p:grpSp>
      <p:grpSp>
        <p:nvGrpSpPr>
          <p:cNvPr id="41998" name="Group 47"/>
          <p:cNvGrpSpPr>
            <a:grpSpLocks/>
          </p:cNvGrpSpPr>
          <p:nvPr/>
        </p:nvGrpSpPr>
        <p:grpSpPr bwMode="auto">
          <a:xfrm>
            <a:off x="1217613" y="2135188"/>
            <a:ext cx="306387" cy="838200"/>
            <a:chOff x="1218406" y="2134394"/>
            <a:chExt cx="305594" cy="838994"/>
          </a:xfrm>
        </p:grpSpPr>
        <p:cxnSp>
          <p:nvCxnSpPr>
            <p:cNvPr id="4203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9" name="Group 48"/>
          <p:cNvGrpSpPr>
            <a:grpSpLocks/>
          </p:cNvGrpSpPr>
          <p:nvPr/>
        </p:nvGrpSpPr>
        <p:grpSpPr bwMode="auto">
          <a:xfrm>
            <a:off x="2895600" y="2133600"/>
            <a:ext cx="306388" cy="839788"/>
            <a:chOff x="1218406" y="2134394"/>
            <a:chExt cx="305594" cy="838994"/>
          </a:xfrm>
        </p:grpSpPr>
        <p:cxnSp>
          <p:nvCxnSpPr>
            <p:cNvPr id="42035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0" name="Group 51"/>
          <p:cNvGrpSpPr>
            <a:grpSpLocks/>
          </p:cNvGrpSpPr>
          <p:nvPr/>
        </p:nvGrpSpPr>
        <p:grpSpPr bwMode="auto">
          <a:xfrm>
            <a:off x="4572000" y="2133600"/>
            <a:ext cx="306388" cy="839788"/>
            <a:chOff x="1218406" y="2134394"/>
            <a:chExt cx="305594" cy="838994"/>
          </a:xfrm>
        </p:grpSpPr>
        <p:cxnSp>
          <p:nvCxnSpPr>
            <p:cNvPr id="42033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1" name="Group 54"/>
          <p:cNvGrpSpPr>
            <a:grpSpLocks/>
          </p:cNvGrpSpPr>
          <p:nvPr/>
        </p:nvGrpSpPr>
        <p:grpSpPr bwMode="auto">
          <a:xfrm>
            <a:off x="6172200" y="2133600"/>
            <a:ext cx="306388" cy="839788"/>
            <a:chOff x="1218406" y="2134394"/>
            <a:chExt cx="305594" cy="838994"/>
          </a:xfrm>
        </p:grpSpPr>
        <p:cxnSp>
          <p:nvCxnSpPr>
            <p:cNvPr id="42031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02" name="Straight Arrow Connector 58"/>
          <p:cNvCxnSpPr>
            <a:cxnSpLocks noChangeShapeType="1"/>
          </p:cNvCxnSpPr>
          <p:nvPr/>
        </p:nvCxnSpPr>
        <p:spPr bwMode="auto">
          <a:xfrm>
            <a:off x="2438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Straight Arrow Connector 59"/>
          <p:cNvCxnSpPr>
            <a:cxnSpLocks noChangeShapeType="1"/>
          </p:cNvCxnSpPr>
          <p:nvPr/>
        </p:nvCxnSpPr>
        <p:spPr bwMode="auto">
          <a:xfrm>
            <a:off x="4114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Straight Arrow Connector 62"/>
          <p:cNvCxnSpPr>
            <a:cxnSpLocks noChangeShapeType="1"/>
          </p:cNvCxnSpPr>
          <p:nvPr/>
        </p:nvCxnSpPr>
        <p:spPr bwMode="auto">
          <a:xfrm>
            <a:off x="5791200" y="32750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Straight Arrow Connector 65"/>
          <p:cNvCxnSpPr>
            <a:cxnSpLocks noChangeShapeType="1"/>
          </p:cNvCxnSpPr>
          <p:nvPr/>
        </p:nvCxnSpPr>
        <p:spPr bwMode="auto">
          <a:xfrm>
            <a:off x="7391400" y="3275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8001000" y="2819400"/>
            <a:ext cx="754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H(m)</a:t>
            </a:r>
          </a:p>
        </p:txBody>
      </p:sp>
      <p:grpSp>
        <p:nvGrpSpPr>
          <p:cNvPr id="42007" name="Group 72"/>
          <p:cNvGrpSpPr>
            <a:grpSpLocks/>
          </p:cNvGrpSpPr>
          <p:nvPr/>
        </p:nvGrpSpPr>
        <p:grpSpPr bwMode="auto">
          <a:xfrm>
            <a:off x="1524000" y="2803525"/>
            <a:ext cx="1066800" cy="381000"/>
            <a:chOff x="1524000" y="2803525"/>
            <a:chExt cx="1066800" cy="381000"/>
          </a:xfrm>
        </p:grpSpPr>
        <p:sp>
          <p:nvSpPr>
            <p:cNvPr id="70" name="Right Triangle 69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30" name="Straight Connector 71"/>
            <p:cNvCxnSpPr>
              <a:cxnSpLocks noChangeShapeType="1"/>
              <a:stCxn id="70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8" name="Group 73"/>
          <p:cNvGrpSpPr>
            <a:grpSpLocks/>
          </p:cNvGrpSpPr>
          <p:nvPr/>
        </p:nvGrpSpPr>
        <p:grpSpPr bwMode="auto">
          <a:xfrm>
            <a:off x="3200400" y="2803525"/>
            <a:ext cx="1066800" cy="381000"/>
            <a:chOff x="1524000" y="2803525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8" name="Straight Connector 75"/>
            <p:cNvCxnSpPr>
              <a:cxnSpLocks noChangeShapeType="1"/>
              <a:stCxn id="75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9" name="Group 76"/>
          <p:cNvGrpSpPr>
            <a:grpSpLocks/>
          </p:cNvGrpSpPr>
          <p:nvPr/>
        </p:nvGrpSpPr>
        <p:grpSpPr bwMode="auto">
          <a:xfrm>
            <a:off x="4876800" y="2803525"/>
            <a:ext cx="1066800" cy="381000"/>
            <a:chOff x="1524000" y="2803525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6" name="Straight Connector 78"/>
            <p:cNvCxnSpPr>
              <a:cxnSpLocks noChangeShapeType="1"/>
              <a:stCxn id="7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0" name="Group 79"/>
          <p:cNvGrpSpPr>
            <a:grpSpLocks/>
          </p:cNvGrpSpPr>
          <p:nvPr/>
        </p:nvGrpSpPr>
        <p:grpSpPr bwMode="auto">
          <a:xfrm>
            <a:off x="6477000" y="2803525"/>
            <a:ext cx="1066800" cy="381000"/>
            <a:chOff x="1524000" y="2803525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4" name="Straight Connector 81"/>
            <p:cNvCxnSpPr>
              <a:cxnSpLocks noChangeShapeType="1"/>
              <a:stCxn id="8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1" name="Group 57"/>
          <p:cNvGrpSpPr>
            <a:grpSpLocks/>
          </p:cNvGrpSpPr>
          <p:nvPr/>
        </p:nvGrpSpPr>
        <p:grpSpPr bwMode="auto">
          <a:xfrm flipV="1">
            <a:off x="1524000" y="329088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2" name="Straight Connector 61"/>
            <p:cNvCxnSpPr>
              <a:cxnSpLocks noChangeShapeType="1"/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2" name="Group 63"/>
          <p:cNvGrpSpPr>
            <a:grpSpLocks/>
          </p:cNvGrpSpPr>
          <p:nvPr/>
        </p:nvGrpSpPr>
        <p:grpSpPr bwMode="auto">
          <a:xfrm flipV="1">
            <a:off x="3200400" y="329088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0" name="Straight Connector 66"/>
            <p:cNvCxnSpPr>
              <a:cxnSpLocks noChangeShapeType="1"/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3" name="Group 70"/>
          <p:cNvGrpSpPr>
            <a:grpSpLocks/>
          </p:cNvGrpSpPr>
          <p:nvPr/>
        </p:nvGrpSpPr>
        <p:grpSpPr bwMode="auto">
          <a:xfrm flipV="1">
            <a:off x="4876800" y="329088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18" name="Straight Connector 83"/>
            <p:cNvCxnSpPr>
              <a:cxnSpLocks noChangeShapeType="1"/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4" name="Group 84"/>
          <p:cNvGrpSpPr>
            <a:grpSpLocks/>
          </p:cNvGrpSpPr>
          <p:nvPr/>
        </p:nvGrpSpPr>
        <p:grpSpPr bwMode="auto">
          <a:xfrm flipV="1">
            <a:off x="6477000" y="329088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16" name="Straight Connector 86"/>
            <p:cNvCxnSpPr>
              <a:cxnSpLocks noChangeShapeType="1"/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4E0DBA-0F33-4D1B-B85C-F22604DDF22B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Construction 3:  PMAC – parallel MAC</a:t>
            </a:r>
          </a:p>
        </p:txBody>
      </p:sp>
      <p:sp>
        <p:nvSpPr>
          <p:cNvPr id="430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64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/>
              <a:t>ECBC and HMAC are sequential.        PMAC: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295400" y="2286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19400" y="2286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495800" y="2286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096000" y="2286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89113" y="29257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705600" y="29257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505200" y="29257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0256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733800" y="269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6934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18113" y="29257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446713" y="269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6287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3051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5055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7623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69627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0097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0097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7623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9815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5475288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54387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4195763" y="5715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</a:t>
            </a:r>
            <a:r>
              <a:rPr lang="en-US" b="1">
                <a:latin typeface="Arial" charset="0"/>
              </a:rPr>
              <a:t>k</a:t>
            </a:r>
            <a:r>
              <a:rPr lang="en-US" b="1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5110163" y="617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5827713" y="58340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tag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6934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379913" y="50593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1981200" y="4876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3733800" y="4876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>
            <a:off x="4648200" y="4876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 flipH="1">
            <a:off x="4724400" y="48768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4619625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881063" y="3028950"/>
            <a:ext cx="1023937" cy="366713"/>
            <a:chOff x="555" y="1842"/>
            <a:chExt cx="645" cy="231"/>
          </a:xfrm>
        </p:grpSpPr>
        <p:sp>
          <p:nvSpPr>
            <p:cNvPr id="43056" name="Line 3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Text Box 40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P(k,0)</a:t>
              </a:r>
            </a:p>
          </p:txBody>
        </p:sp>
      </p:grpSp>
      <p:grpSp>
        <p:nvGrpSpPr>
          <p:cNvPr id="43047" name="Group 41"/>
          <p:cNvGrpSpPr>
            <a:grpSpLocks/>
          </p:cNvGrpSpPr>
          <p:nvPr/>
        </p:nvGrpSpPr>
        <p:grpSpPr bwMode="auto">
          <a:xfrm>
            <a:off x="2571750" y="3028950"/>
            <a:ext cx="1023938" cy="366713"/>
            <a:chOff x="555" y="1842"/>
            <a:chExt cx="645" cy="231"/>
          </a:xfrm>
        </p:grpSpPr>
        <p:sp>
          <p:nvSpPr>
            <p:cNvPr id="43054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Text Box 43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P(k,1)</a:t>
              </a:r>
            </a:p>
          </p:txBody>
        </p:sp>
      </p:grpSp>
      <p:grpSp>
        <p:nvGrpSpPr>
          <p:cNvPr id="43048" name="Group 44"/>
          <p:cNvGrpSpPr>
            <a:grpSpLocks/>
          </p:cNvGrpSpPr>
          <p:nvPr/>
        </p:nvGrpSpPr>
        <p:grpSpPr bwMode="auto">
          <a:xfrm>
            <a:off x="4324350" y="3019425"/>
            <a:ext cx="1023938" cy="366713"/>
            <a:chOff x="555" y="1842"/>
            <a:chExt cx="645" cy="231"/>
          </a:xfrm>
        </p:grpSpPr>
        <p:sp>
          <p:nvSpPr>
            <p:cNvPr id="43052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Text Box 46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P(k,2)</a:t>
              </a:r>
            </a:p>
          </p:txBody>
        </p:sp>
      </p:grpSp>
      <p:grpSp>
        <p:nvGrpSpPr>
          <p:cNvPr id="43049" name="Group 47"/>
          <p:cNvGrpSpPr>
            <a:grpSpLocks/>
          </p:cNvGrpSpPr>
          <p:nvPr/>
        </p:nvGrpSpPr>
        <p:grpSpPr bwMode="auto">
          <a:xfrm>
            <a:off x="5819775" y="3043238"/>
            <a:ext cx="1023938" cy="366712"/>
            <a:chOff x="555" y="1842"/>
            <a:chExt cx="645" cy="231"/>
          </a:xfrm>
        </p:grpSpPr>
        <p:sp>
          <p:nvSpPr>
            <p:cNvPr id="43050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Text Box 49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P(k,3)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Kerckhoff’s</a:t>
            </a:r>
            <a:r>
              <a:rPr lang="en-US" dirty="0" smtClean="0"/>
              <a:t> principle</a:t>
            </a:r>
          </a:p>
        </p:txBody>
      </p:sp>
      <p:sp>
        <p:nvSpPr>
          <p:cNvPr id="655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5500" y="2514600"/>
            <a:ext cx="5867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cryptosystem should be secure even if </a:t>
            </a:r>
            <a:r>
              <a:rPr lang="en-US" b="1" dirty="0" smtClean="0"/>
              <a:t>everything</a:t>
            </a:r>
            <a:r>
              <a:rPr lang="en-US" dirty="0" smtClean="0"/>
              <a:t> about the system, except the secret key, </a:t>
            </a:r>
            <a:br>
              <a:rPr lang="en-US" dirty="0" smtClean="0"/>
            </a:br>
            <a:r>
              <a:rPr lang="en-US" b="1" dirty="0" smtClean="0"/>
              <a:t>is public knowledge</a:t>
            </a:r>
            <a:r>
              <a:rPr lang="en-US" dirty="0" smtClean="0"/>
              <a:t>.</a:t>
            </a:r>
          </a:p>
        </p:txBody>
      </p:sp>
      <p:pic>
        <p:nvPicPr>
          <p:cNvPr id="65540" name="Picture 2" descr="http://upload.wikimedia.org/wikipedia/commons/thumb/6/68/Kerkhoffs.jpg/180px-Kerkhoffs.jpg">
            <a:hlinkClick r:id="rId2" tooltip="Auguste Kerckhoffs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19125"/>
            <a:ext cx="1714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7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these MAC constructions secure?</a:t>
            </a:r>
          </a:p>
          <a:p>
            <a:pPr marL="457200" lvl="1" indent="0">
              <a:buNone/>
            </a:pPr>
            <a:r>
              <a:rPr lang="en-US" dirty="0" smtClean="0"/>
              <a:t>… not today –  take CS255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the last encryption step in ECBC?</a:t>
            </a:r>
          </a:p>
          <a:p>
            <a:pPr lvl="1"/>
            <a:r>
              <a:rPr lang="en-US" dirty="0" smtClean="0"/>
              <a:t>CBC (aka Raw-CBC)  is not a secure MAC:</a:t>
            </a:r>
          </a:p>
          <a:p>
            <a:pPr lvl="3"/>
            <a:r>
              <a:rPr lang="en-US" dirty="0" smtClean="0"/>
              <a:t>Given tag on a message m,  attacker can deduce </a:t>
            </a:r>
            <a:br>
              <a:rPr lang="en-US" dirty="0" smtClean="0"/>
            </a:br>
            <a:r>
              <a:rPr lang="en-US" dirty="0" smtClean="0"/>
              <a:t>tag for some other message m’</a:t>
            </a:r>
          </a:p>
          <a:p>
            <a:pPr lvl="3"/>
            <a:r>
              <a:rPr lang="en-US" dirty="0" smtClean="0"/>
              <a:t>How:     good crypto exercise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884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889DA0-D039-4DC7-AA95-CC2EBE879BCA}" type="slidenum">
              <a:rPr lang="en-US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Authenticated Encryption:   </a:t>
            </a:r>
            <a:br>
              <a:rPr lang="en-US" sz="3200" smtClean="0"/>
            </a:br>
            <a:r>
              <a:rPr lang="en-US" sz="3200" smtClean="0"/>
              <a:t>                             Encryption + MAC</a:t>
            </a:r>
          </a:p>
        </p:txBody>
      </p:sp>
      <p:sp>
        <p:nvSpPr>
          <p:cNvPr id="4505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614363" y="3429000"/>
            <a:ext cx="8174037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Combining MAC and ENC   </a:t>
            </a:r>
            <a:r>
              <a:rPr lang="en-US" sz="2000" smtClean="0"/>
              <a:t>(CCA)</a:t>
            </a:r>
          </a:p>
        </p:txBody>
      </p:sp>
      <p:sp>
        <p:nvSpPr>
          <p:cNvPr id="460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78800" cy="4724400"/>
          </a:xfrm>
        </p:spPr>
        <p:txBody>
          <a:bodyPr/>
          <a:lstStyle/>
          <a:p>
            <a:pPr marL="461963" indent="-461963" eaLnBrk="1" hangingPunct="1">
              <a:buFont typeface="Wingdings" pitchFamily="2" charset="2"/>
              <a:buNone/>
            </a:pPr>
            <a:r>
              <a:rPr lang="en-US" sz="2000" u="sng" smtClean="0"/>
              <a:t>Option 1</a:t>
            </a:r>
            <a:r>
              <a:rPr lang="en-US" sz="2000" smtClean="0"/>
              <a:t>:  MAC-then-Encrypt (SSL)</a:t>
            </a:r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z="2000" u="sng" smtClean="0"/>
              <a:t>Option 2</a:t>
            </a:r>
            <a:r>
              <a:rPr lang="en-US" sz="2000" smtClean="0"/>
              <a:t>:  Encrypt-then-MAC (IPsec)</a:t>
            </a:r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000" u="sng" smtClean="0"/>
              <a:t>Option 3</a:t>
            </a:r>
            <a:r>
              <a:rPr lang="en-US" sz="2000" smtClean="0"/>
              <a:t>:   Encrypt-and-MAC (SSH)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33575" y="2640013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4575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990975" y="2640013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62575" y="26400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63531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 descr="Horizontal brick"/>
          <p:cNvSpPr>
            <a:spLocks noChangeArrowheads="1"/>
          </p:cNvSpPr>
          <p:nvPr/>
        </p:nvSpPr>
        <p:spPr bwMode="auto">
          <a:xfrm>
            <a:off x="6886575" y="2640013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572375" y="2182813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984750" y="213360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MAC(M,K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933575" y="4267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34575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56673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 descr="Horizontal brick"/>
          <p:cNvSpPr>
            <a:spLocks noChangeArrowheads="1"/>
          </p:cNvSpPr>
          <p:nvPr/>
        </p:nvSpPr>
        <p:spPr bwMode="auto">
          <a:xfrm>
            <a:off x="3992563" y="42672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219575" y="3810000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4775" y="42529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 flipH="1">
            <a:off x="7331075" y="3733800"/>
            <a:ext cx="1435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MAC(C, 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100" name="Rectangle 20" descr="Horizontal brick"/>
          <p:cNvSpPr>
            <a:spLocks noChangeArrowheads="1"/>
          </p:cNvSpPr>
          <p:nvPr/>
        </p:nvSpPr>
        <p:spPr bwMode="auto">
          <a:xfrm>
            <a:off x="6276975" y="42545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33575" y="5867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34575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56673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4" descr="Horizontal brick"/>
          <p:cNvSpPr>
            <a:spLocks noChangeArrowheads="1"/>
          </p:cNvSpPr>
          <p:nvPr/>
        </p:nvSpPr>
        <p:spPr bwMode="auto">
          <a:xfrm>
            <a:off x="3992563" y="58674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219575" y="5410200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4775" y="5853113"/>
            <a:ext cx="838200" cy="3810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39216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 flipH="1">
            <a:off x="7307263" y="5334000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MAC(M, 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108" name="Rectangle 28" descr="Horizontal brick"/>
          <p:cNvSpPr>
            <a:spLocks noChangeArrowheads="1"/>
          </p:cNvSpPr>
          <p:nvPr/>
        </p:nvSpPr>
        <p:spPr bwMode="auto">
          <a:xfrm>
            <a:off x="6276975" y="58547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14838" y="1219200"/>
            <a:ext cx="4271962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Encryption key  K</a:t>
            </a:r>
            <a:r>
              <a:rPr lang="en-US" baseline="-25000" dirty="0"/>
              <a:t>E</a:t>
            </a:r>
            <a:r>
              <a:rPr lang="en-US" dirty="0"/>
              <a:t>      MAC key = K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33" name="7-Point Star 32"/>
          <p:cNvSpPr/>
          <p:nvPr/>
        </p:nvSpPr>
        <p:spPr bwMode="auto">
          <a:xfrm>
            <a:off x="76200" y="3905250"/>
            <a:ext cx="1752600" cy="1200150"/>
          </a:xfrm>
          <a:prstGeom prst="star7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lIns="0" tIns="91440" rIns="0" bIns="0" anchor="ctr"/>
          <a:lstStyle/>
          <a:p>
            <a:pPr algn="ctr">
              <a:defRPr/>
            </a:pPr>
            <a:r>
              <a:rPr lang="en-US" sz="1600" dirty="0"/>
              <a:t>Secure </a:t>
            </a:r>
            <a:r>
              <a:rPr lang="en-US" sz="1600" dirty="0" smtClean="0"/>
              <a:t>for</a:t>
            </a:r>
            <a:br>
              <a:rPr lang="en-US" sz="1600" dirty="0" smtClean="0"/>
            </a:br>
            <a:r>
              <a:rPr lang="en-US" sz="1600" dirty="0" smtClean="0"/>
              <a:t>all secure</a:t>
            </a:r>
            <a:br>
              <a:rPr lang="en-US" sz="1600" dirty="0" smtClean="0"/>
            </a:br>
            <a:r>
              <a:rPr lang="en-US" sz="1600" dirty="0" smtClean="0"/>
              <a:t>primitives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4710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>
                <a:latin typeface="Arial" charset="0"/>
              </a:rPr>
              <a:t> More efficient authenticated encryption 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947738" y="236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2471738" y="2362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4148138" y="23622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5748338" y="236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1441450" y="30019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6357938" y="30019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157538" y="30019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1677988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3386138" y="2774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6586538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870450" y="30019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5099050" y="2774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1281113" y="3810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2957513" y="3810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6157913" y="3810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3414713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1"/>
          <p:cNvSpPr>
            <a:spLocks noChangeShapeType="1"/>
          </p:cNvSpPr>
          <p:nvPr/>
        </p:nvSpPr>
        <p:spPr bwMode="auto">
          <a:xfrm>
            <a:off x="6615113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2"/>
          <p:cNvSpPr>
            <a:spLocks noChangeShapeType="1"/>
          </p:cNvSpPr>
          <p:nvPr/>
        </p:nvSpPr>
        <p:spPr bwMode="auto">
          <a:xfrm>
            <a:off x="1662113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4633913" y="3810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5127625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28" name="Group 25"/>
          <p:cNvGrpSpPr>
            <a:grpSpLocks/>
          </p:cNvGrpSpPr>
          <p:nvPr/>
        </p:nvGrpSpPr>
        <p:grpSpPr bwMode="auto">
          <a:xfrm>
            <a:off x="304800" y="3105150"/>
            <a:ext cx="1252538" cy="366713"/>
            <a:chOff x="411" y="1842"/>
            <a:chExt cx="789" cy="231"/>
          </a:xfrm>
        </p:grpSpPr>
        <p:sp>
          <p:nvSpPr>
            <p:cNvPr id="47183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Text Box 27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29" name="Group 28"/>
          <p:cNvGrpSpPr>
            <a:grpSpLocks/>
          </p:cNvGrpSpPr>
          <p:nvPr/>
        </p:nvGrpSpPr>
        <p:grpSpPr bwMode="auto">
          <a:xfrm>
            <a:off x="1995488" y="3105150"/>
            <a:ext cx="1252537" cy="366713"/>
            <a:chOff x="411" y="1842"/>
            <a:chExt cx="789" cy="231"/>
          </a:xfrm>
        </p:grpSpPr>
        <p:sp>
          <p:nvSpPr>
            <p:cNvPr id="47181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Text Box 30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P(N,k,1)</a:t>
              </a:r>
            </a:p>
          </p:txBody>
        </p:sp>
      </p:grpSp>
      <p:grpSp>
        <p:nvGrpSpPr>
          <p:cNvPr id="47130" name="Group 31"/>
          <p:cNvGrpSpPr>
            <a:grpSpLocks/>
          </p:cNvGrpSpPr>
          <p:nvPr/>
        </p:nvGrpSpPr>
        <p:grpSpPr bwMode="auto">
          <a:xfrm>
            <a:off x="3748088" y="3095625"/>
            <a:ext cx="1252537" cy="366713"/>
            <a:chOff x="411" y="1842"/>
            <a:chExt cx="789" cy="231"/>
          </a:xfrm>
        </p:grpSpPr>
        <p:sp>
          <p:nvSpPr>
            <p:cNvPr id="47179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Text Box 33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P(N,k,2)</a:t>
              </a:r>
            </a:p>
          </p:txBody>
        </p:sp>
      </p:grpSp>
      <p:grpSp>
        <p:nvGrpSpPr>
          <p:cNvPr id="47131" name="Group 34"/>
          <p:cNvGrpSpPr>
            <a:grpSpLocks/>
          </p:cNvGrpSpPr>
          <p:nvPr/>
        </p:nvGrpSpPr>
        <p:grpSpPr bwMode="auto">
          <a:xfrm>
            <a:off x="5243513" y="3119438"/>
            <a:ext cx="1252537" cy="366712"/>
            <a:chOff x="411" y="1842"/>
            <a:chExt cx="789" cy="231"/>
          </a:xfrm>
        </p:grpSpPr>
        <p:sp>
          <p:nvSpPr>
            <p:cNvPr id="47177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Text Box 36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P(N,k,3)</a:t>
              </a:r>
            </a:p>
          </p:txBody>
        </p:sp>
      </p:grpSp>
      <p:sp>
        <p:nvSpPr>
          <p:cNvPr id="47132" name="Text Box 37"/>
          <p:cNvSpPr txBox="1">
            <a:spLocks noChangeArrowheads="1"/>
          </p:cNvSpPr>
          <p:nvPr/>
        </p:nvSpPr>
        <p:spPr bwMode="auto">
          <a:xfrm>
            <a:off x="1444625" y="49069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3" name="Text Box 38"/>
          <p:cNvSpPr txBox="1">
            <a:spLocks noChangeArrowheads="1"/>
          </p:cNvSpPr>
          <p:nvPr/>
        </p:nvSpPr>
        <p:spPr bwMode="auto">
          <a:xfrm>
            <a:off x="6361113" y="49069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4" name="Text Box 39"/>
          <p:cNvSpPr txBox="1">
            <a:spLocks noChangeArrowheads="1"/>
          </p:cNvSpPr>
          <p:nvPr/>
        </p:nvSpPr>
        <p:spPr bwMode="auto">
          <a:xfrm>
            <a:off x="3160713" y="49069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5" name="Line 40"/>
          <p:cNvSpPr>
            <a:spLocks noChangeShapeType="1"/>
          </p:cNvSpPr>
          <p:nvPr/>
        </p:nvSpPr>
        <p:spPr bwMode="auto">
          <a:xfrm>
            <a:off x="168116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1"/>
          <p:cNvSpPr>
            <a:spLocks noChangeShapeType="1"/>
          </p:cNvSpPr>
          <p:nvPr/>
        </p:nvSpPr>
        <p:spPr bwMode="auto">
          <a:xfrm>
            <a:off x="3389313" y="4679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2"/>
          <p:cNvSpPr>
            <a:spLocks noChangeShapeType="1"/>
          </p:cNvSpPr>
          <p:nvPr/>
        </p:nvSpPr>
        <p:spPr bwMode="auto">
          <a:xfrm>
            <a:off x="658971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43"/>
          <p:cNvSpPr txBox="1">
            <a:spLocks noChangeArrowheads="1"/>
          </p:cNvSpPr>
          <p:nvPr/>
        </p:nvSpPr>
        <p:spPr bwMode="auto">
          <a:xfrm>
            <a:off x="4873625" y="49069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9" name="Line 44"/>
          <p:cNvSpPr>
            <a:spLocks noChangeShapeType="1"/>
          </p:cNvSpPr>
          <p:nvPr/>
        </p:nvSpPr>
        <p:spPr bwMode="auto">
          <a:xfrm>
            <a:off x="5102225" y="4679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5"/>
          <p:cNvSpPr>
            <a:spLocks noChangeShapeType="1"/>
          </p:cNvSpPr>
          <p:nvPr/>
        </p:nvSpPr>
        <p:spPr bwMode="auto">
          <a:xfrm>
            <a:off x="3417888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6"/>
          <p:cNvSpPr>
            <a:spLocks noChangeShapeType="1"/>
          </p:cNvSpPr>
          <p:nvPr/>
        </p:nvSpPr>
        <p:spPr bwMode="auto">
          <a:xfrm>
            <a:off x="6618288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7"/>
          <p:cNvSpPr>
            <a:spLocks noChangeShapeType="1"/>
          </p:cNvSpPr>
          <p:nvPr/>
        </p:nvSpPr>
        <p:spPr bwMode="auto">
          <a:xfrm>
            <a:off x="1665288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48"/>
          <p:cNvSpPr>
            <a:spLocks noChangeShapeType="1"/>
          </p:cNvSpPr>
          <p:nvPr/>
        </p:nvSpPr>
        <p:spPr bwMode="auto">
          <a:xfrm>
            <a:off x="51308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44" name="Group 49"/>
          <p:cNvGrpSpPr>
            <a:grpSpLocks/>
          </p:cNvGrpSpPr>
          <p:nvPr/>
        </p:nvGrpSpPr>
        <p:grpSpPr bwMode="auto">
          <a:xfrm>
            <a:off x="307975" y="5010150"/>
            <a:ext cx="1252538" cy="366713"/>
            <a:chOff x="411" y="1842"/>
            <a:chExt cx="789" cy="231"/>
          </a:xfrm>
        </p:grpSpPr>
        <p:sp>
          <p:nvSpPr>
            <p:cNvPr id="47175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Text Box 51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45" name="Group 52"/>
          <p:cNvGrpSpPr>
            <a:grpSpLocks/>
          </p:cNvGrpSpPr>
          <p:nvPr/>
        </p:nvGrpSpPr>
        <p:grpSpPr bwMode="auto">
          <a:xfrm>
            <a:off x="1998663" y="5010150"/>
            <a:ext cx="1252537" cy="366713"/>
            <a:chOff x="411" y="1842"/>
            <a:chExt cx="789" cy="231"/>
          </a:xfrm>
        </p:grpSpPr>
        <p:sp>
          <p:nvSpPr>
            <p:cNvPr id="47173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54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P(N,k,1)</a:t>
              </a:r>
            </a:p>
          </p:txBody>
        </p:sp>
      </p:grpSp>
      <p:grpSp>
        <p:nvGrpSpPr>
          <p:cNvPr id="47146" name="Group 55"/>
          <p:cNvGrpSpPr>
            <a:grpSpLocks/>
          </p:cNvGrpSpPr>
          <p:nvPr/>
        </p:nvGrpSpPr>
        <p:grpSpPr bwMode="auto">
          <a:xfrm>
            <a:off x="3751263" y="5000625"/>
            <a:ext cx="1252537" cy="366713"/>
            <a:chOff x="411" y="1842"/>
            <a:chExt cx="789" cy="231"/>
          </a:xfrm>
        </p:grpSpPr>
        <p:sp>
          <p:nvSpPr>
            <p:cNvPr id="47171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Text Box 57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P(N,k,2)</a:t>
              </a:r>
            </a:p>
          </p:txBody>
        </p:sp>
      </p:grpSp>
      <p:grpSp>
        <p:nvGrpSpPr>
          <p:cNvPr id="47147" name="Group 58"/>
          <p:cNvGrpSpPr>
            <a:grpSpLocks/>
          </p:cNvGrpSpPr>
          <p:nvPr/>
        </p:nvGrpSpPr>
        <p:grpSpPr bwMode="auto">
          <a:xfrm>
            <a:off x="5246688" y="5024438"/>
            <a:ext cx="1252537" cy="366712"/>
            <a:chOff x="411" y="1842"/>
            <a:chExt cx="789" cy="231"/>
          </a:xfrm>
        </p:grpSpPr>
        <p:sp>
          <p:nvSpPr>
            <p:cNvPr id="47169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Text Box 60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P(N,k,3)</a:t>
              </a:r>
            </a:p>
          </p:txBody>
        </p:sp>
      </p:grpSp>
      <p:sp>
        <p:nvSpPr>
          <p:cNvPr id="47148" name="Rectangle 61"/>
          <p:cNvSpPr>
            <a:spLocks noChangeArrowheads="1"/>
          </p:cNvSpPr>
          <p:nvPr/>
        </p:nvSpPr>
        <p:spPr bwMode="auto">
          <a:xfrm>
            <a:off x="914400" y="5715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47149" name="Rectangle 62"/>
          <p:cNvSpPr>
            <a:spLocks noChangeArrowheads="1"/>
          </p:cNvSpPr>
          <p:nvPr/>
        </p:nvSpPr>
        <p:spPr bwMode="auto">
          <a:xfrm>
            <a:off x="2438400" y="5715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47150" name="Rectangle 63"/>
          <p:cNvSpPr>
            <a:spLocks noChangeArrowheads="1"/>
          </p:cNvSpPr>
          <p:nvPr/>
        </p:nvSpPr>
        <p:spPr bwMode="auto">
          <a:xfrm>
            <a:off x="4114800" y="5715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47151" name="Rectangle 64"/>
          <p:cNvSpPr>
            <a:spLocks noChangeArrowheads="1"/>
          </p:cNvSpPr>
          <p:nvPr/>
        </p:nvSpPr>
        <p:spPr bwMode="auto">
          <a:xfrm>
            <a:off x="5715000" y="5715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47152" name="Rectangle 65"/>
          <p:cNvSpPr>
            <a:spLocks noChangeArrowheads="1"/>
          </p:cNvSpPr>
          <p:nvPr/>
        </p:nvSpPr>
        <p:spPr bwMode="auto">
          <a:xfrm>
            <a:off x="7543800" y="2362200"/>
            <a:ext cx="1143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47153" name="Rectangle 66"/>
          <p:cNvSpPr>
            <a:spLocks noChangeArrowheads="1"/>
          </p:cNvSpPr>
          <p:nvPr/>
        </p:nvSpPr>
        <p:spPr bwMode="auto">
          <a:xfrm>
            <a:off x="7848600" y="3810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54" name="Text Box 67"/>
          <p:cNvSpPr txBox="1">
            <a:spLocks noChangeArrowheads="1"/>
          </p:cNvSpPr>
          <p:nvPr/>
        </p:nvSpPr>
        <p:spPr bwMode="auto">
          <a:xfrm>
            <a:off x="8001000" y="300196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55" name="Line 68"/>
          <p:cNvSpPr>
            <a:spLocks noChangeShapeType="1"/>
          </p:cNvSpPr>
          <p:nvPr/>
        </p:nvSpPr>
        <p:spPr bwMode="auto">
          <a:xfrm>
            <a:off x="822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69"/>
          <p:cNvSpPr>
            <a:spLocks noChangeShapeType="1"/>
          </p:cNvSpPr>
          <p:nvPr/>
        </p:nvSpPr>
        <p:spPr bwMode="auto">
          <a:xfrm>
            <a:off x="8258175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Text Box 70"/>
          <p:cNvSpPr txBox="1">
            <a:spLocks noChangeArrowheads="1"/>
          </p:cNvSpPr>
          <p:nvPr/>
        </p:nvSpPr>
        <p:spPr bwMode="auto">
          <a:xfrm>
            <a:off x="8037513" y="49069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58" name="Line 71"/>
          <p:cNvSpPr>
            <a:spLocks noChangeShapeType="1"/>
          </p:cNvSpPr>
          <p:nvPr/>
        </p:nvSpPr>
        <p:spPr bwMode="auto">
          <a:xfrm>
            <a:off x="8266113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72"/>
          <p:cNvSpPr>
            <a:spLocks noChangeShapeType="1"/>
          </p:cNvSpPr>
          <p:nvPr/>
        </p:nvSpPr>
        <p:spPr bwMode="auto">
          <a:xfrm>
            <a:off x="8294688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Rectangle 73"/>
          <p:cNvSpPr>
            <a:spLocks noChangeArrowheads="1"/>
          </p:cNvSpPr>
          <p:nvPr/>
        </p:nvSpPr>
        <p:spPr bwMode="auto">
          <a:xfrm>
            <a:off x="7391400" y="5715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c[4]</a:t>
            </a:r>
          </a:p>
        </p:txBody>
      </p:sp>
      <p:grpSp>
        <p:nvGrpSpPr>
          <p:cNvPr id="47161" name="Group 74"/>
          <p:cNvGrpSpPr>
            <a:grpSpLocks/>
          </p:cNvGrpSpPr>
          <p:nvPr/>
        </p:nvGrpSpPr>
        <p:grpSpPr bwMode="auto">
          <a:xfrm>
            <a:off x="6900863" y="3103563"/>
            <a:ext cx="1252537" cy="366712"/>
            <a:chOff x="411" y="1842"/>
            <a:chExt cx="789" cy="231"/>
          </a:xfrm>
        </p:grpSpPr>
        <p:sp>
          <p:nvSpPr>
            <p:cNvPr id="47167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Text Box 76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62" name="Group 77"/>
          <p:cNvGrpSpPr>
            <a:grpSpLocks/>
          </p:cNvGrpSpPr>
          <p:nvPr/>
        </p:nvGrpSpPr>
        <p:grpSpPr bwMode="auto">
          <a:xfrm>
            <a:off x="7294563" y="5029200"/>
            <a:ext cx="858837" cy="366713"/>
            <a:chOff x="659" y="1842"/>
            <a:chExt cx="541" cy="231"/>
          </a:xfrm>
        </p:grpSpPr>
        <p:sp>
          <p:nvSpPr>
            <p:cNvPr id="47165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Text Box 79"/>
            <p:cNvSpPr txBox="1">
              <a:spLocks noChangeArrowheads="1"/>
            </p:cNvSpPr>
            <p:nvPr/>
          </p:nvSpPr>
          <p:spPr bwMode="auto">
            <a:xfrm>
              <a:off x="659" y="1842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auth</a:t>
              </a:r>
            </a:p>
          </p:txBody>
        </p:sp>
      </p:grpSp>
      <p:sp>
        <p:nvSpPr>
          <p:cNvPr id="47163" name="TextBox 78"/>
          <p:cNvSpPr txBox="1">
            <a:spLocks noChangeArrowheads="1"/>
          </p:cNvSpPr>
          <p:nvPr/>
        </p:nvSpPr>
        <p:spPr bwMode="auto">
          <a:xfrm>
            <a:off x="6096000" y="1185863"/>
            <a:ext cx="2195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offset codebook mode</a:t>
            </a:r>
          </a:p>
        </p:txBody>
      </p:sp>
      <p:sp>
        <p:nvSpPr>
          <p:cNvPr id="47164" name="TextBox 79"/>
          <p:cNvSpPr txBox="1">
            <a:spLocks noChangeArrowheads="1"/>
          </p:cNvSpPr>
          <p:nvPr/>
        </p:nvSpPr>
        <p:spPr bwMode="auto">
          <a:xfrm>
            <a:off x="7391400" y="6324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Rogaway,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Public-key Cryptography</a:t>
            </a:r>
          </a:p>
        </p:txBody>
      </p:sp>
      <p:sp>
        <p:nvSpPr>
          <p:cNvPr id="4813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270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key encryption:   </a:t>
            </a:r>
            <a:r>
              <a:rPr lang="en-US" sz="4000" dirty="0" smtClean="0"/>
              <a:t>(Gen, E, 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2362200" y="3798492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133600" y="3188893"/>
            <a:ext cx="5638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471691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471691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471691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471691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6629400" y="3798493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400800" y="3188894"/>
            <a:ext cx="5285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</a:t>
            </a:r>
            <a:r>
              <a:rPr lang="en-US" sz="2400" b="1" dirty="0" err="1" smtClean="0"/>
              <a:t>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1600200"/>
            <a:ext cx="1066800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2311400"/>
            <a:ext cx="15240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2311400"/>
            <a:ext cx="16002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0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56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setup    </a:t>
            </a:r>
            <a:r>
              <a:rPr lang="en-US" sz="2000" dirty="0" smtClean="0"/>
              <a:t>(for now, only eavesdropping security)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Non-interactive applications</a:t>
            </a:r>
            <a:r>
              <a:rPr lang="en-US" dirty="0" smtClean="0"/>
              <a:t>:  (e.g.  Email)</a:t>
            </a:r>
          </a:p>
          <a:p>
            <a:r>
              <a:rPr lang="en-US" dirty="0" smtClean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 smtClean="0"/>
          </a:p>
          <a:p>
            <a:r>
              <a:rPr lang="en-US" dirty="0" smtClean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000" dirty="0" smtClean="0"/>
              <a:t>(public key management)</a:t>
            </a:r>
            <a:endParaRPr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44800"/>
            <a:ext cx="23622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Generate  (</a:t>
            </a:r>
            <a:r>
              <a:rPr lang="en-US" sz="2000" dirty="0" err="1" smtClean="0"/>
              <a:t>pk</a:t>
            </a:r>
            <a:r>
              <a:rPr lang="en-US" sz="2000" dirty="0" smtClean="0"/>
              <a:t>, </a:t>
            </a:r>
            <a:r>
              <a:rPr lang="en-US" sz="2000" dirty="0" err="1" smtClean="0"/>
              <a:t>sk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1" y="2389076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8448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random x</a:t>
            </a:r>
          </a:p>
          <a:p>
            <a:pPr algn="ctr"/>
            <a:r>
              <a:rPr lang="en-US" sz="2000" dirty="0" smtClean="0"/>
              <a:t>(e.g.  48 bytes)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1" y="233680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2432448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5180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33528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25812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3657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6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3950"/>
            <a:ext cx="8305800" cy="47144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Encrypted File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4241801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7047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343401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4241801"/>
            <a:ext cx="1581150" cy="622300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5054600"/>
            <a:ext cx="4800600" cy="16256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A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4140200"/>
            <a:ext cx="4648200" cy="11176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Alice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8774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read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24800" y="5556648"/>
            <a:ext cx="64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9600" y="3733801"/>
            <a:ext cx="646331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sk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A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4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71650"/>
            <a:ext cx="8153400" cy="35623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Key escrow:  data recovery without Bob’s key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4241801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7047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343401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4241801"/>
            <a:ext cx="1581150" cy="622300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5054600"/>
            <a:ext cx="5486400" cy="16256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escrow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536" y="3524648"/>
            <a:ext cx="3269689" cy="1529953"/>
            <a:chOff x="5715536" y="2643485"/>
            <a:chExt cx="3269689" cy="11474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Escrow</a:t>
              </a:r>
            </a:p>
            <a:p>
              <a:pPr algn="ctr"/>
              <a:r>
                <a:rPr lang="en-US" sz="2400" dirty="0" smtClean="0"/>
                <a:t>Service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316486" cy="346249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sk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escrow</a:t>
              </a:r>
              <a:endParaRPr lang="en-US" sz="3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63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trapdoor </a:t>
            </a:r>
            <a:r>
              <a:rPr lang="en-US" dirty="0" err="1" smtClean="0"/>
              <a:t>func</a:t>
            </a:r>
            <a:r>
              <a:rPr lang="en-US" dirty="0" smtClean="0"/>
              <a:t>.  X⟶Y  is a triple of efficient </a:t>
            </a:r>
            <a:r>
              <a:rPr lang="en-US" dirty="0" err="1" smtClean="0"/>
              <a:t>algs</a:t>
            </a:r>
            <a:r>
              <a:rPr lang="en-US" dirty="0" smtClean="0"/>
              <a:t>.   (G, F, F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G(): randomized alg. </a:t>
            </a:r>
            <a:r>
              <a:rPr lang="en-US" dirty="0"/>
              <a:t>o</a:t>
            </a:r>
            <a:r>
              <a:rPr lang="en-US" dirty="0" smtClean="0"/>
              <a:t>utputs key pair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,⋅):   det. </a:t>
            </a:r>
            <a:r>
              <a:rPr lang="en-US" dirty="0"/>
              <a:t>a</a:t>
            </a:r>
            <a:r>
              <a:rPr lang="en-US" dirty="0" smtClean="0"/>
              <a:t>lg. </a:t>
            </a:r>
            <a:r>
              <a:rPr lang="en-US" dirty="0"/>
              <a:t>t</a:t>
            </a:r>
            <a:r>
              <a:rPr lang="en-US" dirty="0" smtClean="0"/>
              <a:t>hat defines a </a:t>
            </a:r>
            <a:r>
              <a:rPr lang="en-US" dirty="0" err="1" smtClean="0"/>
              <a:t>func</a:t>
            </a:r>
            <a:r>
              <a:rPr lang="en-US" dirty="0" smtClean="0"/>
              <a:t>.    X </a:t>
            </a:r>
            <a:r>
              <a:rPr lang="en-US" dirty="0"/>
              <a:t>⟶ </a:t>
            </a:r>
            <a:r>
              <a:rPr lang="en-US" dirty="0" smtClean="0"/>
              <a:t>Y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/>
              <a:t>,⋅): </a:t>
            </a:r>
            <a:r>
              <a:rPr lang="en-US" dirty="0" smtClean="0"/>
              <a:t>   </a:t>
            </a:r>
            <a:r>
              <a:rPr lang="en-US" dirty="0"/>
              <a:t>defines a </a:t>
            </a:r>
            <a:r>
              <a:rPr lang="en-US" dirty="0" err="1" smtClean="0"/>
              <a:t>func</a:t>
            </a:r>
            <a:r>
              <a:rPr lang="en-US" dirty="0" smtClean="0"/>
              <a:t>.    Y ⟶  X    that 				inverts   F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,⋅</a:t>
            </a:r>
            <a:r>
              <a:rPr lang="en-US" dirty="0" smtClean="0"/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Security:     F(</a:t>
            </a:r>
            <a:r>
              <a:rPr lang="en-US" dirty="0" err="1" smtClean="0"/>
              <a:t>pk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⋅)  is  one-way without  </a:t>
            </a:r>
            <a:r>
              <a:rPr lang="en-US" dirty="0" err="1" smtClean="0"/>
              <a:t>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0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1:secure communication</a:t>
            </a:r>
          </a:p>
        </p:txBody>
      </p:sp>
      <p:sp>
        <p:nvSpPr>
          <p:cNvPr id="14" name="Content Placeholder 1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SzPct val="60000"/>
              <a:buNone/>
              <a:defRPr/>
            </a:pPr>
            <a:r>
              <a:rPr lang="en-US" sz="2400" dirty="0" smtClean="0"/>
              <a:t>Step 1:  Session setup to exchange key</a:t>
            </a:r>
          </a:p>
          <a:p>
            <a:pPr marL="0" indent="0">
              <a:buClr>
                <a:schemeClr val="tx1"/>
              </a:buClr>
              <a:buSzPct val="60000"/>
              <a:buNone/>
              <a:defRPr/>
            </a:pPr>
            <a:r>
              <a:rPr lang="en-US" sz="2400" dirty="0" smtClean="0"/>
              <a:t>Step 2:  encrypt data</a:t>
            </a: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3" descr="MCj040415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533400"/>
            <a:ext cx="17367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4902200" y="1809749"/>
            <a:ext cx="2289175" cy="16922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2296" name="Picture 7" descr="wellsf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2025"/>
            <a:ext cx="43688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3943350" y="6076950"/>
            <a:ext cx="457200" cy="4572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7029450" y="200025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8077200" y="4191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09600" y="1676400"/>
            <a:ext cx="4089400" cy="129540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 rot="19071652">
            <a:off x="5805335" y="2622201"/>
            <a:ext cx="92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</a:t>
            </a:r>
            <a:r>
              <a:rPr lang="en-US" dirty="0" err="1" smtClean="0"/>
              <a:t>symm</a:t>
            </a:r>
            <a:r>
              <a:rPr lang="en-US" dirty="0" smtClean="0"/>
              <a:t>. auth. encryption with keys in K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0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</a:t>
            </a:r>
            <a:r>
              <a:rPr lang="en-US" dirty="0" err="1" smtClean="0"/>
              <a:t>symm</a:t>
            </a:r>
            <a:r>
              <a:rPr lang="en-US" dirty="0" smtClean="0"/>
              <a:t>. auth. encryption with keys in K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3835402"/>
            <a:ext cx="3886200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u="sng" smtClean="0"/>
              <a:t>E</a:t>
            </a:r>
            <a:r>
              <a:rPr lang="en-US" b="1" u="sng" smtClean="0"/>
              <a:t>(</a:t>
            </a:r>
            <a:r>
              <a:rPr lang="en-US" sz="2400" b="1" u="sng" smtClean="0"/>
              <a:t> pk, m</a:t>
            </a:r>
            <a:r>
              <a:rPr lang="en-US" b="1" u="sng" smtClean="0"/>
              <a:t>)</a:t>
            </a:r>
            <a:r>
              <a:rPr lang="en-US" b="1" smtClean="0"/>
              <a:t> </a:t>
            </a:r>
            <a:r>
              <a:rPr lang="en-US" sz="2400" b="1" smtClean="0"/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smtClean="0"/>
              <a:t>	x ⟵ X,    	y ⟵ F(pk, x)</a:t>
            </a:r>
          </a:p>
          <a:p>
            <a:pPr marL="0" indent="0" defTabSz="1033463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smtClean="0"/>
              <a:t>	k ⟵ H(x),  	c ⟵ E</a:t>
            </a:r>
            <a:r>
              <a:rPr lang="en-US" sz="2400" baseline="-25000" smtClean="0"/>
              <a:t>s</a:t>
            </a:r>
            <a:r>
              <a:rPr lang="en-US" sz="2400" smtClean="0"/>
              <a:t>(k, m)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smtClean="0"/>
              <a:t>	output   (y, c)</a:t>
            </a:r>
            <a:endParaRPr lang="en-US" sz="24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3835402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(</a:t>
            </a:r>
            <a:r>
              <a:rPr lang="en-US" sz="2400" b="1" u="sng" dirty="0" err="1" smtClean="0"/>
              <a:t>y,c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x ⟵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y),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k ⟵ H(x),   m ⟵ D</a:t>
            </a:r>
            <a:r>
              <a:rPr lang="en-US" sz="2400" baseline="-25000" dirty="0" smtClean="0"/>
              <a:t>s</a:t>
            </a:r>
            <a:r>
              <a:rPr lang="en-US" sz="2400" dirty="0" smtClean="0"/>
              <a:t>(k, c)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/>
              <a:t>	output   m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4113" y="4340423"/>
            <a:ext cx="29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525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74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</a:t>
            </a:r>
            <a:r>
              <a:rPr lang="en-US" dirty="0" err="1" smtClean="0"/>
              <a:t>CCA</a:t>
            </a:r>
            <a:r>
              <a:rPr lang="en-US" baseline="30000" dirty="0" err="1" smtClean="0"/>
              <a:t>ro</a:t>
            </a:r>
            <a:r>
              <a:rPr lang="en-US" dirty="0"/>
              <a:t> </a:t>
            </a:r>
            <a:r>
              <a:rPr lang="en-US" dirty="0" smtClean="0"/>
              <a:t> secure.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1193800"/>
            <a:ext cx="6248400" cy="1416110"/>
            <a:chOff x="2438400" y="1047750"/>
            <a:chExt cx="6248400" cy="1062082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pk</a:t>
              </a:r>
              <a:r>
                <a:rPr lang="en-US" sz="2000" dirty="0" smtClean="0"/>
                <a:t>, x)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 H(x),  m </a:t>
              </a:r>
              <a:r>
                <a:rPr lang="en-US" sz="2400" dirty="0" smtClean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9669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7351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86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Signatures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</a:p>
          <a:p>
            <a:pPr lvl="1"/>
            <a:r>
              <a:rPr lang="en-US" dirty="0" smtClean="0"/>
              <a:t>Alice publishes encryption key</a:t>
            </a:r>
          </a:p>
          <a:p>
            <a:pPr lvl="1"/>
            <a:r>
              <a:rPr lang="en-US" dirty="0" smtClean="0"/>
              <a:t>Anyone can send encrypted message</a:t>
            </a:r>
          </a:p>
          <a:p>
            <a:pPr lvl="1"/>
            <a:r>
              <a:rPr lang="en-US" dirty="0" smtClean="0"/>
              <a:t>Only Alice can decrypt messages with this key</a:t>
            </a:r>
          </a:p>
          <a:p>
            <a:endParaRPr lang="en-US" dirty="0" smtClean="0"/>
          </a:p>
          <a:p>
            <a:r>
              <a:rPr lang="en-US" dirty="0" smtClean="0"/>
              <a:t>Digital signature scheme</a:t>
            </a:r>
          </a:p>
          <a:p>
            <a:pPr lvl="1"/>
            <a:r>
              <a:rPr lang="en-US" dirty="0" smtClean="0"/>
              <a:t>Alice publishes key for verifying signatures</a:t>
            </a:r>
          </a:p>
          <a:p>
            <a:pPr lvl="1"/>
            <a:r>
              <a:rPr lang="en-US" dirty="0" smtClean="0"/>
              <a:t>Anyone can check a message signed by Alice</a:t>
            </a:r>
          </a:p>
          <a:p>
            <a:pPr lvl="1"/>
            <a:r>
              <a:rPr lang="en-US" dirty="0" smtClean="0"/>
              <a:t>Only Alice can send signed messages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 from TDPs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TDP   X ⟶ X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M ⟶ X   a hash function</a:t>
            </a:r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 smtClean="0"/>
              <a:t>Security:   existential </a:t>
            </a:r>
            <a:r>
              <a:rPr lang="en-US" sz="2400" dirty="0" err="1" smtClean="0"/>
              <a:t>unforgeability</a:t>
            </a:r>
            <a:r>
              <a:rPr lang="en-US" sz="2400" dirty="0" smtClean="0"/>
              <a:t> under a chosen message 		attack  </a:t>
            </a:r>
            <a:r>
              <a:rPr lang="en-US" sz="2000" dirty="0" smtClean="0"/>
              <a:t>(in the random oracle model)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09600" y="2997202"/>
            <a:ext cx="3886200" cy="2031998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u="sng" dirty="0" smtClean="0"/>
              <a:t>Sign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</a:t>
            </a:r>
            <a:r>
              <a:rPr lang="en-US" sz="2400" b="1" u="sng" dirty="0" err="1" smtClean="0"/>
              <a:t>m∈X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output   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    sig =  F</a:t>
            </a:r>
            <a:r>
              <a:rPr lang="en-US" sz="2400" baseline="30000" dirty="0" smtClean="0"/>
              <a:t>-1</a:t>
            </a:r>
            <a:r>
              <a:rPr lang="en-US" sz="32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H(m)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00600" y="2997201"/>
            <a:ext cx="4191000" cy="2031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b="1" u="sng" dirty="0" smtClean="0"/>
              <a:t>Verify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/>
              <a:t>p</a:t>
            </a:r>
            <a:r>
              <a:rPr lang="en-US" sz="2400" b="1" u="sng" dirty="0" err="1" smtClean="0"/>
              <a:t>k</a:t>
            </a:r>
            <a:r>
              <a:rPr lang="en-US" sz="2400" b="1" u="sng" dirty="0" smtClean="0"/>
              <a:t>, m, sig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output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/>
              <a:t>	1   if    H(m) = F(</a:t>
            </a:r>
            <a:r>
              <a:rPr lang="en-US" sz="2400" dirty="0" err="1" smtClean="0"/>
              <a:t>pk</a:t>
            </a:r>
            <a:r>
              <a:rPr lang="en-US" sz="2400" dirty="0" smtClean="0"/>
              <a:t>, sig)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0   otherwise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 bwMode="auto">
          <a:xfrm>
            <a:off x="5105400" y="4038599"/>
            <a:ext cx="152400" cy="762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Public-Key Infrastructure (PKI)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5029200"/>
          </a:xfrm>
        </p:spPr>
        <p:txBody>
          <a:bodyPr/>
          <a:lstStyle/>
          <a:p>
            <a:r>
              <a:rPr lang="en-US" sz="2400" dirty="0" smtClean="0"/>
              <a:t>Anyone can send Bob a secret message</a:t>
            </a:r>
          </a:p>
          <a:p>
            <a:pPr lvl="1"/>
            <a:r>
              <a:rPr lang="en-US" sz="2000" dirty="0" smtClean="0"/>
              <a:t>Provided they know Bob’s public key</a:t>
            </a:r>
          </a:p>
          <a:p>
            <a:r>
              <a:rPr lang="en-US" sz="2400" dirty="0" smtClean="0"/>
              <a:t>How do we know a key belongs to Bob?</a:t>
            </a:r>
          </a:p>
          <a:p>
            <a:pPr lvl="1"/>
            <a:r>
              <a:rPr lang="en-US" sz="2000" dirty="0" smtClean="0"/>
              <a:t>If imposter substitutes another key, can read Bob’s mail</a:t>
            </a:r>
          </a:p>
          <a:p>
            <a:endParaRPr lang="en-US" sz="2400" dirty="0" smtClean="0"/>
          </a:p>
          <a:p>
            <a:r>
              <a:rPr lang="en-US" sz="2400" dirty="0" smtClean="0"/>
              <a:t>One solution: PKI</a:t>
            </a:r>
          </a:p>
          <a:p>
            <a:pPr lvl="1"/>
            <a:r>
              <a:rPr lang="en-US" sz="2000" dirty="0" smtClean="0"/>
              <a:t>Trusted root Certificate Authority (e.g. Symantec)</a:t>
            </a:r>
          </a:p>
          <a:p>
            <a:pPr lvl="2"/>
            <a:r>
              <a:rPr lang="en-US" sz="1800" dirty="0" smtClean="0"/>
              <a:t>Everyone must know the verification key of root CA</a:t>
            </a:r>
          </a:p>
          <a:p>
            <a:pPr lvl="2"/>
            <a:r>
              <a:rPr lang="en-US" sz="1800" dirty="0" smtClean="0"/>
              <a:t>Check your browser; there are hundreds!!</a:t>
            </a:r>
          </a:p>
          <a:p>
            <a:pPr lvl="1"/>
            <a:r>
              <a:rPr lang="en-US" sz="2000" dirty="0" smtClean="0"/>
              <a:t>Root authority signs intermediate CA</a:t>
            </a:r>
          </a:p>
          <a:p>
            <a:pPr lvl="1"/>
            <a:r>
              <a:rPr lang="en-US" sz="2000" dirty="0" smtClean="0"/>
              <a:t>Results in a certificate chain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SSL/TLS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81000" y="17684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1866900" y="1981200"/>
            <a:ext cx="31623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516313" y="3352800"/>
            <a:ext cx="32654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866900" y="4403725"/>
            <a:ext cx="32908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52625" y="1573213"/>
            <a:ext cx="284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Version, Crypto choice, nonce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181600" y="2209800"/>
            <a:ext cx="2286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Version, Choice, nonce,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Signed certificate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containing server’s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public key Ks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7327900" y="16922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00225" y="3489325"/>
            <a:ext cx="1612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Secret key K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encrypted with 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server’s key Ks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1828800" y="5410200"/>
            <a:ext cx="3290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3516313" y="5867400"/>
            <a:ext cx="32654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3905250" y="548640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1828800" y="502920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cxnSp>
        <p:nvCxnSpPr>
          <p:cNvPr id="60431" name="Straight Connector 16"/>
          <p:cNvCxnSpPr>
            <a:cxnSpLocks noChangeShapeType="1"/>
          </p:cNvCxnSpPr>
          <p:nvPr/>
        </p:nvCxnSpPr>
        <p:spPr bwMode="auto">
          <a:xfrm>
            <a:off x="1905000" y="4800600"/>
            <a:ext cx="4876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 Box 11"/>
          <p:cNvSpPr txBox="1">
            <a:spLocks noChangeArrowheads="1"/>
          </p:cNvSpPr>
          <p:nvPr/>
        </p:nvSpPr>
        <p:spPr bwMode="auto">
          <a:xfrm>
            <a:off x="3027363" y="4616450"/>
            <a:ext cx="26114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switch to negotiated cipher</a:t>
            </a:r>
          </a:p>
        </p:txBody>
      </p:sp>
      <p:sp>
        <p:nvSpPr>
          <p:cNvPr id="60433" name="Line 12"/>
          <p:cNvSpPr>
            <a:spLocks noChangeShapeType="1"/>
          </p:cNvSpPr>
          <p:nvPr/>
        </p:nvSpPr>
        <p:spPr bwMode="auto">
          <a:xfrm>
            <a:off x="1800225" y="6519863"/>
            <a:ext cx="4981575" cy="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5"/>
          <p:cNvSpPr txBox="1">
            <a:spLocks noChangeArrowheads="1"/>
          </p:cNvSpPr>
          <p:nvPr/>
        </p:nvSpPr>
        <p:spPr bwMode="auto">
          <a:xfrm>
            <a:off x="3276600" y="6138863"/>
            <a:ext cx="177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7030A0"/>
                </a:solidFill>
              </a:rPr>
              <a:t>data transmission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cryptography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153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Cryptography works when used correctly !!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…   but is not the solution to all security problems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pic>
        <p:nvPicPr>
          <p:cNvPr id="4" name="Picture 2" descr="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410200" cy="33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69658" y="6232883"/>
            <a:ext cx="131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 538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C4A29E-0C54-4CD9-8E35-7C619B65871E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 2:   Protected files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2014538"/>
            <a:ext cx="2057400" cy="2786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88" y="16002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23622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n-lt"/>
              </a:rPr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3733800"/>
            <a:ext cx="1066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n-lt"/>
              </a:rPr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819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2590800"/>
            <a:ext cx="85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819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2590800"/>
            <a:ext cx="85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3309938"/>
            <a:ext cx="2971800" cy="952500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No eavesdropping</a:t>
            </a:r>
          </a:p>
          <a:p>
            <a:pPr>
              <a:defRPr/>
            </a:pPr>
            <a:r>
              <a:rPr lang="en-US">
                <a:latin typeface="+mn-lt"/>
              </a:rPr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5257800"/>
            <a:ext cx="848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Analogous to secure communication:</a:t>
            </a:r>
          </a:p>
          <a:p>
            <a:pPr>
              <a:defRPr/>
            </a:pPr>
            <a:r>
              <a:rPr lang="en-US" dirty="0">
                <a:latin typeface="+mn-lt"/>
              </a:rPr>
              <a:t>	Alice today sends a message to Alice tomorrow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Symmetric Cryptography</a:t>
            </a:r>
          </a:p>
        </p:txBody>
      </p:sp>
      <p:sp>
        <p:nvSpPr>
          <p:cNvPr id="16387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Assumes parties already </a:t>
            </a:r>
            <a:br>
              <a:rPr lang="en-US" dirty="0" smtClean="0"/>
            </a:br>
            <a:r>
              <a:rPr lang="en-US" dirty="0" smtClean="0"/>
              <a:t>share a secret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Building block:   sym. encryption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178800" cy="5257800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endParaRPr lang="en-US" sz="2600" dirty="0" smtClean="0"/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E, D:  cipher       </a:t>
            </a:r>
            <a:r>
              <a:rPr lang="en-US" sz="2600" dirty="0" smtClean="0">
                <a:solidFill>
                  <a:schemeClr val="tx2"/>
                </a:solidFill>
              </a:rPr>
              <a:t>k:  secret key (e.g. 128 bits)</a:t>
            </a:r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m, c:  plaintext,  </a:t>
            </a:r>
            <a:r>
              <a:rPr lang="en-US" sz="2600" dirty="0" err="1" smtClean="0"/>
              <a:t>ciphertext</a:t>
            </a:r>
            <a:r>
              <a:rPr lang="en-US" sz="2600" dirty="0" smtClean="0"/>
              <a:t>            n:  nonce   </a:t>
            </a:r>
            <a:r>
              <a:rPr lang="en-US" sz="1900" b="0" dirty="0" smtClean="0"/>
              <a:t>(aka IV)</a:t>
            </a:r>
            <a:endParaRPr lang="en-US" sz="1900" b="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US" sz="2600" dirty="0" smtClean="0"/>
              <a:t>Encryption algorithm is </a:t>
            </a:r>
            <a:r>
              <a:rPr lang="en-US" sz="26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publicly known</a:t>
            </a:r>
          </a:p>
          <a:p>
            <a:pPr lvl="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Never use a proprietary cipher		</a:t>
            </a:r>
            <a:r>
              <a:rPr lang="en-US" sz="3600" dirty="0" smtClean="0"/>
              <a:t>	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22547" y="1809689"/>
            <a:ext cx="709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19200" y="2309752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04800" y="27669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79798" y="2289114"/>
            <a:ext cx="700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m, n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203594" y="2339914"/>
            <a:ext cx="14713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E(k,m,n)=c</a:t>
            </a:r>
          </a:p>
        </p:txBody>
      </p:sp>
      <p:pic>
        <p:nvPicPr>
          <p:cNvPr id="8203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2" y="2157354"/>
            <a:ext cx="122396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549743" y="1831914"/>
            <a:ext cx="618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Bob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445250" y="2331977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715000" y="2789177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777419" y="2309752"/>
            <a:ext cx="603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c, n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207250" y="278917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414617" y="2289114"/>
            <a:ext cx="1501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D(k,c,n)=m</a:t>
            </a:r>
          </a:p>
        </p:txBody>
      </p:sp>
      <p:cxnSp>
        <p:nvCxnSpPr>
          <p:cNvPr id="8210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1430339" y="3444875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689725" y="3478211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1414464" y="3538537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2263" y="3533773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cxnSp>
        <p:nvCxnSpPr>
          <p:cNvPr id="8214" name="Straight Arrow Connector 27"/>
          <p:cNvCxnSpPr>
            <a:cxnSpLocks noChangeShapeType="1"/>
          </p:cNvCxnSpPr>
          <p:nvPr/>
        </p:nvCxnSpPr>
        <p:spPr bwMode="auto">
          <a:xfrm>
            <a:off x="1981200" y="280029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TextBox 38"/>
          <p:cNvSpPr txBox="1"/>
          <p:nvPr/>
        </p:nvSpPr>
        <p:spPr>
          <a:xfrm>
            <a:off x="4127501" y="1521822"/>
            <a:ext cx="863312" cy="40011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+mn-lt"/>
              </a:rPr>
              <a:t>nonce</a:t>
            </a:r>
          </a:p>
        </p:txBody>
      </p:sp>
      <p:sp>
        <p:nvSpPr>
          <p:cNvPr id="8216" name="Freeform 39"/>
          <p:cNvSpPr>
            <a:spLocks noChangeArrowheads="1"/>
          </p:cNvSpPr>
          <p:nvPr/>
        </p:nvSpPr>
        <p:spPr bwMode="auto">
          <a:xfrm>
            <a:off x="3141663" y="1866840"/>
            <a:ext cx="914400" cy="633413"/>
          </a:xfrm>
          <a:custGeom>
            <a:avLst/>
            <a:gdLst>
              <a:gd name="T0" fmla="*/ 914400 w 914400"/>
              <a:gd name="T1" fmla="*/ 0 h 634181"/>
              <a:gd name="T2" fmla="*/ 324465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217" name="Freeform 40"/>
          <p:cNvSpPr>
            <a:spLocks noChangeArrowheads="1"/>
          </p:cNvSpPr>
          <p:nvPr/>
        </p:nvSpPr>
        <p:spPr bwMode="auto">
          <a:xfrm flipH="1">
            <a:off x="5029200" y="1809689"/>
            <a:ext cx="1143000" cy="633413"/>
          </a:xfrm>
          <a:custGeom>
            <a:avLst/>
            <a:gdLst>
              <a:gd name="T0" fmla="*/ 2232423 w 914400"/>
              <a:gd name="T1" fmla="*/ 0 h 634181"/>
              <a:gd name="T2" fmla="*/ 792150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3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800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b="1" dirty="0" smtClean="0"/>
              <a:t>Single use key</a:t>
            </a:r>
            <a:r>
              <a:rPr lang="en-US" dirty="0" smtClean="0"/>
              <a:t>:</a:t>
            </a:r>
            <a:r>
              <a:rPr lang="en-US" sz="2000" b="0" dirty="0" smtClean="0"/>
              <a:t>    (one time key)</a:t>
            </a:r>
            <a:endParaRPr lang="en-US" b="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is only used to encrypt one message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/>
              <a:t>    </a:t>
            </a:r>
            <a:r>
              <a:rPr lang="en-US" b="0" dirty="0" smtClean="0"/>
              <a:t>encrypted email:     new key generated for every email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No need for nonce    </a:t>
            </a:r>
            <a:r>
              <a:rPr lang="en-US" sz="1800" dirty="0" smtClean="0"/>
              <a:t>(set to 0)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 smtClean="0"/>
              <a:t>Multi use key</a:t>
            </a:r>
            <a:r>
              <a:rPr lang="en-US" dirty="0" smtClean="0"/>
              <a:t>:   (many time </a:t>
            </a:r>
            <a:r>
              <a:rPr lang="en-US" dirty="0"/>
              <a:t>key</a:t>
            </a:r>
            <a:r>
              <a:rPr lang="en-US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used to encrypt multiple messages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/>
              <a:t>   </a:t>
            </a:r>
            <a:r>
              <a:rPr lang="en-US" b="0" dirty="0" smtClean="0"/>
              <a:t>files:    same key used to encrypt many files</a:t>
            </a:r>
          </a:p>
        </p:txBody>
      </p:sp>
    </p:spTree>
    <p:extLst>
      <p:ext uri="{BB962C8B-B14F-4D97-AF65-F5344CB8AC3E}">
        <p14:creationId xmlns:p14="http://schemas.microsoft.com/office/powerpoint/2010/main" val="278826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0C970B-F189-4566-A6AA-4E555240A385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example: One Time Pad   </a:t>
            </a:r>
            <a:r>
              <a:rPr lang="en-US" sz="2000" smtClean="0"/>
              <a:t>(single use key)</a:t>
            </a:r>
            <a:endParaRPr lang="en-US" smtClean="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0400" y="1524000"/>
            <a:ext cx="8178800" cy="5105400"/>
          </a:xfrm>
        </p:spPr>
        <p:txBody>
          <a:bodyPr/>
          <a:lstStyle/>
          <a:p>
            <a:pPr marL="0" indent="0" eaLnBrk="1" hangingPunct="1"/>
            <a:r>
              <a:rPr lang="en-US" smtClean="0"/>
              <a:t>Vernam </a:t>
            </a:r>
            <a:r>
              <a:rPr lang="en-US" sz="1800" smtClean="0"/>
              <a:t>(1917)</a:t>
            </a:r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</a:pPr>
            <a:r>
              <a:rPr lang="en-US" smtClean="0">
                <a:sym typeface="Symbol" pitchFamily="18" charset="2"/>
              </a:rPr>
              <a:t>Shannon ‘49:   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OTP is “secure” against ciphertext-only attacks</a:t>
            </a:r>
            <a:endParaRPr lang="en-US" smtClean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765425" y="2209800"/>
            <a:ext cx="5334000" cy="457200"/>
            <a:chOff x="624" y="1872"/>
            <a:chExt cx="3360" cy="288"/>
          </a:xfrm>
        </p:grpSpPr>
        <p:sp>
          <p:nvSpPr>
            <p:cNvPr id="18465" name="Rectangle 5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6" name="Rectangle 6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7" name="Rectangle 7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8" name="Rectangle 8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9" name="Rectangle 9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70" name="Rectangle 10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71" name="Rectangle 11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2" name="Rectangle 12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3" name="Rectangle 13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4" name="Rectangle 14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</p:grp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1012825" y="2209800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Key:</a:t>
            </a:r>
          </a:p>
        </p:txBody>
      </p:sp>
      <p:grpSp>
        <p:nvGrpSpPr>
          <p:cNvPr id="18439" name="Group 16"/>
          <p:cNvGrpSpPr>
            <a:grpSpLocks/>
          </p:cNvGrpSpPr>
          <p:nvPr/>
        </p:nvGrpSpPr>
        <p:grpSpPr bwMode="auto">
          <a:xfrm>
            <a:off x="2765425" y="2895600"/>
            <a:ext cx="5334000" cy="457200"/>
            <a:chOff x="624" y="1872"/>
            <a:chExt cx="3360" cy="288"/>
          </a:xfrm>
        </p:grpSpPr>
        <p:sp>
          <p:nvSpPr>
            <p:cNvPr id="18455" name="Rectangle 17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6" name="Rectangle 18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7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8" name="Rectangle 20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9" name="Rectangle 21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2" name="Rectangle 24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3" name="Rectangle 25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4" name="Rectangle 26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18440" name="Text Box 27"/>
          <p:cNvSpPr txBox="1">
            <a:spLocks noChangeArrowheads="1"/>
          </p:cNvSpPr>
          <p:nvPr/>
        </p:nvSpPr>
        <p:spPr bwMode="auto">
          <a:xfrm>
            <a:off x="990600" y="2895600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Plaintext:</a:t>
            </a:r>
          </a:p>
        </p:txBody>
      </p:sp>
      <p:sp>
        <p:nvSpPr>
          <p:cNvPr id="18441" name="Text Box 28"/>
          <p:cNvSpPr txBox="1">
            <a:spLocks noChangeArrowheads="1"/>
          </p:cNvSpPr>
          <p:nvPr/>
        </p:nvSpPr>
        <p:spPr bwMode="auto">
          <a:xfrm>
            <a:off x="8153400" y="2524125"/>
            <a:ext cx="46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</a:t>
            </a:r>
            <a:endParaRPr lang="en-US" sz="2800" b="1"/>
          </a:p>
        </p:txBody>
      </p:sp>
      <p:sp>
        <p:nvSpPr>
          <p:cNvPr id="18442" name="Line 29"/>
          <p:cNvSpPr>
            <a:spLocks noChangeShapeType="1"/>
          </p:cNvSpPr>
          <p:nvPr/>
        </p:nvSpPr>
        <p:spPr bwMode="auto">
          <a:xfrm>
            <a:off x="2155825" y="3657600"/>
            <a:ext cx="647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Group 30"/>
          <p:cNvGrpSpPr>
            <a:grpSpLocks/>
          </p:cNvGrpSpPr>
          <p:nvPr/>
        </p:nvGrpSpPr>
        <p:grpSpPr bwMode="auto">
          <a:xfrm>
            <a:off x="2765425" y="3962400"/>
            <a:ext cx="5334000" cy="457200"/>
            <a:chOff x="624" y="1872"/>
            <a:chExt cx="3360" cy="288"/>
          </a:xfrm>
        </p:grpSpPr>
        <p:sp>
          <p:nvSpPr>
            <p:cNvPr id="18445" name="Rectangle 31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46" name="Rectangle 32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47" name="Rectangle 33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48" name="Rectangle 34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49" name="Rectangle 35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0" name="Rectangle 36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1" name="Rectangle 37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2" name="Rectangle 38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</p:grpSp>
      <p:sp>
        <p:nvSpPr>
          <p:cNvPr id="18444" name="Text Box 41"/>
          <p:cNvSpPr txBox="1">
            <a:spLocks noChangeArrowheads="1"/>
          </p:cNvSpPr>
          <p:nvPr/>
        </p:nvSpPr>
        <p:spPr bwMode="auto">
          <a:xfrm>
            <a:off x="1012825" y="39624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Ciphertext: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31836</TotalTime>
  <Words>2248</Words>
  <Application>Microsoft Macintosh PowerPoint</Application>
  <PresentationFormat>On-screen Show (4:3)</PresentationFormat>
  <Paragraphs>617</Paragraphs>
  <Slides>47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Blueprint</vt:lpstr>
      <vt:lpstr>Cryptography Overview</vt:lpstr>
      <vt:lpstr>Cryptography</vt:lpstr>
      <vt:lpstr>Kerckhoff’s principle</vt:lpstr>
      <vt:lpstr>Goal 1:secure communication</vt:lpstr>
      <vt:lpstr>Goal 2:   Protected files</vt:lpstr>
      <vt:lpstr>Symmetric Cryptography</vt:lpstr>
      <vt:lpstr>Building block:   sym. encryption</vt:lpstr>
      <vt:lpstr>Use Cases</vt:lpstr>
      <vt:lpstr>First example: One Time Pad   (single use key)</vt:lpstr>
      <vt:lpstr>Stream ciphers     (single use key)</vt:lpstr>
      <vt:lpstr>Dangers in using stream ciphers</vt:lpstr>
      <vt:lpstr>Block ciphers:  crypto work horse</vt:lpstr>
      <vt:lpstr>Building a block cipher</vt:lpstr>
      <vt:lpstr>Block Ciphers Built by Iteration</vt:lpstr>
      <vt:lpstr>Incorrect use of block ciphers</vt:lpstr>
      <vt:lpstr>In pictures</vt:lpstr>
      <vt:lpstr>Correct use of block ciphers I:  CBC mode</vt:lpstr>
      <vt:lpstr>Use cases:   how to choose an IV</vt:lpstr>
      <vt:lpstr>CBC with Unique IVs</vt:lpstr>
      <vt:lpstr>In pictures</vt:lpstr>
      <vt:lpstr>Correct use of block ciphers II:   CTR mode</vt:lpstr>
      <vt:lpstr>Performance: Crypto++  5.6.0      [ Wei Dai ]</vt:lpstr>
      <vt:lpstr>Data integrity</vt:lpstr>
      <vt:lpstr>Message Integrity:    MACs</vt:lpstr>
      <vt:lpstr>Secure MACs</vt:lpstr>
      <vt:lpstr>Construction 1:   ECBC</vt:lpstr>
      <vt:lpstr>Construction 2:   HMAC  (Hash-MAC)</vt:lpstr>
      <vt:lpstr>SHA-256:    Merkle-Damgard</vt:lpstr>
      <vt:lpstr>Construction 3:  PMAC – parallel MAC</vt:lpstr>
      <vt:lpstr>PowerPoint Presentation</vt:lpstr>
      <vt:lpstr>Authenticated Encryption:                                 Encryption + MAC</vt:lpstr>
      <vt:lpstr>Combining MAC and ENC   (CCA)</vt:lpstr>
      <vt:lpstr>OCB</vt:lpstr>
      <vt:lpstr>Public-key Cryptography</vt:lpstr>
      <vt:lpstr>Public key encryption:   (Gen, E, D)</vt:lpstr>
      <vt:lpstr>Applications</vt:lpstr>
      <vt:lpstr>Applications</vt:lpstr>
      <vt:lpstr>Applications</vt:lpstr>
      <vt:lpstr>Trapdoor functions (TDF)</vt:lpstr>
      <vt:lpstr>Public-key encryption from TDFs </vt:lpstr>
      <vt:lpstr>Public-key encryption from TDFs </vt:lpstr>
      <vt:lpstr>PowerPoint Presentation</vt:lpstr>
      <vt:lpstr>Digital Signatures</vt:lpstr>
      <vt:lpstr>Digital Signatures from TDPs </vt:lpstr>
      <vt:lpstr>Public-Key Infrastructure (PKI)</vt:lpstr>
      <vt:lpstr>Back to SSL/TLS</vt:lpstr>
      <vt:lpstr>Limitations of cryptography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Dan Boneh</cp:lastModifiedBy>
  <cp:revision>6743</cp:revision>
  <cp:lastPrinted>2011-04-19T19:36:06Z</cp:lastPrinted>
  <dcterms:created xsi:type="dcterms:W3CDTF">1997-09-07T20:51:32Z</dcterms:created>
  <dcterms:modified xsi:type="dcterms:W3CDTF">2015-05-05T05:15:56Z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