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42"/>
  </p:notesMasterIdLst>
  <p:handoutMasterIdLst>
    <p:handoutMasterId r:id="rId43"/>
  </p:handoutMasterIdLst>
  <p:sldIdLst>
    <p:sldId id="429" r:id="rId4"/>
    <p:sldId id="696" r:id="rId5"/>
    <p:sldId id="697" r:id="rId6"/>
    <p:sldId id="698" r:id="rId7"/>
    <p:sldId id="699" r:id="rId8"/>
    <p:sldId id="700" r:id="rId9"/>
    <p:sldId id="701" r:id="rId10"/>
    <p:sldId id="702" r:id="rId11"/>
    <p:sldId id="703" r:id="rId12"/>
    <p:sldId id="704" r:id="rId13"/>
    <p:sldId id="706" r:id="rId14"/>
    <p:sldId id="707" r:id="rId15"/>
    <p:sldId id="708" r:id="rId16"/>
    <p:sldId id="710" r:id="rId17"/>
    <p:sldId id="711" r:id="rId18"/>
    <p:sldId id="712" r:id="rId19"/>
    <p:sldId id="713" r:id="rId20"/>
    <p:sldId id="714" r:id="rId21"/>
    <p:sldId id="715" r:id="rId22"/>
    <p:sldId id="717" r:id="rId23"/>
    <p:sldId id="718" r:id="rId24"/>
    <p:sldId id="719" r:id="rId25"/>
    <p:sldId id="720" r:id="rId26"/>
    <p:sldId id="721" r:id="rId27"/>
    <p:sldId id="722" r:id="rId28"/>
    <p:sldId id="723" r:id="rId29"/>
    <p:sldId id="724" r:id="rId30"/>
    <p:sldId id="725" r:id="rId31"/>
    <p:sldId id="728" r:id="rId32"/>
    <p:sldId id="729" r:id="rId33"/>
    <p:sldId id="730" r:id="rId34"/>
    <p:sldId id="731" r:id="rId35"/>
    <p:sldId id="732" r:id="rId36"/>
    <p:sldId id="740" r:id="rId37"/>
    <p:sldId id="733" r:id="rId38"/>
    <p:sldId id="734" r:id="rId39"/>
    <p:sldId id="741" r:id="rId40"/>
    <p:sldId id="683" r:id="rId41"/>
  </p:sldIdLst>
  <p:sldSz cx="9144000" cy="5143500" type="screen16x9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089" autoAdjust="0"/>
  </p:normalViewPr>
  <p:slideViewPr>
    <p:cSldViewPr>
      <p:cViewPr>
        <p:scale>
          <a:sx n="90" d="100"/>
          <a:sy n="90" d="100"/>
        </p:scale>
        <p:origin x="-984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4/30/15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04B1F2A-4012-7647-AD29-BBCB57408754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6402" y="8687106"/>
            <a:ext cx="2971598" cy="45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 anchor="b"/>
          <a:lstStyle>
            <a:lvl1pPr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EFF73CE-E7CD-5E4F-B877-7534EA3260EC}" type="slidenum">
              <a:rPr lang="en-US" sz="1200"/>
              <a:pPr algn="r" eaLnBrk="1" hangingPunct="1"/>
              <a:t>16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F0365FA-BF97-0E49-83CC-8574B149C91F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6402" y="8687106"/>
            <a:ext cx="2971598" cy="45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 anchor="b"/>
          <a:lstStyle>
            <a:lvl1pPr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5357B90-A618-5A4E-81D6-84A18A9EC191}" type="slidenum">
              <a:rPr lang="en-US" sz="1200"/>
              <a:pPr algn="r" eaLnBrk="1" hangingPunct="1"/>
              <a:t>17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All these shopping carts stored data on browser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900" dirty="0">
                <a:latin typeface="Times New Roman" charset="0"/>
                <a:ea typeface="ＭＳ Ｐゴシック" charset="0"/>
                <a:cs typeface="ＭＳ Ｐゴシック" charset="0"/>
              </a:rPr>
              <a:t>non-keyed checksums (e.g. CRC) are insufficient for this purpose !</a:t>
            </a:r>
            <a:r>
              <a:rPr lang="en-US" sz="900" dirty="0" smtClean="0">
                <a:latin typeface="Times New Roman" charset="0"/>
                <a:ea typeface="ＭＳ Ｐゴシック" charset="0"/>
                <a:cs typeface="ＭＳ Ｐゴシック" charset="0"/>
              </a:rPr>
              <a:t>!</a:t>
            </a:r>
          </a:p>
          <a:p>
            <a:r>
              <a:rPr lang="en-US" sz="900" dirty="0" smtClean="0">
                <a:latin typeface="Times New Roman" charset="0"/>
                <a:ea typeface="ＭＳ Ｐゴシック" charset="0"/>
                <a:cs typeface="ＭＳ Ｐゴシック" charset="0"/>
              </a:rPr>
              <a:t>Can still swap with cookies from another active session.    Bind</a:t>
            </a:r>
            <a:r>
              <a:rPr lang="en-US" sz="900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to IP address?</a:t>
            </a:r>
            <a:endParaRPr lang="en-US" sz="9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0C49569-317F-1641-A0EB-93C14895FECE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Attack:</a:t>
            </a:r>
            <a:r>
              <a:rPr lang="en-US" baseline="0" dirty="0" smtClean="0"/>
              <a:t>   http://</a:t>
            </a:r>
            <a:r>
              <a:rPr lang="en-US" baseline="0" dirty="0" err="1" smtClean="0"/>
              <a:t>netifera.com</a:t>
            </a:r>
            <a:r>
              <a:rPr lang="en-US" baseline="0" dirty="0" smtClean="0"/>
              <a:t>/research/poet/PaddingOraclesEverywhereEkoparty2010.pdf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24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8311811-0FE7-BB47-9DE3-A8EDDA08486F}" type="slidenum">
              <a:rPr lang="en-US" sz="1200">
                <a:latin typeface="Times New Roman" charset="0"/>
              </a:rPr>
              <a:pPr/>
              <a:t>23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Validate token:   check that it</a:t>
            </a:r>
            <a:r>
              <a:rPr lang="en-US" baseline="0" dirty="0" smtClean="0"/>
              <a:t> belongs to an active session that has not been logged out or timed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83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A15180E-522D-6642-AAFB-699DCF4AFD34}" type="slidenum">
              <a:rPr lang="en-US" sz="1200">
                <a:latin typeface="Times New Roman" charset="0"/>
              </a:rPr>
              <a:pPr/>
              <a:t>26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657AA25-869C-604A-911D-E8BB800C04A7}" type="slidenum">
              <a:rPr lang="en-US" sz="1200">
                <a:latin typeface="Times New Roman" charset="0"/>
              </a:rPr>
              <a:pPr/>
              <a:t>31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t generate your own.   Use built in procedures:   ASP, Tomcat,  JServ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8CB7352-7717-7C41-A37D-AE595EEFC5F0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657AA25-869C-604A-911D-E8BB800C04A7}" type="slidenum">
              <a:rPr lang="en-US" sz="1200">
                <a:latin typeface="Times New Roman" charset="0"/>
              </a:rPr>
              <a:pPr/>
              <a:t>32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t generate your own.   Use built in procedures:   ASP, Tomcat,  JServ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embed agent’s </a:t>
            </a:r>
            <a:r>
              <a:rPr lang="en-US" dirty="0" err="1" smtClean="0"/>
              <a:t>timezone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78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Problems with new SessionToken after every request:     the back button   (but can be dealt with with proper handling of replays)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77EE1BB-94B2-2442-97FD-DE431D6892DA}" type="slidenum">
              <a:rPr lang="en-US" sz="1200">
                <a:latin typeface="Times New Roman" charset="0"/>
              </a:rPr>
              <a:pPr/>
              <a:t>36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FF3:   most specific cookie sent first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767C316-1F59-B849-97C8-AE89DD8A70E4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SOP:    same as server-side read/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write. 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Explain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HttpOnly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cookies:   not available in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document.cookie</a:t>
            </a:r>
            <a:r>
              <a:rPr lang="en-US" smtClean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4DB5922-160F-2246-96F9-407F4974B683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an easily edit cookie database</a:t>
            </a:r>
            <a:r>
              <a:rPr lang="en-US" baseline="0" dirty="0" smtClean="0"/>
              <a:t> and modify cookies arbitrarily.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0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RFC 2109 (cookie RFC) has an option for including domain, path in Cookie header, but not supported by browsers.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C9F3E06-858C-D44A-B2FE-14B3CF8C51C3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Writes </a:t>
            </a:r>
            <a:r>
              <a:rPr lang="en-US" dirty="0" err="1" smtClean="0"/>
              <a:t>creditcard</a:t>
            </a:r>
            <a:r>
              <a:rPr lang="en-US" dirty="0" smtClean="0"/>
              <a:t> number into attacker’s account.    Common in hosting</a:t>
            </a:r>
            <a:r>
              <a:rPr lang="en-US" baseline="0" dirty="0" smtClean="0"/>
              <a:t> providers.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6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charset="0"/>
                <a:ea typeface="ＭＳ Ｐゴシック" charset="0"/>
                <a:cs typeface="ＭＳ Ｐゴシック" charset="0"/>
              </a:rPr>
              <a:t>Alice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visits   http://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www.google.com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automatically due to phishing filter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5DFC12-0008-244E-ADC5-E24C4A4B1899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5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721" r:id="rId13"/>
    <p:sldLayoutId id="2147483736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9715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hangingPunct="1"/>
            <a:endParaRPr lang="en-US" sz="3200" b="1" i="1" dirty="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09800" y="2495550"/>
            <a:ext cx="6400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lnSpc>
                <a:spcPct val="90000"/>
              </a:lnSpc>
              <a:spcBef>
                <a:spcPct val="20000"/>
              </a:spcBef>
            </a:pPr>
            <a:endParaRPr lang="en-US" sz="1800" b="1" i="1" dirty="0">
              <a:latin typeface="Arial Narro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rial Narrow" charset="0"/>
              </a:rPr>
              <a:t>Web Security:  </a:t>
            </a:r>
            <a:r>
              <a:rPr lang="en-US" sz="3200" b="1" dirty="0">
                <a:solidFill>
                  <a:schemeClr val="tx2"/>
                </a:solidFill>
                <a:latin typeface="Arial Narrow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Arial Narrow" charset="0"/>
              </a:rPr>
              <a:t>  </a:t>
            </a:r>
            <a:r>
              <a:rPr lang="en-US" sz="3200" b="1" i="1" dirty="0" smtClean="0">
                <a:solidFill>
                  <a:schemeClr val="tx2"/>
                </a:solidFill>
                <a:latin typeface="Arial Narrow" charset="0"/>
              </a:rPr>
              <a:t>Session </a:t>
            </a:r>
            <a:r>
              <a:rPr lang="en-US" sz="3200" b="1" i="1" dirty="0" smtClean="0">
                <a:solidFill>
                  <a:schemeClr val="tx2"/>
                </a:solidFill>
                <a:latin typeface="Arial Narrow" charset="0"/>
              </a:rPr>
              <a:t>Management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209550"/>
            <a:ext cx="95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CS155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8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9050"/>
            <a:ext cx="8128000" cy="685800"/>
          </a:xfrm>
        </p:spPr>
        <p:txBody>
          <a:bodyPr/>
          <a:lstStyle/>
          <a:p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Viewing/deleting cookies in Browser UI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2735"/>
          <a:stretch/>
        </p:blipFill>
        <p:spPr>
          <a:xfrm>
            <a:off x="533400" y="1123950"/>
            <a:ext cx="7861300" cy="30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Cookie protocol problems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Cookie protocol problems</a:t>
            </a:r>
          </a:p>
        </p:txBody>
      </p:sp>
      <p:sp>
        <p:nvSpPr>
          <p:cNvPr id="18434" name="Subtitle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Server is blind:</a:t>
            </a:r>
          </a:p>
          <a:p>
            <a:pPr lvl="1"/>
            <a:r>
              <a:rPr lang="en-US" dirty="0">
                <a:ea typeface="ＭＳ Ｐゴシック" charset="0"/>
              </a:rPr>
              <a:t>Does not see cookie attributes  (e.g. </a:t>
            </a:r>
            <a:r>
              <a:rPr lang="en-US" dirty="0" smtClean="0">
                <a:ea typeface="ＭＳ Ｐゴシック" charset="0"/>
              </a:rPr>
              <a:t>secure, </a:t>
            </a:r>
            <a:r>
              <a:rPr lang="en-US" dirty="0" err="1" smtClean="0">
                <a:ea typeface="ＭＳ Ｐゴシック" charset="0"/>
              </a:rPr>
              <a:t>HttpOnly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Does not see which domain set the cookie</a:t>
            </a:r>
          </a:p>
          <a:p>
            <a:pPr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0" y="3486150"/>
            <a:ext cx="5752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Server only sees:     </a:t>
            </a:r>
            <a:r>
              <a:rPr lang="en-US" sz="2400" dirty="0" smtClean="0"/>
              <a:t>   </a:t>
            </a:r>
            <a:r>
              <a:rPr lang="en-US" sz="2400" b="1" dirty="0">
                <a:solidFill>
                  <a:srgbClr val="FF0000"/>
                </a:solidFill>
              </a:rPr>
              <a:t>Cookie:  NAME=VALUE</a:t>
            </a:r>
          </a:p>
        </p:txBody>
      </p:sp>
    </p:spTree>
    <p:extLst>
      <p:ext uri="{BB962C8B-B14F-4D97-AF65-F5344CB8AC3E}">
        <p14:creationId xmlns:p14="http://schemas.microsoft.com/office/powerpoint/2010/main" val="373359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sz="3600" dirty="0">
                <a:latin typeface="Tahoma" charset="0"/>
                <a:ea typeface="ＭＳ Ｐゴシック" charset="0"/>
                <a:cs typeface="ＭＳ Ｐゴシック" charset="0"/>
              </a:rPr>
              <a:t>Example 1:  login server problems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819150"/>
            <a:ext cx="8610600" cy="4324350"/>
          </a:xfrm>
        </p:spPr>
        <p:txBody>
          <a:bodyPr>
            <a:normAutofit lnSpcReduction="10000"/>
          </a:bodyPr>
          <a:lstStyle/>
          <a:p>
            <a:pPr marL="293687" indent="-457200">
              <a:spcBef>
                <a:spcPts val="2400"/>
              </a:spcBef>
              <a:buFont typeface="+mj-lt"/>
              <a:buAutoNum type="arabicPeriod"/>
              <a:tabLst>
                <a:tab pos="568325" algn="l"/>
                <a:tab pos="1198563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Alice logs in at    </a:t>
            </a:r>
            <a:r>
              <a:rPr lang="en-US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login.site.com</a:t>
            </a:r>
            <a:r>
              <a:rPr lang="en-US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  <a:p>
            <a:pPr marL="168275" indent="-331788">
              <a:buFont typeface="Wingdings" charset="0"/>
              <a:buNone/>
              <a:tabLst>
                <a:tab pos="568325" algn="l"/>
                <a:tab pos="1198563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  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login.site.com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</a:t>
            </a:r>
            <a:r>
              <a:rPr lang="en-US" dirty="0">
                <a:ea typeface="ＭＳ Ｐゴシック" charset="0"/>
                <a:cs typeface="ＭＳ Ｐゴシック" charset="0"/>
              </a:rPr>
              <a:t>sets session-id cookie for  </a:t>
            </a:r>
            <a:r>
              <a:rPr lang="en-US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site.com</a:t>
            </a:r>
            <a:endParaRPr lang="en-US" b="1" dirty="0">
              <a:solidFill>
                <a:srgbClr val="00B05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2400"/>
              </a:spcBef>
              <a:buNone/>
              <a:tabLst>
                <a:tab pos="568325" algn="l"/>
                <a:tab pos="1198563" algn="l"/>
              </a:tabLs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2.   Alice </a:t>
            </a:r>
            <a:r>
              <a:rPr lang="en-US" dirty="0">
                <a:ea typeface="ＭＳ Ｐゴシック" charset="0"/>
                <a:cs typeface="ＭＳ Ｐゴシック" charset="0"/>
              </a:rPr>
              <a:t>visits   </a:t>
            </a:r>
            <a:r>
              <a:rPr lang="en-US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evil.site.com</a:t>
            </a:r>
            <a:endParaRPr lang="en-US" b="1" dirty="0">
              <a:solidFill>
                <a:srgbClr val="00B050"/>
              </a:solidFill>
              <a:ea typeface="ＭＳ Ｐゴシック" charset="0"/>
              <a:cs typeface="ＭＳ Ｐゴシック" charset="0"/>
            </a:endParaRPr>
          </a:p>
          <a:p>
            <a:pPr marL="168275" indent="-331788">
              <a:buFont typeface="Wingdings" charset="0"/>
              <a:buNone/>
              <a:tabLst>
                <a:tab pos="568325" algn="l"/>
                <a:tab pos="1198563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   overwrites    </a:t>
            </a:r>
            <a:r>
              <a:rPr lang="en-US" b="1" dirty="0">
                <a:ea typeface="ＭＳ Ｐゴシック" charset="0"/>
                <a:cs typeface="ＭＳ Ｐゴシック" charset="0"/>
              </a:rPr>
              <a:t>.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site.com</a:t>
            </a:r>
            <a:r>
              <a:rPr lang="en-US" b="1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>
                <a:ea typeface="ＭＳ Ｐゴシック" charset="0"/>
                <a:cs typeface="ＭＳ Ｐゴシック" charset="0"/>
              </a:rPr>
              <a:t>session-id cookie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   with </a:t>
            </a:r>
            <a:r>
              <a:rPr lang="en-US" dirty="0">
                <a:ea typeface="ＭＳ Ｐゴシック" charset="0"/>
                <a:cs typeface="ＭＳ Ｐゴシック" charset="0"/>
              </a:rPr>
              <a:t>session-id of user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badguy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2400"/>
              </a:spcBef>
              <a:buNone/>
              <a:tabLst>
                <a:tab pos="568325" algn="l"/>
                <a:tab pos="1198563" algn="l"/>
              </a:tabLs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3.   Alice </a:t>
            </a:r>
            <a:r>
              <a:rPr lang="en-US" dirty="0">
                <a:ea typeface="ＭＳ Ｐゴシック" charset="0"/>
                <a:cs typeface="ＭＳ Ｐゴシック" charset="0"/>
              </a:rPr>
              <a:t>visits   </a:t>
            </a:r>
            <a:r>
              <a:rPr lang="en-US" b="1" dirty="0" err="1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course.site.com</a:t>
            </a:r>
            <a:r>
              <a:rPr lang="en-US" b="1" dirty="0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dirty="0">
                <a:ea typeface="ＭＳ Ｐゴシック" charset="0"/>
                <a:cs typeface="ＭＳ Ｐゴシック" charset="0"/>
              </a:rPr>
              <a:t>to submit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homework</a:t>
            </a:r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168275" indent="-331788">
              <a:buFont typeface="Wingdings" charset="0"/>
              <a:buNone/>
              <a:tabLst>
                <a:tab pos="568325" algn="l"/>
                <a:tab pos="1198563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   </a:t>
            </a:r>
            <a:r>
              <a:rPr lang="en-US" b="1" dirty="0" err="1" smtClean="0">
                <a:ea typeface="ＭＳ Ｐゴシック" charset="0"/>
                <a:cs typeface="ＭＳ Ｐゴシック" charset="0"/>
              </a:rPr>
              <a:t>course.site.com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thinks </a:t>
            </a:r>
            <a:r>
              <a:rPr lang="en-US" dirty="0">
                <a:ea typeface="ＭＳ Ｐゴシック" charset="0"/>
                <a:cs typeface="ＭＳ Ｐゴシック" charset="0"/>
              </a:rPr>
              <a:t>it is talking to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badguy</a:t>
            </a:r>
            <a:r>
              <a:rPr lang="ja-JP" altLang="en-US" dirty="0" smtClean="0"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168275" indent="-331788">
              <a:spcBef>
                <a:spcPts val="2376"/>
              </a:spcBef>
              <a:buFont typeface="Wingdings" charset="0"/>
              <a:buNone/>
              <a:tabLst>
                <a:tab pos="568325" algn="l"/>
                <a:tab pos="1198563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Problem:  </a:t>
            </a:r>
            <a:r>
              <a:rPr lang="en-US" b="1" dirty="0" err="1" smtClean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course.site.com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expects </a:t>
            </a:r>
            <a:r>
              <a:rPr lang="en-US" dirty="0">
                <a:ea typeface="ＭＳ Ｐゴシック" charset="0"/>
                <a:cs typeface="ＭＳ Ｐゴシック" charset="0"/>
              </a:rPr>
              <a:t>session-id from  </a:t>
            </a:r>
            <a:r>
              <a:rPr lang="en-US" b="1" dirty="0" err="1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login.site.com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168275" indent="-331788">
              <a:buFont typeface="Wingdings" charset="0"/>
              <a:buNone/>
              <a:tabLst>
                <a:tab pos="568325" algn="l"/>
                <a:tab pos="1198563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		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cannot </a:t>
            </a:r>
            <a:r>
              <a:rPr lang="en-US" dirty="0">
                <a:ea typeface="ＭＳ Ｐゴシック" charset="0"/>
                <a:cs typeface="ＭＳ Ｐゴシック" charset="0"/>
              </a:rPr>
              <a:t>tell that session-id cookie was overwritten</a:t>
            </a:r>
          </a:p>
          <a:p>
            <a:pPr marL="168275" indent="-331788">
              <a:tabLst>
                <a:tab pos="568325" algn="l"/>
                <a:tab pos="1198563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329112"/>
            <a:ext cx="8486775" cy="757238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609600" y="57150"/>
            <a:ext cx="8077200" cy="685800"/>
          </a:xfrm>
        </p:spPr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Example 2:   </a:t>
            </a:r>
            <a:r>
              <a:rPr lang="ja-JP" altLang="en-US" sz="28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secure</a:t>
            </a:r>
            <a:r>
              <a:rPr lang="ja-JP" altLang="en-US" sz="28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 cookies are not secure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895350"/>
            <a:ext cx="8315325" cy="4152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Alice logs in at    </a:t>
            </a:r>
            <a:r>
              <a:rPr lang="en-US" b="1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https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:/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accounts.google.com</a:t>
            </a:r>
            <a:endParaRPr lang="en-US" dirty="0">
              <a:solidFill>
                <a:srgbClr val="000090"/>
              </a:solidFill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Alice visits     </a:t>
            </a:r>
            <a:r>
              <a:rPr lang="en-US" b="1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http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://</a:t>
            </a:r>
            <a:r>
              <a:rPr lang="en-US" dirty="0" err="1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www.google.com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dirty="0">
                <a:ea typeface="ＭＳ Ｐゴシック" charset="0"/>
                <a:cs typeface="ＭＳ Ｐゴシック" charset="0"/>
              </a:rPr>
              <a:t>(cleartext)</a:t>
            </a:r>
          </a:p>
          <a:p>
            <a:r>
              <a:rPr lang="en-US" dirty="0">
                <a:ea typeface="ＭＳ Ｐゴシック" charset="0"/>
              </a:rPr>
              <a:t>Network attacker can inject into response</a:t>
            </a:r>
          </a:p>
          <a:p>
            <a:pPr lvl="1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			</a:t>
            </a:r>
            <a:r>
              <a:rPr lang="en-US" b="1" dirty="0">
                <a:solidFill>
                  <a:srgbClr val="000090"/>
                </a:solidFill>
                <a:ea typeface="ＭＳ Ｐゴシック" charset="0"/>
              </a:rPr>
              <a:t>Set-Cookie:  </a:t>
            </a:r>
            <a:r>
              <a:rPr lang="en-US" b="1" dirty="0" smtClean="0">
                <a:solidFill>
                  <a:srgbClr val="000090"/>
                </a:solidFill>
                <a:ea typeface="ＭＳ Ｐゴシック" charset="0"/>
              </a:rPr>
              <a:t>SSID</a:t>
            </a:r>
            <a:r>
              <a:rPr lang="en-US" b="1" dirty="0">
                <a:solidFill>
                  <a:srgbClr val="000090"/>
                </a:solidFill>
                <a:ea typeface="ＭＳ Ｐゴシック" charset="0"/>
              </a:rPr>
              <a:t>=</a:t>
            </a:r>
            <a:r>
              <a:rPr lang="en-US" b="1" dirty="0" err="1">
                <a:solidFill>
                  <a:srgbClr val="000090"/>
                </a:solidFill>
                <a:ea typeface="ＭＳ Ｐゴシック" charset="0"/>
              </a:rPr>
              <a:t>badguy</a:t>
            </a:r>
            <a:r>
              <a:rPr lang="en-US" b="1" dirty="0">
                <a:solidFill>
                  <a:srgbClr val="000090"/>
                </a:solidFill>
                <a:ea typeface="ＭＳ Ｐゴシック" charset="0"/>
              </a:rPr>
              <a:t>; secure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	and overwrite secure cookie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Problem:   network attacker can re-write HTTPS cookies !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ea typeface="ＭＳ Ｐゴシック" charset="0"/>
                <a:cs typeface="ＭＳ Ｐゴシック" charset="0"/>
                <a:sym typeface="Symbol" charset="0"/>
              </a:rPr>
              <a:t>  </a:t>
            </a:r>
            <a:r>
              <a:rPr lang="en-US" dirty="0">
                <a:ea typeface="ＭＳ Ｐゴシック" charset="0"/>
                <a:cs typeface="ＭＳ Ｐゴシック" charset="0"/>
              </a:rPr>
              <a:t>HTTPS cookie value cannot be trusted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52400" y="2520950"/>
            <a:ext cx="8382000" cy="13716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6934200" y="2134791"/>
            <a:ext cx="2209800" cy="20835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0412" y="1287504"/>
            <a:ext cx="8199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90"/>
                </a:solidFill>
              </a:rPr>
              <a:t>set</a:t>
            </a:r>
            <a:r>
              <a:rPr lang="en-US" sz="1600" dirty="0">
                <a:solidFill>
                  <a:srgbClr val="000090"/>
                </a:solidFill>
              </a:rPr>
              <a:t>-cookie: </a:t>
            </a:r>
            <a:r>
              <a:rPr lang="en-US" sz="1600" b="1" dirty="0">
                <a:solidFill>
                  <a:srgbClr val="000090"/>
                </a:solidFill>
              </a:rPr>
              <a:t>SSID</a:t>
            </a:r>
            <a:r>
              <a:rPr lang="en-US" sz="1600" dirty="0">
                <a:solidFill>
                  <a:srgbClr val="000090"/>
                </a:solidFill>
              </a:rPr>
              <a:t>=A7_ESAgDpKYk5TGnf</a:t>
            </a:r>
            <a:r>
              <a:rPr lang="en-US" sz="1600" dirty="0" smtClean="0">
                <a:solidFill>
                  <a:srgbClr val="000090"/>
                </a:solidFill>
              </a:rPr>
              <a:t>;  Domain</a:t>
            </a:r>
            <a:r>
              <a:rPr lang="en-US" sz="1600" dirty="0">
                <a:solidFill>
                  <a:srgbClr val="000090"/>
                </a:solidFill>
              </a:rPr>
              <a:t>=.google.com</a:t>
            </a:r>
            <a:r>
              <a:rPr lang="en-US" sz="1600" dirty="0" smtClean="0">
                <a:solidFill>
                  <a:srgbClr val="000090"/>
                </a:solidFill>
              </a:rPr>
              <a:t>;  Path</a:t>
            </a:r>
            <a:r>
              <a:rPr lang="en-US" sz="1600" dirty="0">
                <a:solidFill>
                  <a:srgbClr val="000090"/>
                </a:solidFill>
              </a:rPr>
              <a:t>=</a:t>
            </a:r>
            <a:r>
              <a:rPr lang="en-US" sz="1600" dirty="0" smtClean="0">
                <a:solidFill>
                  <a:srgbClr val="000090"/>
                </a:solidFill>
              </a:rPr>
              <a:t>/  ;</a:t>
            </a:r>
            <a:br>
              <a:rPr lang="en-US" sz="1600" dirty="0" smtClean="0">
                <a:solidFill>
                  <a:srgbClr val="000090"/>
                </a:solidFill>
              </a:rPr>
            </a:br>
            <a:r>
              <a:rPr lang="en-US" sz="1600" dirty="0" smtClean="0">
                <a:solidFill>
                  <a:srgbClr val="000090"/>
                </a:solidFill>
              </a:rPr>
              <a:t>			Expires</a:t>
            </a:r>
            <a:r>
              <a:rPr lang="en-US" sz="1600" dirty="0">
                <a:solidFill>
                  <a:srgbClr val="000090"/>
                </a:solidFill>
              </a:rPr>
              <a:t>=Wed, 09-Mar-</a:t>
            </a:r>
            <a:r>
              <a:rPr lang="en-US" sz="1600" dirty="0" smtClean="0">
                <a:solidFill>
                  <a:srgbClr val="000090"/>
                </a:solidFill>
              </a:rPr>
              <a:t>2023 </a:t>
            </a:r>
            <a:r>
              <a:rPr lang="en-US" sz="1600" dirty="0">
                <a:solidFill>
                  <a:srgbClr val="000090"/>
                </a:solidFill>
              </a:rPr>
              <a:t>18:35:11 GMT</a:t>
            </a:r>
            <a:r>
              <a:rPr lang="en-US" sz="1600" dirty="0" smtClean="0">
                <a:solidFill>
                  <a:srgbClr val="000090"/>
                </a:solidFill>
              </a:rPr>
              <a:t>;  </a:t>
            </a:r>
            <a:r>
              <a:rPr lang="en-US" sz="1600" b="1" dirty="0" smtClean="0">
                <a:solidFill>
                  <a:srgbClr val="000090"/>
                </a:solidFill>
              </a:rPr>
              <a:t>Secure;  </a:t>
            </a:r>
            <a:r>
              <a:rPr lang="en-US" sz="1600" b="1" dirty="0" err="1" smtClean="0">
                <a:solidFill>
                  <a:srgbClr val="000090"/>
                </a:solidFill>
              </a:rPr>
              <a:t>HttpOnly</a:t>
            </a:r>
            <a:endParaRPr lang="en-US" sz="1600" b="1" dirty="0">
              <a:solidFill>
                <a:srgbClr val="000090"/>
              </a:solidFill>
            </a:endParaRPr>
          </a:p>
          <a:p>
            <a:r>
              <a:rPr lang="en-US" sz="1600" dirty="0" smtClean="0">
                <a:solidFill>
                  <a:srgbClr val="000090"/>
                </a:solidFill>
              </a:rPr>
              <a:t>set</a:t>
            </a:r>
            <a:r>
              <a:rPr lang="en-US" sz="1600" dirty="0">
                <a:solidFill>
                  <a:srgbClr val="000090"/>
                </a:solidFill>
              </a:rPr>
              <a:t>-cookie: </a:t>
            </a:r>
            <a:r>
              <a:rPr lang="en-US" sz="1600" b="1" dirty="0">
                <a:solidFill>
                  <a:srgbClr val="000090"/>
                </a:solidFill>
              </a:rPr>
              <a:t>SAPISID</a:t>
            </a:r>
            <a:r>
              <a:rPr lang="en-US" sz="1600" dirty="0">
                <a:solidFill>
                  <a:srgbClr val="000090"/>
                </a:solidFill>
              </a:rPr>
              <a:t>=wj1gYKLFy-RmWybP/ANtKMtPIHNambvdI4</a:t>
            </a:r>
            <a:r>
              <a:rPr lang="en-US" sz="1600" dirty="0" smtClean="0">
                <a:solidFill>
                  <a:srgbClr val="000090"/>
                </a:solidFill>
              </a:rPr>
              <a:t>;  Domain</a:t>
            </a:r>
            <a:r>
              <a:rPr lang="en-US" sz="1600" dirty="0">
                <a:solidFill>
                  <a:srgbClr val="000090"/>
                </a:solidFill>
              </a:rPr>
              <a:t>=.</a:t>
            </a:r>
            <a:r>
              <a:rPr lang="en-US" sz="1600" dirty="0" err="1">
                <a:solidFill>
                  <a:srgbClr val="000090"/>
                </a:solidFill>
              </a:rPr>
              <a:t>google.com;Path</a:t>
            </a:r>
            <a:r>
              <a:rPr lang="en-US" sz="1600" dirty="0">
                <a:solidFill>
                  <a:srgbClr val="000090"/>
                </a:solidFill>
              </a:rPr>
              <a:t>=</a:t>
            </a:r>
            <a:r>
              <a:rPr lang="en-US" sz="1600" dirty="0" smtClean="0">
                <a:solidFill>
                  <a:srgbClr val="000090"/>
                </a:solidFill>
              </a:rPr>
              <a:t>/  ;</a:t>
            </a:r>
            <a:br>
              <a:rPr lang="en-US" sz="1600" dirty="0" smtClean="0">
                <a:solidFill>
                  <a:srgbClr val="000090"/>
                </a:solidFill>
              </a:rPr>
            </a:br>
            <a:r>
              <a:rPr lang="en-US" sz="1600" dirty="0" smtClean="0">
                <a:solidFill>
                  <a:srgbClr val="000090"/>
                </a:solidFill>
              </a:rPr>
              <a:t>			Expires</a:t>
            </a:r>
            <a:r>
              <a:rPr lang="en-US" sz="1600" dirty="0">
                <a:solidFill>
                  <a:srgbClr val="000090"/>
                </a:solidFill>
              </a:rPr>
              <a:t>=Wed, 09-Mar</a:t>
            </a:r>
            <a:r>
              <a:rPr lang="en-US" sz="1600">
                <a:solidFill>
                  <a:srgbClr val="000090"/>
                </a:solidFill>
              </a:rPr>
              <a:t>-</a:t>
            </a:r>
            <a:r>
              <a:rPr lang="en-US" sz="1600" smtClean="0">
                <a:solidFill>
                  <a:srgbClr val="000090"/>
                </a:solidFill>
              </a:rPr>
              <a:t>2023 </a:t>
            </a:r>
            <a:r>
              <a:rPr lang="en-US" sz="1600" dirty="0">
                <a:solidFill>
                  <a:srgbClr val="000090"/>
                </a:solidFill>
              </a:rPr>
              <a:t>18:35:11 GMT</a:t>
            </a:r>
            <a:r>
              <a:rPr lang="en-US" sz="1600" dirty="0" smtClean="0">
                <a:solidFill>
                  <a:srgbClr val="000090"/>
                </a:solidFill>
              </a:rPr>
              <a:t>;  </a:t>
            </a:r>
            <a:r>
              <a:rPr lang="en-US" sz="1600" b="1" dirty="0" smtClean="0">
                <a:solidFill>
                  <a:srgbClr val="000090"/>
                </a:solidFill>
              </a:rPr>
              <a:t>Secure</a:t>
            </a:r>
            <a:endParaRPr lang="en-US" sz="1600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1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Interaction with the DOM SOP</a:t>
            </a:r>
          </a:p>
        </p:txBody>
      </p:sp>
      <p:sp>
        <p:nvSpPr>
          <p:cNvPr id="2355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Cookie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SOP </a:t>
            </a:r>
            <a:r>
              <a:rPr lang="en-US" dirty="0">
                <a:ea typeface="ＭＳ Ｐゴシック" charset="0"/>
                <a:cs typeface="ＭＳ Ｐゴシック" charset="0"/>
              </a:rPr>
              <a:t>path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separation: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en-US" b="1" dirty="0" smtClean="0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en-US" b="1" dirty="0" err="1" smtClean="0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x.com</a:t>
            </a:r>
            <a:r>
              <a:rPr lang="en-US" b="1" dirty="0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/A</a:t>
            </a: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does </a:t>
            </a:r>
            <a:r>
              <a:rPr lang="en-US" dirty="0">
                <a:ea typeface="ＭＳ Ｐゴシック" charset="0"/>
                <a:cs typeface="ＭＳ Ｐゴシック" charset="0"/>
              </a:rPr>
              <a:t>not see cookies of     </a:t>
            </a:r>
            <a:r>
              <a:rPr lang="en-US" b="1" dirty="0" err="1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x.com</a:t>
            </a:r>
            <a:r>
              <a:rPr lang="en-US" b="1" dirty="0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/</a:t>
            </a:r>
            <a:r>
              <a:rPr lang="en-US" b="1" dirty="0" smtClean="0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B</a:t>
            </a:r>
            <a:endParaRPr lang="en-US" b="1" dirty="0">
              <a:solidFill>
                <a:srgbClr val="7379C1"/>
              </a:solidFill>
              <a:ea typeface="ＭＳ Ｐゴシック" charset="0"/>
              <a:cs typeface="ＭＳ Ｐゴシック" charset="0"/>
            </a:endParaRPr>
          </a:p>
          <a:p>
            <a:pPr>
              <a:spcBef>
                <a:spcPts val="2424"/>
              </a:spcBef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Not a security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measure:   </a:t>
            </a:r>
            <a:r>
              <a:rPr lang="en-US" b="1" dirty="0" err="1" smtClean="0">
                <a:solidFill>
                  <a:srgbClr val="666699"/>
                </a:solidFill>
                <a:ea typeface="ＭＳ Ｐゴシック" charset="0"/>
                <a:cs typeface="ＭＳ Ｐゴシック" charset="0"/>
              </a:rPr>
              <a:t>x.com</a:t>
            </a:r>
            <a:r>
              <a:rPr lang="en-US" b="1" dirty="0">
                <a:solidFill>
                  <a:srgbClr val="666699"/>
                </a:solidFill>
                <a:ea typeface="ＭＳ Ｐゴシック" charset="0"/>
                <a:cs typeface="ＭＳ Ｐゴシック" charset="0"/>
              </a:rPr>
              <a:t>/A</a:t>
            </a:r>
            <a:r>
              <a:rPr lang="en-US" dirty="0">
                <a:solidFill>
                  <a:srgbClr val="666699"/>
                </a:solidFill>
                <a:ea typeface="ＭＳ Ｐゴシック" charset="0"/>
                <a:cs typeface="ＭＳ Ｐゴシック" charset="0"/>
              </a:rPr>
              <a:t>  </a:t>
            </a:r>
            <a:r>
              <a:rPr lang="en-US" dirty="0">
                <a:ea typeface="ＭＳ Ｐゴシック" charset="0"/>
                <a:cs typeface="ＭＳ Ｐゴシック" charset="0"/>
              </a:rPr>
              <a:t>has access to DOM of  </a:t>
            </a:r>
            <a:r>
              <a:rPr lang="en-US" b="1" dirty="0" err="1">
                <a:solidFill>
                  <a:srgbClr val="666699"/>
                </a:solidFill>
                <a:ea typeface="ＭＳ Ｐゴシック" charset="0"/>
                <a:cs typeface="ＭＳ Ｐゴシック" charset="0"/>
              </a:rPr>
              <a:t>x.com</a:t>
            </a:r>
            <a:r>
              <a:rPr lang="en-US" b="1" dirty="0">
                <a:solidFill>
                  <a:srgbClr val="666699"/>
                </a:solidFill>
                <a:ea typeface="ＭＳ Ｐゴシック" charset="0"/>
                <a:cs typeface="ＭＳ Ｐゴシック" charset="0"/>
              </a:rPr>
              <a:t>/B</a:t>
            </a:r>
          </a:p>
          <a:p>
            <a:pPr>
              <a:spcBef>
                <a:spcPts val="2000"/>
              </a:spcBef>
              <a:buFontTx/>
              <a:buNone/>
            </a:pPr>
            <a:r>
              <a:rPr lang="en-US" altLang="ko-KR" dirty="0">
                <a:ea typeface="ＭＳ Ｐゴシック" charset="0"/>
                <a:cs typeface="ＭＳ Ｐゴシック" charset="0"/>
              </a:rPr>
              <a:t>		</a:t>
            </a:r>
            <a:r>
              <a:rPr lang="en-US" altLang="ko-KR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altLang="ko-KR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iframe</a:t>
            </a:r>
            <a:r>
              <a:rPr lang="en-US" altLang="ko-KR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ko-KR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altLang="ko-KR" b="1" dirty="0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=“</a:t>
            </a:r>
            <a:r>
              <a:rPr lang="en-US" altLang="ko-KR" b="1" dirty="0" err="1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x.com</a:t>
            </a:r>
            <a:r>
              <a:rPr lang="en-US" altLang="ko-KR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/B"&gt;&lt;/</a:t>
            </a:r>
            <a:r>
              <a:rPr lang="en-US" altLang="ko-KR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iframe</a:t>
            </a:r>
            <a:r>
              <a:rPr lang="en-US" altLang="ko-KR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&gt;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ko-KR" b="1" dirty="0">
                <a:solidFill>
                  <a:srgbClr val="00B050"/>
                </a:solidFill>
                <a:ea typeface="굴림" charset="0"/>
                <a:cs typeface="굴림" charset="0"/>
              </a:rPr>
              <a:t>		a</a:t>
            </a:r>
            <a:r>
              <a:rPr lang="en-US" altLang="ko-KR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lert(frames[0].</a:t>
            </a:r>
            <a:r>
              <a:rPr lang="en-US" altLang="ko-KR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document.cookie</a:t>
            </a:r>
            <a:r>
              <a:rPr lang="en-US" altLang="ko-KR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)</a:t>
            </a:r>
            <a:r>
              <a:rPr lang="en-US" altLang="ko-KR" b="1" dirty="0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;</a:t>
            </a:r>
            <a:endParaRPr lang="en-US" altLang="ko-KR" b="1" dirty="0">
              <a:solidFill>
                <a:srgbClr val="00B050"/>
              </a:solidFill>
              <a:ea typeface="ＭＳ Ｐゴシック" charset="0"/>
              <a:cs typeface="ＭＳ Ｐゴシック" charset="0"/>
            </a:endParaRPr>
          </a:p>
          <a:p>
            <a:pPr>
              <a:spcBef>
                <a:spcPts val="3000"/>
              </a:spcBef>
              <a:buFont typeface="Wingdings" charset="0"/>
              <a:buNone/>
            </a:pPr>
            <a:r>
              <a:rPr lang="en-US" altLang="ko-KR" dirty="0">
                <a:ea typeface="ＭＳ Ｐゴシック" charset="0"/>
                <a:cs typeface="ＭＳ Ｐゴシック" charset="0"/>
                <a:sym typeface="Symbol" charset="0"/>
              </a:rPr>
              <a:t>Path separation is done for efficiency not security:</a:t>
            </a:r>
          </a:p>
          <a:p>
            <a:pPr>
              <a:spcBef>
                <a:spcPts val="600"/>
              </a:spcBef>
              <a:buFont typeface="Wingdings" charset="0"/>
              <a:buNone/>
            </a:pPr>
            <a:r>
              <a:rPr lang="en-US" altLang="ko-KR" dirty="0">
                <a:ea typeface="ＭＳ Ｐゴシック" charset="0"/>
                <a:cs typeface="ＭＳ Ｐゴシック" charset="0"/>
                <a:sym typeface="Symbol" charset="0"/>
              </a:rPr>
              <a:t>		</a:t>
            </a:r>
            <a:r>
              <a:rPr lang="en-US" altLang="ko-KR" dirty="0" smtClean="0">
                <a:ea typeface="ＭＳ Ｐゴシック" charset="0"/>
                <a:cs typeface="ＭＳ Ｐゴシック" charset="0"/>
                <a:sym typeface="Symbol" charset="0"/>
              </a:rPr>
              <a:t>	</a:t>
            </a:r>
            <a:r>
              <a:rPr lang="en-US" altLang="ko-KR" dirty="0" err="1" smtClean="0">
                <a:ea typeface="ＭＳ Ｐゴシック" charset="0"/>
                <a:cs typeface="ＭＳ Ｐゴシック" charset="0"/>
                <a:sym typeface="Symbol" charset="0"/>
              </a:rPr>
              <a:t>x.com</a:t>
            </a:r>
            <a:r>
              <a:rPr lang="en-US" altLang="ko-KR" dirty="0">
                <a:ea typeface="ＭＳ Ｐゴシック" charset="0"/>
                <a:cs typeface="ＭＳ Ｐゴシック" charset="0"/>
                <a:sym typeface="Symbol" charset="0"/>
              </a:rPr>
              <a:t>/A    is only sent the cookies it needs</a:t>
            </a:r>
            <a:endParaRPr lang="en-US" altLang="ko-KR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b="1" dirty="0">
              <a:solidFill>
                <a:srgbClr val="666699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801279" y="2870592"/>
            <a:ext cx="5943600" cy="8572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7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525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Cookies have no integrity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4294967295"/>
          </p:nvPr>
        </p:nvSpPr>
        <p:spPr>
          <a:xfrm>
            <a:off x="304800" y="742950"/>
            <a:ext cx="8407400" cy="440055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User can change and delete cookie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values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571500" lvl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ea typeface="ＭＳ Ｐゴシック" charset="0"/>
              </a:rPr>
              <a:t>Edit cookie </a:t>
            </a:r>
            <a:r>
              <a:rPr lang="en-US" sz="2000" dirty="0" smtClean="0">
                <a:ea typeface="ＭＳ Ｐゴシック" charset="0"/>
              </a:rPr>
              <a:t>database (FF:   </a:t>
            </a:r>
            <a:r>
              <a:rPr lang="en-US" sz="2000" dirty="0" err="1">
                <a:ea typeface="ＭＳ Ｐゴシック" charset="0"/>
              </a:rPr>
              <a:t>cookies.sqlite</a:t>
            </a:r>
            <a:r>
              <a:rPr lang="en-US" sz="2000" dirty="0">
                <a:ea typeface="ＭＳ Ｐゴシック" charset="0"/>
              </a:rPr>
              <a:t>)</a:t>
            </a:r>
          </a:p>
          <a:p>
            <a:pPr marL="571500" lvl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ea typeface="ＭＳ Ｐゴシック" charset="0"/>
              </a:rPr>
              <a:t>Modify Cookie header   (FF:   </a:t>
            </a:r>
            <a:r>
              <a:rPr lang="en-US" sz="2000" dirty="0" err="1">
                <a:ea typeface="ＭＳ Ｐゴシック" charset="0"/>
              </a:rPr>
              <a:t>TamperData</a:t>
            </a:r>
            <a:r>
              <a:rPr lang="en-US" sz="2000" dirty="0">
                <a:ea typeface="ＭＳ Ｐゴシック" charset="0"/>
              </a:rPr>
              <a:t> extension)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Silly example: shopping cart software</a:t>
            </a:r>
          </a:p>
          <a:p>
            <a:pPr marL="171450"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b="1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 b="1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	Set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-cookie:	shopping-cart-total = 150</a:t>
            </a:r>
            <a:r>
              <a:rPr lang="en-US" dirty="0">
                <a:ea typeface="ＭＳ Ｐゴシック" charset="0"/>
                <a:cs typeface="ＭＳ Ｐゴシック" charset="0"/>
              </a:rPr>
              <a:t>   ($)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458788" algn="l"/>
              </a:tabLs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	User </a:t>
            </a:r>
            <a:r>
              <a:rPr lang="en-US" dirty="0">
                <a:ea typeface="ＭＳ Ｐゴシック" charset="0"/>
                <a:cs typeface="ＭＳ Ｐゴシック" charset="0"/>
              </a:rPr>
              <a:t>edits cookie file  (cookie poisoning):</a:t>
            </a:r>
          </a:p>
          <a:p>
            <a:pPr marL="171450"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b="1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b="1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	Cookie:	shopping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-cart-total = 15</a:t>
            </a:r>
            <a:r>
              <a:rPr lang="en-US" dirty="0">
                <a:ea typeface="ＭＳ Ｐゴシック" charset="0"/>
                <a:cs typeface="ＭＳ Ｐゴシック" charset="0"/>
              </a:rPr>
              <a:t>     ($)</a:t>
            </a:r>
          </a:p>
          <a:p>
            <a:pPr marL="171450">
              <a:spcBef>
                <a:spcPts val="1200"/>
              </a:spcBef>
              <a:spcAft>
                <a:spcPts val="6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Similar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problem </a:t>
            </a:r>
            <a:r>
              <a:rPr lang="en-US" dirty="0">
                <a:ea typeface="ＭＳ Ｐゴシック" charset="0"/>
                <a:cs typeface="ＭＳ Ｐゴシック" charset="0"/>
              </a:rPr>
              <a:t>with hidden fields</a:t>
            </a:r>
          </a:p>
          <a:p>
            <a:pPr marL="571500" lvl="1">
              <a:spcBef>
                <a:spcPct val="0"/>
              </a:spcBef>
              <a:spcAft>
                <a:spcPts val="6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sz="2000" b="1" dirty="0">
                <a:solidFill>
                  <a:srgbClr val="009900"/>
                </a:solidFill>
                <a:ea typeface="ＭＳ Ｐゴシック" charset="0"/>
              </a:rPr>
              <a:t>&lt;INPUT TYPE=</a:t>
            </a:r>
            <a:r>
              <a:rPr lang="ja-JP" altLang="en-US" sz="2000" b="1" dirty="0">
                <a:solidFill>
                  <a:srgbClr val="009900"/>
                </a:solidFill>
                <a:ea typeface="ＭＳ Ｐゴシック" charset="0"/>
              </a:rPr>
              <a:t>“</a:t>
            </a:r>
            <a:r>
              <a:rPr lang="en-US" altLang="ja-JP" sz="2000" b="1" dirty="0">
                <a:solidFill>
                  <a:srgbClr val="009900"/>
                </a:solidFill>
                <a:ea typeface="ＭＳ Ｐゴシック" charset="0"/>
              </a:rPr>
              <a:t>hidden</a:t>
            </a:r>
            <a:r>
              <a:rPr lang="ja-JP" altLang="en-US" sz="2000" b="1" dirty="0">
                <a:solidFill>
                  <a:srgbClr val="009900"/>
                </a:solidFill>
                <a:ea typeface="ＭＳ Ｐゴシック" charset="0"/>
              </a:rPr>
              <a:t>”</a:t>
            </a:r>
            <a:r>
              <a:rPr lang="en-US" altLang="ja-JP" sz="2000" b="1" dirty="0">
                <a:solidFill>
                  <a:srgbClr val="009900"/>
                </a:solidFill>
                <a:ea typeface="ＭＳ Ｐゴシック" charset="0"/>
              </a:rPr>
              <a:t> NAME=price VALUE=</a:t>
            </a:r>
            <a:r>
              <a:rPr lang="ja-JP" altLang="en-US" sz="2000" b="1" dirty="0">
                <a:solidFill>
                  <a:srgbClr val="009900"/>
                </a:solidFill>
                <a:ea typeface="ＭＳ Ｐゴシック" charset="0"/>
              </a:rPr>
              <a:t>“</a:t>
            </a:r>
            <a:r>
              <a:rPr lang="en-US" altLang="ja-JP" sz="2000" b="1" dirty="0">
                <a:solidFill>
                  <a:srgbClr val="009900"/>
                </a:solidFill>
                <a:ea typeface="ＭＳ Ｐゴシック" charset="0"/>
              </a:rPr>
              <a:t>150</a:t>
            </a:r>
            <a:r>
              <a:rPr lang="ja-JP" altLang="en-US" sz="2000" b="1" dirty="0">
                <a:solidFill>
                  <a:srgbClr val="009900"/>
                </a:solidFill>
                <a:ea typeface="ＭＳ Ｐゴシック" charset="0"/>
              </a:rPr>
              <a:t>”</a:t>
            </a:r>
            <a:r>
              <a:rPr lang="en-US" altLang="ja-JP" sz="2000" b="1" dirty="0">
                <a:solidFill>
                  <a:srgbClr val="009900"/>
                </a:solidFill>
                <a:ea typeface="ＭＳ Ｐゴシック" charset="0"/>
              </a:rPr>
              <a:t>&gt;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25603" name="Slide Number Placeholder 3"/>
          <p:cNvSpPr txBox="1">
            <a:spLocks noGrp="1"/>
          </p:cNvSpPr>
          <p:nvPr/>
        </p:nvSpPr>
        <p:spPr bwMode="auto">
          <a:xfrm>
            <a:off x="8737600" y="4962525"/>
            <a:ext cx="3556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fld id="{B04F62A7-5F6E-AD40-A394-DA00A9642C2D}" type="slidenum">
              <a:rPr lang="en-GB" sz="1000" b="1">
                <a:solidFill>
                  <a:schemeClr val="bg1"/>
                </a:solidFill>
                <a:latin typeface="Times" charset="0"/>
              </a:rPr>
              <a:pPr algn="ctr"/>
              <a:t>16</a:t>
            </a:fld>
            <a:endParaRPr lang="en-GB" sz="1000" b="1">
              <a:solidFill>
                <a:schemeClr val="bg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72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 txBox="1">
            <a:spLocks noGrp="1"/>
          </p:cNvSpPr>
          <p:nvPr/>
        </p:nvSpPr>
        <p:spPr bwMode="auto">
          <a:xfrm>
            <a:off x="8737600" y="4962525"/>
            <a:ext cx="3556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fld id="{5ED1EBF2-AB71-9845-8B20-20A6DEEAB568}" type="slidenum">
              <a:rPr lang="en-GB" sz="1000" b="1">
                <a:solidFill>
                  <a:schemeClr val="bg1"/>
                </a:solidFill>
                <a:latin typeface="Times" charset="0"/>
              </a:rPr>
              <a:pPr algn="ctr"/>
              <a:t>17</a:t>
            </a:fld>
            <a:endParaRPr lang="en-GB" sz="1000" b="1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 so silly …  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(as of  2/2000)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47750"/>
            <a:ext cx="7772400" cy="33718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D3.COM Pty Ltd: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ShopFactory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5.8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@Retail Corporation: @Retail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Adgrafix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: Check It Out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Baron Consulting Group: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WebSite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Tool 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ComCity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Corporation: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SalesCart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Crested Butte Software: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EasyCart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Dansie.net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Dansie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Shopping Cart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Intelligent Vending Systems: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Intellivend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Make-a-Store: Make-a-Store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OrderPage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McMurtrey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/Whitaker &amp; Associates: Cart32 3.0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pknutsen@nethut.no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CartMan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1.04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Rich Media Technologies: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JustAddCommerce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5.0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SmartCart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SmartCart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Web Express: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Shoptron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1.2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 typeface="Wingdings" charset="0"/>
              <a:buNone/>
              <a:tabLst>
                <a:tab pos="4572000" algn="l"/>
              </a:tabLst>
            </a:pP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1" y="4552950"/>
            <a:ext cx="56435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Source:    http://xforce.iss.net/xforce/xfdb/4621</a:t>
            </a:r>
          </a:p>
        </p:txBody>
      </p:sp>
    </p:spTree>
    <p:extLst>
      <p:ext uri="{BB962C8B-B14F-4D97-AF65-F5344CB8AC3E}">
        <p14:creationId xmlns:p14="http://schemas.microsoft.com/office/powerpoint/2010/main" val="4062322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609600" y="57150"/>
            <a:ext cx="8077200" cy="685800"/>
          </a:xfrm>
        </p:spPr>
        <p:txBody>
          <a:bodyPr/>
          <a:lstStyle/>
          <a:p>
            <a:r>
              <a:rPr lang="en-US" sz="3600" dirty="0">
                <a:latin typeface="Tahoma" charset="0"/>
                <a:ea typeface="ＭＳ Ｐゴシック" charset="0"/>
                <a:cs typeface="ＭＳ Ｐゴシック" charset="0"/>
              </a:rPr>
              <a:t>Solution:   cryptographic checksums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28600" y="4533840"/>
            <a:ext cx="6849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Binding to session-id (SID) makes it harder to </a:t>
            </a:r>
            <a:r>
              <a:rPr lang="en-US" altLang="ja-JP" dirty="0" smtClean="0">
                <a:latin typeface="+mn-lt"/>
              </a:rPr>
              <a:t>replay old cookies</a:t>
            </a:r>
            <a:endParaRPr lang="en-US" dirty="0">
              <a:latin typeface="+mn-lt"/>
            </a:endParaRPr>
          </a:p>
        </p:txBody>
      </p:sp>
      <p:sp>
        <p:nvSpPr>
          <p:cNvPr id="29699" name="TextBox 17"/>
          <p:cNvSpPr txBox="1">
            <a:spLocks noChangeArrowheads="1"/>
          </p:cNvSpPr>
          <p:nvPr/>
        </p:nvSpPr>
        <p:spPr bwMode="auto">
          <a:xfrm>
            <a:off x="457200" y="971550"/>
            <a:ext cx="7440258" cy="9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Goal:    data integrity</a:t>
            </a:r>
          </a:p>
          <a:p>
            <a:pPr eaLnBrk="1" hangingPunct="1">
              <a:spcBef>
                <a:spcPts val="800"/>
              </a:spcBef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   Requires server-side secret </a:t>
            </a:r>
            <a:r>
              <a:rPr lang="en-US" sz="2400" dirty="0">
                <a:latin typeface="+mn-lt"/>
              </a:rPr>
              <a:t>key  k  unknown to browser</a:t>
            </a:r>
          </a:p>
        </p:txBody>
      </p:sp>
      <p:grpSp>
        <p:nvGrpSpPr>
          <p:cNvPr id="29700" name="Group 18"/>
          <p:cNvGrpSpPr>
            <a:grpSpLocks/>
          </p:cNvGrpSpPr>
          <p:nvPr/>
        </p:nvGrpSpPr>
        <p:grpSpPr bwMode="auto">
          <a:xfrm>
            <a:off x="685800" y="2686050"/>
            <a:ext cx="1524000" cy="914400"/>
            <a:chOff x="1066800" y="1828800"/>
            <a:chExt cx="1524000" cy="1219200"/>
          </a:xfrm>
        </p:grpSpPr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447800" y="1828800"/>
              <a:ext cx="1128713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547813" y="1928813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Browser</a:t>
              </a: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1066800" y="2667000"/>
              <a:ext cx="1524000" cy="228600"/>
            </a:xfrm>
            <a:prstGeom prst="parallelogram">
              <a:avLst>
                <a:gd name="adj" fmla="val 1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066800" y="2895600"/>
              <a:ext cx="11430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190750" y="2662238"/>
              <a:ext cx="400050" cy="385762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252" y="81"/>
                </a:cxn>
                <a:cxn ang="0">
                  <a:pos x="249" y="0"/>
                </a:cxn>
                <a:cxn ang="0">
                  <a:pos x="0" y="147"/>
                </a:cxn>
                <a:cxn ang="0">
                  <a:pos x="0" y="243"/>
                </a:cxn>
              </a:cxnLst>
              <a:rect l="0" t="0" r="r" b="b"/>
              <a:pathLst>
                <a:path w="252" h="243">
                  <a:moveTo>
                    <a:pt x="0" y="243"/>
                  </a:moveTo>
                  <a:lnTo>
                    <a:pt x="252" y="81"/>
                  </a:lnTo>
                  <a:lnTo>
                    <a:pt x="249" y="0"/>
                  </a:lnTo>
                  <a:lnTo>
                    <a:pt x="0" y="147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AutoShape 20"/>
          <p:cNvSpPr>
            <a:spLocks noChangeArrowheads="1"/>
          </p:cNvSpPr>
          <p:nvPr/>
        </p:nvSpPr>
        <p:spPr bwMode="auto">
          <a:xfrm>
            <a:off x="7315200" y="2628900"/>
            <a:ext cx="1219200" cy="953691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Server</a:t>
            </a:r>
          </a:p>
        </p:txBody>
      </p:sp>
      <p:sp>
        <p:nvSpPr>
          <p:cNvPr id="29702" name="TextBox 28"/>
          <p:cNvSpPr txBox="1">
            <a:spLocks noChangeArrowheads="1"/>
          </p:cNvSpPr>
          <p:nvPr/>
        </p:nvSpPr>
        <p:spPr bwMode="auto">
          <a:xfrm>
            <a:off x="8614574" y="2750344"/>
            <a:ext cx="377026" cy="52322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271714" y="2800349"/>
            <a:ext cx="5119687" cy="369335"/>
            <a:chOff x="2195514" y="3733800"/>
            <a:chExt cx="5119687" cy="492508"/>
          </a:xfrm>
        </p:grpSpPr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581596" y="3733804"/>
              <a:ext cx="2118789" cy="492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dirty="0">
                  <a:solidFill>
                    <a:srgbClr val="808000"/>
                  </a:solidFill>
                  <a:latin typeface="+mn-lt"/>
                  <a:ea typeface="+mn-ea"/>
                  <a:cs typeface="+mn-cs"/>
                </a:rPr>
                <a:t>Set-Cookie:  </a:t>
              </a:r>
              <a:r>
                <a:rPr lang="en-US" dirty="0" smtClean="0">
                  <a:solidFill>
                    <a:srgbClr val="808000"/>
                  </a:solidFill>
                  <a:latin typeface="+mn-lt"/>
                  <a:ea typeface="+mn-ea"/>
                  <a:cs typeface="+mn-cs"/>
                </a:rPr>
                <a:t>NAME = </a:t>
              </a:r>
              <a:endParaRPr lang="en-US" dirty="0">
                <a:solidFill>
                  <a:srgbClr val="808000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9714" name="Straight Arrow Connector 27"/>
            <p:cNvCxnSpPr>
              <a:cxnSpLocks noChangeShapeType="1"/>
            </p:cNvCxnSpPr>
            <p:nvPr/>
          </p:nvCxnSpPr>
          <p:spPr bwMode="auto">
            <a:xfrm rot="10800000" flipV="1">
              <a:off x="2195514" y="3733800"/>
              <a:ext cx="5119687" cy="15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5" name="Rectangle 33"/>
            <p:cNvSpPr>
              <a:spLocks noChangeArrowheads="1"/>
            </p:cNvSpPr>
            <p:nvPr/>
          </p:nvSpPr>
          <p:spPr bwMode="auto">
            <a:xfrm>
              <a:off x="4648200" y="3811588"/>
              <a:ext cx="1524000" cy="379413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tIns="0" bIns="0"/>
            <a:lstStyle/>
            <a:p>
              <a:pPr algn="ctr"/>
              <a:r>
                <a:rPr lang="en-US" dirty="0"/>
                <a:t>value</a:t>
              </a:r>
            </a:p>
          </p:txBody>
        </p:sp>
        <p:sp>
          <p:nvSpPr>
            <p:cNvPr id="29716" name="Rectangle 34"/>
            <p:cNvSpPr>
              <a:spLocks noChangeArrowheads="1"/>
            </p:cNvSpPr>
            <p:nvPr/>
          </p:nvSpPr>
          <p:spPr bwMode="auto">
            <a:xfrm>
              <a:off x="6172200" y="3810000"/>
              <a:ext cx="547688" cy="38099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tIns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133600" y="3409953"/>
            <a:ext cx="5119688" cy="369332"/>
            <a:chOff x="2209801" y="4546540"/>
            <a:chExt cx="5119687" cy="492505"/>
          </a:xfrm>
        </p:grpSpPr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617530" y="4546540"/>
              <a:ext cx="1802071" cy="49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dirty="0">
                  <a:solidFill>
                    <a:srgbClr val="808000"/>
                  </a:solidFill>
                  <a:latin typeface="+mn-lt"/>
                  <a:ea typeface="+mn-ea"/>
                  <a:cs typeface="+mn-cs"/>
                </a:rPr>
                <a:t>Cookie:   NAME =</a:t>
              </a:r>
            </a:p>
          </p:txBody>
        </p:sp>
        <p:cxnSp>
          <p:nvCxnSpPr>
            <p:cNvPr id="29710" name="Straight Arrow Connector 27"/>
            <p:cNvCxnSpPr>
              <a:cxnSpLocks noChangeShapeType="1"/>
            </p:cNvCxnSpPr>
            <p:nvPr/>
          </p:nvCxnSpPr>
          <p:spPr bwMode="auto">
            <a:xfrm rot="10800000" flipH="1" flipV="1">
              <a:off x="2209801" y="4551302"/>
              <a:ext cx="5119687" cy="15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1" name="Rectangle 35"/>
            <p:cNvSpPr>
              <a:spLocks noChangeArrowheads="1"/>
            </p:cNvSpPr>
            <p:nvPr/>
          </p:nvSpPr>
          <p:spPr bwMode="auto">
            <a:xfrm>
              <a:off x="4405312" y="4649788"/>
              <a:ext cx="1524000" cy="37941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tIns="0" bIns="0"/>
            <a:lstStyle/>
            <a:p>
              <a:pPr algn="ctr"/>
              <a:r>
                <a:rPr lang="en-US" dirty="0"/>
                <a:t>value</a:t>
              </a:r>
            </a:p>
          </p:txBody>
        </p:sp>
        <p:sp>
          <p:nvSpPr>
            <p:cNvPr id="29712" name="Rectangle 36"/>
            <p:cNvSpPr>
              <a:spLocks noChangeArrowheads="1"/>
            </p:cNvSpPr>
            <p:nvPr/>
          </p:nvSpPr>
          <p:spPr bwMode="auto">
            <a:xfrm>
              <a:off x="5929312" y="4648200"/>
              <a:ext cx="547688" cy="381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tIns="0" bIns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600200" y="2038350"/>
            <a:ext cx="7124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2060"/>
                </a:solidFill>
              </a:rPr>
              <a:t>Generate tag:   T </a:t>
            </a:r>
            <a:r>
              <a:rPr lang="en-US" b="1" dirty="0">
                <a:solidFill>
                  <a:srgbClr val="002060"/>
                </a:solidFill>
                <a:sym typeface="Symbol" charset="0"/>
              </a:rPr>
              <a:t>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MACsign</a:t>
            </a:r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k, </a:t>
            </a:r>
            <a:r>
              <a:rPr lang="en-US" b="1" dirty="0" smtClean="0">
                <a:solidFill>
                  <a:srgbClr val="002060"/>
                </a:solidFill>
              </a:rPr>
              <a:t>  SID </a:t>
            </a:r>
            <a:r>
              <a:rPr lang="en-US" b="1" dirty="0" err="1" smtClean="0">
                <a:solidFill>
                  <a:srgbClr val="002060"/>
                </a:solidFill>
              </a:rPr>
              <a:t>ll</a:t>
            </a:r>
            <a:r>
              <a:rPr lang="en-US" b="1" dirty="0" smtClean="0">
                <a:solidFill>
                  <a:srgbClr val="002060"/>
                </a:solidFill>
              </a:rPr>
              <a:t> name </a:t>
            </a:r>
            <a:r>
              <a:rPr lang="en-US" b="1" dirty="0" err="1" smtClean="0">
                <a:solidFill>
                  <a:srgbClr val="002060"/>
                </a:solidFill>
              </a:rPr>
              <a:t>ll</a:t>
            </a:r>
            <a:r>
              <a:rPr lang="en-US" b="1" dirty="0" smtClean="0">
                <a:solidFill>
                  <a:srgbClr val="002060"/>
                </a:solidFill>
              </a:rPr>
              <a:t> value 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9707" name="TextBox 38"/>
          <p:cNvSpPr txBox="1">
            <a:spLocks noChangeArrowheads="1"/>
          </p:cNvSpPr>
          <p:nvPr/>
        </p:nvSpPr>
        <p:spPr bwMode="auto">
          <a:xfrm>
            <a:off x="1600200" y="3958452"/>
            <a:ext cx="6802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2060"/>
                </a:solidFill>
              </a:rPr>
              <a:t> Verify tag:   </a:t>
            </a:r>
            <a:r>
              <a:rPr lang="en-US" b="1" dirty="0" err="1" smtClean="0">
                <a:solidFill>
                  <a:srgbClr val="002060"/>
                </a:solidFill>
              </a:rPr>
              <a:t>MACverify</a:t>
            </a:r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 smtClean="0">
                <a:solidFill>
                  <a:srgbClr val="002060"/>
                </a:solidFill>
                <a:sym typeface="Symbol" charset="0"/>
              </a:rPr>
              <a:t>k,   SID </a:t>
            </a:r>
            <a:r>
              <a:rPr lang="en-US" b="1" dirty="0" err="1" smtClean="0">
                <a:solidFill>
                  <a:srgbClr val="002060"/>
                </a:solidFill>
                <a:sym typeface="Symbol" charset="0"/>
              </a:rPr>
              <a:t>ll</a:t>
            </a:r>
            <a:r>
              <a:rPr lang="en-US" b="1" dirty="0" smtClean="0">
                <a:solidFill>
                  <a:srgbClr val="002060"/>
                </a:solidFill>
                <a:sym typeface="Symbol" charset="0"/>
              </a:rPr>
              <a:t> name </a:t>
            </a:r>
            <a:r>
              <a:rPr lang="en-US" b="1" dirty="0" err="1" smtClean="0">
                <a:solidFill>
                  <a:srgbClr val="002060"/>
                </a:solidFill>
                <a:sym typeface="Symbol" charset="0"/>
              </a:rPr>
              <a:t>ll</a:t>
            </a:r>
            <a:r>
              <a:rPr lang="en-US" b="1" dirty="0" smtClean="0">
                <a:solidFill>
                  <a:srgbClr val="002060"/>
                </a:solidFill>
                <a:sym typeface="Symbol" charset="0"/>
              </a:rPr>
              <a:t> value,   T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79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8" grpId="0"/>
      <p:bldP spid="297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 txBox="1">
            <a:spLocks noGrp="1"/>
          </p:cNvSpPr>
          <p:nvPr/>
        </p:nvSpPr>
        <p:spPr bwMode="auto">
          <a:xfrm>
            <a:off x="8737600" y="4962525"/>
            <a:ext cx="3556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fld id="{0E05BD88-633D-D848-9C9B-53AD0B812A0C}" type="slidenum">
              <a:rPr lang="en-GB" sz="1000" b="1">
                <a:solidFill>
                  <a:schemeClr val="bg1"/>
                </a:solidFill>
                <a:latin typeface="Times" charset="0"/>
              </a:rPr>
              <a:pPr algn="ctr"/>
              <a:t>19</a:t>
            </a:fld>
            <a:endParaRPr lang="en-GB" sz="1000" b="1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71450"/>
            <a:ext cx="8229600" cy="857250"/>
          </a:xfrm>
        </p:spPr>
        <p:txBody>
          <a:bodyPr anchor="ctr"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Example:    </a:t>
            </a:r>
            <a:r>
              <a:rPr lang="en-US" sz="3200" dirty="0" smtClean="0">
                <a:latin typeface="Tahoma" charset="0"/>
                <a:ea typeface="ＭＳ Ｐゴシック" charset="0"/>
                <a:cs typeface="ＭＳ Ｐゴシック" charset="0"/>
              </a:rPr>
              <a:t>ASP.NET</a:t>
            </a:r>
            <a:endParaRPr lang="en-US" sz="32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19150"/>
            <a:ext cx="8305800" cy="432435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System.Web.Configuration.MachineKey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171450" lvl="1" indent="342900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Secret web server key intended for cookie protection</a:t>
            </a:r>
          </a:p>
          <a:p>
            <a:pPr marL="0" indent="-22860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>
                <a:ea typeface="ＭＳ Ｐゴシック" charset="0"/>
              </a:rPr>
              <a:t>Creating </a:t>
            </a:r>
            <a:r>
              <a:rPr lang="en-US" dirty="0">
                <a:ea typeface="ＭＳ Ｐゴシック" charset="0"/>
              </a:rPr>
              <a:t>an encrypted cookie with integrity: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cs-CZ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cs-CZ" dirty="0" err="1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HttpCookie</a:t>
            </a:r>
            <a:r>
              <a:rPr lang="cs-CZ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 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cookie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new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HttpCookie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name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,</a:t>
            </a: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val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); </a:t>
            </a: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</a:b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HttpCookie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 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encodedCookie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=</a:t>
            </a: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</a:b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			</a:t>
            </a:r>
            <a:r>
              <a:rPr lang="cs-CZ" b="1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HttpSecureCookie.Encode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cookie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);</a:t>
            </a: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 marL="171450">
              <a:spcBef>
                <a:spcPts val="3000"/>
              </a:spcBef>
              <a:spcAft>
                <a:spcPts val="6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Decrypting and validating an encrypted cookie: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cs-CZ" b="1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cs-CZ" b="1" dirty="0" err="1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HttpSecureCookie</a:t>
            </a:r>
            <a:r>
              <a:rPr lang="cs-CZ" b="1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.</a:t>
            </a:r>
            <a:r>
              <a:rPr lang="en-US" b="1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De</a:t>
            </a:r>
            <a:r>
              <a:rPr lang="cs-CZ" b="1" dirty="0" err="1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code</a:t>
            </a:r>
            <a:r>
              <a:rPr lang="en-US" b="1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cookie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);</a:t>
            </a:r>
            <a:endParaRPr lang="en-US" dirty="0">
              <a:solidFill>
                <a:srgbClr val="0099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7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Same origin policy:   </a:t>
            </a:r>
            <a:r>
              <a:rPr lang="en-US" altLang="ja-JP" sz="3200" dirty="0" smtClean="0">
                <a:ea typeface="ＭＳ Ｐゴシック" charset="0"/>
                <a:cs typeface="ＭＳ Ｐゴシック" charset="0"/>
              </a:rPr>
              <a:t>review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971550"/>
            <a:ext cx="8001000" cy="3048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Review:   Same Origin Policy (SOP) for DOM:</a:t>
            </a:r>
          </a:p>
          <a:p>
            <a:pPr marL="520700" lvl="1" indent="-233363">
              <a:lnSpc>
                <a:spcPts val="3400"/>
              </a:lnSpc>
              <a:spcBef>
                <a:spcPts val="1200"/>
              </a:spcBef>
            </a:pPr>
            <a:r>
              <a:rPr lang="en-US" dirty="0">
                <a:ea typeface="ＭＳ Ｐゴシック" charset="0"/>
              </a:rPr>
              <a:t>Origin A can access origin </a:t>
            </a:r>
            <a:r>
              <a:rPr lang="en-US" dirty="0" smtClean="0">
                <a:ea typeface="ＭＳ Ｐゴシック" charset="0"/>
              </a:rPr>
              <a:t>B’</a:t>
            </a:r>
            <a:r>
              <a:rPr lang="en-US" altLang="ja-JP" dirty="0" smtClean="0">
                <a:ea typeface="ＭＳ Ｐゴシック" charset="0"/>
              </a:rPr>
              <a:t>s </a:t>
            </a:r>
            <a:r>
              <a:rPr lang="en-US" altLang="ja-JP" dirty="0">
                <a:ea typeface="ＭＳ Ｐゴシック" charset="0"/>
              </a:rPr>
              <a:t>DOM if match on</a:t>
            </a:r>
            <a:br>
              <a:rPr lang="en-US" altLang="ja-JP" dirty="0">
                <a:ea typeface="ＭＳ Ｐゴシック" charset="0"/>
              </a:rPr>
            </a:br>
            <a:r>
              <a:rPr lang="en-US" altLang="ja-JP" dirty="0">
                <a:ea typeface="ＭＳ Ｐゴシック" charset="0"/>
              </a:rPr>
              <a:t>		</a:t>
            </a:r>
            <a:r>
              <a:rPr lang="en-US" altLang="ja-JP" sz="2600" b="1" dirty="0">
                <a:ea typeface="ＭＳ Ｐゴシック" charset="0"/>
              </a:rPr>
              <a:t>(scheme,   domain,  port)</a:t>
            </a:r>
          </a:p>
          <a:p>
            <a:pPr marL="520700" lvl="1" indent="-233363"/>
            <a:endParaRPr lang="en-US" dirty="0">
              <a:ea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mtClean="0">
                <a:ea typeface="ＭＳ Ｐゴシック" charset="0"/>
                <a:cs typeface="ＭＳ Ｐゴシック" charset="0"/>
              </a:rPr>
              <a:t>This lecture:  </a:t>
            </a:r>
            <a:r>
              <a:rPr lang="en-US" dirty="0">
                <a:ea typeface="ＭＳ Ｐゴシック" charset="0"/>
                <a:cs typeface="ＭＳ Ｐゴシック" charset="0"/>
              </a:rPr>
              <a:t>Same Original Policy (SOP) for cookies: </a:t>
            </a:r>
          </a:p>
          <a:p>
            <a:pPr marL="520700" lvl="1" indent="-233363">
              <a:lnSpc>
                <a:spcPts val="3400"/>
              </a:lnSpc>
              <a:spcBef>
                <a:spcPts val="1200"/>
              </a:spcBef>
            </a:pP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Based </a:t>
            </a:r>
            <a:r>
              <a:rPr lang="en-US" dirty="0">
                <a:ea typeface="ＭＳ Ｐゴシック" charset="0"/>
              </a:rPr>
              <a:t>on</a:t>
            </a:r>
            <a:r>
              <a:rPr lang="en-US" dirty="0" smtClean="0">
                <a:ea typeface="ＭＳ Ｐゴシック" charset="0"/>
              </a:rPr>
              <a:t>:      </a:t>
            </a:r>
            <a:r>
              <a:rPr lang="en-US" sz="2600" b="1" dirty="0" smtClean="0">
                <a:ea typeface="ＭＳ Ｐゴシック" charset="0"/>
              </a:rPr>
              <a:t>(</a:t>
            </a:r>
            <a:r>
              <a:rPr lang="en-US" sz="2600" b="1" dirty="0">
                <a:ea typeface="ＭＳ Ｐゴシック" charset="0"/>
              </a:rPr>
              <a:t>[scheme],  domain,  </a:t>
            </a:r>
            <a:r>
              <a:rPr lang="en-US" sz="2600" b="1" i="1" dirty="0">
                <a:ea typeface="ＭＳ Ｐゴシック" charset="0"/>
              </a:rPr>
              <a:t>path</a:t>
            </a:r>
            <a:r>
              <a:rPr lang="en-US" sz="2600" b="1" dirty="0" smtClean="0">
                <a:ea typeface="ＭＳ Ｐゴシック" charset="0"/>
              </a:rPr>
              <a:t>)</a:t>
            </a:r>
            <a:endParaRPr lang="en-US" sz="2600" b="1" dirty="0">
              <a:ea typeface="ＭＳ Ｐゴシック" charset="0"/>
            </a:endParaRPr>
          </a:p>
        </p:txBody>
      </p:sp>
      <p:grpSp>
        <p:nvGrpSpPr>
          <p:cNvPr id="6149" name="Group 6"/>
          <p:cNvGrpSpPr>
            <a:grpSpLocks/>
          </p:cNvGrpSpPr>
          <p:nvPr/>
        </p:nvGrpSpPr>
        <p:grpSpPr bwMode="auto">
          <a:xfrm>
            <a:off x="2590800" y="3867150"/>
            <a:ext cx="1085604" cy="776447"/>
            <a:chOff x="2209800" y="4984376"/>
            <a:chExt cx="1085323" cy="1035761"/>
          </a:xfrm>
        </p:grpSpPr>
        <p:sp>
          <p:nvSpPr>
            <p:cNvPr id="6151" name="TextBox 4"/>
            <p:cNvSpPr txBox="1">
              <a:spLocks noChangeArrowheads="1"/>
            </p:cNvSpPr>
            <p:nvPr/>
          </p:nvSpPr>
          <p:spPr bwMode="auto">
            <a:xfrm>
              <a:off x="2209800" y="5486400"/>
              <a:ext cx="1085323" cy="533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optional</a:t>
              </a:r>
            </a:p>
          </p:txBody>
        </p:sp>
        <p:sp>
          <p:nvSpPr>
            <p:cNvPr id="6152" name="Freeform 5"/>
            <p:cNvSpPr>
              <a:spLocks noChangeArrowheads="1"/>
            </p:cNvSpPr>
            <p:nvPr/>
          </p:nvSpPr>
          <p:spPr bwMode="auto">
            <a:xfrm>
              <a:off x="2761129" y="4984376"/>
              <a:ext cx="519953" cy="573742"/>
            </a:xfrm>
            <a:custGeom>
              <a:avLst/>
              <a:gdLst>
                <a:gd name="T0" fmla="*/ 0 w 519953"/>
                <a:gd name="T1" fmla="*/ 573742 h 573742"/>
                <a:gd name="T2" fmla="*/ 394447 w 519953"/>
                <a:gd name="T3" fmla="*/ 340659 h 573742"/>
                <a:gd name="T4" fmla="*/ 519953 w 519953"/>
                <a:gd name="T5" fmla="*/ 0 h 573742"/>
                <a:gd name="T6" fmla="*/ 0 60000 65536"/>
                <a:gd name="T7" fmla="*/ 0 60000 65536"/>
                <a:gd name="T8" fmla="*/ 0 60000 65536"/>
                <a:gd name="T9" fmla="*/ 0 w 519953"/>
                <a:gd name="T10" fmla="*/ 0 h 573742"/>
                <a:gd name="T11" fmla="*/ 519953 w 519953"/>
                <a:gd name="T12" fmla="*/ 573742 h 5737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9953" h="573742">
                  <a:moveTo>
                    <a:pt x="0" y="573742"/>
                  </a:moveTo>
                  <a:cubicBezTo>
                    <a:pt x="153894" y="505012"/>
                    <a:pt x="307788" y="436283"/>
                    <a:pt x="394447" y="340659"/>
                  </a:cubicBezTo>
                  <a:cubicBezTo>
                    <a:pt x="481106" y="245035"/>
                    <a:pt x="500529" y="122517"/>
                    <a:pt x="519953" y="0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0" y="4686300"/>
            <a:ext cx="5410200" cy="457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scheme://domain:port/path?params</a:t>
            </a:r>
          </a:p>
        </p:txBody>
      </p:sp>
    </p:spTree>
    <p:extLst>
      <p:ext uri="{BB962C8B-B14F-4D97-AF65-F5344CB8AC3E}">
        <p14:creationId xmlns:p14="http://schemas.microsoft.com/office/powerpoint/2010/main" val="226215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Session Management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Sessions</a:t>
            </a:r>
          </a:p>
        </p:txBody>
      </p:sp>
      <p:sp>
        <p:nvSpPr>
          <p:cNvPr id="3379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A sequence of requests and responses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from one </a:t>
            </a:r>
            <a:r>
              <a:rPr lang="en-US" dirty="0">
                <a:ea typeface="ＭＳ Ｐゴシック" charset="0"/>
                <a:cs typeface="ＭＳ Ｐゴシック" charset="0"/>
              </a:rPr>
              <a:t>browser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ea typeface="ＭＳ Ｐゴシック" charset="0"/>
                <a:cs typeface="ＭＳ Ｐゴシック" charset="0"/>
              </a:rPr>
              <a:t>one (or more) sites</a:t>
            </a:r>
          </a:p>
          <a:p>
            <a:pPr lvl="1"/>
            <a:r>
              <a:rPr lang="en-US" dirty="0">
                <a:ea typeface="ＭＳ Ｐゴシック" charset="0"/>
              </a:rPr>
              <a:t>Session can be long  </a:t>
            </a:r>
            <a:r>
              <a:rPr lang="en-US" dirty="0" smtClean="0">
                <a:ea typeface="ＭＳ Ｐゴシック" charset="0"/>
              </a:rPr>
              <a:t>(e.g. Gmail) or </a:t>
            </a:r>
            <a:r>
              <a:rPr lang="en-US" dirty="0">
                <a:ea typeface="ＭＳ Ｐゴシック" charset="0"/>
              </a:rPr>
              <a:t>short</a:t>
            </a:r>
          </a:p>
          <a:p>
            <a:pPr lvl="1">
              <a:spcBef>
                <a:spcPts val="800"/>
              </a:spcBef>
            </a:pPr>
            <a:r>
              <a:rPr lang="en-US" dirty="0">
                <a:ea typeface="ＭＳ Ｐゴシック" charset="0"/>
              </a:rPr>
              <a:t>without session </a:t>
            </a:r>
            <a:r>
              <a:rPr lang="en-US" dirty="0" err="1">
                <a:ea typeface="ＭＳ Ｐゴシック" charset="0"/>
              </a:rPr>
              <a:t>mgmt</a:t>
            </a:r>
            <a:r>
              <a:rPr lang="en-US" dirty="0">
                <a:ea typeface="ＭＳ Ｐゴシック" charset="0"/>
              </a:rPr>
              <a:t>: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	 </a:t>
            </a:r>
            <a:r>
              <a:rPr lang="en-US" dirty="0" smtClean="0">
                <a:ea typeface="ＭＳ Ｐゴシック" charset="0"/>
              </a:rPr>
              <a:t>	users </a:t>
            </a:r>
            <a:r>
              <a:rPr lang="en-US" dirty="0">
                <a:ea typeface="ＭＳ Ｐゴシック" charset="0"/>
              </a:rPr>
              <a:t>would have to constantly re-authenticate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Session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mgmt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:    </a:t>
            </a:r>
            <a:r>
              <a:rPr lang="en-US" dirty="0" smtClean="0">
                <a:ea typeface="ＭＳ Ｐゴシック" charset="0"/>
              </a:rPr>
              <a:t>authorize </a:t>
            </a:r>
            <a:r>
              <a:rPr lang="en-US" dirty="0">
                <a:ea typeface="ＭＳ Ｐゴシック" charset="0"/>
              </a:rPr>
              <a:t>user once;</a:t>
            </a:r>
          </a:p>
          <a:p>
            <a:pPr lvl="1"/>
            <a:r>
              <a:rPr lang="en-US" dirty="0">
                <a:ea typeface="ＭＳ Ｐゴシック" charset="0"/>
              </a:rPr>
              <a:t>All subsequent requests are tied to user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2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Pre-history:   HTTP auth</a:t>
            </a: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7" t="36752" r="19173" b="41354"/>
          <a:stretch>
            <a:fillRect/>
          </a:stretch>
        </p:blipFill>
        <p:spPr>
          <a:xfrm>
            <a:off x="838200" y="2419350"/>
            <a:ext cx="7543800" cy="1497806"/>
          </a:xfrm>
          <a:noFill/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457200" y="971550"/>
            <a:ext cx="82296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HTTP request:	</a:t>
            </a:r>
            <a:r>
              <a:rPr lang="en-US" dirty="0">
                <a:solidFill>
                  <a:srgbClr val="002060"/>
                </a:solidFill>
              </a:rPr>
              <a:t>GET   /</a:t>
            </a:r>
            <a:r>
              <a:rPr lang="en-US" dirty="0" err="1">
                <a:solidFill>
                  <a:srgbClr val="002060"/>
                </a:solidFill>
              </a:rPr>
              <a:t>index.html</a:t>
            </a:r>
            <a:endParaRPr lang="en-US" dirty="0">
              <a:solidFill>
                <a:srgbClr val="002060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en-US" dirty="0"/>
              <a:t>HTTP response contains: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       </a:t>
            </a:r>
            <a:r>
              <a:rPr lang="en-US" b="1" dirty="0">
                <a:solidFill>
                  <a:srgbClr val="002060"/>
                </a:solidFill>
              </a:rPr>
              <a:t>WWW-Authenticate:  Basic realm="Password Required</a:t>
            </a:r>
            <a:r>
              <a:rPr lang="ja-JP" altLang="en-US" b="1" dirty="0">
                <a:solidFill>
                  <a:srgbClr val="002060"/>
                </a:solidFill>
              </a:rPr>
              <a:t>“</a:t>
            </a:r>
            <a:endParaRPr lang="en-US" altLang="ja-JP" b="1" dirty="0">
              <a:solidFill>
                <a:srgbClr val="002060"/>
              </a:solidFill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Browsers sends hashed password on all subsequent HTTP requests: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       </a:t>
            </a:r>
            <a:r>
              <a:rPr lang="en-US" b="1" dirty="0">
                <a:solidFill>
                  <a:srgbClr val="002060"/>
                </a:solidFill>
              </a:rPr>
              <a:t>Authorization:  Basic ZGFddfibzsdfgkjheczI1NXRleHQ=</a:t>
            </a:r>
          </a:p>
        </p:txBody>
      </p:sp>
    </p:spTree>
    <p:extLst>
      <p:ext uri="{BB962C8B-B14F-4D97-AF65-F5344CB8AC3E}">
        <p14:creationId xmlns:p14="http://schemas.microsoft.com/office/powerpoint/2010/main" val="277936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HTTP auth problems</a:t>
            </a:r>
          </a:p>
        </p:txBody>
      </p:sp>
      <p:sp>
        <p:nvSpPr>
          <p:cNvPr id="3584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28600" y="971550"/>
            <a:ext cx="89154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Hardly used in commercial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sites: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spcBef>
                <a:spcPts val="2400"/>
              </a:spcBef>
            </a:pPr>
            <a:r>
              <a:rPr lang="en-US" dirty="0">
                <a:ea typeface="ＭＳ Ｐゴシック" charset="0"/>
              </a:rPr>
              <a:t>User cannot log out other than by closing browser</a:t>
            </a:r>
          </a:p>
          <a:p>
            <a:pPr lvl="1">
              <a:spcBef>
                <a:spcPts val="600"/>
              </a:spcBef>
            </a:pPr>
            <a:r>
              <a:rPr lang="en-US" dirty="0">
                <a:ea typeface="ＭＳ Ｐゴシック" charset="0"/>
              </a:rPr>
              <a:t>What </a:t>
            </a:r>
            <a:r>
              <a:rPr lang="en-US" dirty="0" smtClean="0">
                <a:ea typeface="ＭＳ Ｐゴシック" charset="0"/>
              </a:rPr>
              <a:t>if user </a:t>
            </a:r>
            <a:r>
              <a:rPr lang="en-US" dirty="0">
                <a:ea typeface="ＭＳ Ｐゴシック" charset="0"/>
              </a:rPr>
              <a:t>has multiple accounts</a:t>
            </a:r>
            <a:r>
              <a:rPr lang="en-US" dirty="0" smtClean="0">
                <a:ea typeface="ＭＳ Ｐゴシック" charset="0"/>
              </a:rPr>
              <a:t>? 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multiple </a:t>
            </a:r>
            <a:r>
              <a:rPr lang="en-US" dirty="0">
                <a:ea typeface="ＭＳ Ｐゴシック" charset="0"/>
              </a:rPr>
              <a:t>users on same </a:t>
            </a:r>
            <a:r>
              <a:rPr lang="en-US" dirty="0" smtClean="0">
                <a:ea typeface="ＭＳ Ｐゴシック" charset="0"/>
              </a:rPr>
              <a:t>machine?</a:t>
            </a:r>
            <a:endParaRPr lang="en-US" dirty="0">
              <a:ea typeface="ＭＳ Ｐゴシック" charset="0"/>
            </a:endParaRPr>
          </a:p>
          <a:p>
            <a:pPr>
              <a:spcBef>
                <a:spcPts val="2400"/>
              </a:spcBef>
            </a:pPr>
            <a:r>
              <a:rPr lang="en-US" dirty="0">
                <a:ea typeface="ＭＳ Ｐゴシック" charset="0"/>
              </a:rPr>
              <a:t>Site cannot customize password dialog</a:t>
            </a:r>
          </a:p>
          <a:p>
            <a:pPr>
              <a:spcBef>
                <a:spcPts val="2400"/>
              </a:spcBef>
            </a:pPr>
            <a:r>
              <a:rPr lang="en-US" dirty="0">
                <a:ea typeface="ＭＳ Ｐゴシック" charset="0"/>
              </a:rPr>
              <a:t>Confusing dialog to users </a:t>
            </a:r>
          </a:p>
          <a:p>
            <a:pPr>
              <a:spcBef>
                <a:spcPts val="2400"/>
              </a:spcBef>
            </a:pPr>
            <a:r>
              <a:rPr lang="en-US" dirty="0">
                <a:ea typeface="ＭＳ Ｐゴシック" charset="0"/>
              </a:rPr>
              <a:t>Easily </a:t>
            </a:r>
            <a:r>
              <a:rPr lang="en-US" dirty="0" smtClean="0">
                <a:ea typeface="ＭＳ Ｐゴシック" charset="0"/>
              </a:rPr>
              <a:t>spoofed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9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Session tokens</a:t>
            </a:r>
          </a:p>
        </p:txBody>
      </p:sp>
      <p:grpSp>
        <p:nvGrpSpPr>
          <p:cNvPr id="37890" name="Group 36"/>
          <p:cNvGrpSpPr>
            <a:grpSpLocks/>
          </p:cNvGrpSpPr>
          <p:nvPr/>
        </p:nvGrpSpPr>
        <p:grpSpPr bwMode="auto">
          <a:xfrm>
            <a:off x="381000" y="971551"/>
            <a:ext cx="1219200" cy="3555206"/>
            <a:chOff x="381000" y="1736725"/>
            <a:chExt cx="1219200" cy="4740275"/>
          </a:xfrm>
        </p:grpSpPr>
        <p:sp>
          <p:nvSpPr>
            <p:cNvPr id="1323012" name="Rectangle 4"/>
            <p:cNvSpPr>
              <a:spLocks noChangeArrowheads="1"/>
            </p:cNvSpPr>
            <p:nvPr/>
          </p:nvSpPr>
          <p:spPr bwMode="auto">
            <a:xfrm>
              <a:off x="381000" y="2133600"/>
              <a:ext cx="1219200" cy="43434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23015" name="Text Box 7"/>
            <p:cNvSpPr txBox="1">
              <a:spLocks noChangeArrowheads="1"/>
            </p:cNvSpPr>
            <p:nvPr/>
          </p:nvSpPr>
          <p:spPr bwMode="auto">
            <a:xfrm>
              <a:off x="457200" y="1736725"/>
              <a:ext cx="963049" cy="4924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a typeface="+mn-ea"/>
                  <a:cs typeface="+mn-cs"/>
                </a:rPr>
                <a:t>Browser</a:t>
              </a:r>
            </a:p>
          </p:txBody>
        </p:sp>
      </p:grpSp>
      <p:sp>
        <p:nvSpPr>
          <p:cNvPr id="1323013" name="Rectangle 5"/>
          <p:cNvSpPr>
            <a:spLocks noChangeArrowheads="1"/>
          </p:cNvSpPr>
          <p:nvPr/>
        </p:nvSpPr>
        <p:spPr bwMode="auto">
          <a:xfrm>
            <a:off x="7315200" y="1257300"/>
            <a:ext cx="1219200" cy="32575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a typeface="+mn-ea"/>
              <a:cs typeface="+mn-cs"/>
            </a:endParaRPr>
          </a:p>
        </p:txBody>
      </p:sp>
      <p:grpSp>
        <p:nvGrpSpPr>
          <p:cNvPr id="37892" name="Group 53"/>
          <p:cNvGrpSpPr>
            <a:grpSpLocks/>
          </p:cNvGrpSpPr>
          <p:nvPr/>
        </p:nvGrpSpPr>
        <p:grpSpPr bwMode="auto">
          <a:xfrm>
            <a:off x="1600200" y="1125126"/>
            <a:ext cx="5715000" cy="856134"/>
            <a:chOff x="1600200" y="1652297"/>
            <a:chExt cx="5715000" cy="1141970"/>
          </a:xfrm>
        </p:grpSpPr>
        <p:cxnSp>
          <p:nvCxnSpPr>
            <p:cNvPr id="37908" name="Straight Arrow Connector 39"/>
            <p:cNvCxnSpPr>
              <a:cxnSpLocks noChangeShapeType="1"/>
            </p:cNvCxnSpPr>
            <p:nvPr/>
          </p:nvCxnSpPr>
          <p:spPr bwMode="auto">
            <a:xfrm>
              <a:off x="1600200" y="2133600"/>
              <a:ext cx="51054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9" name="TextBox 40"/>
            <p:cNvSpPr txBox="1">
              <a:spLocks noChangeArrowheads="1"/>
            </p:cNvSpPr>
            <p:nvPr/>
          </p:nvSpPr>
          <p:spPr bwMode="auto">
            <a:xfrm>
              <a:off x="2057400" y="1652297"/>
              <a:ext cx="1869948" cy="53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GET /</a:t>
              </a:r>
              <a:r>
                <a:rPr lang="en-US" dirty="0" err="1">
                  <a:latin typeface="+mn-lt"/>
                </a:rPr>
                <a:t>index.html</a:t>
              </a:r>
              <a:endParaRPr lang="en-US" dirty="0">
                <a:latin typeface="+mn-lt"/>
              </a:endParaRPr>
            </a:p>
          </p:txBody>
        </p:sp>
        <p:cxnSp>
          <p:nvCxnSpPr>
            <p:cNvPr id="37910" name="Straight Arrow Connector 42"/>
            <p:cNvCxnSpPr>
              <a:cxnSpLocks noChangeShapeType="1"/>
            </p:cNvCxnSpPr>
            <p:nvPr/>
          </p:nvCxnSpPr>
          <p:spPr bwMode="auto">
            <a:xfrm rot="10800000" flipV="1">
              <a:off x="2079662" y="2362215"/>
              <a:ext cx="5235538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1" name="TextBox 43"/>
            <p:cNvSpPr txBox="1">
              <a:spLocks noChangeArrowheads="1"/>
            </p:cNvSpPr>
            <p:nvPr/>
          </p:nvSpPr>
          <p:spPr bwMode="auto">
            <a:xfrm>
              <a:off x="3811997" y="2260573"/>
              <a:ext cx="3248906" cy="53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set anonymous session token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1600200" y="2006239"/>
            <a:ext cx="5105400" cy="707886"/>
            <a:chOff x="1600200" y="2827543"/>
            <a:chExt cx="5105400" cy="943662"/>
          </a:xfrm>
        </p:grpSpPr>
        <p:cxnSp>
          <p:nvCxnSpPr>
            <p:cNvPr id="37906" name="Straight Arrow Connector 45"/>
            <p:cNvCxnSpPr>
              <a:cxnSpLocks noChangeShapeType="1"/>
            </p:cNvCxnSpPr>
            <p:nvPr/>
          </p:nvCxnSpPr>
          <p:spPr bwMode="auto">
            <a:xfrm>
              <a:off x="1600200" y="3299182"/>
              <a:ext cx="51054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7" name="TextBox 46"/>
            <p:cNvSpPr txBox="1">
              <a:spLocks noChangeArrowheads="1"/>
            </p:cNvSpPr>
            <p:nvPr/>
          </p:nvSpPr>
          <p:spPr bwMode="auto">
            <a:xfrm>
              <a:off x="2057400" y="2827543"/>
              <a:ext cx="2877085" cy="94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GET /</a:t>
              </a:r>
              <a:r>
                <a:rPr lang="en-US" dirty="0" err="1">
                  <a:latin typeface="+mn-lt"/>
                </a:rPr>
                <a:t>books.html</a:t>
              </a:r>
              <a:endParaRPr lang="en-US" dirty="0">
                <a:latin typeface="+mn-lt"/>
              </a:endParaRPr>
            </a:p>
            <a:p>
              <a:pPr eaLnBrk="1" hangingPunct="1"/>
              <a:r>
                <a:rPr lang="en-US" dirty="0">
                  <a:latin typeface="+mn-lt"/>
                </a:rPr>
                <a:t>anonymous session token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1600200" y="2724150"/>
            <a:ext cx="5715000" cy="1088208"/>
            <a:chOff x="1600200" y="3733830"/>
            <a:chExt cx="5715002" cy="1450758"/>
          </a:xfrm>
        </p:grpSpPr>
        <p:cxnSp>
          <p:nvCxnSpPr>
            <p:cNvPr id="37902" name="Straight Arrow Connector 47"/>
            <p:cNvCxnSpPr>
              <a:cxnSpLocks noChangeShapeType="1"/>
            </p:cNvCxnSpPr>
            <p:nvPr/>
          </p:nvCxnSpPr>
          <p:spPr bwMode="auto">
            <a:xfrm>
              <a:off x="1600200" y="4241765"/>
              <a:ext cx="51054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3" name="TextBox 48"/>
            <p:cNvSpPr txBox="1">
              <a:spLocks noChangeArrowheads="1"/>
            </p:cNvSpPr>
            <p:nvPr/>
          </p:nvSpPr>
          <p:spPr bwMode="auto">
            <a:xfrm>
              <a:off x="2079662" y="3733830"/>
              <a:ext cx="2548595" cy="943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POST /do-login</a:t>
              </a:r>
            </a:p>
            <a:p>
              <a:pPr eaLnBrk="1" hangingPunct="1"/>
              <a:r>
                <a:rPr lang="en-US" dirty="0">
                  <a:latin typeface="+mn-lt"/>
                </a:rPr>
                <a:t>Username &amp; password</a:t>
              </a:r>
            </a:p>
          </p:txBody>
        </p:sp>
        <p:cxnSp>
          <p:nvCxnSpPr>
            <p:cNvPr id="37904" name="Straight Arrow Connector 49"/>
            <p:cNvCxnSpPr>
              <a:cxnSpLocks noChangeShapeType="1"/>
            </p:cNvCxnSpPr>
            <p:nvPr/>
          </p:nvCxnSpPr>
          <p:spPr bwMode="auto">
            <a:xfrm rot="10800000" flipV="1">
              <a:off x="2133601" y="4728963"/>
              <a:ext cx="51816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5" name="TextBox 50"/>
            <p:cNvSpPr txBox="1">
              <a:spLocks noChangeArrowheads="1"/>
            </p:cNvSpPr>
            <p:nvPr/>
          </p:nvSpPr>
          <p:spPr bwMode="auto">
            <a:xfrm>
              <a:off x="3048000" y="4651176"/>
              <a:ext cx="3912525" cy="5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elevate to a logged-in session token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600200" y="3921264"/>
            <a:ext cx="5105400" cy="707886"/>
            <a:chOff x="1600200" y="5214396"/>
            <a:chExt cx="5105400" cy="943662"/>
          </a:xfrm>
        </p:grpSpPr>
        <p:cxnSp>
          <p:nvCxnSpPr>
            <p:cNvPr id="37900" name="Straight Arrow Connector 51"/>
            <p:cNvCxnSpPr>
              <a:cxnSpLocks noChangeShapeType="1"/>
            </p:cNvCxnSpPr>
            <p:nvPr/>
          </p:nvCxnSpPr>
          <p:spPr bwMode="auto">
            <a:xfrm>
              <a:off x="1600200" y="5737582"/>
              <a:ext cx="51054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1" name="TextBox 52"/>
            <p:cNvSpPr txBox="1">
              <a:spLocks noChangeArrowheads="1"/>
            </p:cNvSpPr>
            <p:nvPr/>
          </p:nvSpPr>
          <p:spPr bwMode="auto">
            <a:xfrm>
              <a:off x="2133600" y="5214396"/>
              <a:ext cx="2628243" cy="94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POST /checkout</a:t>
              </a:r>
            </a:p>
            <a:p>
              <a:pPr eaLnBrk="1" hangingPunct="1"/>
              <a:r>
                <a:rPr lang="en-US" dirty="0">
                  <a:latin typeface="+mn-lt"/>
                </a:rPr>
                <a:t>logged-in session token</a:t>
              </a:r>
            </a:p>
          </p:txBody>
        </p:sp>
      </p:grp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>
            <a:off x="7391401" y="2550318"/>
            <a:ext cx="1490663" cy="973932"/>
          </a:xfrm>
          <a:prstGeom prst="wedgeRoundRectCallout">
            <a:avLst>
              <a:gd name="adj1" fmla="val -80561"/>
              <a:gd name="adj2" fmla="val 14108"/>
              <a:gd name="adj3" fmla="val 16667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check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credentials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(crypto)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>
            <a:off x="7424737" y="3981450"/>
            <a:ext cx="1490663" cy="802481"/>
          </a:xfrm>
          <a:prstGeom prst="wedgeRoundRectCallout">
            <a:avLst>
              <a:gd name="adj1" fmla="val -86710"/>
              <a:gd name="adj2" fmla="val -10915"/>
              <a:gd name="adj3" fmla="val 16667"/>
            </a:avLst>
          </a:prstGeom>
          <a:solidFill>
            <a:srgbClr val="E46C0A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Validate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token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7600" y="907018"/>
            <a:ext cx="97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0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>
                <a:latin typeface="Tahoma" charset="0"/>
                <a:ea typeface="ＭＳ Ｐゴシック" charset="0"/>
                <a:cs typeface="ＭＳ Ｐゴシック" charset="0"/>
              </a:rPr>
              <a:t>Storing session tokens:  </a:t>
            </a:r>
            <a:br>
              <a:rPr lang="en-US" sz="360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360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3200">
                <a:latin typeface="Tahoma" charset="0"/>
                <a:ea typeface="ＭＳ Ｐゴシック" charset="0"/>
                <a:cs typeface="ＭＳ Ｐゴシック" charset="0"/>
              </a:rPr>
              <a:t>Lots of options   </a:t>
            </a:r>
            <a:r>
              <a:rPr lang="en-US" sz="2800">
                <a:latin typeface="Tahoma" charset="0"/>
                <a:ea typeface="ＭＳ Ｐゴシック" charset="0"/>
                <a:cs typeface="ＭＳ Ｐゴシック" charset="0"/>
              </a:rPr>
              <a:t>(but none are perfect)</a:t>
            </a:r>
          </a:p>
        </p:txBody>
      </p:sp>
      <p:sp>
        <p:nvSpPr>
          <p:cNvPr id="3891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3867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Browser cookie:</a:t>
            </a:r>
          </a:p>
          <a:p>
            <a:pPr marL="341313" indent="-341313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Set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-Cookie:    </a:t>
            </a:r>
            <a:r>
              <a:rPr lang="en-US" dirty="0" err="1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SessionToken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=fduhye63sfdb</a:t>
            </a:r>
          </a:p>
          <a:p>
            <a:pPr marL="341313" indent="-341313"/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Embed </a:t>
            </a:r>
            <a:r>
              <a:rPr lang="en-US" dirty="0">
                <a:ea typeface="ＭＳ Ｐゴシック" charset="0"/>
                <a:cs typeface="ＭＳ Ｐゴシック" charset="0"/>
              </a:rPr>
              <a:t>in all URL links:</a:t>
            </a:r>
          </a:p>
          <a:p>
            <a:pPr marL="341313" indent="-341313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https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://</a:t>
            </a:r>
            <a:r>
              <a:rPr lang="en-US" dirty="0" err="1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site.com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/checkout ? </a:t>
            </a:r>
            <a:r>
              <a:rPr lang="en-US" dirty="0" err="1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SessionToken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=kh7y3b</a:t>
            </a:r>
          </a:p>
          <a:p>
            <a:pPr marL="341313" indent="-341313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 a hidden form field:</a:t>
            </a:r>
          </a:p>
          <a:p>
            <a:pPr marL="341313" indent="-341313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&lt;input type=</a:t>
            </a:r>
            <a:r>
              <a:rPr lang="ja-JP" alt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hidden</a:t>
            </a:r>
            <a:r>
              <a:rPr lang="ja-JP" alt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name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ja-JP" alt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sessionid</a:t>
            </a:r>
            <a:r>
              <a:rPr lang="ja-JP" altLang="en-US" dirty="0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value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ja-JP" alt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kh7y3b</a:t>
            </a:r>
            <a:r>
              <a:rPr lang="ja-JP" alt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&gt;</a:t>
            </a:r>
          </a:p>
          <a:p>
            <a:pPr marL="341313" indent="-341313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cxnSp>
        <p:nvCxnSpPr>
          <p:cNvPr id="38915" name="Straight Connector 4"/>
          <p:cNvCxnSpPr>
            <a:cxnSpLocks noChangeShapeType="1"/>
          </p:cNvCxnSpPr>
          <p:nvPr/>
        </p:nvCxnSpPr>
        <p:spPr bwMode="auto">
          <a:xfrm>
            <a:off x="609600" y="2189559"/>
            <a:ext cx="7772400" cy="1191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6" name="Straight Connector 5"/>
          <p:cNvCxnSpPr>
            <a:cxnSpLocks noChangeShapeType="1"/>
          </p:cNvCxnSpPr>
          <p:nvPr/>
        </p:nvCxnSpPr>
        <p:spPr bwMode="auto">
          <a:xfrm>
            <a:off x="685800" y="3561160"/>
            <a:ext cx="7772400" cy="1190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3259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609600" y="57150"/>
            <a:ext cx="7772400" cy="685800"/>
          </a:xfrm>
        </p:spPr>
        <p:txBody>
          <a:bodyPr/>
          <a:lstStyle/>
          <a:p>
            <a:r>
              <a:rPr lang="en-US" sz="3600">
                <a:latin typeface="Tahoma" charset="0"/>
                <a:ea typeface="ＭＳ Ｐゴシック" charset="0"/>
                <a:cs typeface="ＭＳ Ｐゴシック" charset="0"/>
              </a:rPr>
              <a:t>Storing session tokens:   problems</a:t>
            </a:r>
            <a:endParaRPr lang="en-US" sz="28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895350"/>
            <a:ext cx="8382000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Browser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cookie:   browser </a:t>
            </a:r>
            <a:r>
              <a:rPr lang="en-US" dirty="0">
                <a:ea typeface="ＭＳ Ｐゴシック" charset="0"/>
                <a:cs typeface="ＭＳ Ｐゴシック" charset="0"/>
              </a:rPr>
              <a:t>sends cookie with every request,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	even when it should not   (CSRF)</a:t>
            </a:r>
          </a:p>
          <a:p>
            <a:pPr marL="0" indent="0">
              <a:spcBef>
                <a:spcPts val="4400"/>
              </a:spcBef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Embed in all URL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links:     token </a:t>
            </a:r>
            <a:r>
              <a:rPr lang="en-US" dirty="0">
                <a:ea typeface="ＭＳ Ｐゴシック" charset="0"/>
                <a:cs typeface="ＭＳ Ｐゴシック" charset="0"/>
              </a:rPr>
              <a:t>leaks via HTTP  </a:t>
            </a:r>
            <a:r>
              <a:rPr lang="en-US" b="1" dirty="0" err="1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Referer</a:t>
            </a:r>
            <a:r>
              <a:rPr lang="en-US" dirty="0">
                <a:ea typeface="ＭＳ Ｐゴシック" charset="0"/>
                <a:cs typeface="ＭＳ Ｐゴシック" charset="0"/>
              </a:rPr>
              <a:t>  header</a:t>
            </a:r>
          </a:p>
          <a:p>
            <a:pPr marL="0" indent="0">
              <a:spcBef>
                <a:spcPts val="4400"/>
              </a:spcBef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 a hidden form field:   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does not work for long-lived sessions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341313" indent="-341313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41313" indent="-341313">
              <a:spcBef>
                <a:spcPts val="3000"/>
              </a:spcBef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Best answer:   a combination of all of the above.</a:t>
            </a:r>
          </a:p>
        </p:txBody>
      </p:sp>
      <p:cxnSp>
        <p:nvCxnSpPr>
          <p:cNvPr id="39939" name="Straight Connector 3"/>
          <p:cNvCxnSpPr>
            <a:cxnSpLocks noChangeShapeType="1"/>
          </p:cNvCxnSpPr>
          <p:nvPr/>
        </p:nvCxnSpPr>
        <p:spPr bwMode="auto">
          <a:xfrm>
            <a:off x="457200" y="2037159"/>
            <a:ext cx="7772400" cy="1191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/>
          <p:cNvCxnSpPr>
            <a:cxnSpLocks noChangeShapeType="1"/>
          </p:cNvCxnSpPr>
          <p:nvPr/>
        </p:nvCxnSpPr>
        <p:spPr bwMode="auto">
          <a:xfrm>
            <a:off x="457200" y="3103960"/>
            <a:ext cx="7772400" cy="1190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1" name="Straight Connector 5"/>
          <p:cNvCxnSpPr>
            <a:cxnSpLocks noChangeShapeType="1"/>
          </p:cNvCxnSpPr>
          <p:nvPr/>
        </p:nvCxnSpPr>
        <p:spPr bwMode="auto">
          <a:xfrm>
            <a:off x="457200" y="3789760"/>
            <a:ext cx="7772400" cy="1190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505200" y="2582228"/>
            <a:ext cx="360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(or if user posts URL in a public blog)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2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HTTP referer header</a:t>
            </a:r>
          </a:p>
        </p:txBody>
      </p:sp>
      <p:pic>
        <p:nvPicPr>
          <p:cNvPr id="4198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t="38608" r="57159" b="56155"/>
          <a:stretch>
            <a:fillRect/>
          </a:stretch>
        </p:blipFill>
        <p:spPr>
          <a:xfrm>
            <a:off x="152401" y="1085850"/>
            <a:ext cx="5281613" cy="628650"/>
          </a:xfrm>
          <a:noFill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t="56116" r="42328" b="37067"/>
          <a:stretch>
            <a:fillRect/>
          </a:stretch>
        </p:blipFill>
        <p:spPr bwMode="auto">
          <a:xfrm>
            <a:off x="169864" y="1764507"/>
            <a:ext cx="8918575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304800" y="3028950"/>
            <a:ext cx="748153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 err="1">
                <a:latin typeface="+mn-lt"/>
              </a:rPr>
              <a:t>Referer</a:t>
            </a:r>
            <a:r>
              <a:rPr lang="en-US" sz="2400" dirty="0">
                <a:latin typeface="+mn-lt"/>
              </a:rPr>
              <a:t> leaks URL session token to 3</a:t>
            </a:r>
            <a:r>
              <a:rPr lang="en-US" sz="2400" baseline="30000" dirty="0">
                <a:latin typeface="+mn-lt"/>
              </a:rPr>
              <a:t>rd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parties</a:t>
            </a:r>
          </a:p>
          <a:p>
            <a:pPr eaLnBrk="1" hangingPunct="1"/>
            <a:endParaRPr lang="en-US" sz="2400" dirty="0">
              <a:latin typeface="+mn-lt"/>
            </a:endParaRPr>
          </a:p>
          <a:p>
            <a:pPr eaLnBrk="1" hangingPunct="1"/>
            <a:r>
              <a:rPr lang="en-US" sz="2400" b="1" u="sng" dirty="0" err="1" smtClean="0">
                <a:latin typeface="+mn-lt"/>
              </a:rPr>
              <a:t>Referer</a:t>
            </a:r>
            <a:r>
              <a:rPr lang="en-US" sz="2400" b="1" u="sng" dirty="0" smtClean="0">
                <a:latin typeface="+mn-lt"/>
              </a:rPr>
              <a:t> </a:t>
            </a:r>
            <a:r>
              <a:rPr lang="en-US" sz="2400" b="1" u="sng" dirty="0" err="1" smtClean="0">
                <a:latin typeface="+mn-lt"/>
              </a:rPr>
              <a:t>supression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sz="2400" dirty="0">
                <a:latin typeface="+mn-lt"/>
              </a:rPr>
              <a:t>n</a:t>
            </a:r>
            <a:r>
              <a:rPr lang="en-US" sz="2400" dirty="0" smtClean="0">
                <a:latin typeface="+mn-lt"/>
              </a:rPr>
              <a:t>ot sent when HTTPS site refers to an HTTP site</a:t>
            </a:r>
            <a:endParaRPr lang="en-US" sz="2400" dirty="0">
              <a:latin typeface="+mn-lt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sz="2400" dirty="0">
                <a:latin typeface="+mn-lt"/>
              </a:rPr>
              <a:t>i</a:t>
            </a:r>
            <a:r>
              <a:rPr lang="en-US" sz="2400" dirty="0" smtClean="0">
                <a:latin typeface="+mn-lt"/>
              </a:rPr>
              <a:t>n HTML5:    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&lt;a  </a:t>
            </a:r>
            <a:r>
              <a:rPr lang="en-US" b="1" dirty="0" err="1">
                <a:solidFill>
                  <a:srgbClr val="0000FF"/>
                </a:solidFill>
                <a:latin typeface="Arial"/>
                <a:cs typeface="Arial"/>
              </a:rPr>
              <a:t>rel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=”</a:t>
            </a:r>
            <a:r>
              <a:rPr lang="en-US" b="1" dirty="0" err="1">
                <a:solidFill>
                  <a:srgbClr val="0000FF"/>
                </a:solidFill>
                <a:latin typeface="Arial"/>
                <a:cs typeface="Arial"/>
              </a:rPr>
              <a:t>noreferrer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” </a:t>
            </a:r>
            <a:r>
              <a:rPr lang="en-US" dirty="0" err="1">
                <a:solidFill>
                  <a:srgbClr val="0000FF"/>
                </a:solidFill>
                <a:latin typeface="Arial"/>
                <a:cs typeface="Arial"/>
              </a:rPr>
              <a:t>href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=www.example.com&gt;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71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Logout Process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857250"/>
            <a:ext cx="8382000" cy="4286250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/>
              <a:t>Web sites must provide a logout function: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/>
              <a:t>Functionality:  let user to login as different user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/>
              <a:t>Security:   prevent others from abusing account</a:t>
            </a:r>
            <a:endParaRPr lang="en-US" dirty="0"/>
          </a:p>
          <a:p>
            <a:pPr marL="0" indent="0">
              <a:spcBef>
                <a:spcPts val="2376"/>
              </a:spcBef>
              <a:buFont typeface="Wingdings" charset="0"/>
              <a:buNone/>
              <a:defRPr/>
            </a:pPr>
            <a:r>
              <a:rPr lang="en-US" dirty="0" smtClean="0"/>
              <a:t>What happens during logout:</a:t>
            </a:r>
          </a:p>
          <a:p>
            <a:pPr marL="400050" lvl="1" indent="0">
              <a:buFont typeface="Wingdings" charset="0"/>
              <a:buNone/>
              <a:defRPr/>
            </a:pPr>
            <a:r>
              <a:rPr lang="en-US" dirty="0" smtClean="0"/>
              <a:t>1.  Delete </a:t>
            </a:r>
            <a:r>
              <a:rPr lang="en-US" dirty="0" err="1" smtClean="0"/>
              <a:t>SessionToken</a:t>
            </a:r>
            <a:r>
              <a:rPr lang="en-US" dirty="0" smtClean="0"/>
              <a:t> from client</a:t>
            </a:r>
          </a:p>
          <a:p>
            <a:pPr marL="400050" lvl="1" indent="0">
              <a:buFont typeface="Wingdings" charset="0"/>
              <a:buNone/>
              <a:defRPr/>
            </a:pPr>
            <a:r>
              <a:rPr lang="en-US" dirty="0" smtClean="0"/>
              <a:t>2.  Mark session token as expired on server</a:t>
            </a:r>
            <a:endParaRPr lang="en-US" dirty="0"/>
          </a:p>
          <a:p>
            <a:pPr marL="0" indent="0">
              <a:spcBef>
                <a:spcPts val="2376"/>
              </a:spcBef>
              <a:buFont typeface="Wingdings" charset="0"/>
              <a:buNone/>
              <a:defRPr/>
            </a:pPr>
            <a:r>
              <a:rPr lang="en-US" dirty="0" smtClean="0"/>
              <a:t>Problem:   many web sites do (1) but not (2)   !!</a:t>
            </a:r>
          </a:p>
          <a:p>
            <a:pPr marL="0" indent="0">
              <a:spcBef>
                <a:spcPts val="576"/>
              </a:spcBef>
              <a:buFont typeface="Wingdings" charset="0"/>
              <a:buNone/>
              <a:tabLst>
                <a:tab pos="458788" algn="l"/>
              </a:tabLst>
              <a:defRPr/>
            </a:pPr>
            <a:r>
              <a:rPr lang="en-US" dirty="0" smtClean="0">
                <a:cs typeface="Calibri (Body)"/>
              </a:rPr>
              <a:t>	⇒   Especially risky for sites who fall back to HTTP after login </a:t>
            </a:r>
          </a:p>
          <a:p>
            <a:pPr marL="0" indent="0">
              <a:buFont typeface="Wingdings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76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Session hijacking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2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307207" y="2238728"/>
            <a:ext cx="4379593" cy="685800"/>
            <a:chOff x="4495800" y="3124200"/>
            <a:chExt cx="4379807" cy="6858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495800" y="3124200"/>
              <a:ext cx="3505371" cy="685800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3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7184" name="TextBox 15"/>
            <p:cNvSpPr txBox="1">
              <a:spLocks noChangeArrowheads="1"/>
            </p:cNvSpPr>
            <p:nvPr/>
          </p:nvSpPr>
          <p:spPr bwMode="auto">
            <a:xfrm>
              <a:off x="8042060" y="3152745"/>
              <a:ext cx="833547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scope</a:t>
              </a:r>
            </a:p>
          </p:txBody>
        </p:sp>
      </p:grpSp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430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ahoma" charset="0"/>
                <a:ea typeface="ＭＳ Ｐゴシック" charset="0"/>
                <a:cs typeface="ＭＳ Ｐゴシック" charset="0"/>
              </a:rPr>
              <a:t>Setting/deleting cookies by server</a:t>
            </a:r>
          </a:p>
        </p:txBody>
      </p:sp>
      <p:sp>
        <p:nvSpPr>
          <p:cNvPr id="717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4533900"/>
            <a:ext cx="8763000" cy="62865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Default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scope is domain and path of setting URL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73189" name="Rectangle 5"/>
          <p:cNvSpPr>
            <a:spLocks noChangeArrowheads="1"/>
          </p:cNvSpPr>
          <p:nvPr/>
        </p:nvSpPr>
        <p:spPr bwMode="auto">
          <a:xfrm>
            <a:off x="1295401" y="1040606"/>
            <a:ext cx="1128713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73190" name="AutoShape 6"/>
          <p:cNvSpPr>
            <a:spLocks noChangeArrowheads="1"/>
          </p:cNvSpPr>
          <p:nvPr/>
        </p:nvSpPr>
        <p:spPr bwMode="auto">
          <a:xfrm>
            <a:off x="1395413" y="1115616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Browser</a:t>
            </a:r>
          </a:p>
        </p:txBody>
      </p:sp>
      <p:sp>
        <p:nvSpPr>
          <p:cNvPr id="1373191" name="AutoShape 7"/>
          <p:cNvSpPr>
            <a:spLocks noChangeArrowheads="1"/>
          </p:cNvSpPr>
          <p:nvPr/>
        </p:nvSpPr>
        <p:spPr bwMode="auto">
          <a:xfrm>
            <a:off x="914400" y="1669256"/>
            <a:ext cx="1524000" cy="17145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73192" name="Rectangle 8"/>
          <p:cNvSpPr>
            <a:spLocks noChangeArrowheads="1"/>
          </p:cNvSpPr>
          <p:nvPr/>
        </p:nvSpPr>
        <p:spPr bwMode="auto">
          <a:xfrm>
            <a:off x="914400" y="1840706"/>
            <a:ext cx="11430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73193" name="Freeform 9"/>
          <p:cNvSpPr>
            <a:spLocks/>
          </p:cNvSpPr>
          <p:nvPr/>
        </p:nvSpPr>
        <p:spPr bwMode="auto">
          <a:xfrm>
            <a:off x="2038350" y="1665685"/>
            <a:ext cx="400050" cy="28932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73194" name="AutoShape 10"/>
          <p:cNvSpPr>
            <a:spLocks noChangeArrowheads="1"/>
          </p:cNvSpPr>
          <p:nvPr/>
        </p:nvSpPr>
        <p:spPr bwMode="auto">
          <a:xfrm>
            <a:off x="6629400" y="983456"/>
            <a:ext cx="1219200" cy="953691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Server</a:t>
            </a:r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3684823" y="895350"/>
            <a:ext cx="9393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solidFill>
                  <a:srgbClr val="808000"/>
                </a:solidFill>
              </a:rPr>
              <a:t>GET …</a:t>
            </a:r>
          </a:p>
        </p:txBody>
      </p:sp>
      <p:sp>
        <p:nvSpPr>
          <p:cNvPr id="7179" name="Text Box 14"/>
          <p:cNvSpPr txBox="1">
            <a:spLocks noChangeArrowheads="1"/>
          </p:cNvSpPr>
          <p:nvPr/>
        </p:nvSpPr>
        <p:spPr bwMode="auto">
          <a:xfrm>
            <a:off x="2667000" y="1403449"/>
            <a:ext cx="5638800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800" dirty="0">
                <a:solidFill>
                  <a:srgbClr val="808000"/>
                </a:solidFill>
              </a:rPr>
              <a:t>HTTP Header: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solidFill>
                  <a:srgbClr val="808000"/>
                </a:solidFill>
              </a:rPr>
              <a:t>   Set-cookie:	NAME=VALUE ;</a:t>
            </a:r>
          </a:p>
          <a:p>
            <a:pPr>
              <a:spcBef>
                <a:spcPts val="1080"/>
              </a:spcBef>
              <a:buClr>
                <a:schemeClr val="accent2"/>
              </a:buClr>
            </a:pPr>
            <a:r>
              <a:rPr lang="en-US" dirty="0">
                <a:solidFill>
                  <a:srgbClr val="808000"/>
                </a:solidFill>
              </a:rPr>
              <a:t>	</a:t>
            </a:r>
            <a:r>
              <a:rPr lang="en-US" dirty="0" smtClean="0">
                <a:solidFill>
                  <a:srgbClr val="808000"/>
                </a:solidFill>
              </a:rPr>
              <a:t>	domain </a:t>
            </a:r>
            <a:r>
              <a:rPr lang="en-US" dirty="0">
                <a:solidFill>
                  <a:srgbClr val="808000"/>
                </a:solidFill>
              </a:rPr>
              <a:t>= (when to send) 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solidFill>
                  <a:srgbClr val="808000"/>
                </a:solidFill>
              </a:rPr>
              <a:t>	</a:t>
            </a:r>
            <a:r>
              <a:rPr lang="en-US" dirty="0" smtClean="0">
                <a:solidFill>
                  <a:srgbClr val="808000"/>
                </a:solidFill>
              </a:rPr>
              <a:t>	path </a:t>
            </a:r>
            <a:r>
              <a:rPr lang="en-US" dirty="0">
                <a:solidFill>
                  <a:srgbClr val="808000"/>
                </a:solidFill>
              </a:rPr>
              <a:t>= (when to send)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solidFill>
                  <a:srgbClr val="808000"/>
                </a:solidFill>
              </a:rPr>
              <a:t>	</a:t>
            </a:r>
            <a:r>
              <a:rPr lang="en-US" dirty="0" smtClean="0">
                <a:solidFill>
                  <a:srgbClr val="808000"/>
                </a:solidFill>
              </a:rPr>
              <a:t>	secure </a:t>
            </a:r>
            <a:r>
              <a:rPr lang="en-US" dirty="0">
                <a:solidFill>
                  <a:srgbClr val="808000"/>
                </a:solidFill>
              </a:rPr>
              <a:t>= (only send over SSL);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solidFill>
                  <a:srgbClr val="808000"/>
                </a:solidFill>
              </a:rPr>
              <a:t>	</a:t>
            </a:r>
            <a:r>
              <a:rPr lang="en-US" dirty="0" smtClean="0">
                <a:solidFill>
                  <a:srgbClr val="808000"/>
                </a:solidFill>
              </a:rPr>
              <a:t>	expires </a:t>
            </a:r>
            <a:r>
              <a:rPr lang="en-US" dirty="0">
                <a:solidFill>
                  <a:srgbClr val="808000"/>
                </a:solidFill>
              </a:rPr>
              <a:t>= (when expires) 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solidFill>
                  <a:srgbClr val="808000"/>
                </a:solidFill>
              </a:rPr>
              <a:t>	</a:t>
            </a:r>
            <a:r>
              <a:rPr lang="en-US" dirty="0" smtClean="0">
                <a:solidFill>
                  <a:srgbClr val="808000"/>
                </a:solidFill>
              </a:rPr>
              <a:t>	</a:t>
            </a:r>
            <a:r>
              <a:rPr lang="en-US" dirty="0" err="1" smtClean="0">
                <a:solidFill>
                  <a:srgbClr val="808000"/>
                </a:solidFill>
              </a:rPr>
              <a:t>HttpOnly</a:t>
            </a:r>
            <a:r>
              <a:rPr lang="en-US" dirty="0" smtClean="0">
                <a:solidFill>
                  <a:srgbClr val="808000"/>
                </a:solidFill>
              </a:rPr>
              <a:t> </a:t>
            </a:r>
            <a:endParaRPr lang="en-US" dirty="0">
              <a:solidFill>
                <a:srgbClr val="808000"/>
              </a:solidFill>
            </a:endParaRPr>
          </a:p>
        </p:txBody>
      </p:sp>
      <p:sp>
        <p:nvSpPr>
          <p:cNvPr id="1373210" name="Text Box 26"/>
          <p:cNvSpPr txBox="1">
            <a:spLocks noChangeArrowheads="1"/>
          </p:cNvSpPr>
          <p:nvPr/>
        </p:nvSpPr>
        <p:spPr bwMode="auto">
          <a:xfrm>
            <a:off x="762001" y="2495550"/>
            <a:ext cx="1921770" cy="64633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if expires=NULL:</a:t>
            </a:r>
          </a:p>
          <a:p>
            <a:pPr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   this </a:t>
            </a:r>
            <a:r>
              <a:rPr lang="en-US" dirty="0">
                <a:latin typeface="+mn-lt"/>
                <a:ea typeface="+mn-ea"/>
                <a:cs typeface="+mn-cs"/>
              </a:rPr>
              <a:t>session only</a:t>
            </a:r>
          </a:p>
        </p:txBody>
      </p:sp>
      <p:cxnSp>
        <p:nvCxnSpPr>
          <p:cNvPr id="7181" name="Straight Arrow Connector 24"/>
          <p:cNvCxnSpPr>
            <a:cxnSpLocks noChangeShapeType="1"/>
          </p:cNvCxnSpPr>
          <p:nvPr/>
        </p:nvCxnSpPr>
        <p:spPr bwMode="auto">
          <a:xfrm>
            <a:off x="2438400" y="1257300"/>
            <a:ext cx="4191000" cy="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26"/>
          <p:cNvCxnSpPr>
            <a:cxnSpLocks noChangeShapeType="1"/>
          </p:cNvCxnSpPr>
          <p:nvPr/>
        </p:nvCxnSpPr>
        <p:spPr bwMode="auto">
          <a:xfrm flipH="1">
            <a:off x="2438400" y="1708249"/>
            <a:ext cx="4191000" cy="1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762000" y="3144619"/>
            <a:ext cx="2572113" cy="64633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if expires</a:t>
            </a:r>
            <a:r>
              <a:rPr lang="en-US" dirty="0" smtClean="0"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past date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  <a:endParaRPr lang="en-US" dirty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/>
              <a:t>    browser deletes cookie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62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1373210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smtClean="0"/>
              <a:t>Session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4582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Attacker waits for user to login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	then </a:t>
            </a:r>
            <a:r>
              <a:rPr lang="en-US" dirty="0">
                <a:ea typeface="ＭＳ Ｐゴシック" charset="0"/>
                <a:cs typeface="ＭＳ Ｐゴシック" charset="0"/>
              </a:rPr>
              <a:t>attacker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steals user’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Session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Token </a:t>
            </a:r>
            <a:br>
              <a:rPr lang="en-US" altLang="ja-JP" dirty="0" smtClean="0">
                <a:ea typeface="ＭＳ Ｐゴシック" charset="0"/>
                <a:cs typeface="ＭＳ Ｐゴシック" charset="0"/>
              </a:rPr>
            </a:br>
            <a:r>
              <a:rPr lang="en-US" altLang="ja-JP" dirty="0" smtClean="0">
                <a:ea typeface="ＭＳ Ｐゴシック" charset="0"/>
                <a:cs typeface="ＭＳ Ｐゴシック" charset="0"/>
              </a:rPr>
              <a:t>	and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hijacks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session</a:t>
            </a: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altLang="ja-JP" dirty="0" smtClean="0">
                <a:ea typeface="ＭＳ Ｐゴシック" charset="0"/>
                <a:cs typeface="ＭＳ Ｐゴシック" charset="0"/>
              </a:rPr>
              <a:t>⇒   attacker can issue arbitrary requests on behalf of user</a:t>
            </a:r>
          </a:p>
          <a:p>
            <a:pPr marL="0" indent="0">
              <a:buNone/>
            </a:pP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 smtClean="0">
                <a:ea typeface="ＭＳ Ｐゴシック" charset="0"/>
                <a:cs typeface="ＭＳ Ｐゴシック" charset="0"/>
              </a:rPr>
              <a:t>Example:   </a:t>
            </a:r>
            <a:r>
              <a:rPr lang="en-US" altLang="ja-JP" b="1" dirty="0" err="1" smtClean="0">
                <a:ea typeface="ＭＳ Ｐゴシック" charset="0"/>
                <a:cs typeface="ＭＳ Ｐゴシック" charset="0"/>
              </a:rPr>
              <a:t>FireSheep</a:t>
            </a:r>
            <a:r>
              <a:rPr lang="en-US" altLang="ja-JP" b="1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1800" dirty="0" smtClean="0">
                <a:ea typeface="ＭＳ Ｐゴシック" charset="0"/>
                <a:cs typeface="ＭＳ Ｐゴシック" charset="0"/>
              </a:rPr>
              <a:t>[2010]    </a:t>
            </a: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 smtClean="0">
                <a:ea typeface="ＭＳ Ｐゴシック" charset="0"/>
                <a:cs typeface="ＭＳ Ｐゴシック" charset="0"/>
              </a:rPr>
              <a:t>	Firefox extension that hijacks Facebook </a:t>
            </a:r>
            <a:br>
              <a:rPr lang="en-US" altLang="ja-JP" dirty="0" smtClean="0">
                <a:ea typeface="ＭＳ Ｐゴシック" charset="0"/>
                <a:cs typeface="ＭＳ Ｐゴシック" charset="0"/>
              </a:rPr>
            </a:br>
            <a:r>
              <a:rPr lang="en-US" altLang="ja-JP" dirty="0" smtClean="0">
                <a:ea typeface="ＭＳ Ｐゴシック" charset="0"/>
                <a:cs typeface="ＭＳ Ｐゴシック" charset="0"/>
              </a:rPr>
              <a:t>	session tokens over </a:t>
            </a:r>
            <a:r>
              <a:rPr lang="en-US" altLang="ja-JP" dirty="0" err="1" smtClean="0">
                <a:ea typeface="ＭＳ Ｐゴシック" charset="0"/>
                <a:cs typeface="ＭＳ Ｐゴシック" charset="0"/>
              </a:rPr>
              <a:t>WiFi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.          Solution:   HTTPS after login</a:t>
            </a: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2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ahoma" charset="0"/>
                <a:ea typeface="ＭＳ Ｐゴシック" charset="0"/>
                <a:cs typeface="ＭＳ Ｐゴシック" charset="0"/>
              </a:rPr>
              <a:t>Beware:    </a:t>
            </a:r>
            <a:r>
              <a:rPr lang="en-US" sz="3600" dirty="0">
                <a:latin typeface="Tahoma" charset="0"/>
                <a:ea typeface="ＭＳ Ｐゴシック" charset="0"/>
                <a:cs typeface="ＭＳ Ｐゴシック" charset="0"/>
              </a:rPr>
              <a:t>Predictable </a:t>
            </a:r>
            <a:r>
              <a:rPr lang="en-US" sz="3600" dirty="0" smtClean="0">
                <a:latin typeface="Tahoma" charset="0"/>
                <a:ea typeface="ＭＳ Ｐゴシック" charset="0"/>
                <a:cs typeface="ＭＳ Ｐゴシック" charset="0"/>
              </a:rPr>
              <a:t>tokens</a:t>
            </a:r>
            <a:endParaRPr lang="en-US" sz="3600" dirty="0">
              <a:latin typeface="Tahoma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146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89154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a typeface="ＭＳ Ｐゴシック" charset="0"/>
                <a:cs typeface="ＭＳ Ｐゴシック" charset="0"/>
              </a:rPr>
              <a:t>Example 1: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   </a:t>
            </a:r>
            <a:r>
              <a:rPr lang="en-US" dirty="0">
                <a:ea typeface="ＭＳ Ｐゴシック" charset="0"/>
                <a:cs typeface="ＭＳ Ｐゴシック" charset="0"/>
              </a:rPr>
              <a:t>counter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ea typeface="ＭＳ Ｐゴシック" charset="0"/>
                <a:cs typeface="ＭＳ Ｐゴシック" charset="0"/>
                <a:sym typeface="Symbol" charset="0"/>
              </a:rPr>
              <a:t> 	</a:t>
            </a:r>
            <a:r>
              <a:rPr lang="en-US" dirty="0" smtClean="0">
                <a:ea typeface="ＭＳ Ｐゴシック" charset="0"/>
                <a:sym typeface="Symbol" charset="0"/>
              </a:rPr>
              <a:t> </a:t>
            </a:r>
            <a:r>
              <a:rPr lang="en-US" dirty="0" smtClean="0">
                <a:ea typeface="ＭＳ Ｐゴシック" charset="0"/>
              </a:rPr>
              <a:t> user logs in, gets counter value,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       	      can view sessions of other users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b="1" dirty="0" smtClean="0">
                <a:ea typeface="ＭＳ Ｐゴシック" charset="0"/>
                <a:cs typeface="ＭＳ Ｐゴシック" charset="0"/>
              </a:rPr>
              <a:t>Example 2:    </a:t>
            </a:r>
            <a:r>
              <a:rPr lang="en-US" dirty="0">
                <a:ea typeface="ＭＳ Ｐゴシック" charset="0"/>
                <a:cs typeface="ＭＳ Ｐゴシック" charset="0"/>
              </a:rPr>
              <a:t>weak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MAC.       </a:t>
            </a:r>
            <a:r>
              <a:rPr lang="en-US" dirty="0" smtClean="0">
                <a:ea typeface="ＭＳ Ｐゴシック" charset="0"/>
              </a:rPr>
              <a:t>token </a:t>
            </a:r>
            <a:r>
              <a:rPr lang="en-US" dirty="0">
                <a:ea typeface="ＭＳ Ｐゴシック" charset="0"/>
              </a:rPr>
              <a:t>= </a:t>
            </a:r>
            <a:r>
              <a:rPr lang="en-US" sz="2800" b="1" dirty="0" smtClean="0">
                <a:solidFill>
                  <a:srgbClr val="009900"/>
                </a:solidFill>
                <a:ea typeface="ＭＳ Ｐゴシック" charset="0"/>
              </a:rPr>
              <a:t>{</a:t>
            </a:r>
            <a:r>
              <a:rPr lang="en-US" b="1" dirty="0" smtClean="0">
                <a:solidFill>
                  <a:srgbClr val="009900"/>
                </a:solidFill>
                <a:ea typeface="ＭＳ Ｐゴシック" charset="0"/>
              </a:rPr>
              <a:t> </a:t>
            </a:r>
            <a:r>
              <a:rPr lang="en-US" b="1" dirty="0" err="1" smtClean="0">
                <a:solidFill>
                  <a:srgbClr val="009900"/>
                </a:solidFill>
                <a:ea typeface="ＭＳ Ｐゴシック" charset="0"/>
              </a:rPr>
              <a:t>userid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</a:rPr>
              <a:t>,  </a:t>
            </a:r>
            <a:r>
              <a:rPr lang="en-US" b="1" dirty="0" err="1">
                <a:solidFill>
                  <a:srgbClr val="009900"/>
                </a:solidFill>
                <a:ea typeface="ＭＳ Ｐゴシック" charset="0"/>
              </a:rPr>
              <a:t>MAC</a:t>
            </a:r>
            <a:r>
              <a:rPr lang="en-US" sz="2800" b="1" baseline="-25000" dirty="0" err="1">
                <a:solidFill>
                  <a:srgbClr val="009900"/>
                </a:solidFill>
                <a:ea typeface="ＭＳ Ｐゴシック" charset="0"/>
              </a:rPr>
              <a:t>k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</a:rPr>
              <a:t>(</a:t>
            </a:r>
            <a:r>
              <a:rPr lang="en-US" b="1" dirty="0" err="1">
                <a:solidFill>
                  <a:srgbClr val="009900"/>
                </a:solidFill>
                <a:ea typeface="ＭＳ Ｐゴシック" charset="0"/>
              </a:rPr>
              <a:t>userid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</a:rPr>
              <a:t>) </a:t>
            </a:r>
            <a:r>
              <a:rPr lang="en-US" sz="2800" b="1" dirty="0">
                <a:solidFill>
                  <a:srgbClr val="009900"/>
                </a:solidFill>
                <a:ea typeface="ＭＳ Ｐゴシック" charset="0"/>
              </a:rPr>
              <a:t>}</a:t>
            </a:r>
            <a:endParaRPr lang="en-US" b="1" dirty="0">
              <a:solidFill>
                <a:srgbClr val="009900"/>
              </a:solidFill>
              <a:ea typeface="ＭＳ Ｐゴシック" charset="0"/>
            </a:endParaRPr>
          </a:p>
          <a:p>
            <a:pPr marL="514350" indent="-457200"/>
            <a:r>
              <a:rPr lang="en-US" dirty="0">
                <a:ea typeface="ＭＳ Ｐゴシック" charset="0"/>
              </a:rPr>
              <a:t>Weak MAC exposes  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</a:rPr>
              <a:t> k  </a:t>
            </a:r>
            <a:r>
              <a:rPr lang="en-US" dirty="0">
                <a:ea typeface="ＭＳ Ｐゴシック" charset="0"/>
              </a:rPr>
              <a:t>  from few cookies</a:t>
            </a:r>
            <a:r>
              <a:rPr lang="en-US" dirty="0" smtClean="0">
                <a:ea typeface="ＭＳ Ｐゴシック" charset="0"/>
              </a:rPr>
              <a:t>.</a:t>
            </a:r>
            <a:endParaRPr lang="en-US" dirty="0">
              <a:ea typeface="ＭＳ Ｐゴシック" charset="0"/>
            </a:endParaRPr>
          </a:p>
          <a:p>
            <a:pPr marL="0" indent="0">
              <a:spcBef>
                <a:spcPts val="4176"/>
              </a:spcBef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Apache </a:t>
            </a:r>
            <a:r>
              <a:rPr lang="en-US" dirty="0">
                <a:ea typeface="ＭＳ Ｐゴシック" charset="0"/>
                <a:cs typeface="ＭＳ Ｐゴシック" charset="0"/>
              </a:rPr>
              <a:t>Tomcat:  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generateSessionId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Returns random session ID    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[server retrieves client state based on 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sess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-id]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9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533400" y="1352550"/>
            <a:ext cx="8153400" cy="2438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r>
              <a:rPr lang="en-US" sz="2400" dirty="0" smtClean="0"/>
              <a:t>Session </a:t>
            </a:r>
            <a:r>
              <a:rPr lang="en-US" sz="2400" dirty="0"/>
              <a:t>tokens must be </a:t>
            </a:r>
            <a:r>
              <a:rPr lang="en-US" sz="2400" dirty="0" smtClean="0"/>
              <a:t>unpredictable </a:t>
            </a:r>
            <a:r>
              <a:rPr lang="en-US" sz="2400" dirty="0"/>
              <a:t>to </a:t>
            </a:r>
            <a:r>
              <a:rPr lang="en-US" sz="2400" dirty="0" smtClean="0"/>
              <a:t>attacker</a:t>
            </a:r>
            <a:endParaRPr lang="en-US" sz="2400" dirty="0"/>
          </a:p>
          <a:p>
            <a:pPr>
              <a:spcBef>
                <a:spcPts val="2800"/>
              </a:spcBef>
            </a:pPr>
            <a:r>
              <a:rPr lang="en-US" sz="2400" dirty="0" smtClean="0"/>
              <a:t>To generate:  use underlying framework  </a:t>
            </a:r>
            <a:r>
              <a:rPr lang="en-US" sz="2000" dirty="0" smtClean="0"/>
              <a:t>(e.g. ASP, Tomcat, Rails)</a:t>
            </a:r>
            <a:endParaRPr lang="en-US" sz="2000" dirty="0"/>
          </a:p>
          <a:p>
            <a:pPr>
              <a:spcBef>
                <a:spcPts val="2400"/>
              </a:spcBef>
            </a:pPr>
            <a:r>
              <a:rPr lang="en-US" sz="2400" dirty="0"/>
              <a:t>    	</a:t>
            </a:r>
            <a:r>
              <a:rPr lang="en-US" sz="2400" dirty="0" smtClean="0"/>
              <a:t>Rails</a:t>
            </a:r>
            <a:r>
              <a:rPr lang="en-US" sz="2400" dirty="0"/>
              <a:t>:     token = MD5( current time, </a:t>
            </a:r>
            <a:r>
              <a:rPr lang="en-US" sz="2400" u="sng" dirty="0"/>
              <a:t>random </a:t>
            </a:r>
            <a:r>
              <a:rPr lang="en-US" sz="2400" u="sng" dirty="0" smtClean="0"/>
              <a:t>nonce</a:t>
            </a:r>
            <a:r>
              <a:rPr lang="en-US" sz="2400" dirty="0" smtClean="0"/>
              <a:t>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78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Beware:  Session token theft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895350"/>
            <a:ext cx="8534400" cy="4248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Example 1</a:t>
            </a:r>
            <a:r>
              <a:rPr lang="en-US" dirty="0">
                <a:ea typeface="ＭＳ Ｐゴシック" charset="0"/>
                <a:cs typeface="ＭＳ Ｐゴシック" charset="0"/>
              </a:rPr>
              <a:t>:    login over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HTTPS,  but subsequent HTTP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spcBef>
                <a:spcPts val="1000"/>
              </a:spcBef>
            </a:pPr>
            <a:r>
              <a:rPr lang="en-US" dirty="0" smtClean="0">
                <a:ea typeface="ＭＳ Ｐゴシック" charset="0"/>
              </a:rPr>
              <a:t>Enables cookie theft at wireless </a:t>
            </a:r>
            <a:r>
              <a:rPr lang="en-US" dirty="0">
                <a:ea typeface="ＭＳ Ｐゴシック" charset="0"/>
              </a:rPr>
              <a:t>Café </a:t>
            </a:r>
            <a:r>
              <a:rPr lang="en-US" dirty="0" smtClean="0">
                <a:ea typeface="ＭＳ Ｐゴシック" charset="0"/>
              </a:rPr>
              <a:t>      </a:t>
            </a:r>
            <a:r>
              <a:rPr lang="en-US" dirty="0">
                <a:ea typeface="ＭＳ Ｐゴシック" charset="0"/>
              </a:rPr>
              <a:t>(e.g. </a:t>
            </a:r>
            <a:r>
              <a:rPr lang="en-US" dirty="0" err="1">
                <a:ea typeface="ＭＳ Ｐゴシック" charset="0"/>
              </a:rPr>
              <a:t>Firesheep</a:t>
            </a:r>
            <a:r>
              <a:rPr lang="en-US" dirty="0">
                <a:ea typeface="ＭＳ Ｐゴシック" charset="0"/>
              </a:rPr>
              <a:t>)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ＭＳ Ｐゴシック" charset="0"/>
              </a:rPr>
              <a:t>Other </a:t>
            </a:r>
            <a:r>
              <a:rPr lang="en-US" dirty="0" smtClean="0">
                <a:ea typeface="ＭＳ Ｐゴシック" charset="0"/>
              </a:rPr>
              <a:t>ways network attacker can steal token: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S</a:t>
            </a:r>
            <a:r>
              <a:rPr lang="en-US" dirty="0" smtClean="0">
                <a:ea typeface="ＭＳ Ｐゴシック" charset="0"/>
              </a:rPr>
              <a:t>ite has mixed HTTPS</a:t>
            </a:r>
            <a:r>
              <a:rPr lang="en-US" dirty="0">
                <a:ea typeface="ＭＳ Ｐゴシック" charset="0"/>
              </a:rPr>
              <a:t>/HTTP </a:t>
            </a:r>
            <a:r>
              <a:rPr lang="en-US" dirty="0" smtClean="0">
                <a:ea typeface="ＭＳ Ｐゴシック" charset="0"/>
              </a:rPr>
              <a:t>pages  ⇒  token sent over HTTP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Man-in-the-middle attacks on SSL </a:t>
            </a:r>
          </a:p>
          <a:p>
            <a:pPr lvl="2"/>
            <a:endParaRPr lang="en-US" dirty="0">
              <a:ea typeface="ＭＳ Ｐゴシック" charset="0"/>
            </a:endParaRPr>
          </a:p>
          <a:p>
            <a:pPr marL="0" indent="0"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Example 2</a:t>
            </a:r>
            <a:r>
              <a:rPr lang="en-US" dirty="0">
                <a:ea typeface="ＭＳ Ｐゴシック" charset="0"/>
                <a:cs typeface="ＭＳ Ｐゴシック" charset="0"/>
              </a:rPr>
              <a:t>:    Cross Site Scripting (XSS) exploits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Amplified by poor logout procedures:</a:t>
            </a:r>
          </a:p>
          <a:p>
            <a:pPr lvl="1"/>
            <a:r>
              <a:rPr lang="en-US" dirty="0">
                <a:ea typeface="ＭＳ Ｐゴシック" charset="0"/>
              </a:rPr>
              <a:t>Logout must invalidate token on server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3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609600" y="-19050"/>
            <a:ext cx="8305800" cy="952500"/>
          </a:xfrm>
        </p:spPr>
        <p:txBody>
          <a:bodyPr>
            <a:normAutofit fontScale="90000"/>
          </a:bodyPr>
          <a:lstStyle/>
          <a:p>
            <a:pPr algn="l">
              <a:lnSpc>
                <a:spcPts val="4500"/>
              </a:lnSpc>
            </a:pPr>
            <a:r>
              <a:rPr lang="en-US" sz="3200" dirty="0" smtClean="0">
                <a:latin typeface="Tahoma" charset="0"/>
                <a:ea typeface="ＭＳ Ｐゴシック" charset="0"/>
                <a:cs typeface="ＭＳ Ｐゴシック" charset="0"/>
              </a:rPr>
              <a:t>Mitigating </a:t>
            </a:r>
            <a:r>
              <a:rPr lang="en-US" sz="3200" dirty="0" err="1">
                <a:latin typeface="Tahoma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3200" dirty="0" err="1" smtClean="0">
                <a:latin typeface="Tahoma" charset="0"/>
                <a:ea typeface="ＭＳ Ｐゴシック" charset="0"/>
                <a:cs typeface="ＭＳ Ｐゴシック" charset="0"/>
              </a:rPr>
              <a:t>essionToken</a:t>
            </a:r>
            <a:r>
              <a:rPr lang="en-US" sz="3200" dirty="0" smtClean="0">
                <a:latin typeface="Tahoma" charset="0"/>
                <a:ea typeface="ＭＳ Ｐゴシック" charset="0"/>
                <a:cs typeface="ＭＳ Ｐゴシック" charset="0"/>
              </a:rPr>
              <a:t> theft by </a:t>
            </a: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3200" dirty="0" smtClean="0">
                <a:latin typeface="Tahoma" charset="0"/>
                <a:ea typeface="ＭＳ Ｐゴシック" charset="0"/>
                <a:cs typeface="ＭＳ Ｐゴシック" charset="0"/>
              </a:rPr>
              <a:t>inding </a:t>
            </a:r>
            <a:br>
              <a:rPr lang="en-US" sz="3200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3200" dirty="0" smtClean="0">
                <a:latin typeface="Tahoma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3200" dirty="0" err="1" smtClean="0">
                <a:latin typeface="Tahoma" charset="0"/>
                <a:ea typeface="ＭＳ Ｐゴシック" charset="0"/>
                <a:cs typeface="ＭＳ Ｐゴシック" charset="0"/>
              </a:rPr>
              <a:t>SessionToken</a:t>
            </a:r>
            <a:r>
              <a:rPr lang="en-US" sz="32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sz="3200" dirty="0" smtClean="0">
                <a:latin typeface="Tahoma" charset="0"/>
                <a:ea typeface="ＭＳ Ｐゴシック" charset="0"/>
                <a:cs typeface="ＭＳ Ｐゴシック" charset="0"/>
              </a:rPr>
              <a:t>client’</a:t>
            </a:r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s computer</a:t>
            </a:r>
            <a:endParaRPr lang="en-US" sz="32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3028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Client IP </a:t>
            </a:r>
            <a:r>
              <a:rPr lang="en-US" b="1" dirty="0" err="1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a</a:t>
            </a:r>
            <a:r>
              <a:rPr lang="en-US" b="1" dirty="0" err="1" smtClean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ddr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:    </a:t>
            </a:r>
            <a:r>
              <a:rPr lang="en-US" dirty="0" smtClean="0">
                <a:ea typeface="ＭＳ Ｐゴシック" charset="0"/>
              </a:rPr>
              <a:t>makes </a:t>
            </a:r>
            <a:r>
              <a:rPr lang="en-US" dirty="0">
                <a:ea typeface="ＭＳ Ｐゴシック" charset="0"/>
              </a:rPr>
              <a:t>it harder to use token at another machine</a:t>
            </a:r>
          </a:p>
          <a:p>
            <a:pPr lvl="1"/>
            <a:r>
              <a:rPr lang="en-US" dirty="0">
                <a:ea typeface="ＭＳ Ｐゴシック" charset="0"/>
              </a:rPr>
              <a:t>But honest client may change IP </a:t>
            </a:r>
            <a:r>
              <a:rPr lang="en-US" dirty="0" err="1">
                <a:ea typeface="ＭＳ Ｐゴシック" charset="0"/>
              </a:rPr>
              <a:t>addr</a:t>
            </a:r>
            <a:r>
              <a:rPr lang="en-US" dirty="0">
                <a:ea typeface="ＭＳ Ｐゴシック" charset="0"/>
              </a:rPr>
              <a:t> during session</a:t>
            </a:r>
          </a:p>
          <a:p>
            <a:pPr lvl="2"/>
            <a:r>
              <a:rPr lang="en-US" dirty="0">
                <a:ea typeface="ＭＳ Ｐゴシック" charset="0"/>
              </a:rPr>
              <a:t>client will be logged out for no reason</a:t>
            </a:r>
            <a:r>
              <a:rPr lang="en-US" dirty="0" smtClean="0">
                <a:ea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2424"/>
              </a:spcBef>
              <a:buNone/>
            </a:pPr>
            <a:r>
              <a:rPr lang="en-US" b="1" dirty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Client user </a:t>
            </a:r>
            <a:r>
              <a:rPr lang="en-US" b="1" dirty="0" smtClean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agent</a:t>
            </a:r>
            <a:r>
              <a:rPr lang="en-US" dirty="0" smtClean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: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 weak </a:t>
            </a:r>
            <a:r>
              <a:rPr lang="en-US" dirty="0">
                <a:ea typeface="ＭＳ Ｐゴシック" charset="0"/>
              </a:rPr>
              <a:t>defense against theft, but </a:t>
            </a:r>
            <a:r>
              <a:rPr lang="en-US" dirty="0" smtClean="0">
                <a:ea typeface="ＭＳ Ｐゴシック" charset="0"/>
              </a:rPr>
              <a:t>doesn’</a:t>
            </a:r>
            <a:r>
              <a:rPr lang="en-US" altLang="ja-JP" dirty="0" smtClean="0">
                <a:ea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</a:rPr>
              <a:t>hurt</a:t>
            </a:r>
            <a:r>
              <a:rPr lang="en-US" altLang="ja-JP" dirty="0" smtClean="0">
                <a:ea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3024"/>
              </a:spcBef>
              <a:buNone/>
            </a:pPr>
            <a:r>
              <a:rPr lang="en-US" b="1" dirty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SSL session </a:t>
            </a:r>
            <a:r>
              <a:rPr lang="en-US" b="1" dirty="0" smtClean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id</a:t>
            </a:r>
            <a:r>
              <a:rPr lang="en-US" dirty="0" smtClean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:  </a:t>
            </a:r>
            <a:r>
              <a:rPr lang="en-US" dirty="0">
                <a:ea typeface="ＭＳ Ｐゴシック" charset="0"/>
              </a:rPr>
              <a:t>s</a:t>
            </a:r>
            <a:r>
              <a:rPr lang="en-US" dirty="0" smtClean="0">
                <a:ea typeface="ＭＳ Ｐゴシック" charset="0"/>
              </a:rPr>
              <a:t>ame </a:t>
            </a:r>
            <a:r>
              <a:rPr lang="en-US" dirty="0">
                <a:ea typeface="ＭＳ Ｐゴシック" charset="0"/>
              </a:rPr>
              <a:t>problem as IP address   </a:t>
            </a:r>
            <a:r>
              <a:rPr lang="en-US" sz="1800" dirty="0">
                <a:ea typeface="ＭＳ Ｐゴシック" charset="0"/>
              </a:rPr>
              <a:t>(and even worse)</a:t>
            </a:r>
            <a:endParaRPr lang="en-US" dirty="0">
              <a:ea typeface="ＭＳ Ｐゴシック" charset="0"/>
            </a:endParaRP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304800" y="1271885"/>
            <a:ext cx="6821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ommon idea:  </a:t>
            </a:r>
            <a:r>
              <a:rPr lang="en-US" sz="2400" dirty="0">
                <a:latin typeface="+mn-lt"/>
              </a:rPr>
              <a:t>embed machine specific data in SID</a:t>
            </a:r>
          </a:p>
        </p:txBody>
      </p:sp>
    </p:spTree>
    <p:extLst>
      <p:ext uri="{BB962C8B-B14F-4D97-AF65-F5344CB8AC3E}">
        <p14:creationId xmlns:p14="http://schemas.microsoft.com/office/powerpoint/2010/main" val="194379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ession </a:t>
            </a:r>
            <a:r>
              <a:rPr lang="en-US" dirty="0">
                <a:ea typeface="ＭＳ Ｐゴシック" charset="0"/>
                <a:cs typeface="ＭＳ Ｐゴシック" charset="0"/>
              </a:rPr>
              <a:t>fixation attacks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666750"/>
            <a:ext cx="8534400" cy="4476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Suppose attacker can set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user’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session token:</a:t>
            </a:r>
          </a:p>
          <a:p>
            <a:r>
              <a:rPr lang="en-US" dirty="0">
                <a:ea typeface="ＭＳ Ｐゴシック" charset="0"/>
              </a:rPr>
              <a:t>For URL tokens, trick user into clicking on URL</a:t>
            </a:r>
          </a:p>
          <a:p>
            <a:r>
              <a:rPr lang="en-US" dirty="0">
                <a:ea typeface="ＭＳ Ｐゴシック" charset="0"/>
              </a:rPr>
              <a:t>For cookie tokens, set using XSS </a:t>
            </a:r>
            <a:r>
              <a:rPr lang="en-US" dirty="0" smtClean="0">
                <a:ea typeface="ＭＳ Ｐゴシック" charset="0"/>
              </a:rPr>
              <a:t>exploits</a:t>
            </a:r>
            <a:endParaRPr lang="en-US" dirty="0">
              <a:ea typeface="ＭＳ Ｐゴシック" charset="0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u="sng" dirty="0">
                <a:ea typeface="ＭＳ Ｐゴシック" charset="0"/>
                <a:cs typeface="ＭＳ Ｐゴシック" charset="0"/>
              </a:rPr>
              <a:t>Attack</a:t>
            </a:r>
            <a:r>
              <a:rPr lang="en-US" dirty="0">
                <a:ea typeface="ＭＳ Ｐゴシック" charset="0"/>
                <a:cs typeface="ＭＳ Ｐゴシック" charset="0"/>
              </a:rPr>
              <a:t>:     (say, using URL tokens)</a:t>
            </a:r>
          </a:p>
          <a:p>
            <a:pPr>
              <a:spcBef>
                <a:spcPts val="1200"/>
              </a:spcBef>
              <a:buFont typeface="Wingdings" charset="0"/>
              <a:buAutoNum type="arabicPeriod"/>
            </a:pPr>
            <a:r>
              <a:rPr lang="en-US" dirty="0">
                <a:ea typeface="ＭＳ Ｐゴシック" charset="0"/>
              </a:rPr>
              <a:t>Attacker gets anonymous session token for </a:t>
            </a:r>
            <a:r>
              <a:rPr lang="en-US" dirty="0" err="1">
                <a:ea typeface="ＭＳ Ｐゴシック" charset="0"/>
              </a:rPr>
              <a:t>site.com</a:t>
            </a:r>
            <a:endParaRPr lang="en-US" dirty="0">
              <a:ea typeface="ＭＳ Ｐゴシック" charset="0"/>
            </a:endParaRPr>
          </a:p>
          <a:p>
            <a:pPr>
              <a:spcBef>
                <a:spcPts val="1200"/>
              </a:spcBef>
              <a:buFont typeface="Wingdings" charset="0"/>
              <a:buAutoNum type="arabicPeriod"/>
            </a:pPr>
            <a:r>
              <a:rPr lang="en-US" dirty="0">
                <a:ea typeface="ＭＳ Ｐゴシック" charset="0"/>
              </a:rPr>
              <a:t>Sends URL to user with </a:t>
            </a:r>
            <a:r>
              <a:rPr lang="en-US" dirty="0" smtClean="0">
                <a:ea typeface="ＭＳ Ｐゴシック" charset="0"/>
              </a:rPr>
              <a:t>attacker’</a:t>
            </a:r>
            <a:r>
              <a:rPr lang="en-US" altLang="ja-JP" dirty="0" smtClean="0">
                <a:ea typeface="ＭＳ Ｐゴシック" charset="0"/>
              </a:rPr>
              <a:t>s </a:t>
            </a:r>
            <a:r>
              <a:rPr lang="en-US" altLang="ja-JP" dirty="0">
                <a:ea typeface="ＭＳ Ｐゴシック" charset="0"/>
              </a:rPr>
              <a:t>session token</a:t>
            </a:r>
          </a:p>
          <a:p>
            <a:pPr>
              <a:spcBef>
                <a:spcPts val="1200"/>
              </a:spcBef>
              <a:buFont typeface="Wingdings" charset="0"/>
              <a:buAutoNum type="arabicPeriod"/>
            </a:pPr>
            <a:r>
              <a:rPr lang="en-US" dirty="0">
                <a:ea typeface="ＭＳ Ｐゴシック" charset="0"/>
              </a:rPr>
              <a:t>User clicks on URL and logs into  </a:t>
            </a:r>
            <a:r>
              <a:rPr lang="en-US" dirty="0" err="1">
                <a:ea typeface="ＭＳ Ｐゴシック" charset="0"/>
              </a:rPr>
              <a:t>site.com</a:t>
            </a:r>
            <a:endParaRPr lang="en-US" dirty="0">
              <a:ea typeface="ＭＳ Ｐゴシック" charset="0"/>
            </a:endParaRPr>
          </a:p>
          <a:p>
            <a:pPr marL="914400" lvl="1" indent="-457200"/>
            <a:r>
              <a:rPr lang="en-US" dirty="0">
                <a:ea typeface="ＭＳ Ｐゴシック" charset="0"/>
              </a:rPr>
              <a:t>this elevates </a:t>
            </a:r>
            <a:r>
              <a:rPr lang="en-US" dirty="0" smtClean="0">
                <a:ea typeface="ＭＳ Ｐゴシック" charset="0"/>
              </a:rPr>
              <a:t>attacker’</a:t>
            </a:r>
            <a:r>
              <a:rPr lang="en-US" altLang="ja-JP" dirty="0" smtClean="0">
                <a:ea typeface="ＭＳ Ｐゴシック" charset="0"/>
              </a:rPr>
              <a:t>s </a:t>
            </a:r>
            <a:r>
              <a:rPr lang="en-US" altLang="ja-JP" dirty="0">
                <a:ea typeface="ＭＳ Ｐゴシック" charset="0"/>
              </a:rPr>
              <a:t>token to logged-in token</a:t>
            </a:r>
          </a:p>
          <a:p>
            <a:pPr>
              <a:spcBef>
                <a:spcPts val="1200"/>
              </a:spcBef>
              <a:buFont typeface="Tahoma" charset="0"/>
              <a:buAutoNum type="arabicPeriod"/>
            </a:pPr>
            <a:r>
              <a:rPr lang="en-US" dirty="0">
                <a:ea typeface="ＭＳ Ｐゴシック" charset="0"/>
              </a:rPr>
              <a:t>Attacker uses elevated token to hijack </a:t>
            </a:r>
            <a:r>
              <a:rPr lang="en-US" dirty="0" smtClean="0">
                <a:ea typeface="ＭＳ Ｐゴシック" charset="0"/>
              </a:rPr>
              <a:t>user’</a:t>
            </a:r>
            <a:r>
              <a:rPr lang="en-US" altLang="ja-JP" dirty="0" smtClean="0">
                <a:ea typeface="ＭＳ Ｐゴシック" charset="0"/>
              </a:rPr>
              <a:t>s </a:t>
            </a:r>
            <a:r>
              <a:rPr lang="en-US" altLang="ja-JP" dirty="0">
                <a:ea typeface="ＭＳ Ｐゴシック" charset="0"/>
              </a:rPr>
              <a:t>session.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2400" y="2038350"/>
            <a:ext cx="8534400" cy="2971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5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Session fixation:  lesson</a:t>
            </a:r>
          </a:p>
        </p:txBody>
      </p:sp>
      <p:sp>
        <p:nvSpPr>
          <p:cNvPr id="4813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857250"/>
            <a:ext cx="8686800" cy="4286250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When elevating user from anonymous to logged-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in:</a:t>
            </a:r>
          </a:p>
          <a:p>
            <a:pPr marL="0" indent="0">
              <a:spcBef>
                <a:spcPts val="1776"/>
              </a:spcBef>
              <a:buNone/>
              <a:defRPr/>
            </a:pPr>
            <a:r>
              <a:rPr lang="en-US" b="1" dirty="0">
                <a:solidFill>
                  <a:srgbClr val="000090"/>
                </a:solidFill>
                <a:latin typeface="Tahoma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1" dirty="0" smtClean="0">
                <a:solidFill>
                  <a:srgbClr val="000090"/>
                </a:solidFill>
                <a:latin typeface="Tahoma" charset="0"/>
                <a:ea typeface="ＭＳ Ｐゴシック" charset="0"/>
                <a:cs typeface="ＭＳ Ｐゴシック" charset="0"/>
              </a:rPr>
              <a:t>always </a:t>
            </a:r>
            <a:r>
              <a:rPr lang="en-US" b="1" dirty="0">
                <a:solidFill>
                  <a:srgbClr val="000090"/>
                </a:solidFill>
                <a:latin typeface="Tahoma" charset="0"/>
                <a:ea typeface="ＭＳ Ｐゴシック" charset="0"/>
                <a:cs typeface="ＭＳ Ｐゴシック" charset="0"/>
              </a:rPr>
              <a:t>issue a new session token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ts val="3500"/>
              </a:lnSpc>
              <a:spcBef>
                <a:spcPts val="2200"/>
              </a:spcBef>
              <a:buNone/>
              <a:defRPr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After login, 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token changes to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value unknown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attacker    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ts val="3500"/>
              </a:lnSpc>
              <a:spcBef>
                <a:spcPts val="2200"/>
              </a:spcBef>
              <a:buNone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	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  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Attacker’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token is not elevated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045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10600" cy="3733800"/>
          </a:xfrm>
        </p:spPr>
        <p:txBody>
          <a:bodyPr/>
          <a:lstStyle/>
          <a:p>
            <a:pPr>
              <a:spcBef>
                <a:spcPts val="2376"/>
              </a:spcBef>
            </a:pPr>
            <a:r>
              <a:rPr lang="en-US" dirty="0" smtClean="0"/>
              <a:t>Always assume cookie data retrieved from client is adversarial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Session tokens are split across multiple client state mechanisms:</a:t>
            </a:r>
          </a:p>
          <a:p>
            <a:pPr lvl="1"/>
            <a:r>
              <a:rPr lang="en-US" dirty="0" smtClean="0"/>
              <a:t>Cookies,  hidden form fields,   URL parameters</a:t>
            </a:r>
          </a:p>
          <a:p>
            <a:pPr lvl="1"/>
            <a:r>
              <a:rPr lang="en-US" dirty="0" smtClean="0"/>
              <a:t>Cookies by themselves are insecure  </a:t>
            </a:r>
            <a:r>
              <a:rPr lang="en-US" sz="2000" dirty="0" smtClean="0"/>
              <a:t>(CSRF, cookie overwrite)</a:t>
            </a:r>
          </a:p>
          <a:p>
            <a:pPr lvl="1"/>
            <a:r>
              <a:rPr lang="en-US" dirty="0" smtClean="0"/>
              <a:t>Session tokens must be unpredictable and resist theft by network attacker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 smtClean="0"/>
              <a:t>Ensure logout invalidates session on server</a:t>
            </a:r>
          </a:p>
          <a:p>
            <a:pPr marL="400050"/>
            <a:endParaRPr lang="en-US" dirty="0"/>
          </a:p>
          <a:p>
            <a:pPr marL="400050"/>
            <a:endParaRPr lang="en-US" dirty="0" smtClean="0"/>
          </a:p>
          <a:p>
            <a:pPr lvl="1"/>
            <a:endParaRPr lang="en-US" dirty="0"/>
          </a:p>
          <a:p>
            <a:pPr marL="4000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0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7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Scope setting rules  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(write SOP)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819150"/>
            <a:ext cx="8686800" cy="42672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domain</a:t>
            </a:r>
            <a:r>
              <a:rPr lang="en-US" dirty="0">
                <a:ea typeface="ＭＳ Ｐゴシック" charset="0"/>
                <a:cs typeface="ＭＳ Ｐゴシック" charset="0"/>
              </a:rPr>
              <a:t>:   any domain-suffix of URL-hostname, except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TLD</a:t>
            </a:r>
          </a:p>
          <a:p>
            <a:pPr>
              <a:spcBef>
                <a:spcPts val="1656"/>
              </a:spcBef>
              <a:buFont typeface="Wingdings" charset="0"/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:     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spcBef>
                <a:spcPts val="456"/>
              </a:spcBef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host 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= </a:t>
            </a:r>
            <a:r>
              <a:rPr lang="ja-JP" alt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login.site.com</a:t>
            </a:r>
            <a:r>
              <a:rPr lang="ja-JP" alt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spcBef>
                <a:spcPts val="1200"/>
              </a:spcBef>
              <a:buFont typeface="Symbol" charset="0"/>
              <a:buChar char="Þ"/>
            </a:pPr>
            <a:r>
              <a:rPr lang="en-US" dirty="0" smtClean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login.site.com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can set cookies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  for </a:t>
            </a:r>
            <a:r>
              <a:rPr lang="en-US" dirty="0">
                <a:ea typeface="ＭＳ Ｐゴシック" charset="0"/>
                <a:cs typeface="ＭＳ Ｐゴシック" charset="0"/>
              </a:rPr>
              <a:t>all of </a:t>
            </a:r>
            <a:r>
              <a:rPr lang="en-US" dirty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.</a:t>
            </a:r>
            <a:r>
              <a:rPr lang="en-US" dirty="0" err="1" smtClean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site.com</a:t>
            </a:r>
            <a:r>
              <a:rPr lang="en-US" dirty="0" smtClean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but not for </a:t>
            </a:r>
            <a:r>
              <a:rPr lang="en-US" dirty="0">
                <a:ea typeface="ＭＳ Ｐゴシック" charset="0"/>
                <a:cs typeface="ＭＳ Ｐゴシック" charset="0"/>
              </a:rPr>
              <a:t>another site  or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TLD 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Problematic </a:t>
            </a:r>
            <a:r>
              <a:rPr lang="en-US" dirty="0">
                <a:ea typeface="ＭＳ Ｐゴシック" charset="0"/>
                <a:cs typeface="ＭＳ Ｐゴシック" charset="0"/>
              </a:rPr>
              <a:t>for sites like   </a:t>
            </a:r>
            <a:r>
              <a:rPr lang="en-US" dirty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.</a:t>
            </a:r>
            <a:r>
              <a:rPr lang="en-US" dirty="0" smtClean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stanford.edu 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(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and some hosting centers)</a:t>
            </a:r>
            <a:endParaRPr lang="en-US" sz="2000" u="sng" dirty="0" smtClean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u="sng" dirty="0" smtClean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b="1" u="sng" dirty="0" smtClean="0">
                <a:ea typeface="ＭＳ Ｐゴシック" charset="0"/>
                <a:cs typeface="ＭＳ Ｐゴシック" charset="0"/>
              </a:rPr>
              <a:t>path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:  can be set to anything</a:t>
            </a:r>
          </a:p>
          <a:p>
            <a:pPr>
              <a:buFont typeface="Wingdings" charset="0"/>
              <a:buNone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4191000" y="1474678"/>
            <a:ext cx="2070950" cy="11695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u="sng" dirty="0"/>
              <a:t>allowed domains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b="1" dirty="0" err="1">
                <a:solidFill>
                  <a:srgbClr val="2D44A4"/>
                </a:solidFill>
              </a:rPr>
              <a:t>login.site.com</a:t>
            </a:r>
            <a:endParaRPr lang="en-US" b="1" dirty="0">
              <a:solidFill>
                <a:srgbClr val="2D44A4"/>
              </a:solidFill>
            </a:endParaRPr>
          </a:p>
          <a:p>
            <a:pPr algn="ctr" eaLnBrk="1" hangingPunct="1">
              <a:spcBef>
                <a:spcPts val="600"/>
              </a:spcBef>
            </a:pPr>
            <a:r>
              <a:rPr lang="en-US" b="1" dirty="0">
                <a:solidFill>
                  <a:srgbClr val="2D44A4"/>
                </a:solidFill>
              </a:rPr>
              <a:t>.</a:t>
            </a:r>
            <a:r>
              <a:rPr lang="en-US" b="1" dirty="0" err="1">
                <a:solidFill>
                  <a:srgbClr val="2D44A4"/>
                </a:solidFill>
              </a:rPr>
              <a:t>site.com</a:t>
            </a:r>
            <a:endParaRPr lang="en-US" sz="1800" b="1" dirty="0">
              <a:solidFill>
                <a:srgbClr val="2D44A4"/>
              </a:solidFill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6377211" y="1474678"/>
            <a:ext cx="2385789" cy="15542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u="sng" dirty="0"/>
              <a:t>disallowed domains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b="1" dirty="0" smtClean="0">
                <a:solidFill>
                  <a:srgbClr val="2D44A4"/>
                </a:solidFill>
              </a:rPr>
              <a:t>other.site.com</a:t>
            </a:r>
            <a:endParaRPr lang="en-US" b="1" dirty="0">
              <a:solidFill>
                <a:srgbClr val="2D44A4"/>
              </a:solidFill>
            </a:endParaRPr>
          </a:p>
          <a:p>
            <a:pPr algn="ctr" eaLnBrk="1" hangingPunct="1">
              <a:spcBef>
                <a:spcPts val="600"/>
              </a:spcBef>
            </a:pPr>
            <a:r>
              <a:rPr lang="en-US" b="1" dirty="0" err="1">
                <a:solidFill>
                  <a:srgbClr val="2D44A4"/>
                </a:solidFill>
              </a:rPr>
              <a:t>othersite.com</a:t>
            </a:r>
            <a:endParaRPr lang="en-US" b="1" dirty="0">
              <a:solidFill>
                <a:srgbClr val="2D44A4"/>
              </a:solidFill>
            </a:endParaRPr>
          </a:p>
          <a:p>
            <a:pPr algn="ctr" eaLnBrk="1" hangingPunct="1">
              <a:spcBef>
                <a:spcPts val="600"/>
              </a:spcBef>
            </a:pPr>
            <a:r>
              <a:rPr lang="en-US" b="1" dirty="0">
                <a:solidFill>
                  <a:srgbClr val="2D44A4"/>
                </a:solidFill>
              </a:rPr>
              <a:t>.com</a:t>
            </a:r>
            <a:endParaRPr lang="en-US" sz="1800" b="1" dirty="0">
              <a:solidFill>
                <a:srgbClr val="2D44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4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Tahoma" charset="0"/>
                <a:ea typeface="ＭＳ Ｐゴシック" charset="0"/>
                <a:cs typeface="ＭＳ Ｐゴシック" charset="0"/>
              </a:rPr>
              <a:t>Cookies are identified by  (name,domain,path)</a:t>
            </a:r>
          </a:p>
        </p:txBody>
      </p:sp>
      <p:sp>
        <p:nvSpPr>
          <p:cNvPr id="1024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4210050"/>
            <a:ext cx="7772400" cy="800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Both cookies stored in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browser’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cookie 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jar</a:t>
            </a: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800"/>
              </a:spcBef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		both are in scope of    </a:t>
            </a:r>
            <a:r>
              <a:rPr lang="en-US" b="1" dirty="0" err="1">
                <a:solidFill>
                  <a:srgbClr val="2D44A4"/>
                </a:solidFill>
                <a:latin typeface="Tahoma" charset="0"/>
                <a:ea typeface="ＭＳ Ｐゴシック" charset="0"/>
                <a:cs typeface="ＭＳ Ｐゴシック" charset="0"/>
              </a:rPr>
              <a:t>login.site.com</a:t>
            </a:r>
            <a:endParaRPr lang="en-US" b="1" dirty="0">
              <a:solidFill>
                <a:srgbClr val="2D44A4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047750"/>
            <a:ext cx="3766626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u="sng" dirty="0">
                <a:latin typeface="Tahoma" pitchFamily="34" charset="0"/>
                <a:ea typeface="+mn-ea"/>
                <a:cs typeface="+mn-cs"/>
              </a:rPr>
              <a:t>cookie 1</a:t>
            </a:r>
          </a:p>
          <a:p>
            <a:pPr>
              <a:defRPr/>
            </a:pPr>
            <a:r>
              <a:rPr lang="en-US" sz="2400" dirty="0">
                <a:latin typeface="Tahoma" pitchFamily="34" charset="0"/>
                <a:ea typeface="+mn-ea"/>
                <a:cs typeface="+mn-cs"/>
              </a:rPr>
              <a:t>name 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+mn-ea"/>
                <a:cs typeface="+mn-cs"/>
              </a:rPr>
              <a:t>userid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ahoma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Tahoma" pitchFamily="34" charset="0"/>
                <a:ea typeface="+mn-ea"/>
                <a:cs typeface="+mn-cs"/>
              </a:rPr>
              <a:t>value =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+mn-ea"/>
                <a:cs typeface="+mn-cs"/>
              </a:rPr>
              <a:t>test</a:t>
            </a:r>
          </a:p>
          <a:p>
            <a:pPr>
              <a:defRPr/>
            </a:pPr>
            <a:r>
              <a:rPr lang="en-US" sz="2400" dirty="0">
                <a:latin typeface="Tahoma" pitchFamily="34" charset="0"/>
                <a:ea typeface="+mn-ea"/>
                <a:cs typeface="+mn-cs"/>
              </a:rPr>
              <a:t>domain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+mn-ea"/>
                <a:cs typeface="+mn-cs"/>
              </a:rPr>
              <a:t>login.site.com</a:t>
            </a:r>
          </a:p>
          <a:p>
            <a:pPr>
              <a:defRPr/>
            </a:pPr>
            <a:r>
              <a:rPr lang="en-US" sz="2400" dirty="0">
                <a:latin typeface="Tahoma" pitchFamily="34" charset="0"/>
                <a:ea typeface="+mn-ea"/>
                <a:cs typeface="+mn-cs"/>
              </a:rPr>
              <a:t>path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+mn-ea"/>
                <a:cs typeface="+mn-cs"/>
              </a:rPr>
              <a:t>/</a:t>
            </a:r>
          </a:p>
          <a:p>
            <a:pPr>
              <a:defRPr/>
            </a:pPr>
            <a:r>
              <a:rPr lang="en-US" sz="2400" dirty="0">
                <a:latin typeface="Tahoma" pitchFamily="34" charset="0"/>
                <a:ea typeface="+mn-ea"/>
                <a:cs typeface="+mn-cs"/>
              </a:rPr>
              <a:t>secure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1437" y="1047750"/>
            <a:ext cx="3000190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u="sng" dirty="0">
                <a:latin typeface="Tahoma" pitchFamily="34" charset="0"/>
                <a:ea typeface="+mn-ea"/>
                <a:cs typeface="+mn-cs"/>
              </a:rPr>
              <a:t>cookie 2</a:t>
            </a:r>
          </a:p>
          <a:p>
            <a:pPr>
              <a:defRPr/>
            </a:pPr>
            <a:r>
              <a:rPr lang="en-US" sz="2400" dirty="0">
                <a:latin typeface="Tahoma" pitchFamily="34" charset="0"/>
                <a:ea typeface="+mn-ea"/>
                <a:cs typeface="+mn-cs"/>
              </a:rPr>
              <a:t>name 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+mn-ea"/>
                <a:cs typeface="+mn-cs"/>
              </a:rPr>
              <a:t>userid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ahoma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Tahoma" pitchFamily="34" charset="0"/>
                <a:ea typeface="+mn-ea"/>
                <a:cs typeface="+mn-cs"/>
              </a:rPr>
              <a:t>value =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+mn-ea"/>
                <a:cs typeface="+mn-cs"/>
              </a:rPr>
              <a:t>test123</a:t>
            </a:r>
          </a:p>
          <a:p>
            <a:pPr>
              <a:defRPr/>
            </a:pPr>
            <a:r>
              <a:rPr lang="en-US" sz="2400" dirty="0">
                <a:latin typeface="Tahoma" pitchFamily="34" charset="0"/>
                <a:ea typeface="+mn-ea"/>
                <a:cs typeface="+mn-cs"/>
              </a:rPr>
              <a:t>domain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+mn-ea"/>
                <a:cs typeface="+mn-cs"/>
              </a:rPr>
              <a:t>.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+mn-ea"/>
                <a:cs typeface="+mn-cs"/>
              </a:rPr>
              <a:t>site.com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ahoma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Tahoma" pitchFamily="34" charset="0"/>
                <a:ea typeface="+mn-ea"/>
                <a:cs typeface="+mn-cs"/>
              </a:rPr>
              <a:t>path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+mn-ea"/>
                <a:cs typeface="+mn-cs"/>
              </a:rPr>
              <a:t>/</a:t>
            </a:r>
          </a:p>
          <a:p>
            <a:pPr>
              <a:defRPr/>
            </a:pPr>
            <a:r>
              <a:rPr lang="en-US" sz="2400" dirty="0">
                <a:latin typeface="Tahoma" pitchFamily="34" charset="0"/>
                <a:ea typeface="+mn-ea"/>
                <a:cs typeface="+mn-cs"/>
              </a:rPr>
              <a:t>secure</a:t>
            </a: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4025900" y="3557885"/>
            <a:ext cx="21121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distinct cookies</a:t>
            </a:r>
          </a:p>
        </p:txBody>
      </p:sp>
      <p:sp>
        <p:nvSpPr>
          <p:cNvPr id="10246" name="Freeform 6"/>
          <p:cNvSpPr>
            <a:spLocks noChangeArrowheads="1"/>
          </p:cNvSpPr>
          <p:nvPr/>
        </p:nvSpPr>
        <p:spPr bwMode="auto">
          <a:xfrm>
            <a:off x="2911475" y="3341192"/>
            <a:ext cx="1228725" cy="435769"/>
          </a:xfrm>
          <a:custGeom>
            <a:avLst/>
            <a:gdLst>
              <a:gd name="T0" fmla="*/ 1215018 w 1229710"/>
              <a:gd name="T1" fmla="*/ 556502 h 580696"/>
              <a:gd name="T2" fmla="*/ 358274 w 1229710"/>
              <a:gd name="T3" fmla="*/ 492900 h 580696"/>
              <a:gd name="T4" fmla="*/ 0 w 1229710"/>
              <a:gd name="T5" fmla="*/ 0 h 580696"/>
              <a:gd name="T6" fmla="*/ 0 60000 65536"/>
              <a:gd name="T7" fmla="*/ 0 60000 65536"/>
              <a:gd name="T8" fmla="*/ 0 60000 65536"/>
              <a:gd name="T9" fmla="*/ 0 w 1229710"/>
              <a:gd name="T10" fmla="*/ 0 h 580696"/>
              <a:gd name="T11" fmla="*/ 1229710 w 1229710"/>
              <a:gd name="T12" fmla="*/ 580696 h 580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9710" h="580696">
                <a:moveTo>
                  <a:pt x="1229710" y="551793"/>
                </a:moveTo>
                <a:cubicBezTo>
                  <a:pt x="898634" y="566244"/>
                  <a:pt x="567558" y="580696"/>
                  <a:pt x="362606" y="488731"/>
                </a:cubicBezTo>
                <a:cubicBezTo>
                  <a:pt x="157654" y="396766"/>
                  <a:pt x="78827" y="198383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6175375" y="3341192"/>
            <a:ext cx="835025" cy="402431"/>
          </a:xfrm>
          <a:custGeom>
            <a:avLst/>
            <a:gdLst>
              <a:gd name="T0" fmla="*/ 0 w 835572"/>
              <a:gd name="T1" fmla="*/ 544292 h 536028"/>
              <a:gd name="T2" fmla="*/ 686902 w 835572"/>
              <a:gd name="T3" fmla="*/ 416222 h 536028"/>
              <a:gd name="T4" fmla="*/ 827405 w 835572"/>
              <a:gd name="T5" fmla="*/ 0 h 536028"/>
              <a:gd name="T6" fmla="*/ 0 60000 65536"/>
              <a:gd name="T7" fmla="*/ 0 60000 65536"/>
              <a:gd name="T8" fmla="*/ 0 60000 65536"/>
              <a:gd name="T9" fmla="*/ 0 w 835572"/>
              <a:gd name="T10" fmla="*/ 0 h 536028"/>
              <a:gd name="T11" fmla="*/ 835572 w 835572"/>
              <a:gd name="T12" fmla="*/ 536028 h 5360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5572" h="536028">
                <a:moveTo>
                  <a:pt x="0" y="536028"/>
                </a:moveTo>
                <a:cubicBezTo>
                  <a:pt x="277210" y="517634"/>
                  <a:pt x="554420" y="499241"/>
                  <a:pt x="693682" y="409903"/>
                </a:cubicBezTo>
                <a:cubicBezTo>
                  <a:pt x="832944" y="320565"/>
                  <a:pt x="834258" y="160282"/>
                  <a:pt x="8355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Reading cookies on server   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(read SOP)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2266950"/>
            <a:ext cx="8458200" cy="287655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Browser sends all cookies in URL scope: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ea typeface="ＭＳ Ｐゴシック" charset="0"/>
                <a:cs typeface="ＭＳ Ｐゴシック" charset="0"/>
              </a:rPr>
              <a:t>cookie-domain is domain-suffix of URL-domain, and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ea typeface="ＭＳ Ｐゴシック" charset="0"/>
                <a:cs typeface="ＭＳ Ｐゴシック" charset="0"/>
              </a:rPr>
              <a:t>cookie-path is prefix of URL-path, and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ea typeface="ＭＳ Ｐゴシック" charset="0"/>
                <a:cs typeface="ＭＳ Ｐゴシック" charset="0"/>
              </a:rPr>
              <a:t>[protocol=HTTPS  if cookie is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secure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]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spcBef>
                <a:spcPts val="2400"/>
              </a:spcBef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Goal:   server only sees cookies in its scope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spcBef>
                <a:spcPts val="1200"/>
              </a:spcBef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67" name="Group 11"/>
          <p:cNvGrpSpPr>
            <a:grpSpLocks/>
          </p:cNvGrpSpPr>
          <p:nvPr/>
        </p:nvGrpSpPr>
        <p:grpSpPr bwMode="auto">
          <a:xfrm>
            <a:off x="914400" y="1104900"/>
            <a:ext cx="1524000" cy="914400"/>
            <a:chOff x="1066800" y="1828800"/>
            <a:chExt cx="1524000" cy="1219200"/>
          </a:xfrm>
        </p:grpSpPr>
        <p:sp>
          <p:nvSpPr>
            <p:cNvPr id="4" name="Rectangle 15"/>
            <p:cNvSpPr>
              <a:spLocks noChangeArrowheads="1"/>
            </p:cNvSpPr>
            <p:nvPr/>
          </p:nvSpPr>
          <p:spPr bwMode="auto">
            <a:xfrm>
              <a:off x="1447800" y="1828800"/>
              <a:ext cx="1128713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547813" y="1928813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b="1" dirty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Browser</a:t>
              </a: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066800" y="2667000"/>
              <a:ext cx="1524000" cy="228600"/>
            </a:xfrm>
            <a:prstGeom prst="parallelogram">
              <a:avLst>
                <a:gd name="adj" fmla="val 1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1066800" y="2895600"/>
              <a:ext cx="11430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2190750" y="2662238"/>
              <a:ext cx="400050" cy="385762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252" y="81"/>
                </a:cxn>
                <a:cxn ang="0">
                  <a:pos x="249" y="0"/>
                </a:cxn>
                <a:cxn ang="0">
                  <a:pos x="0" y="147"/>
                </a:cxn>
                <a:cxn ang="0">
                  <a:pos x="0" y="243"/>
                </a:cxn>
              </a:cxnLst>
              <a:rect l="0" t="0" r="r" b="b"/>
              <a:pathLst>
                <a:path w="252" h="243">
                  <a:moveTo>
                    <a:pt x="0" y="243"/>
                  </a:moveTo>
                  <a:lnTo>
                    <a:pt x="252" y="81"/>
                  </a:lnTo>
                  <a:lnTo>
                    <a:pt x="249" y="0"/>
                  </a:lnTo>
                  <a:lnTo>
                    <a:pt x="0" y="147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629400" y="1047750"/>
            <a:ext cx="1219200" cy="953691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Server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743200" y="1333500"/>
            <a:ext cx="2952288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dirty="0">
                <a:solidFill>
                  <a:srgbClr val="808000"/>
                </a:solidFill>
                <a:latin typeface="+mn-lt"/>
                <a:ea typeface="+mn-ea"/>
                <a:cs typeface="+mn-cs"/>
              </a:rPr>
              <a:t>GET  //URL-domain/URL-path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dirty="0">
                <a:solidFill>
                  <a:srgbClr val="808000"/>
                </a:solidFill>
                <a:latin typeface="+mn-lt"/>
                <a:ea typeface="+mn-ea"/>
                <a:cs typeface="+mn-cs"/>
              </a:rPr>
              <a:t>Cookie:  NAME = VALUE</a:t>
            </a:r>
          </a:p>
        </p:txBody>
      </p:sp>
      <p:cxnSp>
        <p:nvCxnSpPr>
          <p:cNvPr id="11270" name="Straight Arrow Connector 27"/>
          <p:cNvCxnSpPr>
            <a:cxnSpLocks noChangeShapeType="1"/>
          </p:cNvCxnSpPr>
          <p:nvPr/>
        </p:nvCxnSpPr>
        <p:spPr bwMode="auto">
          <a:xfrm>
            <a:off x="2438400" y="1275160"/>
            <a:ext cx="4191000" cy="1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081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61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3600450"/>
            <a:ext cx="3810000" cy="1409700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buFont typeface="Wingdings" charset="0"/>
              <a:buNone/>
              <a:tabLst>
                <a:tab pos="41148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http://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checkout.site.com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</a:p>
          <a:p>
            <a:pPr>
              <a:spcBef>
                <a:spcPts val="1000"/>
              </a:spcBef>
              <a:buFont typeface="Wingdings" charset="0"/>
              <a:buNone/>
              <a:tabLst>
                <a:tab pos="41148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http://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login.site.com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</a:p>
          <a:p>
            <a:pPr>
              <a:spcBef>
                <a:spcPts val="1000"/>
              </a:spcBef>
              <a:buFont typeface="Wingdings" charset="0"/>
              <a:buNone/>
              <a:tabLst>
                <a:tab pos="41148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login.site.com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</a:p>
          <a:p>
            <a:pPr>
              <a:buFont typeface="Wingdings" charset="0"/>
              <a:buNone/>
              <a:tabLst>
                <a:tab pos="41148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1" y="971550"/>
            <a:ext cx="3223509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u="sng" dirty="0">
                <a:ea typeface="+mn-ea"/>
                <a:cs typeface="+mn-cs"/>
              </a:rPr>
              <a:t>cookie 1</a:t>
            </a:r>
          </a:p>
          <a:p>
            <a:pPr>
              <a:defRPr/>
            </a:pPr>
            <a:r>
              <a:rPr lang="en-US" sz="2400" dirty="0">
                <a:ea typeface="+mn-ea"/>
                <a:cs typeface="+mn-cs"/>
              </a:rPr>
              <a:t>name 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userid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sz="2400" dirty="0">
                <a:ea typeface="+mn-ea"/>
                <a:cs typeface="+mn-cs"/>
              </a:rPr>
              <a:t>value =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u1</a:t>
            </a:r>
          </a:p>
          <a:p>
            <a:pPr>
              <a:defRPr/>
            </a:pPr>
            <a:r>
              <a:rPr lang="en-US" sz="2400" dirty="0">
                <a:ea typeface="+mn-ea"/>
                <a:cs typeface="+mn-cs"/>
              </a:rPr>
              <a:t>domain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login.site.com</a:t>
            </a:r>
          </a:p>
          <a:p>
            <a:pPr>
              <a:defRPr/>
            </a:pPr>
            <a:r>
              <a:rPr lang="en-US" sz="2400" dirty="0">
                <a:ea typeface="+mn-ea"/>
                <a:cs typeface="+mn-cs"/>
              </a:rPr>
              <a:t>path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/</a:t>
            </a:r>
          </a:p>
          <a:p>
            <a:pPr>
              <a:defRPr/>
            </a:pPr>
            <a:r>
              <a:rPr lang="en-US" sz="2400" dirty="0">
                <a:ea typeface="+mn-ea"/>
                <a:cs typeface="+mn-cs"/>
              </a:rPr>
              <a:t>secure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1439" y="971550"/>
            <a:ext cx="2595783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u="sng" dirty="0">
                <a:ea typeface="+mn-ea"/>
                <a:cs typeface="+mn-cs"/>
              </a:rPr>
              <a:t>cookie 2</a:t>
            </a:r>
          </a:p>
          <a:p>
            <a:pPr>
              <a:defRPr/>
            </a:pPr>
            <a:r>
              <a:rPr lang="en-US" sz="2400" dirty="0">
                <a:ea typeface="+mn-ea"/>
                <a:cs typeface="+mn-cs"/>
              </a:rPr>
              <a:t>name 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userid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sz="2400" dirty="0">
                <a:ea typeface="+mn-ea"/>
                <a:cs typeface="+mn-cs"/>
              </a:rPr>
              <a:t>value =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u2</a:t>
            </a:r>
          </a:p>
          <a:p>
            <a:pPr>
              <a:defRPr/>
            </a:pPr>
            <a:r>
              <a:rPr lang="en-US" sz="2400" dirty="0">
                <a:ea typeface="+mn-ea"/>
                <a:cs typeface="+mn-cs"/>
              </a:rPr>
              <a:t>domain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.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site.com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sz="2400" dirty="0">
                <a:ea typeface="+mn-ea"/>
                <a:cs typeface="+mn-cs"/>
              </a:rPr>
              <a:t>path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/</a:t>
            </a:r>
          </a:p>
          <a:p>
            <a:pPr>
              <a:defRPr/>
            </a:pPr>
            <a:r>
              <a:rPr lang="en-US" sz="2400" dirty="0">
                <a:ea typeface="+mn-ea"/>
                <a:cs typeface="+mn-cs"/>
              </a:rPr>
              <a:t>non-secure</a:t>
            </a: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5181600" y="514350"/>
            <a:ext cx="3504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both set by   </a:t>
            </a:r>
            <a:r>
              <a:rPr lang="en-US" b="1" dirty="0" err="1"/>
              <a:t>login.site.com</a:t>
            </a:r>
            <a:endParaRPr lang="en-US" b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26164" y="3549650"/>
            <a:ext cx="3798636" cy="134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cookie: </a:t>
            </a:r>
            <a:r>
              <a:rPr lang="en-US" sz="2400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=u2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cookie: </a:t>
            </a:r>
            <a:r>
              <a:rPr lang="en-US" sz="2400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=u2</a:t>
            </a:r>
          </a:p>
          <a:p>
            <a:pPr eaLnBrk="1" hangingPunct="1">
              <a:spcBef>
                <a:spcPts val="500"/>
              </a:spcBef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cookie: </a:t>
            </a:r>
            <a:r>
              <a:rPr lang="en-US" sz="2400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=u1; </a:t>
            </a:r>
            <a:r>
              <a:rPr lang="en-US" sz="2400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=u2</a:t>
            </a:r>
          </a:p>
        </p:txBody>
      </p:sp>
    </p:spTree>
    <p:extLst>
      <p:ext uri="{BB962C8B-B14F-4D97-AF65-F5344CB8AC3E}">
        <p14:creationId xmlns:p14="http://schemas.microsoft.com/office/powerpoint/2010/main" val="129099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-95250"/>
            <a:ext cx="84582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Client side read/write:    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document.cookie</a:t>
            </a:r>
            <a:endParaRPr lang="en-US" sz="3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33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895350"/>
            <a:ext cx="8229600" cy="354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Setting a cookie </a:t>
            </a:r>
            <a:r>
              <a:rPr lang="en-US" dirty="0">
                <a:ea typeface="ＭＳ Ｐゴシック" charset="0"/>
                <a:cs typeface="ＭＳ Ｐゴシック" charset="0"/>
              </a:rPr>
              <a:t>in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Javascript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	 </a:t>
            </a:r>
            <a:r>
              <a:rPr lang="en-US" dirty="0" smtClean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en-US" dirty="0" err="1" smtClean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document.cookie</a:t>
            </a:r>
            <a:r>
              <a:rPr lang="en-US" dirty="0" smtClean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= </a:t>
            </a:r>
            <a:r>
              <a:rPr lang="ja-JP" alt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name=value;  expires=…; </a:t>
            </a:r>
            <a:r>
              <a:rPr lang="ja-JP" altLang="en-US" dirty="0" smtClean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solidFill>
                <a:srgbClr val="7030A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Reading a cookie</a:t>
            </a:r>
            <a:r>
              <a:rPr lang="en-US" dirty="0">
                <a:ea typeface="ＭＳ Ｐゴシック" charset="0"/>
                <a:cs typeface="ＭＳ Ｐゴシック" charset="0"/>
              </a:rPr>
              <a:t>:	   </a:t>
            </a: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alert(</a:t>
            </a:r>
            <a:r>
              <a:rPr lang="en-US" dirty="0" err="1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document.cookie</a:t>
            </a: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spcBef>
                <a:spcPts val="600"/>
              </a:spcBef>
              <a:buFont typeface="Wingdings" charset="0"/>
              <a:buNone/>
            </a:pP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		</a:t>
            </a:r>
            <a:r>
              <a:rPr lang="en-US" dirty="0">
                <a:ea typeface="ＭＳ Ｐゴシック" charset="0"/>
                <a:cs typeface="ＭＳ Ｐゴシック" charset="0"/>
              </a:rPr>
              <a:t>prints</a:t>
            </a: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string containing all cookies available for 	document   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(based on [protocol], domain, path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Deleting a cookie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spcBef>
                <a:spcPts val="600"/>
              </a:spcBef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	</a:t>
            </a:r>
            <a:r>
              <a:rPr lang="en-US" dirty="0" err="1" smtClean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document.cookie</a:t>
            </a:r>
            <a:r>
              <a:rPr lang="en-US" dirty="0" smtClean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=  </a:t>
            </a:r>
            <a:r>
              <a:rPr lang="ja-JP" alt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name=;  expires= Thu, 01-Jan-70</a:t>
            </a:r>
            <a:r>
              <a:rPr lang="ja-JP" alt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solidFill>
                <a:srgbClr val="7030A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304800" y="4629150"/>
            <a:ext cx="7710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 err="1">
                <a:latin typeface="+mn-lt"/>
              </a:rPr>
              <a:t>document.cookie</a:t>
            </a:r>
            <a:r>
              <a:rPr lang="en-US" sz="2400" dirty="0">
                <a:latin typeface="+mn-lt"/>
              </a:rPr>
              <a:t> often used to customize page in </a:t>
            </a:r>
            <a:r>
              <a:rPr lang="en-US" sz="2400" dirty="0" err="1">
                <a:latin typeface="+mn-lt"/>
              </a:rPr>
              <a:t>Javascript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96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24000" y="981730"/>
            <a:ext cx="61206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javascript:  alert(</a:t>
            </a:r>
            <a:r>
              <a:rPr lang="en-US" sz="2800" b="1"/>
              <a:t>document.cookie</a:t>
            </a:r>
            <a:r>
              <a:rPr lang="en-US" sz="2800"/>
              <a:t>)</a:t>
            </a:r>
          </a:p>
        </p:txBody>
      </p:sp>
      <p:sp>
        <p:nvSpPr>
          <p:cNvPr id="16387" name="Freeform 5"/>
          <p:cNvSpPr>
            <a:spLocks noChangeArrowheads="1"/>
          </p:cNvSpPr>
          <p:nvPr/>
        </p:nvSpPr>
        <p:spPr bwMode="auto">
          <a:xfrm>
            <a:off x="2365375" y="389989"/>
            <a:ext cx="1765300" cy="639365"/>
          </a:xfrm>
          <a:custGeom>
            <a:avLst/>
            <a:gdLst>
              <a:gd name="T0" fmla="*/ 1756999 w 1765738"/>
              <a:gd name="T1" fmla="*/ 0 h 851338"/>
              <a:gd name="T2" fmla="*/ 564752 w 1765738"/>
              <a:gd name="T3" fmla="*/ 275344 h 851338"/>
              <a:gd name="T4" fmla="*/ 0 w 1765738"/>
              <a:gd name="T5" fmla="*/ 874615 h 851338"/>
              <a:gd name="T6" fmla="*/ 0 60000 65536"/>
              <a:gd name="T7" fmla="*/ 0 60000 65536"/>
              <a:gd name="T8" fmla="*/ 0 60000 65536"/>
              <a:gd name="T9" fmla="*/ 0 w 1765738"/>
              <a:gd name="T10" fmla="*/ 0 h 851338"/>
              <a:gd name="T11" fmla="*/ 1765738 w 1765738"/>
              <a:gd name="T12" fmla="*/ 851338 h 8513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5738" h="851338">
                <a:moveTo>
                  <a:pt x="1765738" y="0"/>
                </a:moveTo>
                <a:cubicBezTo>
                  <a:pt x="1313793" y="63062"/>
                  <a:pt x="861848" y="126124"/>
                  <a:pt x="567558" y="268014"/>
                </a:cubicBezTo>
                <a:cubicBezTo>
                  <a:pt x="273268" y="409904"/>
                  <a:pt x="136634" y="630621"/>
                  <a:pt x="0" y="85133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4114800" y="181629"/>
            <a:ext cx="18283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Javascript URL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2209800" y="4248150"/>
            <a:ext cx="48397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Displays all cookies for current document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922"/>
          <a:stretch/>
        </p:blipFill>
        <p:spPr>
          <a:xfrm>
            <a:off x="2514600" y="1809750"/>
            <a:ext cx="4356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5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1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5713</TotalTime>
  <Words>1477</Words>
  <Application>Microsoft Macintosh PowerPoint</Application>
  <PresentationFormat>On-screen Show (16:9)</PresentationFormat>
  <Paragraphs>369</Paragraphs>
  <Slides>38</Slides>
  <Notes>22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1_Lecture</vt:lpstr>
      <vt:lpstr>2_Office Theme</vt:lpstr>
      <vt:lpstr>3_Office Theme</vt:lpstr>
      <vt:lpstr>Web Security:     Session Management</vt:lpstr>
      <vt:lpstr>Same origin policy:   review</vt:lpstr>
      <vt:lpstr>Setting/deleting cookies by server</vt:lpstr>
      <vt:lpstr>Scope setting rules   (write SOP)</vt:lpstr>
      <vt:lpstr>Cookies are identified by  (name,domain,path)</vt:lpstr>
      <vt:lpstr>Reading cookies on server   (read SOP)</vt:lpstr>
      <vt:lpstr>Examples</vt:lpstr>
      <vt:lpstr>Client side read/write:     document.cookie</vt:lpstr>
      <vt:lpstr>PowerPoint Presentation</vt:lpstr>
      <vt:lpstr>Viewing/deleting cookies in Browser UI</vt:lpstr>
      <vt:lpstr>Cookie protocol problems</vt:lpstr>
      <vt:lpstr>Cookie protocol problems</vt:lpstr>
      <vt:lpstr>Example 1:  login server problems</vt:lpstr>
      <vt:lpstr>Example 2:   “secure” cookies are not secure</vt:lpstr>
      <vt:lpstr>Interaction with the DOM SOP</vt:lpstr>
      <vt:lpstr>Cookies have no integrity</vt:lpstr>
      <vt:lpstr>Not so silly …   (as of  2/2000)</vt:lpstr>
      <vt:lpstr>Solution:   cryptographic checksums</vt:lpstr>
      <vt:lpstr>Example:    ASP.NET</vt:lpstr>
      <vt:lpstr>Session Management</vt:lpstr>
      <vt:lpstr>Sessions</vt:lpstr>
      <vt:lpstr>Pre-history:   HTTP auth</vt:lpstr>
      <vt:lpstr>HTTP auth problems</vt:lpstr>
      <vt:lpstr>Session tokens</vt:lpstr>
      <vt:lpstr>Storing session tokens:    Lots of options   (but none are perfect)</vt:lpstr>
      <vt:lpstr>Storing session tokens:   problems</vt:lpstr>
      <vt:lpstr>The HTTP referer header</vt:lpstr>
      <vt:lpstr>The Logout Process</vt:lpstr>
      <vt:lpstr>Session hijacking</vt:lpstr>
      <vt:lpstr>Session hijacking</vt:lpstr>
      <vt:lpstr>Beware:    Predictable tokens</vt:lpstr>
      <vt:lpstr>PowerPoint Presentation</vt:lpstr>
      <vt:lpstr>Beware:  Session token theft</vt:lpstr>
      <vt:lpstr>Mitigating SessionToken theft by binding    SessionToken to client’s computer</vt:lpstr>
      <vt:lpstr>Session fixation attacks</vt:lpstr>
      <vt:lpstr>Session fixation:  lesson</vt:lpstr>
      <vt:lpstr>Summary</vt:lpstr>
      <vt:lpstr>THE  END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subject/>
  <dc:creator>Dan Boneh</dc:creator>
  <cp:keywords/>
  <dc:description/>
  <cp:lastModifiedBy>Dan Boneh</cp:lastModifiedBy>
  <cp:revision>517</cp:revision>
  <cp:lastPrinted>2012-01-15T03:08:04Z</cp:lastPrinted>
  <dcterms:created xsi:type="dcterms:W3CDTF">2010-11-06T18:36:35Z</dcterms:created>
  <dcterms:modified xsi:type="dcterms:W3CDTF">2015-05-01T00:53:41Z</dcterms:modified>
  <cp:category/>
</cp:coreProperties>
</file>