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0" r:id="rId9"/>
    <p:sldId id="265" r:id="rId10"/>
    <p:sldId id="321" r:id="rId11"/>
    <p:sldId id="322" r:id="rId12"/>
    <p:sldId id="267" r:id="rId13"/>
    <p:sldId id="274" r:id="rId14"/>
    <p:sldId id="323" r:id="rId15"/>
    <p:sldId id="324" r:id="rId16"/>
    <p:sldId id="286" r:id="rId17"/>
    <p:sldId id="281" r:id="rId18"/>
    <p:sldId id="289" r:id="rId19"/>
    <p:sldId id="290" r:id="rId20"/>
    <p:sldId id="337" r:id="rId21"/>
    <p:sldId id="333" r:id="rId22"/>
    <p:sldId id="334" r:id="rId23"/>
    <p:sldId id="335" r:id="rId24"/>
    <p:sldId id="336" r:id="rId25"/>
    <p:sldId id="325" r:id="rId26"/>
    <p:sldId id="291" r:id="rId27"/>
    <p:sldId id="292" r:id="rId28"/>
    <p:sldId id="293" r:id="rId29"/>
    <p:sldId id="330" r:id="rId30"/>
    <p:sldId id="326" r:id="rId31"/>
    <p:sldId id="327" r:id="rId32"/>
    <p:sldId id="328" r:id="rId33"/>
    <p:sldId id="329" r:id="rId34"/>
    <p:sldId id="297" r:id="rId35"/>
    <p:sldId id="307" r:id="rId36"/>
    <p:sldId id="332" r:id="rId37"/>
    <p:sldId id="331" r:id="rId38"/>
    <p:sldId id="306" r:id="rId39"/>
    <p:sldId id="318" r:id="rId40"/>
    <p:sldId id="319" r:id="rId41"/>
    <p:sldId id="304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69406"/>
    <a:srgbClr val="FFFF99"/>
    <a:srgbClr val="000000"/>
    <a:srgbClr val="FF9900"/>
    <a:srgbClr val="CC3300"/>
    <a:srgbClr val="9999FF"/>
    <a:srgbClr val="80808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712" y="-10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Relationship Id="rId2" Type="http://schemas.openxmlformats.org/officeDocument/2006/relationships/slide" Target="slides/slide9.xml"/><Relationship Id="rId3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algn="r"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charset="0"/>
              </a:defRPr>
            </a:lvl1pPr>
          </a:lstStyle>
          <a:p>
            <a:fld id="{AD45187C-F862-944A-95A3-DFB14A616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8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algn="r"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charset="0"/>
              </a:defRPr>
            </a:lvl1pPr>
          </a:lstStyle>
          <a:p>
            <a:fld id="{1D39E67B-3040-D347-A3E8-60176521CD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 commands:   send spam email on behalf of victim IP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address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SPF: Sender Policy Framework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D3D884-C6E9-9A47-9B59-01DCB125B7EC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</a:t>
            </a:r>
            <a:r>
              <a:rPr lang="en-US" dirty="0" err="1" smtClean="0"/>
              <a:t>inux.unixwiz.net</a:t>
            </a:r>
            <a:r>
              <a:rPr lang="en-US" dirty="0" smtClean="0"/>
              <a:t> provides</a:t>
            </a:r>
            <a:r>
              <a:rPr lang="en-US" baseline="0" dirty="0" smtClean="0"/>
              <a:t> the final answer.     Response passes bailiwick checking and will be cached.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Birthday paradox:    success once  x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y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for some i,j  .    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Success probability after each try is 1/256   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    needs 256 tries on average until success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BDD871-9908-3B46-8F76-3DB9E0D8243A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OSPF:   ope</a:t>
            </a:r>
            <a:r>
              <a:rPr lang="en-US" baseline="0" dirty="0" smtClean="0"/>
              <a:t>n shortest path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OSPF:  open shortest path first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BC6113-9869-D748-9E8A-7A418F66F49D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RIR: Regional Internet Registries  (assign IP</a:t>
            </a:r>
            <a:r>
              <a:rPr lang="en-US" baseline="0" dirty="0" smtClean="0"/>
              <a:t> blocks to</a:t>
            </a:r>
            <a:r>
              <a:rPr lang="en-US" dirty="0" smtClean="0"/>
              <a:t> AS’s)</a:t>
            </a:r>
          </a:p>
          <a:p>
            <a:r>
              <a:rPr lang="en-US" dirty="0" smtClean="0"/>
              <a:t>ROA: Route Origin </a:t>
            </a:r>
            <a:r>
              <a:rPr lang="en-US" dirty="0" smtClean="0"/>
              <a:t>Authorizations.  Contains: </a:t>
            </a:r>
            <a:r>
              <a:rPr lang="en-US" baseline="0" dirty="0" smtClean="0"/>
              <a:t>  </a:t>
            </a:r>
            <a:r>
              <a:rPr lang="en-US" dirty="0" smtClean="0"/>
              <a:t>AS number (ASN)</a:t>
            </a:r>
            <a:r>
              <a:rPr lang="en-US" baseline="0" dirty="0" smtClean="0"/>
              <a:t>, </a:t>
            </a:r>
            <a:r>
              <a:rPr lang="en-US" dirty="0" smtClean="0"/>
              <a:t>validity date range, IP prefixes.</a:t>
            </a:r>
          </a:p>
          <a:p>
            <a:r>
              <a:rPr lang="en-US" dirty="0" smtClean="0"/>
              <a:t>ROA</a:t>
            </a:r>
            <a:r>
              <a:rPr lang="en-US" baseline="0" dirty="0" smtClean="0"/>
              <a:t> says that an ASN is authorized to advertise for specific prefixes.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 from DC to </a:t>
            </a:r>
            <a:r>
              <a:rPr lang="en-US" sz="1200" dirty="0" smtClean="0"/>
              <a:t>Guadalajara is</a:t>
            </a:r>
            <a:r>
              <a:rPr lang="en-US" sz="1200" baseline="0" dirty="0" smtClean="0"/>
              <a:t> unchanged.   Only return path is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 and </a:t>
            </a:r>
            <a:r>
              <a:rPr lang="en-US" dirty="0" err="1" smtClean="0"/>
              <a:t>Rb</a:t>
            </a:r>
            <a:r>
              <a:rPr lang="en-US" dirty="0" smtClean="0"/>
              <a:t> send an LSA about the connection between them.   That LSA is received by R3 and it updates its own LSA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router can setup an adjacency</a:t>
            </a:r>
            <a:r>
              <a:rPr lang="en-US" baseline="0" dirty="0" smtClean="0"/>
              <a:t> with a peer router without ever hearing back from the peer.    Therefore, a remote attacker can cause a victim router to setup an adjacency with a phantom peer, resulting in </a:t>
            </a:r>
            <a:r>
              <a:rPr lang="en-US" baseline="0" dirty="0" err="1" smtClean="0"/>
              <a:t>DoS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SBCglobal</a:t>
            </a:r>
            <a:r>
              <a:rPr lang="en-US" dirty="0" smtClean="0"/>
              <a:t> DNS</a:t>
            </a:r>
            <a:r>
              <a:rPr lang="en-US" baseline="0" dirty="0" smtClean="0"/>
              <a:t> resolver wants </a:t>
            </a:r>
            <a:r>
              <a:rPr lang="en-US" baseline="0" dirty="0" err="1" smtClean="0"/>
              <a:t>www.unixwiz.net</a:t>
            </a:r>
            <a:r>
              <a:rPr lang="en-US" baseline="0" dirty="0" smtClean="0"/>
              <a:t>.    First queries C </a:t>
            </a:r>
            <a:r>
              <a:rPr lang="en-US" baseline="0" dirty="0" err="1" smtClean="0"/>
              <a:t>tld</a:t>
            </a:r>
            <a:r>
              <a:rPr lang="en-US" baseline="0" dirty="0" smtClean="0"/>
              <a:t>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Response points to two name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9DFCDC-528E-BF4D-8316-832102FD80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74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2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3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9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032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w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wmf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696200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Internet Security: 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 How the Internet works and 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 some basic vulnerabilities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505200"/>
            <a:ext cx="6400800" cy="1557338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Dan Boneh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212725" y="825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CS 155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7539038" y="76200"/>
            <a:ext cx="1545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Spring 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000" r="3751" b="50632"/>
          <a:stretch>
            <a:fillRect/>
          </a:stretch>
        </p:blipFill>
        <p:spPr bwMode="auto">
          <a:xfrm>
            <a:off x="2514600" y="1052513"/>
            <a:ext cx="55610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Header     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(protocol=6)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2598738" y="3248025"/>
            <a:ext cx="5900737" cy="3305175"/>
            <a:chOff x="3207858" y="3248025"/>
            <a:chExt cx="5900691" cy="330517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07858" y="3248025"/>
              <a:ext cx="168641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Port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894267" y="3248025"/>
              <a:ext cx="2023692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 port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207858" y="3629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SEQ Number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207858" y="4010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ACK Number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207858" y="4391025"/>
              <a:ext cx="3710101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207858" y="5181600"/>
              <a:ext cx="3710101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Other stuff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696214" y="4391025"/>
              <a:ext cx="40227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890754" y="4391025"/>
              <a:ext cx="39173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098493" y="4391025"/>
              <a:ext cx="386469" cy="790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K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483205" y="4391025"/>
              <a:ext cx="40754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H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280736" y="4391025"/>
              <a:ext cx="405792" cy="790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Y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5684772" y="4391025"/>
              <a:ext cx="405792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5" name="Right Brace 21"/>
            <p:cNvSpPr>
              <a:spLocks/>
            </p:cNvSpPr>
            <p:nvPr/>
          </p:nvSpPr>
          <p:spPr bwMode="auto">
            <a:xfrm>
              <a:off x="7010400" y="3248025"/>
              <a:ext cx="533400" cy="3305175"/>
            </a:xfrm>
            <a:prstGeom prst="rightBrace">
              <a:avLst>
                <a:gd name="adj1" fmla="val 8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TextBox 22"/>
            <p:cNvSpPr txBox="1">
              <a:spLocks noChangeArrowheads="1"/>
            </p:cNvSpPr>
            <p:nvPr/>
          </p:nvSpPr>
          <p:spPr bwMode="auto">
            <a:xfrm>
              <a:off x="7620000" y="4705290"/>
              <a:ext cx="1488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  <a:cs typeface="Arial" charset="0"/>
                </a:rPr>
                <a:t>TCP Header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Review: TCP Handshake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784350" y="23622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784350" y="47244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1784350" y="37338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00200" y="1447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21350" y="15017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8000" y="2133600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11375" y="3276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SYN/ACK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352800" y="4572000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942013" y="3505200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942013" y="5486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784350" y="2362200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784350" y="47244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784350" y="4267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942013" y="20574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784350" y="19812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942013" y="3124200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102350" y="22098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Listening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073775" y="3200400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chemeClr val="hlink"/>
                </a:solidFill>
              </a:rPr>
              <a:t>Store SN</a:t>
            </a:r>
            <a:r>
              <a:rPr lang="en-US" sz="2400" b="1" baseline="-25000">
                <a:solidFill>
                  <a:schemeClr val="hlink"/>
                </a:solidFill>
              </a:rPr>
              <a:t>C </a:t>
            </a:r>
            <a:r>
              <a:rPr lang="en-US" sz="2400" b="1">
                <a:solidFill>
                  <a:schemeClr val="hlink"/>
                </a:solidFill>
              </a:rPr>
              <a:t>, SN</a:t>
            </a:r>
            <a:r>
              <a:rPr lang="en-US" sz="2400" b="1" baseline="-25000">
                <a:solidFill>
                  <a:schemeClr val="hlink"/>
                </a:solidFill>
              </a:rPr>
              <a:t>S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102350" y="41910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057900" y="5486400"/>
            <a:ext cx="169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Established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895725" y="2012950"/>
            <a:ext cx="1449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 baseline="-25000"/>
              <a:t>C</a:t>
            </a:r>
            <a:r>
              <a:rPr lang="en-US">
                <a:sym typeface="Symbol" charset="0"/>
              </a:rPr>
              <a:t></a:t>
            </a:r>
            <a:r>
              <a:rPr lang="en-US"/>
              <a:t>rand</a:t>
            </a:r>
            <a:r>
              <a:rPr lang="en-US" baseline="-25000"/>
              <a:t>C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 baseline="-25000"/>
              <a:t>C</a:t>
            </a:r>
            <a:r>
              <a:rPr lang="en-US">
                <a:sym typeface="Symbol" charset="0"/>
              </a:rPr>
              <a:t></a:t>
            </a:r>
            <a:r>
              <a:rPr lang="en-US"/>
              <a:t>0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751263" y="3125788"/>
            <a:ext cx="1436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 baseline="-25000"/>
              <a:t>S</a:t>
            </a:r>
            <a:r>
              <a:rPr lang="en-US">
                <a:sym typeface="Symbol" charset="0"/>
              </a:rPr>
              <a:t></a:t>
            </a:r>
            <a:r>
              <a:rPr lang="en-US"/>
              <a:t>rand</a:t>
            </a:r>
            <a:r>
              <a:rPr lang="en-US" baseline="-25000"/>
              <a:t>S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 baseline="-25000"/>
              <a:t>S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208463" y="4421188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C</a:t>
            </a:r>
            <a:r>
              <a:rPr lang="en-US"/>
              <a:t>+1</a:t>
            </a:r>
          </a:p>
          <a:p>
            <a:pPr eaLnBrk="1" hangingPunct="1"/>
            <a:r>
              <a:rPr lang="en-US"/>
              <a:t>AN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S</a:t>
            </a:r>
            <a:endParaRPr lang="en-US"/>
          </a:p>
        </p:txBody>
      </p:sp>
      <p:sp>
        <p:nvSpPr>
          <p:cNvPr id="28698" name="TextBox 26"/>
          <p:cNvSpPr txBox="1">
            <a:spLocks noChangeArrowheads="1"/>
          </p:cNvSpPr>
          <p:nvPr/>
        </p:nvSpPr>
        <p:spPr bwMode="auto">
          <a:xfrm>
            <a:off x="838200" y="6381750"/>
            <a:ext cx="705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Received packets with SN too far out of window are dropped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Security Problems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1.  Network packets pass by untrusted hosts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Eavesdropping, packet sniffing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Especially easy when attacker controls a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machine close to </a:t>
            </a:r>
            <a:r>
              <a:rPr lang="en-US" dirty="0" smtClean="0">
                <a:latin typeface="Tahoma" charset="0"/>
                <a:ea typeface="ＭＳ Ｐゴシック" charset="0"/>
              </a:rPr>
              <a:t>victim   (e.g.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WiFi</a:t>
            </a:r>
            <a:r>
              <a:rPr lang="en-US" dirty="0" smtClean="0">
                <a:latin typeface="Tahoma" charset="0"/>
                <a:ea typeface="ＭＳ Ｐゴシック" charset="0"/>
              </a:rPr>
              <a:t> routers)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2.  TCP state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easily obtained by eavesdropping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Enables spoofing and session hijacking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3.  Denial of Service 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vulnerabilities</a:t>
            </a:r>
          </a:p>
          <a:p>
            <a:pPr lvl="1" eaLnBrk="1" hangingPunct="1"/>
            <a:r>
              <a:rPr lang="en-US" dirty="0" err="1">
                <a:latin typeface="Tahoma" charset="0"/>
                <a:ea typeface="ＭＳ Ｐゴシック" charset="0"/>
              </a:rPr>
              <a:t>DDoS</a:t>
            </a:r>
            <a:r>
              <a:rPr lang="en-US" dirty="0">
                <a:latin typeface="Tahoma" charset="0"/>
                <a:ea typeface="ＭＳ Ｐゴシック" charset="0"/>
              </a:rPr>
              <a:t> lecture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Why random initial sequence numbers? 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2133600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Suppose initial seq. numbers  (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C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are predictable:</a:t>
            </a:r>
          </a:p>
          <a:p>
            <a:pPr lvl="1" eaLnBrk="1" hangingPunct="1">
              <a:spcBef>
                <a:spcPts val="1680"/>
              </a:spcBef>
            </a:pPr>
            <a:r>
              <a:rPr lang="en-US" sz="2000" dirty="0" smtClean="0">
                <a:latin typeface="Tahoma" charset="0"/>
                <a:ea typeface="ＭＳ Ｐゴシック" charset="0"/>
              </a:rPr>
              <a:t>Attacker </a:t>
            </a:r>
            <a:r>
              <a:rPr lang="en-US" sz="2000" dirty="0">
                <a:latin typeface="Tahoma" charset="0"/>
                <a:ea typeface="ＭＳ Ｐゴシック" charset="0"/>
              </a:rPr>
              <a:t>can create TCP session on behalf of forged source IP</a:t>
            </a:r>
          </a:p>
          <a:p>
            <a:pPr lvl="1" eaLnBrk="1" hangingPunct="1">
              <a:spcBef>
                <a:spcPts val="1680"/>
              </a:spcBef>
            </a:pP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Breaks IP-based authentication  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(e.g. SPF,  /</a:t>
            </a:r>
            <a:r>
              <a:rPr lang="en-US" sz="2000" dirty="0" err="1">
                <a:solidFill>
                  <a:srgbClr val="869406"/>
                </a:solidFill>
                <a:latin typeface="Tahoma" charset="0"/>
                <a:ea typeface="ＭＳ Ｐゴシック" charset="0"/>
              </a:rPr>
              <a:t>etc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/hosts </a:t>
            </a:r>
            <a:r>
              <a:rPr lang="en-US" sz="2000" dirty="0" smtClean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>
              <a:spcBef>
                <a:spcPts val="1080"/>
              </a:spcBef>
            </a:pP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R</a:t>
            </a:r>
            <a:r>
              <a:rPr lang="en-US" dirty="0" smtClean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andom seq. num. does not block attack, but makes it harder</a:t>
            </a:r>
            <a:endParaRPr lang="en-US" dirty="0">
              <a:solidFill>
                <a:srgbClr val="869406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543800" y="4111625"/>
            <a:ext cx="1295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Victim</a:t>
            </a:r>
          </a:p>
        </p:txBody>
      </p: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4114800" y="3886200"/>
            <a:ext cx="12954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410200" y="4224338"/>
            <a:ext cx="2133600" cy="1016000"/>
            <a:chOff x="5181600" y="4224338"/>
            <a:chExt cx="2133600" cy="1016000"/>
          </a:xfrm>
        </p:grpSpPr>
        <p:cxnSp>
          <p:nvCxnSpPr>
            <p:cNvPr id="31764" name="Straight Arrow Connector 13"/>
            <p:cNvCxnSpPr>
              <a:cxnSpLocks noChangeShapeType="1"/>
            </p:cNvCxnSpPr>
            <p:nvPr/>
          </p:nvCxnSpPr>
          <p:spPr bwMode="auto">
            <a:xfrm>
              <a:off x="5181600" y="4567238"/>
              <a:ext cx="2133600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Box 14"/>
            <p:cNvSpPr txBox="1">
              <a:spLocks noChangeArrowheads="1"/>
            </p:cNvSpPr>
            <p:nvPr/>
          </p:nvSpPr>
          <p:spPr bwMode="auto">
            <a:xfrm>
              <a:off x="5386388" y="4224338"/>
              <a:ext cx="19177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SYN/ACK</a:t>
              </a:r>
              <a:br>
                <a:rPr lang="en-US"/>
              </a:br>
              <a:r>
                <a:rPr lang="en-US"/>
                <a:t>dstIP=victim</a:t>
              </a:r>
            </a:p>
            <a:p>
              <a:pPr eaLnBrk="1" hangingPunct="1"/>
              <a:r>
                <a:rPr lang="en-US"/>
                <a:t>SN=server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600200" y="4752975"/>
            <a:ext cx="2514600" cy="1041400"/>
            <a:chOff x="1371600" y="4752975"/>
            <a:chExt cx="2514600" cy="1041400"/>
          </a:xfrm>
        </p:grpSpPr>
        <p:cxnSp>
          <p:nvCxnSpPr>
            <p:cNvPr id="31761" name="Straight Arrow Connector 20"/>
            <p:cNvCxnSpPr>
              <a:cxnSpLocks noChangeShapeType="1"/>
            </p:cNvCxnSpPr>
            <p:nvPr/>
          </p:nvCxnSpPr>
          <p:spPr bwMode="auto">
            <a:xfrm>
              <a:off x="1371600" y="5086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TextBox 21"/>
            <p:cNvSpPr txBox="1">
              <a:spLocks noChangeArrowheads="1"/>
            </p:cNvSpPr>
            <p:nvPr/>
          </p:nvSpPr>
          <p:spPr bwMode="auto">
            <a:xfrm>
              <a:off x="1768475" y="4752975"/>
              <a:ext cx="64293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ACK</a:t>
              </a:r>
            </a:p>
          </p:txBody>
        </p:sp>
        <p:sp>
          <p:nvSpPr>
            <p:cNvPr id="31763" name="TextBox 22"/>
            <p:cNvSpPr txBox="1">
              <a:spLocks noChangeArrowheads="1"/>
            </p:cNvSpPr>
            <p:nvPr/>
          </p:nvSpPr>
          <p:spPr bwMode="auto">
            <a:xfrm>
              <a:off x="1447800" y="5086350"/>
              <a:ext cx="22812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  <a:p>
              <a:pPr eaLnBrk="1" hangingPunct="1"/>
              <a:r>
                <a:rPr lang="en-US"/>
                <a:t>AN=predicted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00200" y="6153150"/>
            <a:ext cx="2514600" cy="400050"/>
            <a:chOff x="1371600" y="6153150"/>
            <a:chExt cx="2514600" cy="400050"/>
          </a:xfrm>
        </p:grpSpPr>
        <p:cxnSp>
          <p:nvCxnSpPr>
            <p:cNvPr id="31759" name="Straight Arrow Connector 23"/>
            <p:cNvCxnSpPr>
              <a:cxnSpLocks noChangeShapeType="1"/>
            </p:cNvCxnSpPr>
            <p:nvPr/>
          </p:nvCxnSpPr>
          <p:spPr bwMode="auto">
            <a:xfrm>
              <a:off x="1371600" y="6229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TextBox 24"/>
            <p:cNvSpPr txBox="1">
              <a:spLocks noChangeArrowheads="1"/>
            </p:cNvSpPr>
            <p:nvPr/>
          </p:nvSpPr>
          <p:spPr bwMode="auto">
            <a:xfrm>
              <a:off x="1768475" y="6153150"/>
              <a:ext cx="12906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command</a:t>
              </a:r>
            </a:p>
          </p:txBody>
        </p:sp>
      </p:grpSp>
      <p:sp>
        <p:nvSpPr>
          <p:cNvPr id="18448" name="TextBox 26"/>
          <p:cNvSpPr txBox="1">
            <a:spLocks noChangeArrowheads="1"/>
          </p:cNvSpPr>
          <p:nvPr/>
        </p:nvSpPr>
        <p:spPr bwMode="auto">
          <a:xfrm>
            <a:off x="5557838" y="5953125"/>
            <a:ext cx="2900362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server thinks command </a:t>
            </a:r>
            <a:br>
              <a:rPr lang="en-US"/>
            </a:br>
            <a:r>
              <a:rPr lang="en-US"/>
              <a:t>is from victim IP addr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304800" y="4038600"/>
            <a:ext cx="1295400" cy="2640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attacker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00200" y="3783013"/>
            <a:ext cx="2514600" cy="731837"/>
            <a:chOff x="1371600" y="3783013"/>
            <a:chExt cx="2514600" cy="731837"/>
          </a:xfrm>
        </p:grpSpPr>
        <p:sp>
          <p:nvSpPr>
            <p:cNvPr id="31756" name="TextBox 17"/>
            <p:cNvSpPr txBox="1">
              <a:spLocks noChangeArrowheads="1"/>
            </p:cNvSpPr>
            <p:nvPr/>
          </p:nvSpPr>
          <p:spPr bwMode="auto">
            <a:xfrm>
              <a:off x="1730375" y="3783013"/>
              <a:ext cx="1165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TCP SYN</a:t>
              </a:r>
            </a:p>
          </p:txBody>
        </p:sp>
        <p:sp>
          <p:nvSpPr>
            <p:cNvPr id="31757" name="TextBox 18"/>
            <p:cNvSpPr txBox="1">
              <a:spLocks noChangeArrowheads="1"/>
            </p:cNvSpPr>
            <p:nvPr/>
          </p:nvSpPr>
          <p:spPr bwMode="auto">
            <a:xfrm>
              <a:off x="1638300" y="4114800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</p:txBody>
        </p:sp>
        <p:cxnSp>
          <p:nvCxnSpPr>
            <p:cNvPr id="31758" name="Straight Arrow Connector 29"/>
            <p:cNvCxnSpPr>
              <a:cxnSpLocks noChangeShapeType="1"/>
            </p:cNvCxnSpPr>
            <p:nvPr/>
          </p:nvCxnSpPr>
          <p:spPr bwMode="auto">
            <a:xfrm flipV="1">
              <a:off x="1371600" y="4111625"/>
              <a:ext cx="25146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vulnerability:  Reset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 sends a Reset packet to an open socket</a:t>
            </a:r>
          </a:p>
          <a:p>
            <a:pPr lvl="1" eaLnBrk="1" hangingPunct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If correct SN</a:t>
            </a:r>
            <a:r>
              <a:rPr lang="en-US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then connection will close   ⇒  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</a:rPr>
              <a:t>Naively</a:t>
            </a:r>
            <a:r>
              <a:rPr lang="en-US" dirty="0">
                <a:latin typeface="Tahoma" charset="0"/>
                <a:ea typeface="ＭＳ Ｐゴシック" charset="0"/>
              </a:rPr>
              <a:t>, success prob. is  1/2</a:t>
            </a:r>
            <a:r>
              <a:rPr lang="en-US" baseline="30000" dirty="0">
                <a:latin typeface="Tahoma" charset="0"/>
                <a:ea typeface="ＭＳ Ｐゴシック" charset="0"/>
              </a:rPr>
              <a:t>32</a:t>
            </a:r>
            <a:r>
              <a:rPr lang="en-US" dirty="0">
                <a:latin typeface="Tahoma" charset="0"/>
                <a:ea typeface="ＭＳ Ｐゴシック" charset="0"/>
              </a:rPr>
              <a:t>  </a:t>
            </a:r>
            <a:r>
              <a:rPr lang="en-US" dirty="0" smtClean="0">
                <a:latin typeface="Tahoma" charset="0"/>
                <a:ea typeface="ＭＳ Ｐゴシック" charset="0"/>
              </a:rPr>
              <a:t>   </a:t>
            </a:r>
            <a:r>
              <a:rPr lang="en-US" dirty="0">
                <a:latin typeface="Tahoma" charset="0"/>
                <a:ea typeface="ＭＳ Ｐゴシック" charset="0"/>
              </a:rPr>
              <a:t>(32-bit seq. #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dirty="0">
                <a:latin typeface="Tahoma" charset="0"/>
                <a:ea typeface="ＭＳ Ｐゴシック" charset="0"/>
              </a:rPr>
              <a:t>s).</a:t>
            </a:r>
          </a:p>
          <a:p>
            <a:pPr lvl="2" eaLnBrk="1" hangingPunct="1"/>
            <a:r>
              <a:rPr lang="en-US" dirty="0" smtClean="0">
                <a:latin typeface="Tahoma" charset="0"/>
                <a:ea typeface="ＭＳ Ｐゴシック" charset="0"/>
              </a:rPr>
              <a:t>… but, many </a:t>
            </a:r>
            <a:r>
              <a:rPr lang="en-US" dirty="0">
                <a:latin typeface="Tahoma" charset="0"/>
                <a:ea typeface="ＭＳ Ｐゴシック" charset="0"/>
              </a:rPr>
              <a:t>systems allow for a large window of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acceptable seq. </a:t>
            </a:r>
            <a:r>
              <a:rPr lang="en-US" dirty="0" smtClean="0">
                <a:latin typeface="Tahoma" charset="0"/>
                <a:ea typeface="ＭＳ Ｐゴシック" charset="0"/>
              </a:rPr>
              <a:t>#</a:t>
            </a:r>
            <a:r>
              <a:rPr lang="ja-JP" altLang="en-US" dirty="0" smtClean="0">
                <a:latin typeface="Tahoma" charset="0"/>
                <a:ea typeface="ＭＳ Ｐゴシック" charset="0"/>
              </a:rPr>
              <a:t>‘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s.   </a:t>
            </a:r>
            <a:r>
              <a:rPr lang="en-US" altLang="ja-JP" baseline="-25000" dirty="0">
                <a:latin typeface="Tahom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</a:rPr>
              <a:t>Much </a:t>
            </a:r>
            <a:r>
              <a:rPr lang="en-US" dirty="0">
                <a:latin typeface="Tahoma" charset="0"/>
                <a:ea typeface="ＭＳ Ｐゴシック" charset="0"/>
              </a:rPr>
              <a:t>higher success probability.</a:t>
            </a:r>
          </a:p>
          <a:p>
            <a:pPr lvl="1" eaLnBrk="1" hangingPunct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</a:rPr>
              <a:t>Attacker can flood with RST packets until one works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ost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effective against long lived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connections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e.g. BGP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ubtitle 6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			ARP, OSPF, BGP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Interdomain Routing</a:t>
            </a:r>
          </a:p>
        </p:txBody>
      </p:sp>
      <p:sp>
        <p:nvSpPr>
          <p:cNvPr id="1457155" name="Cloud"/>
          <p:cNvSpPr>
            <a:spLocks noChangeAspect="1" noEditPoints="1" noChangeArrowheads="1"/>
          </p:cNvSpPr>
          <p:nvPr/>
        </p:nvSpPr>
        <p:spPr bwMode="auto">
          <a:xfrm>
            <a:off x="609600" y="1524000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1600200" y="19573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384300" y="2185988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193800" y="2871788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1219200" y="2566988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905000" y="2566988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1981200" y="2109788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108200" y="19573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768600" y="2185988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311400" y="2719388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990600" y="2719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714500" y="24145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667000" y="2566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6670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1981200" y="1804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2192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71" name="Cloud"/>
          <p:cNvSpPr>
            <a:spLocks noChangeAspect="1" noEditPoints="1" noChangeArrowheads="1"/>
          </p:cNvSpPr>
          <p:nvPr/>
        </p:nvSpPr>
        <p:spPr bwMode="auto">
          <a:xfrm>
            <a:off x="5181600" y="1676400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6172200" y="21097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956300" y="2338388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5765800" y="3024188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5791200" y="2719388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6477000" y="2719388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6553200" y="2262188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680200" y="21097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40600" y="2338388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6883400" y="2871788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553200" y="31765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6286500" y="2566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7239000" y="2719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7239000" y="21097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65532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791200" y="21097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87" name="Cloud"/>
          <p:cNvSpPr>
            <a:spLocks noChangeAspect="1" noEditPoints="1" noChangeArrowheads="1"/>
          </p:cNvSpPr>
          <p:nvPr/>
        </p:nvSpPr>
        <p:spPr bwMode="auto">
          <a:xfrm>
            <a:off x="2895600" y="4519613"/>
            <a:ext cx="2895600" cy="21097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3886200" y="4953000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3670300" y="5181600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3479800" y="5867400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3505200" y="5562600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191000" y="5562600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4267200" y="5105400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394200" y="4953000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5054600" y="5181600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flipV="1">
            <a:off x="4597400" y="5715000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4267200" y="60198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3276600" y="5715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4000500" y="54102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4953000" y="55626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4953000" y="4953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42672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AutoShape 51"/>
          <p:cNvSpPr>
            <a:spLocks/>
          </p:cNvSpPr>
          <p:nvPr/>
        </p:nvSpPr>
        <p:spPr bwMode="auto">
          <a:xfrm rot="5400000">
            <a:off x="6344444" y="2951956"/>
            <a:ext cx="393700" cy="2109788"/>
          </a:xfrm>
          <a:prstGeom prst="rightBrace">
            <a:avLst>
              <a:gd name="adj1" fmla="val 44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172200" y="5181600"/>
            <a:ext cx="2667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latin typeface="Arial" charset="0"/>
              </a:rPr>
              <a:t>connected group of one or more Internet Protocol prefixes under a single routing policy (aka domain)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785813" y="5253038"/>
            <a:ext cx="180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OSPF</a:t>
            </a:r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2209800" y="5334000"/>
            <a:ext cx="1549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2159000" y="5486400"/>
            <a:ext cx="1524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2209800" y="3276600"/>
            <a:ext cx="1346200" cy="17160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 flipH="1">
            <a:off x="3760788" y="3024188"/>
            <a:ext cx="1879600" cy="20288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2311400" y="3024188"/>
            <a:ext cx="3251200" cy="1762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2895600" y="3200400"/>
            <a:ext cx="1804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BGP</a:t>
            </a:r>
          </a:p>
        </p:txBody>
      </p:sp>
      <p:sp>
        <p:nvSpPr>
          <p:cNvPr id="38972" name="Oval 60"/>
          <p:cNvSpPr>
            <a:spLocks noChangeArrowheads="1"/>
          </p:cNvSpPr>
          <p:nvPr/>
        </p:nvSpPr>
        <p:spPr bwMode="auto">
          <a:xfrm>
            <a:off x="3505200" y="49530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Oval 61"/>
          <p:cNvSpPr>
            <a:spLocks noChangeArrowheads="1"/>
          </p:cNvSpPr>
          <p:nvPr/>
        </p:nvSpPr>
        <p:spPr bwMode="auto">
          <a:xfrm>
            <a:off x="5562600" y="28717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Oval 62"/>
          <p:cNvSpPr>
            <a:spLocks noChangeArrowheads="1"/>
          </p:cNvSpPr>
          <p:nvPr/>
        </p:nvSpPr>
        <p:spPr bwMode="auto">
          <a:xfrm>
            <a:off x="1981200" y="30241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5956300" y="4279900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Autonomous System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123825" y="3528559"/>
            <a:ext cx="1590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 err="1"/>
              <a:t>earthlink.net</a:t>
            </a:r>
            <a:endParaRPr lang="en-US" dirty="0"/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4641850" y="1447800"/>
            <a:ext cx="1628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Stanford.edu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257" y="3865146"/>
            <a:ext cx="117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(AS#4355)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1219200"/>
            <a:ext cx="95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(AS#32)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Protocols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5334000"/>
          </a:xfrm>
        </p:spPr>
        <p:txBody>
          <a:bodyPr/>
          <a:lstStyle/>
          <a:p>
            <a:pPr eaLnBrk="1" hangingPunct="1">
              <a:spcBef>
                <a:spcPts val="2376"/>
              </a:spcBef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ARP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resolution protocol):     IP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⟶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eth 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issues:    (local network attacks)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Node A can confuse gateway into sending it traffic for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Node B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By </a:t>
            </a:r>
            <a:r>
              <a:rPr lang="en-US" sz="2000" dirty="0" err="1">
                <a:latin typeface="Tahoma" charset="0"/>
                <a:ea typeface="ＭＳ Ｐゴシック" charset="0"/>
              </a:rPr>
              <a:t>proxying</a:t>
            </a:r>
            <a:r>
              <a:rPr lang="en-US" sz="2000" dirty="0">
                <a:latin typeface="Tahoma" charset="0"/>
                <a:ea typeface="ＭＳ Ｐゴシック" charset="0"/>
              </a:rPr>
              <a:t> traffic,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node A </a:t>
            </a:r>
            <a:r>
              <a:rPr lang="en-US" sz="2000" dirty="0">
                <a:latin typeface="Tahoma" charset="0"/>
                <a:ea typeface="ＭＳ Ｐゴシック" charset="0"/>
              </a:rPr>
              <a:t>can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read/inject </a:t>
            </a:r>
            <a:r>
              <a:rPr lang="en-US" sz="2000" dirty="0">
                <a:latin typeface="Tahoma" charset="0"/>
                <a:ea typeface="ＭＳ Ｐゴシック" charset="0"/>
              </a:rPr>
              <a:t>packets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into B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’</a:t>
            </a:r>
            <a:r>
              <a:rPr lang="en-US" sz="2000" dirty="0">
                <a:latin typeface="Tahoma" charset="0"/>
                <a:ea typeface="ＭＳ Ｐゴシック" charset="0"/>
              </a:rPr>
              <a:t>s session       </a:t>
            </a:r>
            <a:r>
              <a:rPr lang="en-US" sz="1800" dirty="0">
                <a:latin typeface="Tahoma" charset="0"/>
                <a:ea typeface="ＭＳ Ｐゴシック" charset="0"/>
              </a:rPr>
              <a:t>(e.g. </a:t>
            </a:r>
            <a:r>
              <a:rPr lang="en-US" sz="1800" dirty="0" err="1">
                <a:latin typeface="Tahoma" charset="0"/>
                <a:ea typeface="ＭＳ Ｐゴシック" charset="0"/>
              </a:rPr>
              <a:t>WiFi</a:t>
            </a:r>
            <a:r>
              <a:rPr lang="en-US" sz="1800" dirty="0">
                <a:latin typeface="Tahoma" charset="0"/>
                <a:ea typeface="ＭＳ Ｐゴシック" charset="0"/>
              </a:rPr>
              <a:t> networks)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OSPF:    used for routing within an AS</a:t>
            </a:r>
          </a:p>
          <a:p>
            <a:pPr eaLnBrk="1" hangingPunct="1"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BGP:   routing between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Autonomous Systems </a:t>
            </a:r>
            <a:b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issues:   unauthenticated route updates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Anyone can </a:t>
            </a:r>
            <a:r>
              <a:rPr lang="en-US" sz="2000" dirty="0">
                <a:latin typeface="Tahoma" charset="0"/>
                <a:ea typeface="ＭＳ Ｐゴシック" charset="0"/>
              </a:rPr>
              <a:t>cause entire Internet to send traffic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for a victim IP to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attacker’s address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Example:  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Youtube</a:t>
            </a:r>
            <a:r>
              <a:rPr lang="en-US" dirty="0" smtClean="0">
                <a:latin typeface="Tahoma" charset="0"/>
                <a:ea typeface="ＭＳ Ｐゴシック" charset="0"/>
              </a:rPr>
              <a:t>-Pakistan </a:t>
            </a:r>
            <a:r>
              <a:rPr lang="en-US" dirty="0">
                <a:latin typeface="Tahoma" charset="0"/>
                <a:ea typeface="ＭＳ Ｐゴシック" charset="0"/>
              </a:rPr>
              <a:t>mishap  (see </a:t>
            </a:r>
            <a:r>
              <a:rPr lang="en-US" dirty="0" err="1">
                <a:latin typeface="Tahoma" charset="0"/>
                <a:ea typeface="ＭＳ Ｐゴシック" charset="0"/>
              </a:rPr>
              <a:t>DDoS</a:t>
            </a:r>
            <a:r>
              <a:rPr lang="en-US" dirty="0">
                <a:latin typeface="Tahoma" charset="0"/>
                <a:ea typeface="ＭＳ Ｐゴシック" charset="0"/>
              </a:rPr>
              <a:t> lecture</a:t>
            </a:r>
            <a:r>
              <a:rPr lang="en-US" dirty="0" smtClean="0">
                <a:latin typeface="Tahoma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Anyone can hijack route to victim  (next slides)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BGP example            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D.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Wetherall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133600" y="3990975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971800" y="3914775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705600" y="30765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191000" y="39909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4191000" y="29241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352800" y="30765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57800" y="2771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334000" y="46767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43400" y="25241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943600" y="25241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495800" y="43529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6019800" y="42767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2362200" y="45053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2667000" y="26003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524000" y="34385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3505200" y="34385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81200" y="3892550"/>
            <a:ext cx="1911350" cy="769938"/>
            <a:chOff x="1248" y="2050"/>
            <a:chExt cx="1204" cy="485"/>
          </a:xfrm>
        </p:grpSpPr>
        <p:sp>
          <p:nvSpPr>
            <p:cNvPr id="41013" name="Text Box 21"/>
            <p:cNvSpPr txBox="1">
              <a:spLocks noChangeArrowheads="1"/>
            </p:cNvSpPr>
            <p:nvPr/>
          </p:nvSpPr>
          <p:spPr bwMode="auto">
            <a:xfrm>
              <a:off x="2256" y="21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4" name="Text Box 22"/>
            <p:cNvSpPr txBox="1">
              <a:spLocks noChangeArrowheads="1"/>
            </p:cNvSpPr>
            <p:nvPr/>
          </p:nvSpPr>
          <p:spPr bwMode="auto">
            <a:xfrm>
              <a:off x="1248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5" name="Freeform 23"/>
            <p:cNvSpPr>
              <a:spLocks/>
            </p:cNvSpPr>
            <p:nvPr/>
          </p:nvSpPr>
          <p:spPr bwMode="auto">
            <a:xfrm>
              <a:off x="1344" y="2103"/>
              <a:ext cx="384" cy="432"/>
            </a:xfrm>
            <a:custGeom>
              <a:avLst/>
              <a:gdLst>
                <a:gd name="T0" fmla="*/ 384 w 384"/>
                <a:gd name="T1" fmla="*/ 432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6" name="Freeform 24"/>
            <p:cNvSpPr>
              <a:spLocks/>
            </p:cNvSpPr>
            <p:nvPr/>
          </p:nvSpPr>
          <p:spPr bwMode="auto">
            <a:xfrm flipH="1">
              <a:off x="1872" y="2050"/>
              <a:ext cx="528" cy="485"/>
            </a:xfrm>
            <a:custGeom>
              <a:avLst/>
              <a:gdLst>
                <a:gd name="T0" fmla="*/ 6746 w 384"/>
                <a:gd name="T1" fmla="*/ 1225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0" y="2771775"/>
            <a:ext cx="1752600" cy="1647825"/>
            <a:chOff x="2160" y="1344"/>
            <a:chExt cx="1104" cy="1038"/>
          </a:xfrm>
        </p:grpSpPr>
        <p:sp>
          <p:nvSpPr>
            <p:cNvPr id="41007" name="Text Box 26"/>
            <p:cNvSpPr txBox="1">
              <a:spLocks noChangeArrowheads="1"/>
            </p:cNvSpPr>
            <p:nvPr/>
          </p:nvSpPr>
          <p:spPr bwMode="auto">
            <a:xfrm>
              <a:off x="2256" y="13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8" name="Text Box 27"/>
            <p:cNvSpPr txBox="1">
              <a:spLocks noChangeArrowheads="1"/>
            </p:cNvSpPr>
            <p:nvPr/>
          </p:nvSpPr>
          <p:spPr bwMode="auto">
            <a:xfrm>
              <a:off x="2784" y="168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9" name="Text Box 28"/>
            <p:cNvSpPr txBox="1">
              <a:spLocks noChangeArrowheads="1"/>
            </p:cNvSpPr>
            <p:nvPr/>
          </p:nvSpPr>
          <p:spPr bwMode="auto">
            <a:xfrm>
              <a:off x="2948" y="21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10" name="Freeform 29"/>
            <p:cNvSpPr>
              <a:spLocks/>
            </p:cNvSpPr>
            <p:nvPr/>
          </p:nvSpPr>
          <p:spPr bwMode="auto">
            <a:xfrm>
              <a:off x="2160" y="1527"/>
              <a:ext cx="264" cy="432"/>
            </a:xfrm>
            <a:custGeom>
              <a:avLst/>
              <a:gdLst>
                <a:gd name="T0" fmla="*/ 144 w 264"/>
                <a:gd name="T1" fmla="*/ 87 h 528"/>
                <a:gd name="T2" fmla="*/ 240 w 264"/>
                <a:gd name="T3" fmla="*/ 31 h 528"/>
                <a:gd name="T4" fmla="*/ 0 w 264"/>
                <a:gd name="T5" fmla="*/ 0 h 528"/>
                <a:gd name="T6" fmla="*/ 0 60000 65536"/>
                <a:gd name="T7" fmla="*/ 0 60000 65536"/>
                <a:gd name="T8" fmla="*/ 0 60000 65536"/>
                <a:gd name="T9" fmla="*/ 0 w 264"/>
                <a:gd name="T10" fmla="*/ 0 h 528"/>
                <a:gd name="T11" fmla="*/ 264 w 2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528">
                  <a:moveTo>
                    <a:pt x="144" y="528"/>
                  </a:moveTo>
                  <a:cubicBezTo>
                    <a:pt x="204" y="404"/>
                    <a:pt x="264" y="280"/>
                    <a:pt x="240" y="192"/>
                  </a:cubicBezTo>
                  <a:cubicBezTo>
                    <a:pt x="216" y="104"/>
                    <a:pt x="108" y="52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1" name="Freeform 30"/>
            <p:cNvSpPr>
              <a:spLocks/>
            </p:cNvSpPr>
            <p:nvPr/>
          </p:nvSpPr>
          <p:spPr bwMode="auto">
            <a:xfrm flipH="1" flipV="1">
              <a:off x="2640" y="2040"/>
              <a:ext cx="336" cy="342"/>
            </a:xfrm>
            <a:custGeom>
              <a:avLst/>
              <a:gdLst>
                <a:gd name="T0" fmla="*/ 116 w 384"/>
                <a:gd name="T1" fmla="*/ 53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2" name="Freeform 31"/>
            <p:cNvSpPr>
              <a:spLocks/>
            </p:cNvSpPr>
            <p:nvPr/>
          </p:nvSpPr>
          <p:spPr bwMode="auto">
            <a:xfrm flipH="1">
              <a:off x="2688" y="1488"/>
              <a:ext cx="192" cy="341"/>
            </a:xfrm>
            <a:custGeom>
              <a:avLst/>
              <a:gdLst>
                <a:gd name="T0" fmla="*/ 1 w 384"/>
                <a:gd name="T1" fmla="*/ 51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57800" y="2466975"/>
            <a:ext cx="768350" cy="2105025"/>
            <a:chOff x="3312" y="1152"/>
            <a:chExt cx="484" cy="1326"/>
          </a:xfrm>
        </p:grpSpPr>
        <p:sp>
          <p:nvSpPr>
            <p:cNvPr id="41003" name="Text Box 33"/>
            <p:cNvSpPr txBox="1">
              <a:spLocks noChangeArrowheads="1"/>
            </p:cNvSpPr>
            <p:nvPr/>
          </p:nvSpPr>
          <p:spPr bwMode="auto">
            <a:xfrm>
              <a:off x="3360" y="115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3 2 7</a:t>
              </a:r>
            </a:p>
          </p:txBody>
        </p:sp>
        <p:sp>
          <p:nvSpPr>
            <p:cNvPr id="41004" name="Text Box 34"/>
            <p:cNvSpPr txBox="1">
              <a:spLocks noChangeArrowheads="1"/>
            </p:cNvSpPr>
            <p:nvPr/>
          </p:nvSpPr>
          <p:spPr bwMode="auto">
            <a:xfrm>
              <a:off x="3360" y="224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6 2 7</a:t>
              </a:r>
            </a:p>
          </p:txBody>
        </p:sp>
        <p:sp>
          <p:nvSpPr>
            <p:cNvPr id="41005" name="Line 35"/>
            <p:cNvSpPr>
              <a:spLocks noChangeShapeType="1"/>
            </p:cNvSpPr>
            <p:nvPr/>
          </p:nvSpPr>
          <p:spPr bwMode="auto">
            <a:xfrm>
              <a:off x="3360" y="247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06" name="Line 36"/>
            <p:cNvSpPr>
              <a:spLocks noChangeShapeType="1"/>
            </p:cNvSpPr>
            <p:nvPr/>
          </p:nvSpPr>
          <p:spPr bwMode="auto">
            <a:xfrm>
              <a:off x="3312" y="1392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971800" y="3062288"/>
            <a:ext cx="2368550" cy="1662112"/>
            <a:chOff x="1872" y="1527"/>
            <a:chExt cx="1492" cy="1047"/>
          </a:xfrm>
        </p:grpSpPr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2784" y="1527"/>
              <a:ext cx="336" cy="384"/>
            </a:xfrm>
            <a:custGeom>
              <a:avLst/>
              <a:gdLst>
                <a:gd name="T0" fmla="*/ 0 w 336"/>
                <a:gd name="T1" fmla="*/ 384 h 384"/>
                <a:gd name="T2" fmla="*/ 96 w 336"/>
                <a:gd name="T3" fmla="*/ 144 h 384"/>
                <a:gd name="T4" fmla="*/ 336 w 336"/>
                <a:gd name="T5" fmla="*/ 0 h 384"/>
                <a:gd name="T6" fmla="*/ 0 60000 65536"/>
                <a:gd name="T7" fmla="*/ 0 60000 65536"/>
                <a:gd name="T8" fmla="*/ 0 60000 65536"/>
                <a:gd name="T9" fmla="*/ 0 w 336"/>
                <a:gd name="T10" fmla="*/ 0 h 384"/>
                <a:gd name="T11" fmla="*/ 336 w 3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84">
                  <a:moveTo>
                    <a:pt x="0" y="384"/>
                  </a:moveTo>
                  <a:cubicBezTo>
                    <a:pt x="20" y="296"/>
                    <a:pt x="40" y="208"/>
                    <a:pt x="96" y="144"/>
                  </a:cubicBezTo>
                  <a:cubicBezTo>
                    <a:pt x="152" y="80"/>
                    <a:pt x="244" y="40"/>
                    <a:pt x="3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2160" y="1527"/>
              <a:ext cx="288" cy="336"/>
            </a:xfrm>
            <a:custGeom>
              <a:avLst/>
              <a:gdLst>
                <a:gd name="T0" fmla="*/ 288 w 288"/>
                <a:gd name="T1" fmla="*/ 336 h 336"/>
                <a:gd name="T2" fmla="*/ 0 w 288"/>
                <a:gd name="T3" fmla="*/ 0 h 336"/>
                <a:gd name="T4" fmla="*/ 0 60000 65536"/>
                <a:gd name="T5" fmla="*/ 0 60000 65536"/>
                <a:gd name="T6" fmla="*/ 0 w 288"/>
                <a:gd name="T7" fmla="*/ 0 h 336"/>
                <a:gd name="T8" fmla="*/ 288 w 288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336">
                  <a:moveTo>
                    <a:pt x="288" y="336"/>
                  </a:moveTo>
                  <a:cubicBezTo>
                    <a:pt x="288" y="336"/>
                    <a:pt x="144" y="168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9" name="Freeform 40"/>
            <p:cNvSpPr>
              <a:spLocks/>
            </p:cNvSpPr>
            <p:nvPr/>
          </p:nvSpPr>
          <p:spPr bwMode="auto">
            <a:xfrm>
              <a:off x="1872" y="2055"/>
              <a:ext cx="432" cy="480"/>
            </a:xfrm>
            <a:custGeom>
              <a:avLst/>
              <a:gdLst>
                <a:gd name="T0" fmla="*/ 432 w 432"/>
                <a:gd name="T1" fmla="*/ 0 h 480"/>
                <a:gd name="T2" fmla="*/ 0 w 432"/>
                <a:gd name="T3" fmla="*/ 480 h 480"/>
                <a:gd name="T4" fmla="*/ 0 60000 65536"/>
                <a:gd name="T5" fmla="*/ 0 60000 65536"/>
                <a:gd name="T6" fmla="*/ 0 w 432"/>
                <a:gd name="T7" fmla="*/ 0 h 480"/>
                <a:gd name="T8" fmla="*/ 432 w 432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0">
                  <a:moveTo>
                    <a:pt x="432" y="0"/>
                  </a:moveTo>
                  <a:cubicBezTo>
                    <a:pt x="432" y="0"/>
                    <a:pt x="216" y="240"/>
                    <a:pt x="0" y="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00" name="Text Box 41"/>
            <p:cNvSpPr txBox="1">
              <a:spLocks noChangeArrowheads="1"/>
            </p:cNvSpPr>
            <p:nvPr/>
          </p:nvSpPr>
          <p:spPr bwMode="auto">
            <a:xfrm>
              <a:off x="2928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2256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2" name="Text Box 43"/>
            <p:cNvSpPr txBox="1">
              <a:spLocks noChangeArrowheads="1"/>
            </p:cNvSpPr>
            <p:nvPr/>
          </p:nvSpPr>
          <p:spPr bwMode="auto">
            <a:xfrm>
              <a:off x="1968" y="2343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143000" y="3062288"/>
            <a:ext cx="5245100" cy="1676400"/>
            <a:chOff x="720" y="1527"/>
            <a:chExt cx="3304" cy="1056"/>
          </a:xfrm>
        </p:grpSpPr>
        <p:sp>
          <p:nvSpPr>
            <p:cNvPr id="40993" name="Freeform 45"/>
            <p:cNvSpPr>
              <a:spLocks/>
            </p:cNvSpPr>
            <p:nvPr/>
          </p:nvSpPr>
          <p:spPr bwMode="auto">
            <a:xfrm>
              <a:off x="3200" y="1527"/>
              <a:ext cx="736" cy="1"/>
            </a:xfrm>
            <a:custGeom>
              <a:avLst/>
              <a:gdLst>
                <a:gd name="T0" fmla="*/ 64 w 736"/>
                <a:gd name="T1" fmla="*/ 0 h 1"/>
                <a:gd name="T2" fmla="*/ 112 w 736"/>
                <a:gd name="T3" fmla="*/ 0 h 1"/>
                <a:gd name="T4" fmla="*/ 736 w 736"/>
                <a:gd name="T5" fmla="*/ 0 h 1"/>
                <a:gd name="T6" fmla="*/ 0 60000 65536"/>
                <a:gd name="T7" fmla="*/ 0 60000 65536"/>
                <a:gd name="T8" fmla="*/ 0 60000 65536"/>
                <a:gd name="T9" fmla="*/ 0 w 736"/>
                <a:gd name="T10" fmla="*/ 0 h 1"/>
                <a:gd name="T11" fmla="*/ 736 w 73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1">
                  <a:moveTo>
                    <a:pt x="64" y="0"/>
                  </a:moveTo>
                  <a:cubicBezTo>
                    <a:pt x="32" y="0"/>
                    <a:pt x="0" y="0"/>
                    <a:pt x="112" y="0"/>
                  </a:cubicBezTo>
                  <a:cubicBezTo>
                    <a:pt x="224" y="0"/>
                    <a:pt x="480" y="0"/>
                    <a:pt x="7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4" name="Freeform 46"/>
            <p:cNvSpPr>
              <a:spLocks/>
            </p:cNvSpPr>
            <p:nvPr/>
          </p:nvSpPr>
          <p:spPr bwMode="auto">
            <a:xfrm>
              <a:off x="1248" y="2151"/>
              <a:ext cx="432" cy="432"/>
            </a:xfrm>
            <a:custGeom>
              <a:avLst/>
              <a:gdLst>
                <a:gd name="T0" fmla="*/ 432 w 432"/>
                <a:gd name="T1" fmla="*/ 432 h 432"/>
                <a:gd name="T2" fmla="*/ 0 w 432"/>
                <a:gd name="T3" fmla="*/ 0 h 432"/>
                <a:gd name="T4" fmla="*/ 0 60000 65536"/>
                <a:gd name="T5" fmla="*/ 0 60000 65536"/>
                <a:gd name="T6" fmla="*/ 0 w 432"/>
                <a:gd name="T7" fmla="*/ 0 h 432"/>
                <a:gd name="T8" fmla="*/ 432 w 432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32">
                  <a:moveTo>
                    <a:pt x="432" y="432"/>
                  </a:moveTo>
                  <a:cubicBezTo>
                    <a:pt x="432" y="432"/>
                    <a:pt x="216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5" name="Text Box 47"/>
            <p:cNvSpPr txBox="1">
              <a:spLocks noChangeArrowheads="1"/>
            </p:cNvSpPr>
            <p:nvPr/>
          </p:nvSpPr>
          <p:spPr bwMode="auto">
            <a:xfrm>
              <a:off x="3468" y="1527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3 2 6 5</a:t>
              </a:r>
            </a:p>
          </p:txBody>
        </p:sp>
        <p:sp>
          <p:nvSpPr>
            <p:cNvPr id="40996" name="Text Box 48"/>
            <p:cNvSpPr txBox="1">
              <a:spLocks noChangeArrowheads="1"/>
            </p:cNvSpPr>
            <p:nvPr/>
          </p:nvSpPr>
          <p:spPr bwMode="auto">
            <a:xfrm>
              <a:off x="720" y="2112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7 2 6 5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419600" y="3671888"/>
            <a:ext cx="609600" cy="838200"/>
            <a:chOff x="2784" y="1911"/>
            <a:chExt cx="384" cy="528"/>
          </a:xfrm>
        </p:grpSpPr>
        <p:sp>
          <p:nvSpPr>
            <p:cNvPr id="40991" name="Freeform 50"/>
            <p:cNvSpPr>
              <a:spLocks/>
            </p:cNvSpPr>
            <p:nvPr/>
          </p:nvSpPr>
          <p:spPr bwMode="auto">
            <a:xfrm>
              <a:off x="2784" y="2007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0 h 432"/>
                <a:gd name="T4" fmla="*/ 0 60000 65536"/>
                <a:gd name="T5" fmla="*/ 0 60000 65536"/>
                <a:gd name="T6" fmla="*/ 0 w 240"/>
                <a:gd name="T7" fmla="*/ 0 h 432"/>
                <a:gd name="T8" fmla="*/ 240 w 24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32">
                  <a:moveTo>
                    <a:pt x="240" y="432"/>
                  </a:moveTo>
                  <a:cubicBezTo>
                    <a:pt x="240" y="432"/>
                    <a:pt x="120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2" name="Text Box 51"/>
            <p:cNvSpPr txBox="1">
              <a:spLocks noChangeArrowheads="1"/>
            </p:cNvSpPr>
            <p:nvPr/>
          </p:nvSpPr>
          <p:spPr bwMode="auto">
            <a:xfrm>
              <a:off x="2852" y="191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6 5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946650" y="2986088"/>
            <a:ext cx="2139950" cy="2271712"/>
            <a:chOff x="3116" y="1479"/>
            <a:chExt cx="1348" cy="1431"/>
          </a:xfrm>
        </p:grpSpPr>
        <p:sp>
          <p:nvSpPr>
            <p:cNvPr id="40987" name="Freeform 53"/>
            <p:cNvSpPr>
              <a:spLocks/>
            </p:cNvSpPr>
            <p:nvPr/>
          </p:nvSpPr>
          <p:spPr bwMode="auto">
            <a:xfrm>
              <a:off x="4272" y="1479"/>
              <a:ext cx="1" cy="912"/>
            </a:xfrm>
            <a:custGeom>
              <a:avLst/>
              <a:gdLst>
                <a:gd name="T0" fmla="*/ 0 w 1"/>
                <a:gd name="T1" fmla="*/ 912 h 912"/>
                <a:gd name="T2" fmla="*/ 0 w 1"/>
                <a:gd name="T3" fmla="*/ 0 h 912"/>
                <a:gd name="T4" fmla="*/ 0 60000 65536"/>
                <a:gd name="T5" fmla="*/ 0 60000 65536"/>
                <a:gd name="T6" fmla="*/ 0 w 1"/>
                <a:gd name="T7" fmla="*/ 0 h 912"/>
                <a:gd name="T8" fmla="*/ 1 w 1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2">
                  <a:moveTo>
                    <a:pt x="0" y="912"/>
                  </a:moveTo>
                  <a:cubicBezTo>
                    <a:pt x="0" y="532"/>
                    <a:pt x="0" y="1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8" name="Freeform 54"/>
            <p:cNvSpPr>
              <a:spLocks/>
            </p:cNvSpPr>
            <p:nvPr/>
          </p:nvSpPr>
          <p:spPr bwMode="auto">
            <a:xfrm>
              <a:off x="3168" y="2535"/>
              <a:ext cx="720" cy="96"/>
            </a:xfrm>
            <a:custGeom>
              <a:avLst/>
              <a:gdLst>
                <a:gd name="T0" fmla="*/ 720 w 720"/>
                <a:gd name="T1" fmla="*/ 0 h 96"/>
                <a:gd name="T2" fmla="*/ 192 w 720"/>
                <a:gd name="T3" fmla="*/ 48 h 96"/>
                <a:gd name="T4" fmla="*/ 0 w 720"/>
                <a:gd name="T5" fmla="*/ 96 h 96"/>
                <a:gd name="T6" fmla="*/ 0 60000 65536"/>
                <a:gd name="T7" fmla="*/ 0 60000 65536"/>
                <a:gd name="T8" fmla="*/ 0 60000 65536"/>
                <a:gd name="T9" fmla="*/ 0 w 720"/>
                <a:gd name="T10" fmla="*/ 0 h 96"/>
                <a:gd name="T11" fmla="*/ 720 w 7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">
                  <a:moveTo>
                    <a:pt x="720" y="0"/>
                  </a:moveTo>
                  <a:cubicBezTo>
                    <a:pt x="516" y="16"/>
                    <a:pt x="312" y="32"/>
                    <a:pt x="192" y="48"/>
                  </a:cubicBezTo>
                  <a:cubicBezTo>
                    <a:pt x="72" y="64"/>
                    <a:pt x="36" y="80"/>
                    <a:pt x="0" y="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9" name="Text Box 55"/>
            <p:cNvSpPr txBox="1">
              <a:spLocks noChangeArrowheads="1"/>
            </p:cNvSpPr>
            <p:nvPr/>
          </p:nvSpPr>
          <p:spPr bwMode="auto">
            <a:xfrm>
              <a:off x="4268" y="157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3116" y="26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502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BGP path attestations are </a:t>
            </a:r>
            <a:r>
              <a:rPr lang="en-US" sz="2400" dirty="0">
                <a:latin typeface="Tahoma" charset="0"/>
                <a:ea typeface="ＭＳ Ｐゴシック" charset="0"/>
              </a:rPr>
              <a:t>un-authenticated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Anyone can inject advertisements for </a:t>
            </a:r>
            <a:r>
              <a:rPr lang="en-US" sz="2000" dirty="0">
                <a:latin typeface="Tahoma" charset="0"/>
                <a:ea typeface="ＭＳ Ｐゴシック" charset="0"/>
              </a:rPr>
              <a:t>arbitrary routes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Advertisement will propagate everywhere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Used for </a:t>
            </a:r>
            <a:r>
              <a:rPr lang="en-US" sz="2000" dirty="0" err="1" smtClean="0">
                <a:latin typeface="Tahoma" charset="0"/>
                <a:ea typeface="ＭＳ Ｐゴシック" charset="0"/>
              </a:rPr>
              <a:t>DoS</a:t>
            </a:r>
            <a:r>
              <a:rPr lang="en-US" sz="2000" dirty="0">
                <a:latin typeface="Tahoma" charset="0"/>
                <a:ea typeface="ＭＳ Ｐゴシック" charset="0"/>
              </a:rPr>
              <a:t>,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 spam, and eavesdropping   (details in </a:t>
            </a:r>
            <a:r>
              <a:rPr lang="en-US" sz="2000" dirty="0" err="1">
                <a:latin typeface="Tahoma" charset="0"/>
                <a:ea typeface="ＭＳ Ｐゴシック" charset="0"/>
              </a:rPr>
              <a:t>DDoS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lecture)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Often a result of human error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marL="0" indent="0" eaLnBrk="1" hangingPunct="1">
              <a:buNone/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Solutions:</a:t>
            </a:r>
          </a:p>
          <a:p>
            <a:pPr eaLnBrk="1" hangingPunct="1">
              <a:buFont typeface="Arial"/>
              <a:buChar char="•"/>
              <a:tabLst>
                <a:tab pos="635000" algn="l"/>
              </a:tabLst>
            </a:pPr>
            <a:r>
              <a:rPr lang="en-US" sz="2400" dirty="0" smtClean="0">
                <a:latin typeface="Tahoma" charset="0"/>
                <a:ea typeface="ＭＳ Ｐゴシック" charset="0"/>
              </a:rPr>
              <a:t>RPKI:   AS obtains a certificate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(ROA) from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RIR and </a:t>
            </a:r>
            <a:br>
              <a:rPr lang="en-US" sz="2400" dirty="0" smtClean="0">
                <a:latin typeface="Tahoma" charset="0"/>
                <a:ea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</a:rPr>
              <a:t>	attaches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ROA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to </a:t>
            </a:r>
            <a:r>
              <a:rPr lang="en-US" sz="2400" dirty="0">
                <a:latin typeface="Tahoma" charset="0"/>
                <a:ea typeface="ＭＳ Ｐゴシック" charset="0"/>
              </a:rPr>
              <a:t>path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advertisements.   </a:t>
            </a:r>
            <a:br>
              <a:rPr lang="en-US" sz="2400" dirty="0" smtClean="0">
                <a:latin typeface="Tahoma" charset="0"/>
                <a:ea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</a:rPr>
              <a:t>	Advertisements without a valid ROA are ignored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.</a:t>
            </a:r>
            <a:br>
              <a:rPr lang="en-US" sz="2400" dirty="0" smtClean="0">
                <a:latin typeface="Tahoma" charset="0"/>
                <a:ea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</a:rPr>
              <a:t>	D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efends against a malicious AS  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(but not a network attacker)</a:t>
            </a: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1776"/>
              </a:spcBef>
              <a:buFont typeface="Arial"/>
              <a:buChar char="•"/>
            </a:pPr>
            <a:r>
              <a:rPr lang="en-US" sz="2400" dirty="0" smtClean="0">
                <a:latin typeface="Tahoma" charset="0"/>
                <a:ea typeface="ＭＳ Ｐゴシック" charset="0"/>
              </a:rPr>
              <a:t>SBGP:  sign every hop of a path advertisement</a:t>
            </a:r>
          </a:p>
          <a:p>
            <a:pPr marL="0" indent="0" eaLnBrk="1" hangingPunct="1"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7431088" y="1797050"/>
            <a:ext cx="1179512" cy="804863"/>
            <a:chOff x="1372" y="240"/>
            <a:chExt cx="836" cy="549"/>
          </a:xfrm>
        </p:grpSpPr>
        <p:grpSp>
          <p:nvGrpSpPr>
            <p:cNvPr id="18737" name="Group 3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903" name="Oval 4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4" name="Oval 5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5" name="Oval 6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6" name="Oval 7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7" name="Oval 8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8" name="Oval 9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9" name="Oval 10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0" name="Oval 11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1" name="Oval 12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38" name="Group 13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887" name="Arc 14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8" name="Arc 15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9" name="Arc 16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0" name="Arc 17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1" name="Arc 18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2" name="Arc 19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3" name="Arc 20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4" name="Arc 21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5" name="Arc 22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6" name="Arc 23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7" name="Arc 24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8" name="Arc 25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9" name="Arc 26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0" name="Arc 27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1" name="Arc 28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2" name="Arc 29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39" name="Freeform 30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740" name="Group 31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867" name="Freeform 32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8" name="Freeform 33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9" name="Rectangle 34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0" name="Rectangle 35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1" name="Freeform 36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2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3" name="Freeform 38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4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5" name="Freeform 40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6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7" name="Rectangle 42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8" name="Rectangle 43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9" name="Freeform 44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0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1" name="Freeform 46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2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3" name="Freeform 48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4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5" name="Rectangle 50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6" name="Rectangle 51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1" name="Group 52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840" name="Group 53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858" name="Oval 54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" name="Oval 55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" name="Oval 56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1" name="Oval 57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2" name="Oval 58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3" name="Oval 59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4" name="Oval 60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5" name="Oval 61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6" name="Oval 62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41" name="Group 63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842" name="Arc 64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" name="Arc 65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" name="Arc 66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" name="Arc 67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" name="Arc 68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" name="Arc 69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" name="Arc 70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" name="Arc 71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" name="Arc 72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" name="Arc 73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" name="Arc 74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" name="Arc 75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" name="Arc 76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" name="Arc 77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" name="Arc 78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" name="Arc 79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2" name="Group 80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820" name="Freeform 81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1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2" name="Rectangle 83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3" name="Rectangle 84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4" name="Freeform 85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5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6" name="Freeform 87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7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8" name="Freeform 89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9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0" name="Rectangle 91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1" name="Rectangle 92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2" name="Freeform 93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3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4" name="Freeform 95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5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6" name="Freeform 97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7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8" name="Rectangle 99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9" name="Rectangle 100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3" name="Group 101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793" name="Group 10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811" name="Oval 103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2" name="Oval 104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3" name="Oval 105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Oval 106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5" name="Oval 107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6" name="Oval 108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7" name="Oval 109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8" name="Oval 110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9" name="Oval 111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94" name="Group 11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795" name="Arc 113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6" name="Arc 114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7" name="Arc 115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Arc 116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9" name="Arc 117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0" name="Arc 118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1" name="Arc 119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2" name="Arc 120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3" name="Arc 121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4" name="Arc 122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5" name="Arc 123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Arc 124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7" name="Arc 125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8" name="Arc 126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9" name="Arc 127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0" name="Arc 128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4" name="Group 129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773" name="Freeform 130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4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5" name="Rectangle 132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6" name="Rectangle 133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7" name="Freeform 134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8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9" name="Freeform 136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0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1" name="Freeform 138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2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3" name="Rectangle 140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4" name="Rectangle 141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5" name="Freeform 142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6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7" name="Freeform 144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8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9" name="Freeform 146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0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1" name="Rectangle 148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2" name="Rectangle 149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5" name="Group 150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746" name="Group 15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64" name="Oval 152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5" name="Oval 153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Oval 154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7" name="Oval 155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8" name="Oval 156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9" name="Oval 157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0" name="Oval 158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1" name="Oval 159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2" name="Oval 160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47" name="Group 16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48" name="Arc 162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9" name="Arc 163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Arc 164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1" name="Arc 165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2" name="Arc 166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3" name="Arc 167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4" name="Arc 168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5" name="Arc 169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6" name="Arc 170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7" name="Arc 171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Arc 172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9" name="Arc 173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0" name="Arc 174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1" name="Arc 175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2" name="Arc 176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3" name="Arc 177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435" name="Group 178"/>
          <p:cNvGrpSpPr>
            <a:grpSpLocks/>
          </p:cNvGrpSpPr>
          <p:nvPr/>
        </p:nvGrpSpPr>
        <p:grpSpPr bwMode="auto">
          <a:xfrm>
            <a:off x="434975" y="2587625"/>
            <a:ext cx="1179513" cy="804863"/>
            <a:chOff x="1372" y="240"/>
            <a:chExt cx="836" cy="549"/>
          </a:xfrm>
        </p:grpSpPr>
        <p:grpSp>
          <p:nvGrpSpPr>
            <p:cNvPr id="18562" name="Group 179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728" name="Oval 180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9" name="Oval 181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0" name="Oval 182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1" name="Oval 183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2" name="Oval 184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3" name="Oval 185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4" name="Oval 186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5" name="Oval 187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6" name="Oval 188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3" name="Group 189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712" name="Arc 190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3" name="Arc 191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4" name="Arc 192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5" name="Arc 193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6" name="Arc 194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7" name="Arc 195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8" name="Arc 196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9" name="Arc 197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0" name="Arc 198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1" name="Arc 199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2" name="Arc 200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3" name="Arc 201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4" name="Arc 202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5" name="Arc 203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6" name="Arc 204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7" name="Arc 205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64" name="Freeform 206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65" name="Group 207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692" name="Freeform 208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3" name="Freeform 209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4" name="Rectangle 210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5" name="Rectangle 211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6" name="Freeform 212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7" name="Freeform 213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8" name="Freeform 214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9" name="Freeform 215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0" name="Freeform 216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1" name="Freeform 217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2" name="Rectangle 218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3" name="Rectangle 219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4" name="Freeform 220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5" name="Freeform 221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6" name="Freeform 222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7" name="Freeform 223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8" name="Freeform 224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9" name="Freeform 225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0" name="Rectangle 226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1" name="Rectangle 227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6" name="Group 228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665" name="Group 229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683" name="Oval 230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4" name="Oval 231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5" name="Oval 232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6" name="Oval 233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7" name="Oval 234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8" name="Oval 235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9" name="Oval 236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0" name="Oval 237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1" name="Oval 238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66" name="Group 239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667" name="Arc 240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8" name="Arc 241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9" name="Arc 242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0" name="Arc 243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1" name="Arc 244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2" name="Arc 245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3" name="Arc 246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4" name="Arc 247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5" name="Arc 248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6" name="Arc 249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7" name="Arc 250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8" name="Arc 251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9" name="Arc 252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0" name="Arc 253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1" name="Arc 254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2" name="Arc 255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7" name="Group 256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645" name="Freeform 257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6" name="Freeform 258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7" name="Rectangle 259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8" name="Rectangle 260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9" name="Freeform 261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0" name="Freeform 262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1" name="Freeform 263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2" name="Freeform 264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3" name="Freeform 265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4" name="Freeform 266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5" name="Rectangle 267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6" name="Rectangle 268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7" name="Freeform 269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8" name="Freeform 270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9" name="Freeform 271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272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1" name="Freeform 273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2" name="Freeform 274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3" name="Rectangle 275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4" name="Rectangle 276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8" name="Group 277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618" name="Group 27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36" name="Oval 279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7" name="Oval 280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8" name="Oval 281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9" name="Oval 282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0" name="Oval 283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1" name="Oval 284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2" name="Oval 285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3" name="Oval 286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4" name="Oval 287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19" name="Group 28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20" name="Arc 289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Arc 290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Arc 291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Arc 292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Arc 293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5" name="Arc 294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6" name="Arc 295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7" name="Arc 296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8" name="Arc 297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9" name="Arc 298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0" name="Arc 299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1" name="Arc 300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2" name="Arc 301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3" name="Arc 302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4" name="Arc 303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5" name="Arc 304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9" name="Group 305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598" name="Freeform 306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Freeform 307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Rectangle 308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1" name="Rectangle 309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2" name="Freeform 310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3" name="Freeform 311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Freeform 312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5" name="Freeform 313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Freeform 314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315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Rectangle 316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Rectangle 317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318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319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2" name="Freeform 320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3" name="Freeform 321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322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323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Rectangle 324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Rectangle 325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70" name="Group 326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571" name="Group 32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89" name="Oval 328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0" name="Oval 329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1" name="Oval 330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2" name="Oval 331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Oval 332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4" name="Oval 333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5" name="Oval 334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6" name="Oval 335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Oval 336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572" name="Group 33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73" name="Arc 338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Arc 339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Arc 340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Arc 341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Arc 342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Arc 343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Arc 344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0" name="Arc 345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1" name="Arc 346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2" name="Arc 347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3" name="Arc 348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4" name="Arc 349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Arc 350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Arc 351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7" name="Arc 352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8" name="Arc 353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436" name="Picture 35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4675"/>
            <a:ext cx="11890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355"/>
          <p:cNvGrpSpPr>
            <a:grpSpLocks/>
          </p:cNvGrpSpPr>
          <p:nvPr/>
        </p:nvGrpSpPr>
        <p:grpSpPr bwMode="auto">
          <a:xfrm>
            <a:off x="1603375" y="2055813"/>
            <a:ext cx="1800225" cy="1622425"/>
            <a:chOff x="1358" y="1894"/>
            <a:chExt cx="2981" cy="1793"/>
          </a:xfrm>
        </p:grpSpPr>
        <p:sp>
          <p:nvSpPr>
            <p:cNvPr id="18553" name="Oval 35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Oval 35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5" name="Oval 35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6" name="Oval 35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7" name="Oval 36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Oval 36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Oval 36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Oval 36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1" name="Oval 36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365"/>
          <p:cNvGrpSpPr>
            <a:grpSpLocks/>
          </p:cNvGrpSpPr>
          <p:nvPr/>
        </p:nvGrpSpPr>
        <p:grpSpPr bwMode="auto">
          <a:xfrm>
            <a:off x="3330575" y="2149475"/>
            <a:ext cx="2411413" cy="1677988"/>
            <a:chOff x="1358" y="1894"/>
            <a:chExt cx="2981" cy="1793"/>
          </a:xfrm>
        </p:grpSpPr>
        <p:sp>
          <p:nvSpPr>
            <p:cNvPr id="18544" name="Oval 36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5" name="Oval 36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6" name="Oval 36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7" name="Oval 36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8" name="Oval 37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9" name="Oval 37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0" name="Oval 37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1" name="Oval 37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2" name="Oval 37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375"/>
          <p:cNvGrpSpPr>
            <a:grpSpLocks/>
          </p:cNvGrpSpPr>
          <p:nvPr/>
        </p:nvGrpSpPr>
        <p:grpSpPr bwMode="auto">
          <a:xfrm>
            <a:off x="3363913" y="2179638"/>
            <a:ext cx="2390775" cy="1706562"/>
            <a:chOff x="1358" y="1886"/>
            <a:chExt cx="2989" cy="1810"/>
          </a:xfrm>
        </p:grpSpPr>
        <p:sp>
          <p:nvSpPr>
            <p:cNvPr id="18528" name="Arc 376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Arc 377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Arc 378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Arc 379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2" name="Arc 380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Arc 381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Arc 382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Arc 383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Arc 384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" name="Arc 385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Arc 386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Arc 387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Arc 388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Arc 389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Arc 390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Arc 391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0" name="Group 392"/>
          <p:cNvGrpSpPr>
            <a:grpSpLocks/>
          </p:cNvGrpSpPr>
          <p:nvPr/>
        </p:nvGrpSpPr>
        <p:grpSpPr bwMode="auto">
          <a:xfrm>
            <a:off x="1603375" y="2055813"/>
            <a:ext cx="1800225" cy="1651000"/>
            <a:chOff x="1358" y="1886"/>
            <a:chExt cx="2989" cy="1810"/>
          </a:xfrm>
        </p:grpSpPr>
        <p:sp>
          <p:nvSpPr>
            <p:cNvPr id="18512" name="Arc 393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Arc 394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Arc 395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Arc 396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Arc 397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Arc 398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8" name="Arc 399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Arc 400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0" name="Arc 401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Arc 402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Arc 403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Arc 404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Arc 405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rc 406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Arc 407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7" name="Arc 408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889" name="Line 409"/>
          <p:cNvSpPr>
            <a:spLocks noChangeShapeType="1"/>
          </p:cNvSpPr>
          <p:nvPr/>
        </p:nvSpPr>
        <p:spPr bwMode="auto">
          <a:xfrm>
            <a:off x="1914525" y="2330450"/>
            <a:ext cx="280988" cy="4953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0" name="Line 410"/>
          <p:cNvSpPr>
            <a:spLocks noChangeShapeType="1"/>
          </p:cNvSpPr>
          <p:nvPr/>
        </p:nvSpPr>
        <p:spPr bwMode="auto">
          <a:xfrm flipH="1">
            <a:off x="2241550" y="2605088"/>
            <a:ext cx="608013" cy="2206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1" name="Line 411"/>
          <p:cNvSpPr>
            <a:spLocks noChangeShapeType="1"/>
          </p:cNvSpPr>
          <p:nvPr/>
        </p:nvSpPr>
        <p:spPr bwMode="auto">
          <a:xfrm flipH="1" flipV="1">
            <a:off x="2195513" y="2881313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2" name="Line 412"/>
          <p:cNvSpPr>
            <a:spLocks noChangeShapeType="1"/>
          </p:cNvSpPr>
          <p:nvPr/>
        </p:nvSpPr>
        <p:spPr bwMode="auto">
          <a:xfrm flipH="1" flipV="1">
            <a:off x="2895600" y="2605088"/>
            <a:ext cx="511175" cy="1539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3" name="Line 413"/>
          <p:cNvSpPr>
            <a:spLocks noChangeShapeType="1"/>
          </p:cNvSpPr>
          <p:nvPr/>
        </p:nvSpPr>
        <p:spPr bwMode="auto">
          <a:xfrm flipH="1">
            <a:off x="2616200" y="2835275"/>
            <a:ext cx="790575" cy="4302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4" name="Line 414"/>
          <p:cNvSpPr>
            <a:spLocks noChangeShapeType="1"/>
          </p:cNvSpPr>
          <p:nvPr/>
        </p:nvSpPr>
        <p:spPr bwMode="auto">
          <a:xfrm flipH="1">
            <a:off x="3579813" y="2533650"/>
            <a:ext cx="1028700" cy="1127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5" name="Line 415"/>
          <p:cNvSpPr>
            <a:spLocks noChangeShapeType="1"/>
          </p:cNvSpPr>
          <p:nvPr/>
        </p:nvSpPr>
        <p:spPr bwMode="auto">
          <a:xfrm flipH="1" flipV="1">
            <a:off x="3625850" y="2646363"/>
            <a:ext cx="373063" cy="6604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6" name="Line 416"/>
          <p:cNvSpPr>
            <a:spLocks noChangeShapeType="1"/>
          </p:cNvSpPr>
          <p:nvPr/>
        </p:nvSpPr>
        <p:spPr bwMode="auto">
          <a:xfrm flipH="1" flipV="1">
            <a:off x="3625850" y="2589213"/>
            <a:ext cx="561975" cy="3302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7" name="Line 417"/>
          <p:cNvSpPr>
            <a:spLocks noChangeShapeType="1"/>
          </p:cNvSpPr>
          <p:nvPr/>
        </p:nvSpPr>
        <p:spPr bwMode="auto">
          <a:xfrm flipH="1" flipV="1">
            <a:off x="4187825" y="2919413"/>
            <a:ext cx="1122363" cy="555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8" name="Line 418"/>
          <p:cNvSpPr>
            <a:spLocks noChangeShapeType="1"/>
          </p:cNvSpPr>
          <p:nvPr/>
        </p:nvSpPr>
        <p:spPr bwMode="auto">
          <a:xfrm flipH="1" flipV="1">
            <a:off x="4654550" y="2533650"/>
            <a:ext cx="514350" cy="1666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9" name="Line 419"/>
          <p:cNvSpPr>
            <a:spLocks noChangeShapeType="1"/>
          </p:cNvSpPr>
          <p:nvPr/>
        </p:nvSpPr>
        <p:spPr bwMode="auto">
          <a:xfrm flipH="1">
            <a:off x="3998913" y="3360738"/>
            <a:ext cx="1030287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0" name="Line 420"/>
          <p:cNvSpPr>
            <a:spLocks noChangeShapeType="1"/>
          </p:cNvSpPr>
          <p:nvPr/>
        </p:nvSpPr>
        <p:spPr bwMode="auto">
          <a:xfrm flipV="1">
            <a:off x="5075238" y="2974975"/>
            <a:ext cx="280987" cy="38576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1" name="Line 421"/>
          <p:cNvSpPr>
            <a:spLocks noChangeShapeType="1"/>
          </p:cNvSpPr>
          <p:nvPr/>
        </p:nvSpPr>
        <p:spPr bwMode="auto">
          <a:xfrm flipH="1" flipV="1">
            <a:off x="5214938" y="2700338"/>
            <a:ext cx="141287" cy="2746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2" name="Line 422"/>
          <p:cNvSpPr>
            <a:spLocks noChangeShapeType="1"/>
          </p:cNvSpPr>
          <p:nvPr/>
        </p:nvSpPr>
        <p:spPr bwMode="auto">
          <a:xfrm flipH="1">
            <a:off x="5159375" y="3216275"/>
            <a:ext cx="457200" cy="2286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5" name="Picture 4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219325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04" name="Line 424"/>
          <p:cNvSpPr>
            <a:spLocks noChangeShapeType="1"/>
          </p:cNvSpPr>
          <p:nvPr/>
        </p:nvSpPr>
        <p:spPr bwMode="auto">
          <a:xfrm flipV="1">
            <a:off x="1587500" y="2881313"/>
            <a:ext cx="608013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7" name="Picture 4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74796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4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508250"/>
            <a:ext cx="363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42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24213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2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255963"/>
            <a:ext cx="392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4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809875"/>
            <a:ext cx="392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36813"/>
            <a:ext cx="3921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43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2584450"/>
            <a:ext cx="392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43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3300413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4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897188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6" name="Text Box 434"/>
          <p:cNvSpPr txBox="1">
            <a:spLocks noChangeArrowheads="1"/>
          </p:cNvSpPr>
          <p:nvPr/>
        </p:nvSpPr>
        <p:spPr bwMode="auto">
          <a:xfrm>
            <a:off x="3821113" y="1798638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Backbone</a:t>
            </a:r>
          </a:p>
        </p:txBody>
      </p:sp>
      <p:sp>
        <p:nvSpPr>
          <p:cNvPr id="18467" name="Text Box 435"/>
          <p:cNvSpPr txBox="1">
            <a:spLocks noChangeArrowheads="1"/>
          </p:cNvSpPr>
          <p:nvPr/>
        </p:nvSpPr>
        <p:spPr bwMode="auto">
          <a:xfrm>
            <a:off x="3101975" y="1997075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68" name="Picture 4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89560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43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60667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70" name="Group 438"/>
          <p:cNvGrpSpPr>
            <a:grpSpLocks/>
          </p:cNvGrpSpPr>
          <p:nvPr/>
        </p:nvGrpSpPr>
        <p:grpSpPr bwMode="auto">
          <a:xfrm>
            <a:off x="5768975" y="2073275"/>
            <a:ext cx="1800225" cy="1624013"/>
            <a:chOff x="1358" y="1894"/>
            <a:chExt cx="2981" cy="1793"/>
          </a:xfrm>
        </p:grpSpPr>
        <p:sp>
          <p:nvSpPr>
            <p:cNvPr id="18503" name="Oval 439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Oval 440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Oval 441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Oval 442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Oval 443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Oval 444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Oval 445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Oval 446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Oval 447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71" name="Group 448"/>
          <p:cNvGrpSpPr>
            <a:grpSpLocks/>
          </p:cNvGrpSpPr>
          <p:nvPr/>
        </p:nvGrpSpPr>
        <p:grpSpPr bwMode="auto">
          <a:xfrm>
            <a:off x="5768975" y="2073275"/>
            <a:ext cx="1800225" cy="1652588"/>
            <a:chOff x="1358" y="1886"/>
            <a:chExt cx="2989" cy="1810"/>
          </a:xfrm>
        </p:grpSpPr>
        <p:sp>
          <p:nvSpPr>
            <p:cNvPr id="18487" name="Arc 449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Arc 450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Arc 451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Arc 452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Arc 453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rc 454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Arc 455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rc 456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rc 457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rc 458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rc 459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rc 460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rc 461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rc 462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rc 463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rc 464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945" name="Line 465"/>
          <p:cNvSpPr>
            <a:spLocks noChangeShapeType="1"/>
          </p:cNvSpPr>
          <p:nvPr/>
        </p:nvSpPr>
        <p:spPr bwMode="auto">
          <a:xfrm flipH="1">
            <a:off x="6407150" y="2624138"/>
            <a:ext cx="608013" cy="2222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6" name="Line 466"/>
          <p:cNvSpPr>
            <a:spLocks noChangeShapeType="1"/>
          </p:cNvSpPr>
          <p:nvPr/>
        </p:nvSpPr>
        <p:spPr bwMode="auto">
          <a:xfrm flipH="1" flipV="1">
            <a:off x="6361113" y="2900363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7" name="Line 467"/>
          <p:cNvSpPr>
            <a:spLocks noChangeShapeType="1"/>
          </p:cNvSpPr>
          <p:nvPr/>
        </p:nvSpPr>
        <p:spPr bwMode="auto">
          <a:xfrm flipH="1" flipV="1">
            <a:off x="7062788" y="2624138"/>
            <a:ext cx="419100" cy="7715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8" name="Line 468"/>
          <p:cNvSpPr>
            <a:spLocks noChangeShapeType="1"/>
          </p:cNvSpPr>
          <p:nvPr/>
        </p:nvSpPr>
        <p:spPr bwMode="auto">
          <a:xfrm flipH="1" flipV="1">
            <a:off x="6781800" y="3286125"/>
            <a:ext cx="700088" cy="10953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9" name="Line 469"/>
          <p:cNvSpPr>
            <a:spLocks noChangeShapeType="1"/>
          </p:cNvSpPr>
          <p:nvPr/>
        </p:nvSpPr>
        <p:spPr bwMode="auto">
          <a:xfrm flipV="1">
            <a:off x="5751513" y="2900363"/>
            <a:ext cx="609600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77" name="Picture 47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2767013"/>
            <a:ext cx="363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7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243263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9" name="Text Box 472"/>
          <p:cNvSpPr txBox="1">
            <a:spLocks noChangeArrowheads="1"/>
          </p:cNvSpPr>
          <p:nvPr/>
        </p:nvSpPr>
        <p:spPr bwMode="auto">
          <a:xfrm>
            <a:off x="5835650" y="184943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80" name="Picture 47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98767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47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324326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55" name="Line 475"/>
          <p:cNvSpPr>
            <a:spLocks noChangeShapeType="1"/>
          </p:cNvSpPr>
          <p:nvPr/>
        </p:nvSpPr>
        <p:spPr bwMode="auto">
          <a:xfrm flipH="1">
            <a:off x="6978650" y="2306638"/>
            <a:ext cx="457200" cy="3048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83" name="Picture 47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221932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4" name="Picture 4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527300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85" name="Rectangle 4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Infrastructure</a:t>
            </a:r>
          </a:p>
        </p:txBody>
      </p:sp>
      <p:sp>
        <p:nvSpPr>
          <p:cNvPr id="18486" name="Rectangle 47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4405313"/>
            <a:ext cx="7772400" cy="1443037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Local and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TCP/IP for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routing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and messaging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BGP for routing announcements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Find IP address from symbolic name (</a:t>
            </a:r>
            <a:r>
              <a:rPr lang="en-US" sz="2000" dirty="0" err="1">
                <a:latin typeface="Tahoma" charset="0"/>
                <a:ea typeface="ＭＳ Ｐゴシック" charset="0"/>
              </a:rPr>
              <a:t>www.cs.stanford.edu</a:t>
            </a:r>
            <a:r>
              <a:rPr lang="en-US" sz="2000" dirty="0">
                <a:latin typeface="Tahoma" charset="0"/>
                <a:ea typeface="ＭＳ Ｐゴシック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914400"/>
          </a:xfrm>
        </p:spPr>
        <p:txBody>
          <a:bodyPr/>
          <a:lstStyle/>
          <a:p>
            <a:r>
              <a:rPr lang="en-US" dirty="0" smtClean="0"/>
              <a:t>Example path hijack  </a:t>
            </a:r>
            <a:r>
              <a:rPr lang="en-US" sz="2000" dirty="0" smtClean="0"/>
              <a:t>(source: </a:t>
            </a:r>
            <a:r>
              <a:rPr lang="en-US" sz="2000" dirty="0" err="1" smtClean="0"/>
              <a:t>Renesys</a:t>
            </a:r>
            <a:r>
              <a:rPr lang="en-US" sz="2000" dirty="0" smtClean="0"/>
              <a:t> 2013)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Feb 2013:    Guadalajara ⟶ Washington DC  via Belarus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033" b="13034"/>
          <a:stretch/>
        </p:blipFill>
        <p:spPr>
          <a:xfrm>
            <a:off x="762000" y="2340429"/>
            <a:ext cx="6781800" cy="223157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724400"/>
            <a:ext cx="883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Normally:    </a:t>
            </a:r>
            <a:r>
              <a:rPr lang="en-US" sz="2400" dirty="0" err="1" smtClean="0"/>
              <a:t>Alestra</a:t>
            </a:r>
            <a:r>
              <a:rPr lang="en-US" sz="2400" dirty="0" smtClean="0"/>
              <a:t> (Mexico) </a:t>
            </a:r>
            <a:r>
              <a:rPr lang="en-US" sz="2400" dirty="0"/>
              <a:t>⟶ </a:t>
            </a:r>
            <a:r>
              <a:rPr lang="en-US" sz="2400" dirty="0" smtClean="0"/>
              <a:t>PCCW (Texas) </a:t>
            </a:r>
            <a:r>
              <a:rPr lang="en-US" sz="2400" dirty="0"/>
              <a:t>⟶ </a:t>
            </a:r>
            <a:r>
              <a:rPr lang="en-US" sz="2400" dirty="0" smtClean="0"/>
              <a:t>Qwest (DC)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smtClean="0"/>
              <a:t>Reverse route (DC </a:t>
            </a:r>
            <a:r>
              <a:rPr lang="en-US" sz="2400" dirty="0"/>
              <a:t>⟶ </a:t>
            </a:r>
            <a:r>
              <a:rPr lang="en-US" sz="2400" dirty="0" smtClean="0"/>
              <a:t>Guadalajara) is unaffected: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Person browsing the Web in DC cannot tell by </a:t>
            </a:r>
            <a:r>
              <a:rPr lang="en-US" sz="2400" i="1" dirty="0" err="1" smtClean="0"/>
              <a:t>traceroute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that</a:t>
            </a:r>
            <a:r>
              <a:rPr lang="en-US" sz="2400" dirty="0"/>
              <a:t> </a:t>
            </a:r>
            <a:r>
              <a:rPr lang="en-US" sz="2400" dirty="0" smtClean="0"/>
              <a:t>HTTP responses are routed through Moscow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0" y="2743200"/>
            <a:ext cx="1367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oute</a:t>
            </a:r>
            <a:br>
              <a:rPr lang="en-US" dirty="0" smtClean="0"/>
            </a:br>
            <a:r>
              <a:rPr lang="en-US" dirty="0" smtClean="0"/>
              <a:t>in effect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or several</a:t>
            </a:r>
            <a:br>
              <a:rPr lang="en-US" dirty="0" smtClean="0"/>
            </a:br>
            <a:r>
              <a:rPr lang="en-US" dirty="0" smtClean="0"/>
              <a:t>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OSPF:   </a:t>
            </a:r>
            <a:r>
              <a:rPr lang="en-US" sz="2800" dirty="0" smtClean="0"/>
              <a:t>routing inside an 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Link State Advertisements  (LSA):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Flooded throughout AS so that all routers in the AS have a complete view of the AS topology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Transmission:   IP datagrams,  protocol = 89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Neighbor discovery: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Routers dynamically discover direct neighbors on attached links  ---  sets up an “</a:t>
            </a:r>
            <a:r>
              <a:rPr lang="en-US" sz="2400" dirty="0" err="1" smtClean="0"/>
              <a:t>adjacenty</a:t>
            </a:r>
            <a:r>
              <a:rPr lang="en-US" sz="24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Once setup, they exchange their LSA databases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77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9820" y="1819500"/>
            <a:ext cx="6828676" cy="4352699"/>
            <a:chOff x="1476375" y="1648143"/>
            <a:chExt cx="6828676" cy="4352699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1476375" y="3581400"/>
              <a:ext cx="839788" cy="66833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pic>
          <p:nvPicPr>
            <p:cNvPr id="6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4613" y="375285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250" y="505301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3175" y="247650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3325" y="348456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3049588" y="2476500"/>
              <a:ext cx="763587" cy="111125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940050" y="4047238"/>
              <a:ext cx="1092200" cy="111601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4359274" y="3802580"/>
              <a:ext cx="737395" cy="127047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 flipV="1">
              <a:off x="4112419" y="2786063"/>
              <a:ext cx="957262" cy="72866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2965450" y="2786063"/>
              <a:ext cx="927894" cy="1016511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5395913" y="3619499"/>
              <a:ext cx="1116559" cy="142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2300" y="4244179"/>
              <a:ext cx="3175" cy="33655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49439" y="3259137"/>
              <a:ext cx="0" cy="336549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316163" y="3933031"/>
              <a:ext cx="294481" cy="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2922588"/>
              <a:ext cx="388937" cy="34131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4583113"/>
              <a:ext cx="388937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630988" y="3005138"/>
              <a:ext cx="1587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656705" y="204152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23" name="Content Placeholder 3" descr="router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4305" y="1704975"/>
              <a:ext cx="387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6215063" y="2362200"/>
              <a:ext cx="839787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4811951" y="5045075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421421" y="5278438"/>
              <a:ext cx="390530" cy="15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775" y="2276475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1836896" y="1842769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413953" y="2115660"/>
              <a:ext cx="357822" cy="239396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738438" y="1973898"/>
              <a:ext cx="5032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smtClean="0"/>
                <a:t>Ra</a:t>
              </a:r>
              <a:endParaRPr lang="en-US" dirty="0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215062" y="4130741"/>
              <a:ext cx="1056869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LSA DB</a:t>
              </a:r>
              <a:r>
                <a:rPr lang="en-US" dirty="0" smtClean="0"/>
                <a:t>:</a:t>
              </a:r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 smtClean="0"/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726307" y="2174556"/>
              <a:ext cx="503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err="1" smtClean="0"/>
                <a:t>Rb</a:t>
              </a:r>
              <a:endParaRPr lang="en-US" dirty="0"/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6956972" y="5194366"/>
              <a:ext cx="1087437" cy="498475"/>
              <a:chOff x="4785" y="3049"/>
              <a:chExt cx="685" cy="314"/>
            </a:xfrm>
          </p:grpSpPr>
          <p:pic>
            <p:nvPicPr>
              <p:cNvPr id="93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29" y="3203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94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85" y="3249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95" name="Line 47"/>
              <p:cNvSpPr>
                <a:spLocks noChangeShapeType="1"/>
              </p:cNvSpPr>
              <p:nvPr/>
            </p:nvSpPr>
            <p:spPr bwMode="auto">
              <a:xfrm flipH="1" flipV="1">
                <a:off x="5158" y="3049"/>
                <a:ext cx="193" cy="15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4892" y="3067"/>
                <a:ext cx="188" cy="1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4105" y="1801335"/>
              <a:ext cx="936626" cy="328771"/>
              <a:chOff x="3644105" y="1801335"/>
              <a:chExt cx="936626" cy="328771"/>
            </a:xfrm>
          </p:grpSpPr>
          <p:sp>
            <p:nvSpPr>
              <p:cNvPr id="91" name="מלבן מעוגל 8"/>
              <p:cNvSpPr/>
              <p:nvPr/>
            </p:nvSpPr>
            <p:spPr>
              <a:xfrm>
                <a:off x="3644105" y="1801335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3644106" y="1815781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err="1" smtClean="0"/>
                  <a:t>Rb</a:t>
                </a:r>
                <a:r>
                  <a:rPr lang="en-US" sz="1400" dirty="0" smtClean="0"/>
                  <a:t> LSA</a:t>
                </a:r>
                <a:endParaRPr lang="en-US" sz="1400" dirty="0"/>
              </a:p>
            </p:txBody>
          </p:sp>
        </p:grp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372225" y="3644900"/>
              <a:ext cx="503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R3</a:t>
              </a:r>
            </a:p>
          </p:txBody>
        </p:sp>
        <p:grpSp>
          <p:nvGrpSpPr>
            <p:cNvPr id="36" name="Group 55"/>
            <p:cNvGrpSpPr>
              <a:grpSpLocks/>
            </p:cNvGrpSpPr>
            <p:nvPr/>
          </p:nvGrpSpPr>
          <p:grpSpPr bwMode="auto">
            <a:xfrm>
              <a:off x="6294989" y="4575241"/>
              <a:ext cx="1408114" cy="647700"/>
              <a:chOff x="4368" y="2659"/>
              <a:chExt cx="887" cy="408"/>
            </a:xfrm>
          </p:grpSpPr>
          <p:grpSp>
            <p:nvGrpSpPr>
              <p:cNvPr id="82" name="Group 56"/>
              <p:cNvGrpSpPr>
                <a:grpSpLocks/>
              </p:cNvGrpSpPr>
              <p:nvPr/>
            </p:nvGrpSpPr>
            <p:grpSpPr bwMode="auto">
              <a:xfrm>
                <a:off x="4422" y="2659"/>
                <a:ext cx="833" cy="408"/>
                <a:chOff x="4422" y="2659"/>
                <a:chExt cx="833" cy="408"/>
              </a:xfrm>
            </p:grpSpPr>
            <p:pic>
              <p:nvPicPr>
                <p:cNvPr id="84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35" y="2920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85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75" y="2844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86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4422" y="2659"/>
                  <a:ext cx="244" cy="20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sx="1000" sy="1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/>
                    <a:t>     </a:t>
                  </a:r>
                </a:p>
              </p:txBody>
            </p:sp>
            <p:sp>
              <p:nvSpPr>
                <p:cNvPr id="87" name="Line 59"/>
                <p:cNvSpPr>
                  <a:spLocks noChangeShapeType="1"/>
                </p:cNvSpPr>
                <p:nvPr/>
              </p:nvSpPr>
              <p:spPr bwMode="auto">
                <a:xfrm>
                  <a:off x="4640" y="2791"/>
                  <a:ext cx="145" cy="79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71" y="2716"/>
                  <a:ext cx="2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smtClean="0"/>
                    <a:t>Ra</a:t>
                  </a:r>
                  <a:endParaRPr lang="en-US" sz="1000" dirty="0"/>
                </a:p>
              </p:txBody>
            </p:sp>
            <p:sp>
              <p:nvSpPr>
                <p:cNvPr id="89" name="Line 61"/>
                <p:cNvSpPr>
                  <a:spLocks noChangeShapeType="1"/>
                </p:cNvSpPr>
                <p:nvPr/>
              </p:nvSpPr>
              <p:spPr bwMode="auto">
                <a:xfrm>
                  <a:off x="4926" y="2955"/>
                  <a:ext cx="113" cy="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983" y="2753"/>
                  <a:ext cx="27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err="1" smtClean="0"/>
                    <a:t>Rb</a:t>
                  </a:r>
                  <a:endParaRPr lang="en-US" sz="1000" dirty="0"/>
                </a:p>
              </p:txBody>
            </p:sp>
          </p:grpSp>
          <p:sp>
            <p:nvSpPr>
              <p:cNvPr id="83" name="Text Box 64"/>
              <p:cNvSpPr txBox="1">
                <a:spLocks noChangeArrowheads="1"/>
              </p:cNvSpPr>
              <p:nvPr/>
            </p:nvSpPr>
            <p:spPr bwMode="auto">
              <a:xfrm>
                <a:off x="4368" y="2684"/>
                <a:ext cx="31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800" dirty="0"/>
                  <a:t>Net-1</a:t>
                </a:r>
              </a:p>
            </p:txBody>
          </p:sp>
        </p:grp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1699736" y="1915477"/>
              <a:ext cx="719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Net-1</a:t>
              </a:r>
            </a:p>
          </p:txBody>
        </p:sp>
        <p:grpSp>
          <p:nvGrpSpPr>
            <p:cNvPr id="38" name="Group 46"/>
            <p:cNvGrpSpPr>
              <a:grpSpLocks/>
            </p:cNvGrpSpPr>
            <p:nvPr/>
          </p:nvGrpSpPr>
          <p:grpSpPr bwMode="auto">
            <a:xfrm>
              <a:off x="1945333" y="2010380"/>
              <a:ext cx="4629051" cy="2948365"/>
              <a:chOff x="1493" y="2704"/>
              <a:chExt cx="1924" cy="1193"/>
            </a:xfrm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2109" y="2704"/>
                <a:ext cx="1308" cy="582"/>
              </a:xfrm>
              <a:custGeom>
                <a:avLst/>
                <a:gdLst>
                  <a:gd name="T0" fmla="*/ 0 w 1308"/>
                  <a:gd name="T1" fmla="*/ 91 h 582"/>
                  <a:gd name="T2" fmla="*/ 317 w 1308"/>
                  <a:gd name="T3" fmla="*/ 136 h 582"/>
                  <a:gd name="T4" fmla="*/ 771 w 1308"/>
                  <a:gd name="T5" fmla="*/ 499 h 582"/>
                  <a:gd name="T6" fmla="*/ 1225 w 1308"/>
                  <a:gd name="T7" fmla="*/ 499 h 582"/>
                  <a:gd name="T8" fmla="*/ 1270 w 1308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8" h="582">
                    <a:moveTo>
                      <a:pt x="0" y="91"/>
                    </a:moveTo>
                    <a:cubicBezTo>
                      <a:pt x="94" y="79"/>
                      <a:pt x="189" y="68"/>
                      <a:pt x="317" y="136"/>
                    </a:cubicBezTo>
                    <a:cubicBezTo>
                      <a:pt x="445" y="204"/>
                      <a:pt x="620" y="439"/>
                      <a:pt x="771" y="499"/>
                    </a:cubicBezTo>
                    <a:cubicBezTo>
                      <a:pt x="922" y="559"/>
                      <a:pt x="1142" y="582"/>
                      <a:pt x="1225" y="499"/>
                    </a:cubicBezTo>
                    <a:cubicBezTo>
                      <a:pt x="1308" y="416"/>
                      <a:pt x="1289" y="208"/>
                      <a:pt x="127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511" y="2939"/>
                <a:ext cx="1043" cy="484"/>
              </a:xfrm>
              <a:custGeom>
                <a:avLst/>
                <a:gdLst>
                  <a:gd name="T0" fmla="*/ 1043 w 1043"/>
                  <a:gd name="T1" fmla="*/ 0 h 484"/>
                  <a:gd name="T2" fmla="*/ 590 w 1043"/>
                  <a:gd name="T3" fmla="*/ 408 h 484"/>
                  <a:gd name="T4" fmla="*/ 91 w 1043"/>
                  <a:gd name="T5" fmla="*/ 454 h 484"/>
                  <a:gd name="T6" fmla="*/ 46 w 1043"/>
                  <a:gd name="T7" fmla="*/ 27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3" h="484">
                    <a:moveTo>
                      <a:pt x="1043" y="0"/>
                    </a:moveTo>
                    <a:cubicBezTo>
                      <a:pt x="896" y="166"/>
                      <a:pt x="749" y="332"/>
                      <a:pt x="590" y="408"/>
                    </a:cubicBezTo>
                    <a:cubicBezTo>
                      <a:pt x="431" y="484"/>
                      <a:pt x="182" y="477"/>
                      <a:pt x="91" y="454"/>
                    </a:cubicBezTo>
                    <a:cubicBezTo>
                      <a:pt x="0" y="431"/>
                      <a:pt x="23" y="351"/>
                      <a:pt x="46" y="272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1493" y="3407"/>
                <a:ext cx="234" cy="299"/>
              </a:xfrm>
              <a:custGeom>
                <a:avLst/>
                <a:gdLst>
                  <a:gd name="T0" fmla="*/ 212 w 212"/>
                  <a:gd name="T1" fmla="*/ 0 h 317"/>
                  <a:gd name="T2" fmla="*/ 30 w 212"/>
                  <a:gd name="T3" fmla="*/ 90 h 317"/>
                  <a:gd name="T4" fmla="*/ 30 w 212"/>
                  <a:gd name="T5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" h="317">
                    <a:moveTo>
                      <a:pt x="212" y="0"/>
                    </a:moveTo>
                    <a:cubicBezTo>
                      <a:pt x="136" y="18"/>
                      <a:pt x="60" y="37"/>
                      <a:pt x="30" y="90"/>
                    </a:cubicBezTo>
                    <a:cubicBezTo>
                      <a:pt x="0" y="143"/>
                      <a:pt x="15" y="230"/>
                      <a:pt x="30" y="317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965" y="3344"/>
                <a:ext cx="461" cy="553"/>
              </a:xfrm>
              <a:custGeom>
                <a:avLst/>
                <a:gdLst>
                  <a:gd name="T0" fmla="*/ 144 w 461"/>
                  <a:gd name="T1" fmla="*/ 0 h 545"/>
                  <a:gd name="T2" fmla="*/ 53 w 461"/>
                  <a:gd name="T3" fmla="*/ 136 h 545"/>
                  <a:gd name="T4" fmla="*/ 461 w 461"/>
                  <a:gd name="T5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545">
                    <a:moveTo>
                      <a:pt x="144" y="0"/>
                    </a:moveTo>
                    <a:cubicBezTo>
                      <a:pt x="72" y="22"/>
                      <a:pt x="0" y="45"/>
                      <a:pt x="53" y="136"/>
                    </a:cubicBezTo>
                    <a:cubicBezTo>
                      <a:pt x="106" y="227"/>
                      <a:pt x="283" y="386"/>
                      <a:pt x="461" y="545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2472" y="3075"/>
                <a:ext cx="310" cy="771"/>
              </a:xfrm>
              <a:custGeom>
                <a:avLst/>
                <a:gdLst>
                  <a:gd name="T0" fmla="*/ 227 w 310"/>
                  <a:gd name="T1" fmla="*/ 0 h 771"/>
                  <a:gd name="T2" fmla="*/ 272 w 310"/>
                  <a:gd name="T3" fmla="*/ 272 h 771"/>
                  <a:gd name="T4" fmla="*/ 0 w 310"/>
                  <a:gd name="T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0" h="771">
                    <a:moveTo>
                      <a:pt x="227" y="0"/>
                    </a:moveTo>
                    <a:cubicBezTo>
                      <a:pt x="268" y="72"/>
                      <a:pt x="310" y="144"/>
                      <a:pt x="272" y="272"/>
                    </a:cubicBezTo>
                    <a:cubicBezTo>
                      <a:pt x="234" y="400"/>
                      <a:pt x="117" y="585"/>
                      <a:pt x="0" y="771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" name="הסבר מלבני מעוגל 6"/>
            <p:cNvSpPr/>
            <p:nvPr/>
          </p:nvSpPr>
          <p:spPr>
            <a:xfrm rot="10800000" flipH="1">
              <a:off x="5925356" y="4227604"/>
              <a:ext cx="2379695" cy="1773238"/>
            </a:xfrm>
            <a:prstGeom prst="wedgeRoundRectCallou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40" name="Group 100"/>
            <p:cNvGrpSpPr>
              <a:grpSpLocks/>
            </p:cNvGrpSpPr>
            <p:nvPr/>
          </p:nvGrpSpPr>
          <p:grpSpPr bwMode="auto">
            <a:xfrm>
              <a:off x="1815465" y="2133600"/>
              <a:ext cx="4932363" cy="2803525"/>
              <a:chOff x="1134" y="1344"/>
              <a:chExt cx="3107" cy="1766"/>
            </a:xfrm>
          </p:grpSpPr>
          <p:sp>
            <p:nvSpPr>
              <p:cNvPr id="71" name="Freeform 85"/>
              <p:cNvSpPr>
                <a:spLocks/>
              </p:cNvSpPr>
              <p:nvPr/>
            </p:nvSpPr>
            <p:spPr bwMode="auto">
              <a:xfrm>
                <a:off x="1474" y="1480"/>
                <a:ext cx="862" cy="264"/>
              </a:xfrm>
              <a:custGeom>
                <a:avLst/>
                <a:gdLst>
                  <a:gd name="T0" fmla="*/ 862 w 862"/>
                  <a:gd name="T1" fmla="*/ 226 h 264"/>
                  <a:gd name="T2" fmla="*/ 408 w 862"/>
                  <a:gd name="T3" fmla="*/ 226 h 264"/>
                  <a:gd name="T4" fmla="*/ 0 w 862"/>
                  <a:gd name="T5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264">
                    <a:moveTo>
                      <a:pt x="862" y="226"/>
                    </a:moveTo>
                    <a:cubicBezTo>
                      <a:pt x="707" y="245"/>
                      <a:pt x="552" y="264"/>
                      <a:pt x="408" y="226"/>
                    </a:cubicBezTo>
                    <a:cubicBezTo>
                      <a:pt x="264" y="188"/>
                      <a:pt x="132" y="9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86"/>
              <p:cNvSpPr>
                <a:spLocks/>
              </p:cNvSpPr>
              <p:nvPr/>
            </p:nvSpPr>
            <p:spPr bwMode="auto">
              <a:xfrm>
                <a:off x="1134" y="1752"/>
                <a:ext cx="1202" cy="619"/>
              </a:xfrm>
              <a:custGeom>
                <a:avLst/>
                <a:gdLst>
                  <a:gd name="T0" fmla="*/ 1202 w 1202"/>
                  <a:gd name="T1" fmla="*/ 0 h 619"/>
                  <a:gd name="T2" fmla="*/ 748 w 1202"/>
                  <a:gd name="T3" fmla="*/ 499 h 619"/>
                  <a:gd name="T4" fmla="*/ 113 w 1202"/>
                  <a:gd name="T5" fmla="*/ 589 h 619"/>
                  <a:gd name="T6" fmla="*/ 68 w 1202"/>
                  <a:gd name="T7" fmla="*/ 31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619">
                    <a:moveTo>
                      <a:pt x="1202" y="0"/>
                    </a:moveTo>
                    <a:cubicBezTo>
                      <a:pt x="1065" y="200"/>
                      <a:pt x="929" y="401"/>
                      <a:pt x="748" y="499"/>
                    </a:cubicBezTo>
                    <a:cubicBezTo>
                      <a:pt x="567" y="597"/>
                      <a:pt x="226" y="619"/>
                      <a:pt x="113" y="589"/>
                    </a:cubicBezTo>
                    <a:cubicBezTo>
                      <a:pt x="0" y="559"/>
                      <a:pt x="34" y="438"/>
                      <a:pt x="68" y="317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1233" y="2347"/>
                <a:ext cx="278" cy="501"/>
              </a:xfrm>
              <a:custGeom>
                <a:avLst/>
                <a:gdLst>
                  <a:gd name="T0" fmla="*/ 590 w 590"/>
                  <a:gd name="T1" fmla="*/ 0 h 544"/>
                  <a:gd name="T2" fmla="*/ 91 w 590"/>
                  <a:gd name="T3" fmla="*/ 136 h 544"/>
                  <a:gd name="T4" fmla="*/ 45 w 590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544">
                    <a:moveTo>
                      <a:pt x="590" y="0"/>
                    </a:moveTo>
                    <a:cubicBezTo>
                      <a:pt x="386" y="22"/>
                      <a:pt x="182" y="45"/>
                      <a:pt x="91" y="136"/>
                    </a:cubicBezTo>
                    <a:cubicBezTo>
                      <a:pt x="0" y="227"/>
                      <a:pt x="22" y="385"/>
                      <a:pt x="45" y="544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89"/>
              <p:cNvSpPr>
                <a:spLocks/>
              </p:cNvSpPr>
              <p:nvPr/>
            </p:nvSpPr>
            <p:spPr bwMode="auto">
              <a:xfrm rot="21226437">
                <a:off x="1838" y="2201"/>
                <a:ext cx="740" cy="901"/>
              </a:xfrm>
              <a:custGeom>
                <a:avLst/>
                <a:gdLst>
                  <a:gd name="T0" fmla="*/ 144 w 733"/>
                  <a:gd name="T1" fmla="*/ 0 h 908"/>
                  <a:gd name="T2" fmla="*/ 98 w 733"/>
                  <a:gd name="T3" fmla="*/ 182 h 908"/>
                  <a:gd name="T4" fmla="*/ 733 w 733"/>
                  <a:gd name="T5" fmla="*/ 90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3" h="908">
                    <a:moveTo>
                      <a:pt x="144" y="0"/>
                    </a:moveTo>
                    <a:cubicBezTo>
                      <a:pt x="72" y="15"/>
                      <a:pt x="0" y="31"/>
                      <a:pt x="98" y="182"/>
                    </a:cubicBezTo>
                    <a:cubicBezTo>
                      <a:pt x="196" y="333"/>
                      <a:pt x="464" y="620"/>
                      <a:pt x="733" y="908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91"/>
              <p:cNvSpPr>
                <a:spLocks/>
              </p:cNvSpPr>
              <p:nvPr/>
            </p:nvSpPr>
            <p:spPr bwMode="auto">
              <a:xfrm>
                <a:off x="2699" y="1344"/>
                <a:ext cx="1542" cy="853"/>
              </a:xfrm>
              <a:custGeom>
                <a:avLst/>
                <a:gdLst>
                  <a:gd name="T0" fmla="*/ 0 w 1542"/>
                  <a:gd name="T1" fmla="*/ 362 h 853"/>
                  <a:gd name="T2" fmla="*/ 635 w 1542"/>
                  <a:gd name="T3" fmla="*/ 771 h 853"/>
                  <a:gd name="T4" fmla="*/ 1360 w 1542"/>
                  <a:gd name="T5" fmla="*/ 725 h 853"/>
                  <a:gd name="T6" fmla="*/ 1542 w 1542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853">
                    <a:moveTo>
                      <a:pt x="0" y="362"/>
                    </a:moveTo>
                    <a:cubicBezTo>
                      <a:pt x="204" y="536"/>
                      <a:pt x="408" y="710"/>
                      <a:pt x="635" y="771"/>
                    </a:cubicBezTo>
                    <a:cubicBezTo>
                      <a:pt x="862" y="832"/>
                      <a:pt x="1209" y="853"/>
                      <a:pt x="1360" y="725"/>
                    </a:cubicBezTo>
                    <a:cubicBezTo>
                      <a:pt x="1511" y="597"/>
                      <a:pt x="1526" y="298"/>
                      <a:pt x="1542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92"/>
              <p:cNvSpPr>
                <a:spLocks/>
              </p:cNvSpPr>
              <p:nvPr/>
            </p:nvSpPr>
            <p:spPr bwMode="auto">
              <a:xfrm>
                <a:off x="2690" y="1885"/>
                <a:ext cx="446" cy="1225"/>
              </a:xfrm>
              <a:custGeom>
                <a:avLst/>
                <a:gdLst>
                  <a:gd name="T0" fmla="*/ 226 w 446"/>
                  <a:gd name="T1" fmla="*/ 0 h 1225"/>
                  <a:gd name="T2" fmla="*/ 408 w 446"/>
                  <a:gd name="T3" fmla="*/ 363 h 1225"/>
                  <a:gd name="T4" fmla="*/ 0 w 446"/>
                  <a:gd name="T5" fmla="*/ 1225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6" h="1225">
                    <a:moveTo>
                      <a:pt x="226" y="0"/>
                    </a:moveTo>
                    <a:cubicBezTo>
                      <a:pt x="336" y="79"/>
                      <a:pt x="446" y="159"/>
                      <a:pt x="408" y="363"/>
                    </a:cubicBezTo>
                    <a:cubicBezTo>
                      <a:pt x="370" y="567"/>
                      <a:pt x="185" y="896"/>
                      <a:pt x="0" y="1225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7938" y="1648143"/>
              <a:ext cx="945607" cy="330616"/>
              <a:chOff x="2547938" y="1648143"/>
              <a:chExt cx="945607" cy="330616"/>
            </a:xfrm>
          </p:grpSpPr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>
                <a:off x="2556920" y="1664434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smtClean="0"/>
                  <a:t>Ra </a:t>
                </a:r>
                <a:r>
                  <a:rPr lang="en-US" sz="1400" dirty="0"/>
                  <a:t>LSA</a:t>
                </a:r>
              </a:p>
            </p:txBody>
          </p:sp>
          <p:sp>
            <p:nvSpPr>
              <p:cNvPr id="70" name="מלבן מעוגל 152"/>
              <p:cNvSpPr/>
              <p:nvPr/>
            </p:nvSpPr>
            <p:spPr>
              <a:xfrm>
                <a:off x="2547938" y="1648143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2472" y="3448727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79565" y="302450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289274" y="4566920"/>
              <a:ext cx="1749420" cy="1117600"/>
              <a:chOff x="6594472" y="5674991"/>
              <a:chExt cx="1749420" cy="11176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594472" y="5674991"/>
                <a:ext cx="1749420" cy="1117600"/>
                <a:chOff x="6397221" y="5591812"/>
                <a:chExt cx="1749420" cy="11176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397221" y="5591812"/>
                  <a:ext cx="1749420" cy="1117600"/>
                  <a:chOff x="6447389" y="4697161"/>
                  <a:chExt cx="1749420" cy="1117600"/>
                </a:xfrm>
              </p:grpSpPr>
              <p:grpSp>
                <p:nvGrpSpPr>
                  <p:cNvPr id="5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109372" y="5316286"/>
                    <a:ext cx="1087437" cy="498475"/>
                    <a:chOff x="4785" y="3049"/>
                    <a:chExt cx="685" cy="314"/>
                  </a:xfrm>
                </p:grpSpPr>
                <p:pic>
                  <p:nvPicPr>
                    <p:cNvPr id="65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5329" y="3203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pic>
                  <p:nvPicPr>
                    <p:cNvPr id="66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85" y="3249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sp>
                  <p:nvSpPr>
                    <p:cNvPr id="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158" y="3049"/>
                      <a:ext cx="193" cy="154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2" y="3067"/>
                      <a:ext cx="188" cy="182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447389" y="4697161"/>
                    <a:ext cx="1408114" cy="647700"/>
                    <a:chOff x="4368" y="2659"/>
                    <a:chExt cx="887" cy="408"/>
                  </a:xfrm>
                </p:grpSpPr>
                <p:grpSp>
                  <p:nvGrpSpPr>
                    <p:cNvPr id="5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22" y="2659"/>
                      <a:ext cx="833" cy="408"/>
                      <a:chOff x="4422" y="2659"/>
                      <a:chExt cx="833" cy="408"/>
                    </a:xfrm>
                  </p:grpSpPr>
                  <p:pic>
                    <p:nvPicPr>
                      <p:cNvPr id="58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" y="2920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pic>
                    <p:nvPicPr>
                      <p:cNvPr id="59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" y="2844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sp>
                    <p:nvSpPr>
                      <p:cNvPr id="60" name="Cloud"/>
                      <p:cNvSpPr>
                        <a:spLocks noChangeAspect="1" noEditPoints="1" noChangeArrowheads="1"/>
                      </p:cNvSpPr>
                      <p:nvPr/>
                    </p:nvSpPr>
                    <p:spPr bwMode="auto">
                      <a:xfrm>
                        <a:off x="4422" y="2659"/>
                        <a:ext cx="244" cy="202"/>
                      </a:xfrm>
                      <a:custGeom>
                        <a:avLst/>
                        <a:gdLst>
                          <a:gd name="T0" fmla="*/ 67 w 21600"/>
                          <a:gd name="T1" fmla="*/ 10800 h 21600"/>
                          <a:gd name="T2" fmla="*/ 10800 w 21600"/>
                          <a:gd name="T3" fmla="*/ 21577 h 21600"/>
                          <a:gd name="T4" fmla="*/ 21582 w 21600"/>
                          <a:gd name="T5" fmla="*/ 10800 h 21600"/>
                          <a:gd name="T6" fmla="*/ 10800 w 21600"/>
                          <a:gd name="T7" fmla="*/ 1235 h 21600"/>
                          <a:gd name="T8" fmla="*/ 2977 w 21600"/>
                          <a:gd name="T9" fmla="*/ 3262 h 21600"/>
                          <a:gd name="T10" fmla="*/ 17087 w 21600"/>
                          <a:gd name="T11" fmla="*/ 17337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 extrusionOk="0">
                            <a:moveTo>
                              <a:pt x="1949" y="7180"/>
                            </a:moveTo>
                            <a:cubicBezTo>
                              <a:pt x="841" y="7336"/>
                              <a:pt x="0" y="8613"/>
                              <a:pt x="0" y="10137"/>
                            </a:cubicBezTo>
                            <a:cubicBezTo>
                              <a:pt x="-1" y="11192"/>
                              <a:pt x="409" y="12169"/>
                              <a:pt x="1074" y="12702"/>
                            </a:cubicBezTo>
                            <a:lnTo>
                              <a:pt x="1063" y="12668"/>
                            </a:lnTo>
                            <a:cubicBezTo>
                              <a:pt x="685" y="13217"/>
                              <a:pt x="475" y="13940"/>
                              <a:pt x="475" y="14690"/>
                            </a:cubicBezTo>
                            <a:cubicBezTo>
                              <a:pt x="475" y="16325"/>
                              <a:pt x="1451" y="17650"/>
                              <a:pt x="2655" y="17650"/>
                            </a:cubicBezTo>
                            <a:cubicBezTo>
                              <a:pt x="2739" y="17650"/>
                              <a:pt x="2824" y="17643"/>
                              <a:pt x="2909" y="17629"/>
                            </a:cubicBezTo>
                            <a:lnTo>
                              <a:pt x="2897" y="17649"/>
                            </a:lnTo>
                            <a:cubicBezTo>
                              <a:pt x="3585" y="19288"/>
                              <a:pt x="4863" y="20300"/>
                              <a:pt x="6247" y="20300"/>
                            </a:cubicBezTo>
                            <a:cubicBezTo>
                              <a:pt x="6947" y="20299"/>
                              <a:pt x="7635" y="20039"/>
                              <a:pt x="8235" y="19546"/>
                            </a:cubicBezTo>
                            <a:lnTo>
                              <a:pt x="8229" y="19550"/>
                            </a:lnTo>
                            <a:cubicBezTo>
                              <a:pt x="8855" y="20829"/>
                              <a:pt x="9908" y="21597"/>
                              <a:pt x="11036" y="21597"/>
                            </a:cubicBezTo>
                            <a:cubicBezTo>
                              <a:pt x="12523" y="21596"/>
                              <a:pt x="13836" y="20267"/>
                              <a:pt x="14267" y="18324"/>
                            </a:cubicBezTo>
                            <a:lnTo>
                              <a:pt x="14270" y="18350"/>
                            </a:lnTo>
                            <a:cubicBezTo>
                              <a:pt x="14730" y="18740"/>
                              <a:pt x="15260" y="18947"/>
                              <a:pt x="15802" y="18947"/>
                            </a:cubicBezTo>
                            <a:cubicBezTo>
                              <a:pt x="17390" y="18946"/>
                              <a:pt x="18682" y="17205"/>
                              <a:pt x="18694" y="15045"/>
                            </a:cubicBezTo>
                            <a:lnTo>
                              <a:pt x="18689" y="15035"/>
                            </a:lnTo>
                            <a:cubicBezTo>
                              <a:pt x="20357" y="14710"/>
                              <a:pt x="21597" y="12765"/>
                              <a:pt x="21597" y="10472"/>
                            </a:cubicBezTo>
                            <a:cubicBezTo>
                              <a:pt x="21597" y="9456"/>
                              <a:pt x="21350" y="8469"/>
                              <a:pt x="20896" y="7663"/>
                            </a:cubicBezTo>
                            <a:lnTo>
                              <a:pt x="20889" y="7661"/>
                            </a:lnTo>
                            <a:cubicBezTo>
                              <a:pt x="21031" y="7208"/>
                              <a:pt x="21105" y="6721"/>
                              <a:pt x="21105" y="6228"/>
                            </a:cubicBezTo>
                            <a:cubicBezTo>
                              <a:pt x="21105" y="4588"/>
                              <a:pt x="20299" y="3150"/>
                              <a:pt x="19139" y="2719"/>
                            </a:cubicBezTo>
                            <a:lnTo>
                              <a:pt x="19148" y="2712"/>
                            </a:lnTo>
                            <a:cubicBezTo>
                              <a:pt x="18940" y="1142"/>
                              <a:pt x="17933" y="0"/>
                              <a:pt x="16758" y="0"/>
                            </a:cubicBezTo>
                            <a:cubicBezTo>
                              <a:pt x="16044" y="-1"/>
                              <a:pt x="15367" y="426"/>
                              <a:pt x="14905" y="1165"/>
                            </a:cubicBezTo>
                            <a:lnTo>
                              <a:pt x="14909" y="1170"/>
                            </a:lnTo>
                            <a:cubicBezTo>
                              <a:pt x="14497" y="432"/>
                              <a:pt x="13855" y="0"/>
                              <a:pt x="13174" y="0"/>
                            </a:cubicBezTo>
                            <a:cubicBezTo>
                              <a:pt x="12347" y="-1"/>
                              <a:pt x="11590" y="637"/>
                              <a:pt x="11221" y="1645"/>
                            </a:cubicBezTo>
                            <a:lnTo>
                              <a:pt x="11229" y="1694"/>
                            </a:lnTo>
                            <a:cubicBezTo>
                              <a:pt x="10730" y="1024"/>
                              <a:pt x="10058" y="650"/>
                              <a:pt x="9358" y="650"/>
                            </a:cubicBezTo>
                            <a:cubicBezTo>
                              <a:pt x="8372" y="649"/>
                              <a:pt x="7466" y="1391"/>
                              <a:pt x="7003" y="2578"/>
                            </a:cubicBezTo>
                            <a:lnTo>
                              <a:pt x="6995" y="2602"/>
                            </a:lnTo>
                            <a:cubicBezTo>
                              <a:pt x="6477" y="2189"/>
                              <a:pt x="5888" y="1972"/>
                              <a:pt x="5288" y="1972"/>
                            </a:cubicBezTo>
                            <a:cubicBezTo>
                              <a:pt x="3423" y="1972"/>
                              <a:pt x="1912" y="4029"/>
                              <a:pt x="1912" y="6567"/>
                            </a:cubicBezTo>
                            <a:cubicBezTo>
                              <a:pt x="1911" y="6774"/>
                              <a:pt x="1922" y="6981"/>
                              <a:pt x="1942" y="7186"/>
                            </a:cubicBezTo>
                            <a:close/>
                          </a:path>
                          <a:path w="21600" h="21600" fill="none" extrusionOk="0">
                            <a:moveTo>
                              <a:pt x="1074" y="12702"/>
                            </a:moveTo>
                            <a:cubicBezTo>
                              <a:pt x="1407" y="12969"/>
                              <a:pt x="1786" y="13110"/>
                              <a:pt x="2172" y="13110"/>
                            </a:cubicBezTo>
                            <a:cubicBezTo>
                              <a:pt x="2228" y="13109"/>
                              <a:pt x="2285" y="13107"/>
                              <a:pt x="2341" y="13101"/>
                            </a:cubicBezTo>
                          </a:path>
                          <a:path w="21600" h="21600" fill="none" extrusionOk="0">
                            <a:moveTo>
                              <a:pt x="2909" y="17629"/>
                            </a:moveTo>
                            <a:cubicBezTo>
                              <a:pt x="3099" y="17599"/>
                              <a:pt x="3285" y="17535"/>
                              <a:pt x="3463" y="17439"/>
                            </a:cubicBezTo>
                          </a:path>
                          <a:path w="21600" h="21600" fill="none" extrusionOk="0">
                            <a:moveTo>
                              <a:pt x="7895" y="18680"/>
                            </a:moveTo>
                            <a:cubicBezTo>
                              <a:pt x="7983" y="18985"/>
                              <a:pt x="8095" y="19277"/>
                              <a:pt x="8229" y="19550"/>
                            </a:cubicBezTo>
                          </a:path>
                          <a:path w="21600" h="21600" fill="none" extrusionOk="0">
                            <a:moveTo>
                              <a:pt x="14267" y="18324"/>
                            </a:moveTo>
                            <a:cubicBezTo>
                              <a:pt x="14336" y="18013"/>
                              <a:pt x="14380" y="17693"/>
                              <a:pt x="14400" y="17370"/>
                            </a:cubicBezTo>
                          </a:path>
                          <a:path w="21600" h="21600" fill="none" extrusionOk="0">
                            <a:moveTo>
                              <a:pt x="18694" y="15045"/>
                            </a:moveTo>
                            <a:cubicBezTo>
                              <a:pt x="18694" y="15034"/>
                              <a:pt x="18695" y="15024"/>
                              <a:pt x="18695" y="15013"/>
                            </a:cubicBezTo>
                            <a:cubicBezTo>
                              <a:pt x="18695" y="13508"/>
                              <a:pt x="18063" y="12136"/>
                              <a:pt x="17069" y="11477"/>
                            </a:cubicBezTo>
                          </a:path>
                          <a:path w="21600" h="21600" fill="none" extrusionOk="0">
                            <a:moveTo>
                              <a:pt x="20165" y="8999"/>
                            </a:moveTo>
                            <a:cubicBezTo>
                              <a:pt x="20479" y="8635"/>
                              <a:pt x="20726" y="8177"/>
                              <a:pt x="20889" y="7661"/>
                            </a:cubicBezTo>
                          </a:path>
                          <a:path w="21600" h="21600" fill="none" extrusionOk="0">
                            <a:moveTo>
                              <a:pt x="19186" y="3344"/>
                            </a:moveTo>
                            <a:cubicBezTo>
                              <a:pt x="19186" y="3328"/>
                              <a:pt x="19187" y="3313"/>
                              <a:pt x="19187" y="3297"/>
                            </a:cubicBezTo>
                            <a:cubicBezTo>
                              <a:pt x="19187" y="3101"/>
                              <a:pt x="19174" y="2905"/>
                              <a:pt x="19148" y="2712"/>
                            </a:cubicBezTo>
                          </a:path>
                          <a:path w="21600" h="21600" fill="none" extrusionOk="0">
                            <a:moveTo>
                              <a:pt x="14905" y="1165"/>
                            </a:moveTo>
                            <a:cubicBezTo>
                              <a:pt x="14754" y="1408"/>
                              <a:pt x="14629" y="1679"/>
                              <a:pt x="14535" y="1971"/>
                            </a:cubicBezTo>
                          </a:path>
                          <a:path w="21600" h="21600" fill="none" extrusionOk="0">
                            <a:moveTo>
                              <a:pt x="11221" y="1645"/>
                            </a:moveTo>
                            <a:cubicBezTo>
                              <a:pt x="11140" y="1866"/>
                              <a:pt x="11080" y="2099"/>
                              <a:pt x="11041" y="2340"/>
                            </a:cubicBezTo>
                          </a:path>
                          <a:path w="21600" h="21600" fill="none" extrusionOk="0">
                            <a:moveTo>
                              <a:pt x="7645" y="3276"/>
                            </a:moveTo>
                            <a:cubicBezTo>
                              <a:pt x="7449" y="3016"/>
                              <a:pt x="7231" y="2790"/>
                              <a:pt x="6995" y="2602"/>
                            </a:cubicBezTo>
                          </a:path>
                          <a:path w="21600" h="21600" fill="none" extrusionOk="0">
                            <a:moveTo>
                              <a:pt x="1942" y="7186"/>
                            </a:moveTo>
                            <a:cubicBezTo>
                              <a:pt x="1966" y="7426"/>
                              <a:pt x="2004" y="7663"/>
                              <a:pt x="2056" y="7895"/>
                            </a:cubicBezTo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sx="1000" sy="1000" algn="ctr" rotWithShape="0">
                          <a:srgbClr val="80808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  <a:defRPr/>
                        </a:pPr>
                        <a:r>
                          <a:rPr lang="en-US"/>
                          <a:t>     </a:t>
                        </a:r>
                      </a:p>
                    </p:txBody>
                  </p:sp>
                  <p:sp>
                    <p:nvSpPr>
                      <p:cNvPr id="61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40" y="2791"/>
                        <a:ext cx="145" cy="7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1" y="2716"/>
                        <a:ext cx="241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smtClean="0"/>
                          <a:t>Ra</a:t>
                        </a:r>
                        <a:endParaRPr lang="en-US" sz="1000" dirty="0"/>
                      </a:p>
                    </p:txBody>
                  </p:sp>
                  <p:sp>
                    <p:nvSpPr>
                      <p:cNvPr id="6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26" y="2955"/>
                        <a:ext cx="113" cy="44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83" y="2753"/>
                        <a:ext cx="272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err="1" smtClean="0"/>
                          <a:t>Rb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57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2684"/>
                      <a:ext cx="317" cy="1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r>
                        <a:rPr lang="en-US" sz="800" dirty="0"/>
                        <a:t>Net-1</a:t>
                      </a:r>
                    </a:p>
                  </p:txBody>
                </p:sp>
              </p:grp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023112" y="6016622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94600" y="586288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</a:t>
                  </a:r>
                  <a:endParaRPr lang="en-US" sz="105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45887" y="5867650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</a:t>
                  </a:r>
                  <a:endParaRPr lang="en-US" sz="105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284003" y="617841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83579" y="6072437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</a:t>
                  </a:r>
                  <a:endParaRPr lang="en-US" sz="105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904161" y="6329740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</a:t>
                </a:r>
                <a:endParaRPr lang="en-US" sz="105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37414" y="6394377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</a:t>
                </a:r>
                <a:endParaRPr lang="en-US" sz="1050" dirty="0"/>
              </a:p>
            </p:txBody>
          </p:sp>
        </p:grpSp>
      </p:grpSp>
      <p:sp>
        <p:nvSpPr>
          <p:cNvPr id="97" name="Title 9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dirty="0" smtClean="0"/>
              <a:t>Example:  LSA from Ra and </a:t>
            </a:r>
            <a:r>
              <a:rPr lang="en-US" dirty="0" err="1" smtClean="0"/>
              <a:t>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pPr eaLnBrk="1" hangingPunct="1">
              <a:buFont typeface="Arial"/>
              <a:buChar char="•"/>
              <a:defRPr/>
            </a:pPr>
            <a:r>
              <a:rPr lang="en-US" sz="2400" dirty="0"/>
              <a:t>O</a:t>
            </a:r>
            <a:r>
              <a:rPr lang="en-US" sz="2400" dirty="0" smtClean="0"/>
              <a:t>SPF message integrity  (unlike BGP)</a:t>
            </a: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Every link </a:t>
            </a:r>
            <a:r>
              <a:rPr lang="en-US" dirty="0" smtClean="0"/>
              <a:t>can have its </a:t>
            </a:r>
            <a:r>
              <a:rPr lang="en-US" dirty="0"/>
              <a:t>own shared </a:t>
            </a:r>
            <a:r>
              <a:rPr lang="en-US" dirty="0" smtClean="0"/>
              <a:t>secret</a:t>
            </a:r>
          </a:p>
          <a:p>
            <a:pPr lvl="1" eaLnBrk="1" hangingPunct="1">
              <a:defRPr/>
            </a:pPr>
            <a:r>
              <a:rPr lang="en-US" dirty="0" smtClean="0"/>
              <a:t>Unfortunately, OSPF uses an insecure MAC:</a:t>
            </a:r>
          </a:p>
          <a:p>
            <a:pPr marL="914400" lvl="2" indent="0" eaLnBrk="1" hangingPunct="1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 MAC(</a:t>
            </a:r>
            <a:r>
              <a:rPr lang="en-US" dirty="0" err="1" smtClean="0"/>
              <a:t>k,m</a:t>
            </a:r>
            <a:r>
              <a:rPr lang="en-US" dirty="0" smtClean="0"/>
              <a:t>) = MD5(data </a:t>
            </a:r>
            <a:r>
              <a:rPr lang="en-US" dirty="0" err="1" smtClean="0"/>
              <a:t>ll</a:t>
            </a:r>
            <a:r>
              <a:rPr lang="en-US" dirty="0" smtClean="0"/>
              <a:t> key </a:t>
            </a:r>
            <a:r>
              <a:rPr lang="en-US" dirty="0" err="1" smtClean="0"/>
              <a:t>ll</a:t>
            </a:r>
            <a:r>
              <a:rPr lang="en-US" dirty="0" smtClean="0"/>
              <a:t> pad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/>
              <a:t>Every LSA is flooded throughout the </a:t>
            </a:r>
            <a:r>
              <a:rPr lang="en-US" sz="2400" dirty="0" smtClean="0"/>
              <a:t>AS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 smtClean="0"/>
              <a:t>If a single malicious router, valid LSAs may still reach </a:t>
            </a:r>
            <a:r>
              <a:rPr lang="en-US" sz="2000" dirty="0" err="1" smtClean="0"/>
              <a:t>dest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spcBef>
                <a:spcPts val="2424"/>
              </a:spcBef>
              <a:buFont typeface="Arial"/>
              <a:buChar char="•"/>
              <a:defRPr/>
            </a:pPr>
            <a:r>
              <a:rPr lang="en-US" sz="2400" dirty="0"/>
              <a:t>The “fight back” </a:t>
            </a:r>
            <a:r>
              <a:rPr lang="en-US" sz="2400" dirty="0" smtClean="0"/>
              <a:t>mechanism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 smtClean="0"/>
              <a:t>If a router receives its own LSA with a newer timestamp than the latest it sent, it immediately floods a new LSA</a:t>
            </a:r>
            <a:endParaRPr lang="en-US" sz="2000" dirty="0"/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 smtClean="0"/>
              <a:t>Links </a:t>
            </a:r>
            <a:r>
              <a:rPr lang="en-US" sz="2400" dirty="0"/>
              <a:t>must be advertised by both </a:t>
            </a:r>
            <a:r>
              <a:rPr lang="en-US" sz="2400" dirty="0" smtClean="0"/>
              <a:t>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03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some attacks possible   </a:t>
            </a:r>
            <a:r>
              <a:rPr lang="en-US" sz="2000" dirty="0" smtClean="0"/>
              <a:t>[NKGB’12]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0200"/>
            <a:ext cx="8229601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Threat model:  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single malicious router wants to disrupt all AS traffic</a:t>
            </a:r>
          </a:p>
          <a:p>
            <a:pPr marL="0" indent="0">
              <a:buNone/>
            </a:pPr>
            <a:r>
              <a:rPr lang="en-US" sz="2400" dirty="0" smtClean="0"/>
              <a:t>Example problem:  adjacency setup need no peer feedback</a:t>
            </a:r>
            <a:endParaRPr lang="en-US" sz="2400" dirty="0"/>
          </a:p>
        </p:txBody>
      </p:sp>
      <p:sp>
        <p:nvSpPr>
          <p:cNvPr id="31" name="Cloud"/>
          <p:cNvSpPr>
            <a:spLocks noChangeAspect="1" noEditPoints="1" noChangeArrowheads="1"/>
          </p:cNvSpPr>
          <p:nvPr/>
        </p:nvSpPr>
        <p:spPr bwMode="auto">
          <a:xfrm>
            <a:off x="2484438" y="4510487"/>
            <a:ext cx="1647825" cy="11049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40458C"/>
                </a:solidFill>
              </a:rPr>
              <a:t>     LAN</a:t>
            </a:r>
          </a:p>
        </p:txBody>
      </p:sp>
      <p:cxnSp>
        <p:nvCxnSpPr>
          <p:cNvPr id="32" name="Straight Connector 10"/>
          <p:cNvCxnSpPr>
            <a:cxnSpLocks noChangeShapeType="1"/>
          </p:cNvCxnSpPr>
          <p:nvPr/>
        </p:nvCxnSpPr>
        <p:spPr bwMode="auto">
          <a:xfrm rot="16200000" flipH="1">
            <a:off x="3010694" y="4266805"/>
            <a:ext cx="582612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563" y="3423049"/>
            <a:ext cx="73501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34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6166249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4797824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6" name="Straight Connector 14"/>
          <p:cNvCxnSpPr>
            <a:cxnSpLocks noChangeShapeType="1"/>
            <a:endCxn id="31" idx="1"/>
          </p:cNvCxnSpPr>
          <p:nvPr/>
        </p:nvCxnSpPr>
        <p:spPr bwMode="auto">
          <a:xfrm rot="5400000" flipH="1" flipV="1">
            <a:off x="3025775" y="5883674"/>
            <a:ext cx="552450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41689" y="3066259"/>
            <a:ext cx="2376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40458C"/>
                </a:solidFill>
              </a:rPr>
              <a:t>Victim (DR)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7415213" y="3710512"/>
            <a:ext cx="1333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a remote attacker</a:t>
            </a:r>
          </a:p>
        </p:txBody>
      </p:sp>
      <p:cxnSp>
        <p:nvCxnSpPr>
          <p:cNvPr id="40" name="מחבר ישר 5"/>
          <p:cNvCxnSpPr>
            <a:stCxn id="31" idx="2"/>
            <a:endCxn id="35" idx="1"/>
          </p:cNvCxnSpPr>
          <p:nvPr/>
        </p:nvCxnSpPr>
        <p:spPr>
          <a:xfrm>
            <a:off x="4130890" y="5062937"/>
            <a:ext cx="585573" cy="1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39"/>
          <p:cNvCxnSpPr>
            <a:cxnSpLocks noChangeShapeType="1"/>
          </p:cNvCxnSpPr>
          <p:nvPr/>
        </p:nvCxnSpPr>
        <p:spPr bwMode="auto">
          <a:xfrm>
            <a:off x="3563470" y="4005662"/>
            <a:ext cx="1080493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40"/>
          <p:cNvSpPr txBox="1">
            <a:spLocks noChangeArrowheads="1"/>
          </p:cNvSpPr>
          <p:nvPr/>
        </p:nvSpPr>
        <p:spPr bwMode="auto">
          <a:xfrm rot="2383732">
            <a:off x="3308350" y="4165840"/>
            <a:ext cx="1728788" cy="27684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cxnSp>
        <p:nvCxnSpPr>
          <p:cNvPr id="63" name="Straight Connector 42"/>
          <p:cNvCxnSpPr>
            <a:cxnSpLocks noChangeShapeType="1"/>
          </p:cNvCxnSpPr>
          <p:nvPr/>
        </p:nvCxnSpPr>
        <p:spPr bwMode="auto">
          <a:xfrm rot="16200000" flipV="1">
            <a:off x="2022975" y="5042800"/>
            <a:ext cx="2089150" cy="14876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3"/>
          <p:cNvSpPr txBox="1">
            <a:spLocks noChangeArrowheads="1"/>
          </p:cNvSpPr>
          <p:nvPr/>
        </p:nvSpPr>
        <p:spPr bwMode="auto">
          <a:xfrm rot="16200000">
            <a:off x="2045945" y="4875572"/>
            <a:ext cx="1728951" cy="2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pic>
        <p:nvPicPr>
          <p:cNvPr id="61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450299"/>
            <a:ext cx="762000" cy="560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" name="Picture 8" descr="MC900217318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9743" y="4306207"/>
            <a:ext cx="649065" cy="49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28"/>
          <p:cNvCxnSpPr>
            <a:cxnSpLocks noChangeShapeType="1"/>
            <a:endCxn id="34" idx="1"/>
          </p:cNvCxnSpPr>
          <p:nvPr/>
        </p:nvCxnSpPr>
        <p:spPr bwMode="auto">
          <a:xfrm flipV="1">
            <a:off x="1876371" y="6446443"/>
            <a:ext cx="1039867" cy="3055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49"/>
          <p:cNvCxnSpPr>
            <a:cxnSpLocks noChangeShapeType="1"/>
          </p:cNvCxnSpPr>
          <p:nvPr/>
        </p:nvCxnSpPr>
        <p:spPr bwMode="auto">
          <a:xfrm rot="5400000" flipH="1" flipV="1">
            <a:off x="1907778" y="3925889"/>
            <a:ext cx="864393" cy="86360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655625" y="3993177"/>
            <a:ext cx="3908272" cy="545931"/>
            <a:chOff x="3655625" y="3993177"/>
            <a:chExt cx="3908272" cy="545931"/>
          </a:xfrm>
        </p:grpSpPr>
        <p:sp>
          <p:nvSpPr>
            <p:cNvPr id="55" name="Freeform 67"/>
            <p:cNvSpPr>
              <a:spLocks/>
            </p:cNvSpPr>
            <p:nvPr/>
          </p:nvSpPr>
          <p:spPr bwMode="auto">
            <a:xfrm rot="787560">
              <a:off x="3655625" y="4222047"/>
              <a:ext cx="3908272" cy="317061"/>
            </a:xfrm>
            <a:custGeom>
              <a:avLst/>
              <a:gdLst>
                <a:gd name="T0" fmla="*/ 3908323 w 3908323"/>
                <a:gd name="T1" fmla="*/ 44245 h 317090"/>
                <a:gd name="T2" fmla="*/ 2389239 w 3908323"/>
                <a:gd name="T3" fmla="*/ 309716 h 317090"/>
                <a:gd name="T4" fmla="*/ 0 w 3908323"/>
                <a:gd name="T5" fmla="*/ 0 h 317090"/>
                <a:gd name="T6" fmla="*/ 0 60000 65536"/>
                <a:gd name="T7" fmla="*/ 0 60000 65536"/>
                <a:gd name="T8" fmla="*/ 0 60000 65536"/>
                <a:gd name="T9" fmla="*/ 0 w 3908323"/>
                <a:gd name="T10" fmla="*/ 0 h 317090"/>
                <a:gd name="T11" fmla="*/ 3908323 w 3908323"/>
                <a:gd name="T12" fmla="*/ 317090 h 317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8323" h="317090">
                  <a:moveTo>
                    <a:pt x="3908323" y="44245"/>
                  </a:moveTo>
                  <a:cubicBezTo>
                    <a:pt x="3474474" y="180667"/>
                    <a:pt x="3040626" y="317090"/>
                    <a:pt x="2389239" y="309716"/>
                  </a:cubicBezTo>
                  <a:cubicBezTo>
                    <a:pt x="1737852" y="302342"/>
                    <a:pt x="868926" y="1511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56" name="TextBox 68"/>
            <p:cNvSpPr txBox="1">
              <a:spLocks noChangeArrowheads="1"/>
            </p:cNvSpPr>
            <p:nvPr/>
          </p:nvSpPr>
          <p:spPr bwMode="auto">
            <a:xfrm rot="787560">
              <a:off x="3890619" y="3993177"/>
              <a:ext cx="3671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False Hello and DBD messages</a:t>
              </a:r>
            </a:p>
          </p:txBody>
        </p:sp>
      </p:grp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323850" y="5935108"/>
            <a:ext cx="1152525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>
                <a:solidFill>
                  <a:srgbClr val="40458C"/>
                </a:solidFill>
              </a:rPr>
              <a:t>     </a:t>
            </a: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23850" y="5836842"/>
            <a:ext cx="1323975" cy="973932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40458C"/>
                </a:solidFill>
              </a:rPr>
              <a:t>n</a:t>
            </a:r>
            <a:r>
              <a:rPr lang="en-US" dirty="0" smtClean="0">
                <a:solidFill>
                  <a:srgbClr val="40458C"/>
                </a:solidFill>
              </a:rPr>
              <a:t>et 1</a:t>
            </a:r>
            <a:endParaRPr lang="en-US" dirty="0">
              <a:solidFill>
                <a:srgbClr val="40458C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66739" y="3276600"/>
            <a:ext cx="1978062" cy="2522538"/>
            <a:chOff x="866739" y="3427811"/>
            <a:chExt cx="1978062" cy="2522538"/>
          </a:xfrm>
        </p:grpSpPr>
        <p:sp>
          <p:nvSpPr>
            <p:cNvPr id="39" name="TextBox 33"/>
            <p:cNvSpPr txBox="1">
              <a:spLocks noChangeArrowheads="1"/>
            </p:cNvSpPr>
            <p:nvPr/>
          </p:nvSpPr>
          <p:spPr bwMode="auto">
            <a:xfrm>
              <a:off x="866739" y="4154063"/>
              <a:ext cx="13335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phantom router</a:t>
              </a:r>
            </a:p>
          </p:txBody>
        </p:sp>
        <p:pic>
          <p:nvPicPr>
            <p:cNvPr id="59" name="Content Placeholder 3" descr="router.jpe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5043" y="4798300"/>
              <a:ext cx="761328" cy="5597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7" name="TextBox 50"/>
            <p:cNvSpPr txBox="1">
              <a:spLocks noChangeArrowheads="1"/>
            </p:cNvSpPr>
            <p:nvPr/>
          </p:nvSpPr>
          <p:spPr bwMode="auto">
            <a:xfrm rot="18833789">
              <a:off x="1382476" y="4153785"/>
              <a:ext cx="1728787" cy="27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 dirty="0">
                  <a:solidFill>
                    <a:srgbClr val="40458C"/>
                  </a:solidFill>
                </a:rPr>
                <a:t>adjacency</a:t>
              </a:r>
            </a:p>
          </p:txBody>
        </p:sp>
        <p:cxnSp>
          <p:nvCxnSpPr>
            <p:cNvPr id="52" name="Straight Connector 49"/>
            <p:cNvCxnSpPr>
              <a:cxnSpLocks noChangeShapeType="1"/>
            </p:cNvCxnSpPr>
            <p:nvPr/>
          </p:nvCxnSpPr>
          <p:spPr bwMode="auto">
            <a:xfrm flipV="1">
              <a:off x="977960" y="5358028"/>
              <a:ext cx="347939" cy="59232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49"/>
            <p:cNvCxnSpPr>
              <a:cxnSpLocks noChangeShapeType="1"/>
            </p:cNvCxnSpPr>
            <p:nvPr/>
          </p:nvCxnSpPr>
          <p:spPr bwMode="auto">
            <a:xfrm rot="5400000" flipH="1" flipV="1">
              <a:off x="1980804" y="3886597"/>
              <a:ext cx="864393" cy="863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511194" y="5931652"/>
            <a:ext cx="261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 </a:t>
            </a:r>
            <a:r>
              <a:rPr lang="en-US" dirty="0" err="1" smtClean="0"/>
              <a:t>DoS</a:t>
            </a:r>
            <a:r>
              <a:rPr lang="en-US" dirty="0" smtClean="0"/>
              <a:t> on net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8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301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5500" y="1600200"/>
            <a:ext cx="4673600" cy="523875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Hierarchical Name Space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267200" y="2347913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root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32238" y="3170238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edu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744788" y="318135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net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3188" y="318611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org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15063" y="3170238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uk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937125" y="31702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com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467600" y="31861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825500" y="4143375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wisc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528888" y="409575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ucb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748088" y="4049713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stanford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337300" y="40592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cmu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1941513" y="2687638"/>
            <a:ext cx="237490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3152775" y="2687638"/>
            <a:ext cx="1222375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4740275" y="2663825"/>
            <a:ext cx="493713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4857750" y="2674938"/>
            <a:ext cx="1543050" cy="58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857750" y="2640013"/>
            <a:ext cx="268605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1154113" y="3533775"/>
            <a:ext cx="311467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2905125" y="3509963"/>
            <a:ext cx="1363663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257675" y="3544888"/>
            <a:ext cx="9525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4268788" y="3521075"/>
            <a:ext cx="2398712" cy="67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935913" y="4070350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mit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75150" y="3498850"/>
            <a:ext cx="3551238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219450" y="4933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cs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864100" y="49387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ee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3470275" y="4481513"/>
            <a:ext cx="720725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4419600" y="4481513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3419475" y="52895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081338" y="5699125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www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4267200" y="2728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85725" y="0"/>
            <a:ext cx="763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DNS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Root Name Servers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9075" y="1981200"/>
            <a:ext cx="3743325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Hierarchical service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Root name servers for top-level 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Authoritative name servers for subdomains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Local name resolvers contact authoritative servers when they do not know a name</a:t>
            </a:r>
          </a:p>
        </p:txBody>
      </p:sp>
      <p:pic>
        <p:nvPicPr>
          <p:cNvPr id="45060" name="Picture 4" descr="root-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>
            <a:fillRect/>
          </a:stretch>
        </p:blipFill>
        <p:spPr bwMode="auto">
          <a:xfrm>
            <a:off x="3810000" y="1746250"/>
            <a:ext cx="5000625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Lookup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892175" y="2511425"/>
            <a:ext cx="835025" cy="681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03288" y="3441700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Client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2250" y="2570163"/>
            <a:ext cx="798513" cy="693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47900" y="3292475"/>
            <a:ext cx="1636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Local DNS resolver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064250" y="1711325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954838" y="1676400"/>
            <a:ext cx="1497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root &amp; 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099175" y="293370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931025" y="2994025"/>
            <a:ext cx="1665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stanford.edu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134100" y="410845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703388" y="2852738"/>
            <a:ext cx="105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187450" y="2154238"/>
            <a:ext cx="207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3573463" y="1970088"/>
            <a:ext cx="2505075" cy="893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3549650" y="2087563"/>
            <a:ext cx="2505075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 rot="-1103643">
            <a:off x="4133850" y="2516188"/>
            <a:ext cx="1654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stanford.edu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 rot="-1103643">
            <a:off x="3717925" y="2093913"/>
            <a:ext cx="207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608388" y="3063875"/>
            <a:ext cx="250507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3573463" y="3181350"/>
            <a:ext cx="2540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 rot="297327">
            <a:off x="4189413" y="3341688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cs.stanford.edu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632200" y="3181350"/>
            <a:ext cx="2540000" cy="128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3562350" y="3263900"/>
            <a:ext cx="2551113" cy="129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 rot="1670163">
            <a:off x="4264025" y="4081463"/>
            <a:ext cx="1535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A www=IPaddr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996113" y="4114800"/>
            <a:ext cx="1919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cs.stanford.edu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609600" y="5105400"/>
            <a:ext cx="83454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DNS record types (partial list):</a:t>
            </a:r>
          </a:p>
          <a:p>
            <a:pPr eaLnBrk="1" hangingPunct="1"/>
            <a:r>
              <a:rPr lang="en-US"/>
              <a:t> 	-  NS:	name server   (points to other server)</a:t>
            </a:r>
          </a:p>
          <a:p>
            <a:pPr eaLnBrk="1" hangingPunct="1"/>
            <a:r>
              <a:rPr lang="en-US"/>
              <a:t>	-  A:	address record   (contains IP address)</a:t>
            </a:r>
          </a:p>
          <a:p>
            <a:pPr eaLnBrk="1" hangingPunct="1"/>
            <a:r>
              <a:rPr lang="en-US"/>
              <a:t>	-  MX:	address in charge of handling email</a:t>
            </a:r>
          </a:p>
          <a:p>
            <a:pPr eaLnBrk="1" hangingPunct="1"/>
            <a:r>
              <a:rPr lang="en-US"/>
              <a:t>	-  TXT:	generic text    </a:t>
            </a:r>
            <a:r>
              <a:rPr lang="en-US" sz="1800"/>
              <a:t>(e.g. used to distribute site public keys (DKIM)  ) 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Caching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DNS responses are cached 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Quick response for repeated translations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Useful for finding servers as well as addresses </a:t>
            </a:r>
          </a:p>
          <a:p>
            <a:pPr lvl="2" eaLnBrk="1" hangingPunct="1"/>
            <a:r>
              <a:rPr lang="en-US" sz="1800">
                <a:latin typeface="Tahoma" charset="0"/>
                <a:ea typeface="ＭＳ Ｐゴシック" charset="0"/>
              </a:rPr>
              <a:t>NS records for domains </a:t>
            </a:r>
          </a:p>
          <a:p>
            <a:pPr eaLnBrk="1" hangingPunct="1"/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DNS negative queries are cached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Save time for nonexistent sites, e.g. misspelling</a:t>
            </a:r>
          </a:p>
          <a:p>
            <a:pPr eaLnBrk="1" hangingPunct="1"/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Cached data periodically times out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Lifetime (TTL) of data controlled by owner of data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TTL passed with every record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0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35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5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38400" y="3641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4403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3625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302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0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105400" y="3641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0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4405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Packet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46482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Query ID: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16 bit random value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Links response to query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999" r="3751" b="20000"/>
          <a:stretch>
            <a:fillRect/>
          </a:stretch>
        </p:blipFill>
        <p:spPr bwMode="auto">
          <a:xfrm>
            <a:off x="4724400" y="2133600"/>
            <a:ext cx="419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029450" y="6307138"/>
            <a:ext cx="1885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(from Steve Friedl)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Resolver to NS request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6" t="28999" r="5624" b="28999"/>
          <a:stretch>
            <a:fillRect/>
          </a:stretch>
        </p:blipFill>
        <p:spPr bwMode="auto">
          <a:xfrm>
            <a:off x="1828800" y="1905000"/>
            <a:ext cx="635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304800" y="1219200"/>
            <a:ext cx="25908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Response to resolver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5999" r="4375" b="14999"/>
          <a:stretch>
            <a:fillRect/>
          </a:stretch>
        </p:blipFill>
        <p:spPr bwMode="auto">
          <a:xfrm>
            <a:off x="3290888" y="1828800"/>
            <a:ext cx="57769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228600" y="1676400"/>
            <a:ext cx="30622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Response contains IP addr of next NS server</a:t>
            </a:r>
          </a:p>
          <a:p>
            <a:pPr eaLnBrk="1" hangingPunct="1"/>
            <a:r>
              <a:rPr lang="en-US"/>
              <a:t>(called </a:t>
            </a:r>
            <a:r>
              <a:rPr lang="ja-JP" altLang="en-US"/>
              <a:t>“</a:t>
            </a:r>
            <a:r>
              <a:rPr lang="en-US"/>
              <a:t>glue</a:t>
            </a:r>
            <a:r>
              <a:rPr lang="ja-JP" altLang="en-US"/>
              <a:t>”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Response ignored if </a:t>
            </a:r>
            <a:br>
              <a:rPr lang="en-US"/>
            </a:br>
            <a:r>
              <a:rPr lang="en-US"/>
              <a:t>unrecognized QueryID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Authoritative response to resolver</a:t>
            </a:r>
          </a:p>
        </p:txBody>
      </p:sp>
      <p:grpSp>
        <p:nvGrpSpPr>
          <p:cNvPr id="51203" name="Group 6"/>
          <p:cNvGrpSpPr>
            <a:grpSpLocks/>
          </p:cNvGrpSpPr>
          <p:nvPr/>
        </p:nvGrpSpPr>
        <p:grpSpPr bwMode="auto">
          <a:xfrm>
            <a:off x="838200" y="4953000"/>
            <a:ext cx="1905000" cy="401638"/>
            <a:chOff x="609600" y="4724400"/>
            <a:chExt cx="1905000" cy="401638"/>
          </a:xfrm>
        </p:grpSpPr>
        <p:cxnSp>
          <p:nvCxnSpPr>
            <p:cNvPr id="51206" name="Straight Arrow Connector 6"/>
            <p:cNvCxnSpPr>
              <a:cxnSpLocks noChangeShapeType="1"/>
            </p:cNvCxnSpPr>
            <p:nvPr/>
          </p:nvCxnSpPr>
          <p:spPr bwMode="auto">
            <a:xfrm>
              <a:off x="609600" y="5124450"/>
              <a:ext cx="1905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15525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final answer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981200"/>
            <a:ext cx="2824163" cy="224631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bailiwick checking:</a:t>
            </a:r>
          </a:p>
          <a:p>
            <a:pPr eaLnBrk="1" hangingPunct="1"/>
            <a:r>
              <a:rPr lang="en-US"/>
              <a:t>  response is cached if</a:t>
            </a:r>
            <a:br>
              <a:rPr lang="en-US"/>
            </a:br>
            <a:r>
              <a:rPr lang="en-US"/>
              <a:t>  it is within the same </a:t>
            </a:r>
            <a:br>
              <a:rPr lang="en-US"/>
            </a:br>
            <a:r>
              <a:rPr lang="en-US"/>
              <a:t>  domain of query</a:t>
            </a:r>
            <a:br>
              <a:rPr lang="en-US"/>
            </a:br>
            <a:r>
              <a:rPr lang="en-US"/>
              <a:t>  (i.e.  </a:t>
            </a:r>
            <a:r>
              <a:rPr lang="en-US" b="1"/>
              <a:t>a.com </a:t>
            </a:r>
            <a:r>
              <a:rPr lang="en-US"/>
              <a:t> cannot  </a:t>
            </a:r>
            <a:br>
              <a:rPr lang="en-US"/>
            </a:br>
            <a:r>
              <a:rPr lang="en-US"/>
              <a:t>       set NS for </a:t>
            </a:r>
            <a:r>
              <a:rPr lang="en-US" b="1"/>
              <a:t>b.com</a:t>
            </a:r>
            <a:r>
              <a:rPr lang="en-US"/>
              <a:t>)</a:t>
            </a:r>
          </a:p>
          <a:p>
            <a:pPr eaLnBrk="1" hangingPunct="1"/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8000" r="3751" b="13000"/>
          <a:stretch>
            <a:fillRect/>
          </a:stretch>
        </p:blipFill>
        <p:spPr bwMode="auto">
          <a:xfrm>
            <a:off x="2971800" y="1779588"/>
            <a:ext cx="61039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DNS Vulnerabilities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Users/hosts trust the host-address mapping </a:t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provided by DNS: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Used as basis for many security policies: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</a:rPr>
              <a:t>		Browser same origin policy,     URL address bar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Obvious problems </a:t>
            </a: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Interception of requests or compromise of DNS servers can result in incorrect or malicious 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e.g.:   </a:t>
            </a:r>
            <a:r>
              <a:rPr lang="en-US" dirty="0" smtClean="0">
                <a:latin typeface="Tahoma" charset="0"/>
                <a:ea typeface="ＭＳ Ｐゴシック" charset="0"/>
              </a:rPr>
              <a:t>malicious access point in a Cafe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Solution – authenticated requests/responses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Provided by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r>
              <a:rPr lang="en-US" dirty="0">
                <a:latin typeface="Tahoma" charset="0"/>
                <a:ea typeface="ＭＳ Ｐゴシック" charset="0"/>
              </a:rPr>
              <a:t>     …    but </a:t>
            </a:r>
            <a:r>
              <a:rPr lang="en-US" dirty="0" smtClean="0">
                <a:latin typeface="Tahoma" charset="0"/>
                <a:ea typeface="ＭＳ Ｐゴシック" charset="0"/>
              </a:rPr>
              <a:t>few use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DNS cache poisoning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(a la Kaminsky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08)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Victim machine visits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attacker’s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web site,  downloads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Javascript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05163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3254" name="Straight Arrow Connector 7"/>
          <p:cNvCxnSpPr>
            <a:cxnSpLocks noChangeShapeType="1"/>
          </p:cNvCxnSpPr>
          <p:nvPr/>
        </p:nvCxnSpPr>
        <p:spPr bwMode="auto">
          <a:xfrm>
            <a:off x="1143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1295400" y="2403475"/>
            <a:ext cx="1652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r>
              <a:rPr lang="en-US"/>
              <a:t>  a.bank.com</a:t>
            </a:r>
          </a:p>
        </p:txBody>
      </p:sp>
      <p:cxnSp>
        <p:nvCxnSpPr>
          <p:cNvPr id="53256" name="Straight Arrow Connector 11"/>
          <p:cNvCxnSpPr>
            <a:cxnSpLocks noChangeShapeType="1"/>
          </p:cNvCxnSpPr>
          <p:nvPr/>
        </p:nvCxnSpPr>
        <p:spPr bwMode="auto">
          <a:xfrm>
            <a:off x="4419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7" name="TextBox 13"/>
          <p:cNvSpPr txBox="1">
            <a:spLocks noChangeArrowheads="1"/>
          </p:cNvSpPr>
          <p:nvPr/>
        </p:nvSpPr>
        <p:spPr bwMode="auto">
          <a:xfrm>
            <a:off x="4800600" y="2286000"/>
            <a:ext cx="1492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a.bank.com</a:t>
            </a:r>
          </a:p>
          <a:p>
            <a:pPr eaLnBrk="1" hangingPunct="1"/>
            <a:r>
              <a:rPr lang="en-US"/>
              <a:t>QID=x</a:t>
            </a:r>
            <a:r>
              <a:rPr lang="en-US" baseline="-25000"/>
              <a:t>1</a:t>
            </a:r>
          </a:p>
        </p:txBody>
      </p:sp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7848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52400" y="5283200"/>
            <a:ext cx="342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attacker wins if  </a:t>
            </a:r>
            <a:r>
              <a:rPr lang="en-US">
                <a:sym typeface="Symbol" charset="0"/>
              </a:rPr>
              <a:t>j:  x</a:t>
            </a:r>
            <a:r>
              <a:rPr lang="en-US" sz="2800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 = y</a:t>
            </a:r>
            <a:r>
              <a:rPr lang="en-US" sz="2800" baseline="-25000">
                <a:sym typeface="Symbol" charset="0"/>
              </a:rPr>
              <a:t>j</a:t>
            </a:r>
          </a:p>
          <a:p>
            <a:pPr eaLnBrk="1" hangingPunct="1">
              <a:spcBef>
                <a:spcPts val="800"/>
              </a:spcBef>
            </a:pPr>
            <a:r>
              <a:rPr lang="en-US">
                <a:sym typeface="Symbol" charset="0"/>
              </a:rPr>
              <a:t>   response is cached and</a:t>
            </a:r>
            <a:br>
              <a:rPr lang="en-US">
                <a:sym typeface="Symbol" charset="0"/>
              </a:rPr>
            </a:br>
            <a:r>
              <a:rPr lang="en-US">
                <a:sym typeface="Symbol" charset="0"/>
              </a:rPr>
              <a:t>   attacker owns bank.com</a:t>
            </a:r>
          </a:p>
        </p:txBody>
      </p:sp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7239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ns.bank.com</a:t>
            </a:r>
          </a:p>
        </p:txBody>
      </p:sp>
      <p:cxnSp>
        <p:nvCxnSpPr>
          <p:cNvPr id="53261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320198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2" name="TextBox 23"/>
          <p:cNvSpPr txBox="1">
            <a:spLocks noChangeArrowheads="1"/>
          </p:cNvSpPr>
          <p:nvPr/>
        </p:nvSpPr>
        <p:spPr bwMode="auto">
          <a:xfrm>
            <a:off x="6248400" y="31242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IPaddr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79850" y="3419475"/>
            <a:ext cx="3968750" cy="2206625"/>
            <a:chOff x="3880340" y="3648039"/>
            <a:chExt cx="3968260" cy="2206499"/>
          </a:xfrm>
        </p:grpSpPr>
        <p:cxnSp>
          <p:nvCxnSpPr>
            <p:cNvPr id="53264" name="Straight Arrow Connector 21"/>
            <p:cNvCxnSpPr>
              <a:cxnSpLocks noChangeShapeType="1"/>
            </p:cNvCxnSpPr>
            <p:nvPr/>
          </p:nvCxnSpPr>
          <p:spPr bwMode="auto">
            <a:xfrm rot="10800000">
              <a:off x="4572000" y="3648039"/>
              <a:ext cx="3276600" cy="19145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65" name="Group 30"/>
            <p:cNvGrpSpPr>
              <a:grpSpLocks/>
            </p:cNvGrpSpPr>
            <p:nvPr/>
          </p:nvGrpSpPr>
          <p:grpSpPr bwMode="auto">
            <a:xfrm>
              <a:off x="3988992" y="4467761"/>
              <a:ext cx="3783408" cy="1323439"/>
              <a:chOff x="3988992" y="4467761"/>
              <a:chExt cx="3783408" cy="1323439"/>
            </a:xfrm>
          </p:grpSpPr>
          <p:sp>
            <p:nvSpPr>
              <p:cNvPr id="53267" name="Rectangle 29"/>
              <p:cNvSpPr>
                <a:spLocks noChangeArrowheads="1"/>
              </p:cNvSpPr>
              <p:nvPr/>
            </p:nvSpPr>
            <p:spPr bwMode="auto">
              <a:xfrm>
                <a:off x="3988992" y="5105400"/>
                <a:ext cx="3783408" cy="685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lg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8" name="TextBox 24"/>
              <p:cNvSpPr txBox="1">
                <a:spLocks noChangeArrowheads="1"/>
              </p:cNvSpPr>
              <p:nvPr/>
            </p:nvSpPr>
            <p:spPr bwMode="auto">
              <a:xfrm>
                <a:off x="3988992" y="4467761"/>
                <a:ext cx="3783408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256 responses:</a:t>
                </a:r>
              </a:p>
              <a:p>
                <a:pPr eaLnBrk="1" hangingPunct="1"/>
                <a:r>
                  <a:rPr lang="en-US"/>
                  <a:t>Random QID  y</a:t>
                </a:r>
                <a:r>
                  <a:rPr lang="en-US" baseline="-25000"/>
                  <a:t>1</a:t>
                </a:r>
                <a:r>
                  <a:rPr lang="en-US"/>
                  <a:t>, y</a:t>
                </a:r>
                <a:r>
                  <a:rPr lang="en-US" baseline="-25000"/>
                  <a:t>2</a:t>
                </a:r>
                <a:r>
                  <a:rPr lang="en-US"/>
                  <a:t>, …</a:t>
                </a:r>
              </a:p>
              <a:p>
                <a:pPr eaLnBrk="1" hangingPunct="1"/>
                <a:r>
                  <a:rPr lang="en-US" b="1"/>
                  <a:t>NS  bank.com=ns.bank.com</a:t>
                </a:r>
              </a:p>
              <a:p>
                <a:pPr eaLnBrk="1" hangingPunct="1"/>
                <a:r>
                  <a:rPr lang="en-US" b="1"/>
                  <a:t>A ns.bank.com=</a:t>
                </a:r>
                <a:r>
                  <a:rPr lang="en-US" b="1">
                    <a:solidFill>
                      <a:srgbClr val="FF0000"/>
                    </a:solidFill>
                  </a:rPr>
                  <a:t>attackerIP</a:t>
                </a:r>
                <a:r>
                  <a:rPr lang="en-US" b="1"/>
                  <a:t> </a:t>
                </a:r>
              </a:p>
            </p:txBody>
          </p:sp>
        </p:grpSp>
        <p:sp>
          <p:nvSpPr>
            <p:cNvPr id="53266" name="Left Bracket 31"/>
            <p:cNvSpPr>
              <a:spLocks/>
            </p:cNvSpPr>
            <p:nvPr/>
          </p:nvSpPr>
          <p:spPr bwMode="auto">
            <a:xfrm>
              <a:off x="3880340" y="4800600"/>
              <a:ext cx="178992" cy="1053938"/>
            </a:xfrm>
            <a:prstGeom prst="leftBracket">
              <a:avLst>
                <a:gd name="adj" fmla="val 83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If at first you 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succeed …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Victim machine visits attacker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s web site,  downloads Javascript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05163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4278" name="Straight Arrow Connector 7"/>
          <p:cNvCxnSpPr>
            <a:cxnSpLocks noChangeShapeType="1"/>
          </p:cNvCxnSpPr>
          <p:nvPr/>
        </p:nvCxnSpPr>
        <p:spPr bwMode="auto">
          <a:xfrm>
            <a:off x="1143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1295400" y="2403475"/>
            <a:ext cx="1682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</a:t>
            </a:r>
            <a:r>
              <a:rPr lang="en-US" b="1"/>
              <a:t>b.</a:t>
            </a:r>
            <a:r>
              <a:rPr lang="en-US"/>
              <a:t>bank.com</a:t>
            </a:r>
          </a:p>
        </p:txBody>
      </p:sp>
      <p:cxnSp>
        <p:nvCxnSpPr>
          <p:cNvPr id="54280" name="Straight Arrow Connector 11"/>
          <p:cNvCxnSpPr>
            <a:cxnSpLocks noChangeShapeType="1"/>
          </p:cNvCxnSpPr>
          <p:nvPr/>
        </p:nvCxnSpPr>
        <p:spPr bwMode="auto">
          <a:xfrm>
            <a:off x="4419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4800600" y="2286000"/>
            <a:ext cx="1519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r>
              <a:rPr lang="en-US"/>
              <a:t>.bank.com</a:t>
            </a:r>
          </a:p>
          <a:p>
            <a:pPr eaLnBrk="1" hangingPunct="1"/>
            <a:r>
              <a:rPr lang="en-US"/>
              <a:t>QID=</a:t>
            </a:r>
            <a:r>
              <a:rPr lang="en-US" b="1"/>
              <a:t>x</a:t>
            </a:r>
            <a:r>
              <a:rPr lang="en-US" b="1" baseline="-25000"/>
              <a:t>2</a:t>
            </a:r>
          </a:p>
        </p:txBody>
      </p:sp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7848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cxnSp>
        <p:nvCxnSpPr>
          <p:cNvPr id="54283" name="Straight Arrow Connector 21"/>
          <p:cNvCxnSpPr>
            <a:cxnSpLocks noChangeShapeType="1"/>
          </p:cNvCxnSpPr>
          <p:nvPr/>
        </p:nvCxnSpPr>
        <p:spPr bwMode="auto">
          <a:xfrm rot="10800000">
            <a:off x="4572000" y="3419475"/>
            <a:ext cx="3276600" cy="191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84" name="Group 30"/>
          <p:cNvGrpSpPr>
            <a:grpSpLocks/>
          </p:cNvGrpSpPr>
          <p:nvPr/>
        </p:nvGrpSpPr>
        <p:grpSpPr bwMode="auto">
          <a:xfrm>
            <a:off x="3989388" y="4238625"/>
            <a:ext cx="3783012" cy="1323975"/>
            <a:chOff x="3988992" y="4467761"/>
            <a:chExt cx="3783408" cy="1323439"/>
          </a:xfrm>
        </p:grpSpPr>
        <p:sp>
          <p:nvSpPr>
            <p:cNvPr id="54291" name="Rectangle 29"/>
            <p:cNvSpPr>
              <a:spLocks noChangeArrowheads="1"/>
            </p:cNvSpPr>
            <p:nvPr/>
          </p:nvSpPr>
          <p:spPr bwMode="auto">
            <a:xfrm>
              <a:off x="3988992" y="5105400"/>
              <a:ext cx="3783408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lg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2" name="TextBox 24"/>
            <p:cNvSpPr txBox="1">
              <a:spLocks noChangeArrowheads="1"/>
            </p:cNvSpPr>
            <p:nvPr/>
          </p:nvSpPr>
          <p:spPr bwMode="auto">
            <a:xfrm>
              <a:off x="3988992" y="4467761"/>
              <a:ext cx="378340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256 responses:</a:t>
              </a:r>
            </a:p>
            <a:p>
              <a:pPr eaLnBrk="1" hangingPunct="1"/>
              <a:r>
                <a:rPr lang="en-US"/>
                <a:t>Random QID  y</a:t>
              </a:r>
              <a:r>
                <a:rPr lang="en-US" baseline="-25000"/>
                <a:t>1</a:t>
              </a:r>
              <a:r>
                <a:rPr lang="en-US"/>
                <a:t>, y</a:t>
              </a:r>
              <a:r>
                <a:rPr lang="en-US" baseline="-25000"/>
                <a:t>2</a:t>
              </a:r>
              <a:r>
                <a:rPr lang="en-US"/>
                <a:t>, …</a:t>
              </a:r>
            </a:p>
            <a:p>
              <a:pPr eaLnBrk="1" hangingPunct="1"/>
              <a:r>
                <a:rPr lang="en-US" b="1"/>
                <a:t>NS  bank.com=ns.bank.com</a:t>
              </a:r>
            </a:p>
            <a:p>
              <a:pPr eaLnBrk="1" hangingPunct="1"/>
              <a:r>
                <a:rPr lang="en-US" b="1"/>
                <a:t>A ns.bank.com=</a:t>
              </a:r>
              <a:r>
                <a:rPr lang="en-US" b="1">
                  <a:solidFill>
                    <a:srgbClr val="FF0000"/>
                  </a:solidFill>
                </a:rPr>
                <a:t>attackerIP</a:t>
              </a:r>
              <a:r>
                <a:rPr lang="en-US" b="1"/>
                <a:t> </a:t>
              </a:r>
            </a:p>
          </p:txBody>
        </p:sp>
      </p:grpSp>
      <p:sp>
        <p:nvSpPr>
          <p:cNvPr id="54285" name="TextBox 25"/>
          <p:cNvSpPr txBox="1">
            <a:spLocks noChangeArrowheads="1"/>
          </p:cNvSpPr>
          <p:nvPr/>
        </p:nvSpPr>
        <p:spPr bwMode="auto">
          <a:xfrm>
            <a:off x="152400" y="5283200"/>
            <a:ext cx="342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attacker wins if  </a:t>
            </a:r>
            <a:r>
              <a:rPr lang="en-US">
                <a:sym typeface="Symbol" charset="0"/>
              </a:rPr>
              <a:t>j:  </a:t>
            </a:r>
            <a:r>
              <a:rPr lang="en-US" b="1">
                <a:sym typeface="Symbol" charset="0"/>
              </a:rPr>
              <a:t>x</a:t>
            </a:r>
            <a:r>
              <a:rPr lang="en-US" sz="2800" b="1" baseline="-25000">
                <a:sym typeface="Symbol" charset="0"/>
              </a:rPr>
              <a:t>2</a:t>
            </a:r>
            <a:r>
              <a:rPr lang="en-US">
                <a:sym typeface="Symbol" charset="0"/>
              </a:rPr>
              <a:t> = y</a:t>
            </a:r>
            <a:r>
              <a:rPr lang="en-US" sz="2800" baseline="-25000">
                <a:sym typeface="Symbol" charset="0"/>
              </a:rPr>
              <a:t>j</a:t>
            </a:r>
          </a:p>
          <a:p>
            <a:pPr eaLnBrk="1" hangingPunct="1">
              <a:spcBef>
                <a:spcPts val="800"/>
              </a:spcBef>
            </a:pPr>
            <a:r>
              <a:rPr lang="en-US">
                <a:sym typeface="Symbol" charset="0"/>
              </a:rPr>
              <a:t>   response is cached and</a:t>
            </a:r>
            <a:br>
              <a:rPr lang="en-US">
                <a:sym typeface="Symbol" charset="0"/>
              </a:rPr>
            </a:br>
            <a:r>
              <a:rPr lang="en-US">
                <a:sym typeface="Symbol" charset="0"/>
              </a:rPr>
              <a:t>   attacker owns bank.com</a:t>
            </a:r>
          </a:p>
        </p:txBody>
      </p:sp>
      <p:sp>
        <p:nvSpPr>
          <p:cNvPr id="54286" name="Rectangle 17"/>
          <p:cNvSpPr>
            <a:spLocks noChangeArrowheads="1"/>
          </p:cNvSpPr>
          <p:nvPr/>
        </p:nvSpPr>
        <p:spPr bwMode="auto">
          <a:xfrm>
            <a:off x="7239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ns.bank.com</a:t>
            </a:r>
          </a:p>
        </p:txBody>
      </p:sp>
      <p:cxnSp>
        <p:nvCxnSpPr>
          <p:cNvPr id="54287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320198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23"/>
          <p:cNvSpPr txBox="1">
            <a:spLocks noChangeArrowheads="1"/>
          </p:cNvSpPr>
          <p:nvPr/>
        </p:nvSpPr>
        <p:spPr bwMode="auto">
          <a:xfrm>
            <a:off x="6248400" y="31242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IPaddr</a:t>
            </a:r>
          </a:p>
        </p:txBody>
      </p:sp>
      <p:sp>
        <p:nvSpPr>
          <p:cNvPr id="54289" name="Left Bracket 31"/>
          <p:cNvSpPr>
            <a:spLocks/>
          </p:cNvSpPr>
          <p:nvPr/>
        </p:nvSpPr>
        <p:spPr bwMode="auto">
          <a:xfrm>
            <a:off x="3879850" y="4572000"/>
            <a:ext cx="179388" cy="1054100"/>
          </a:xfrm>
          <a:prstGeom prst="leftBracket">
            <a:avLst>
              <a:gd name="adj" fmla="val 83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6400800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success after </a:t>
            </a:r>
            <a:r>
              <a:rPr lang="en-US">
                <a:sym typeface="Symbol" charset="0"/>
              </a:rPr>
              <a:t> 256 tries  (few minutes)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Defenses</a:t>
            </a:r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Increase Query ID size.    How?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Randomize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port,  additional  11  bits</a:t>
            </a:r>
          </a:p>
          <a:p>
            <a:pPr lvl="2"/>
            <a:r>
              <a:rPr lang="en-US" dirty="0" smtClean="0">
                <a:latin typeface="Tahoma" charset="0"/>
                <a:ea typeface="ＭＳ Ｐゴシック" charset="0"/>
              </a:rPr>
              <a:t>Now </a:t>
            </a:r>
            <a:r>
              <a:rPr lang="en-US" dirty="0">
                <a:latin typeface="Tahoma" charset="0"/>
                <a:ea typeface="ＭＳ Ｐゴシック" charset="0"/>
              </a:rPr>
              <a:t>attack takes several hours 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Ask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every DNS query twice: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Attacker has to guess </a:t>
            </a:r>
            <a:r>
              <a:rPr lang="en-US" dirty="0" err="1">
                <a:latin typeface="Tahoma" charset="0"/>
                <a:ea typeface="ＭＳ Ｐゴシック" charset="0"/>
              </a:rPr>
              <a:t>QueryID</a:t>
            </a:r>
            <a:r>
              <a:rPr lang="en-US" dirty="0">
                <a:latin typeface="Tahoma" charset="0"/>
                <a:ea typeface="ＭＳ Ｐゴシック" charset="0"/>
              </a:rPr>
              <a:t> correctly twice </a:t>
            </a:r>
            <a:r>
              <a:rPr lang="en-US" sz="2000" dirty="0">
                <a:latin typeface="Tahoma" charset="0"/>
                <a:ea typeface="ＭＳ Ｐゴシック" charset="0"/>
              </a:rPr>
              <a:t>(32 bits)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… but Apparently </a:t>
            </a:r>
            <a:r>
              <a:rPr lang="en-US" dirty="0">
                <a:latin typeface="Tahoma" charset="0"/>
                <a:ea typeface="ＭＳ Ｐゴシック" charset="0"/>
              </a:rPr>
              <a:t>DNS system cannot handle the load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DNS poisoning attacks in the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wild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January </a:t>
            </a:r>
            <a:r>
              <a:rPr lang="en-US" sz="2400" dirty="0">
                <a:latin typeface="Tahoma" charset="0"/>
                <a:ea typeface="ＭＳ Ｐゴシック" charset="0"/>
              </a:rPr>
              <a:t>2005, the domain name for a large New York ISP, </a:t>
            </a:r>
            <a:r>
              <a:rPr lang="en-US" sz="2400" dirty="0" err="1">
                <a:latin typeface="Tahoma" charset="0"/>
                <a:ea typeface="ＭＳ Ｐゴシック" charset="0"/>
              </a:rPr>
              <a:t>Panix</a:t>
            </a:r>
            <a:r>
              <a:rPr lang="en-US" sz="2400" dirty="0">
                <a:latin typeface="Tahoma" charset="0"/>
                <a:ea typeface="ＭＳ Ｐゴシック" charset="0"/>
              </a:rPr>
              <a:t>, was hijacked to a site in Australia.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November 2004, Google and Amazon users were sent to Med Network Inc., an online pharmacy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March 2003, a group dubbed the "Freedom Cyber Force Militia" hijacked visitors to the Al-Jazeera Web site and presented them with the message "God Bless Our Troops"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Attack</a:t>
            </a:r>
            <a:endParaRPr lang="en-US" sz="3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5638800"/>
            <a:ext cx="6858000" cy="457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Read permitted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it’s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the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same origin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209800"/>
            <a:ext cx="1119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95600" y="2209800"/>
            <a:ext cx="533400" cy="3352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781800" y="4038600"/>
            <a:ext cx="19050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2438400"/>
            <a:ext cx="19812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016750" y="50292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2209800"/>
            <a:ext cx="4953000" cy="396875"/>
            <a:chOff x="960" y="1392"/>
            <a:chExt cx="3120" cy="250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304800" y="44958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Arial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0" y="2727325"/>
            <a:ext cx="5029200" cy="396875"/>
            <a:chOff x="960" y="1824"/>
            <a:chExt cx="3168" cy="250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23" y="1824"/>
              <a:ext cx="1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171.64.7.115</a:t>
              </a:r>
              <a:r>
                <a:rPr lang="en-US" altLang="ko-KR">
                  <a:latin typeface="Arial" charset="0"/>
                  <a:ea typeface="Gulim" charset="0"/>
                  <a:cs typeface="Gulim" charset="0"/>
                </a:rPr>
                <a:t>  </a:t>
              </a:r>
              <a:r>
                <a:rPr lang="en-US">
                  <a:latin typeface="Arial" charset="0"/>
                  <a:ea typeface="Gulim" charset="0"/>
                  <a:cs typeface="Gulim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1219200" y="3505200"/>
            <a:ext cx="533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381000" y="1371600"/>
            <a:ext cx="512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&lt;iframe src="</a:t>
            </a:r>
            <a:r>
              <a:rPr lang="en-US" sz="2400" b="1">
                <a:latin typeface="Arial" charset="0"/>
              </a:rPr>
              <a:t>http://www.evil.com</a:t>
            </a:r>
            <a:r>
              <a:rPr lang="en-US" sz="2400">
                <a:latin typeface="Arial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304800" y="54864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3260725"/>
            <a:ext cx="5029200" cy="396875"/>
            <a:chOff x="960" y="1824"/>
            <a:chExt cx="3168" cy="250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502" y="1824"/>
              <a:ext cx="11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685800" y="3352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228600" y="1524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20415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6553200" y="3048000"/>
            <a:ext cx="533400" cy="506413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800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886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Formats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4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14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248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391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848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572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5486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638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53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629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772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413125" y="1939925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248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334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624263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897188" y="54070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248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162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495800" y="5407025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858000" y="5407025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7391400" y="4953000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9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16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667000" y="3197225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667000" y="3806825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packet</a:t>
            </a:r>
            <a:endParaRPr lang="en-US" sz="1800">
              <a:latin typeface="Arial Narrow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667000" y="4568825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667000" y="2511425"/>
            <a:ext cx="944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message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</a:t>
            </a:r>
            <a:r>
              <a:rPr lang="en-US" altLang="ko-KR">
                <a:latin typeface="Tahoma" charset="0"/>
                <a:ea typeface="Gulim" charset="0"/>
                <a:cs typeface="Gulim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800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Browser mitigation: DNS Pinning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Refuse to switch to a new IP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Interacts poorly with proxies, VPN, dynamic DNS, …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Not consistently implemented in any browser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Server-side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Check Host header for unrecognized domains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Authenticate users with something other than IP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Firewall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External names can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>
                <a:latin typeface="Tahoma" charset="0"/>
                <a:ea typeface="ＭＳ Ｐゴシック" charset="0"/>
              </a:rPr>
              <a:t>t resolve to internal addresses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Protects browsers inside the organization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Core protocols not designed for security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Eavesdropping, Packet injection, Route stealing,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DNS poisoning</a:t>
            </a:r>
          </a:p>
          <a:p>
            <a:pPr lvl="1" eaLnBrk="1" hangingPunct="1"/>
            <a:r>
              <a:rPr lang="en-US" sz="2200" dirty="0">
                <a:latin typeface="Tahoma" charset="0"/>
                <a:ea typeface="ＭＳ Ｐゴシック" charset="0"/>
              </a:rPr>
              <a:t>Patched over time to prevent basic attacks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			(e.g.  random TCP SN) 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More secure variants exist  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(next lecture)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:  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IP 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⟶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IPsec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DNS ⟶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DNSsec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BGP  ⟶   SBGP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Protocol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Connectionless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Unreliable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Best effort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src and dest </a:t>
            </a:r>
            <a:r>
              <a:rPr lang="en-US" b="1">
                <a:latin typeface="Tahoma" charset="0"/>
                <a:ea typeface="ＭＳ Ｐゴシック" charset="0"/>
              </a:rPr>
              <a:t>ports</a:t>
            </a:r>
            <a:r>
              <a:rPr lang="en-US">
                <a:latin typeface="Tahoma" charset="0"/>
                <a:ea typeface="ＭＳ Ｐゴシック" charset="0"/>
              </a:rPr>
              <a:t> not parts of IP hdr</a:t>
            </a: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3363" y="0"/>
            <a:ext cx="46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IP</a:t>
            </a:r>
          </a:p>
        </p:txBody>
      </p:sp>
      <p:sp>
        <p:nvSpPr>
          <p:cNvPr id="21509" name="Rectangle 21"/>
          <p:cNvSpPr>
            <a:spLocks noChangeArrowheads="1"/>
          </p:cNvSpPr>
          <p:nvPr/>
        </p:nvSpPr>
        <p:spPr bwMode="auto">
          <a:xfrm>
            <a:off x="4702175" y="3962400"/>
            <a:ext cx="33401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4702175" y="1524000"/>
            <a:ext cx="3340100" cy="5105400"/>
            <a:chOff x="2962" y="960"/>
            <a:chExt cx="2318" cy="3216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Version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Length</a:t>
              </a: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Type of Service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Total Length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Identification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 sz="1800">
                <a:latin typeface="Arial Narrow" charset="0"/>
              </a:endParaRP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Flags</a:t>
              </a:r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Time to Live</a:t>
              </a:r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Protocol</a:t>
              </a:r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Checksum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Options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Padding</a:t>
              </a:r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IP Data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Arial Narrow" charset="0"/>
                </a:rPr>
                <a:t>Fragment Offset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     IP Routing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5257800"/>
            <a:ext cx="81788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Typical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route uses several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hops</a:t>
            </a:r>
          </a:p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IP:   no ordering or delivery guarantees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2532" name="Picture 4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905000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2212975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527425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5300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485900" y="1676400"/>
            <a:ext cx="747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Meg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80338" y="2576513"/>
            <a:ext cx="784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Tom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392238" y="2649538"/>
            <a:ext cx="674687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2803525" y="2667000"/>
            <a:ext cx="2682875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426200" y="2520950"/>
            <a:ext cx="889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774950" y="3859213"/>
            <a:ext cx="63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ISP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30825" y="1755775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Office gateway</a:t>
            </a:r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2667000" y="2287588"/>
            <a:ext cx="2378075" cy="836612"/>
            <a:chOff x="1766" y="1211"/>
            <a:chExt cx="1498" cy="527"/>
          </a:xfrm>
        </p:grpSpPr>
        <p:grpSp>
          <p:nvGrpSpPr>
            <p:cNvPr id="22550" name="Group 16"/>
            <p:cNvGrpSpPr>
              <a:grpSpLocks/>
            </p:cNvGrpSpPr>
            <p:nvPr/>
          </p:nvGrpSpPr>
          <p:grpSpPr bwMode="auto">
            <a:xfrm>
              <a:off x="2515" y="1392"/>
              <a:ext cx="749" cy="346"/>
              <a:chOff x="2566" y="2304"/>
              <a:chExt cx="749" cy="346"/>
            </a:xfrm>
          </p:grpSpPr>
          <p:sp>
            <p:nvSpPr>
              <p:cNvPr id="22555" name="Rectangle 17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121.42.33.12</a:t>
                </a:r>
              </a:p>
            </p:txBody>
          </p:sp>
          <p:sp>
            <p:nvSpPr>
              <p:cNvPr id="22556" name="Rectangle 18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132.14.11.51</a:t>
                </a:r>
              </a:p>
            </p:txBody>
          </p:sp>
        </p:grpSp>
        <p:grpSp>
          <p:nvGrpSpPr>
            <p:cNvPr id="22551" name="Group 20"/>
            <p:cNvGrpSpPr>
              <a:grpSpLocks/>
            </p:cNvGrpSpPr>
            <p:nvPr/>
          </p:nvGrpSpPr>
          <p:grpSpPr bwMode="auto">
            <a:xfrm>
              <a:off x="1766" y="1392"/>
              <a:ext cx="749" cy="346"/>
              <a:chOff x="2566" y="2304"/>
              <a:chExt cx="749" cy="346"/>
            </a:xfrm>
          </p:grpSpPr>
          <p:sp>
            <p:nvSpPr>
              <p:cNvPr id="22553" name="Rectangle 21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Source</a:t>
                </a:r>
              </a:p>
            </p:txBody>
          </p:sp>
          <p:sp>
            <p:nvSpPr>
              <p:cNvPr id="22554" name="Rectangle 22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Destination</a:t>
                </a:r>
              </a:p>
            </p:txBody>
          </p:sp>
        </p:grp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766" y="1211"/>
              <a:ext cx="1498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Packet</a:t>
              </a:r>
            </a:p>
          </p:txBody>
        </p:sp>
      </p:grpSp>
      <p:sp>
        <p:nvSpPr>
          <p:cNvPr id="22544" name="Text Box 25"/>
          <p:cNvSpPr txBox="1">
            <a:spLocks noChangeArrowheads="1"/>
          </p:cNvSpPr>
          <p:nvPr/>
        </p:nvSpPr>
        <p:spPr bwMode="auto">
          <a:xfrm>
            <a:off x="79375" y="287813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121.42.33.12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1374775" y="4433888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</a:t>
            </a:r>
          </a:p>
        </p:txBody>
      </p:sp>
      <p:sp>
        <p:nvSpPr>
          <p:cNvPr id="22546" name="Text Box 27"/>
          <p:cNvSpPr txBox="1">
            <a:spLocks noChangeArrowheads="1"/>
          </p:cNvSpPr>
          <p:nvPr/>
        </p:nvSpPr>
        <p:spPr bwMode="auto">
          <a:xfrm>
            <a:off x="7234238" y="405288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132.14.11.51</a:t>
            </a:r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5184775" y="3262313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132.14.11.1</a:t>
            </a:r>
          </a:p>
        </p:txBody>
      </p:sp>
      <p:pic>
        <p:nvPicPr>
          <p:cNvPr id="22548" name="Picture 30" descr="meg-ryan-01-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r="5289"/>
          <a:stretch>
            <a:fillRect/>
          </a:stretch>
        </p:blipFill>
        <p:spPr bwMode="auto">
          <a:xfrm>
            <a:off x="280988" y="533400"/>
            <a:ext cx="11112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32" descr="200px-Tom_Hanks,_February_2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5295" r="13750" b="34416"/>
          <a:stretch>
            <a:fillRect/>
          </a:stretch>
        </p:blipFill>
        <p:spPr bwMode="auto">
          <a:xfrm>
            <a:off x="7747000" y="1219200"/>
            <a:ext cx="10636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IP Protocol Functions (Summary)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5257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IP host knows location of router (gateway)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IP gateway must know route to other networks</a:t>
            </a:r>
          </a:p>
          <a:p>
            <a:pPr eaLnBrk="1" hangingPunct="1"/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Fragmentation and reassembly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If max-packet-size less than the user-data-size</a:t>
            </a:r>
          </a:p>
          <a:p>
            <a:pPr lvl="1" eaLnBrk="1" hangingPunct="1"/>
            <a:endParaRPr lang="en-US" sz="200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Error reporting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ICMP packet to source if packet is dropped</a:t>
            </a:r>
          </a:p>
          <a:p>
            <a:pPr lvl="1" eaLnBrk="1" hangingPunct="1"/>
            <a:endParaRPr lang="en-US" sz="200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TTL field:    decremented after every hop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Packet dropped f TTL=0.    Prevents infinite loops.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 no src IP authentication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8768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Client is trusted to embed correct source IP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Easy to override using raw sockets</a:t>
            </a:r>
          </a:p>
          <a:p>
            <a:pPr lvl="1"/>
            <a:r>
              <a:rPr lang="en-US" sz="2200" b="1">
                <a:latin typeface="Tahoma" charset="0"/>
                <a:ea typeface="ＭＳ Ｐゴシック" charset="0"/>
              </a:rPr>
              <a:t>Libnet</a:t>
            </a:r>
            <a:r>
              <a:rPr lang="en-US" sz="2200">
                <a:latin typeface="Tahoma" charset="0"/>
                <a:ea typeface="ＭＳ Ｐゴシック" charset="0"/>
              </a:rPr>
              <a:t>:	a library for formatting raw packets with 		arbitrary IP headers</a:t>
            </a:r>
          </a:p>
          <a:p>
            <a:pPr>
              <a:spcBef>
                <a:spcPts val="3000"/>
              </a:spcBef>
              <a:buFont typeface="Symbol" charset="0"/>
              <a:buBlip>
                <a:blip r:embed="rId2"/>
              </a:buBlip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Anyone who owns their machine can send packets </a:t>
            </a:r>
            <a:b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with arbitrary source IP</a:t>
            </a:r>
          </a:p>
          <a:p>
            <a:pPr lvl="1"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  <a:sym typeface="Symbol" charset="0"/>
              </a:rPr>
              <a:t>… response will be sent back to forged source IP</a:t>
            </a:r>
          </a:p>
          <a:p>
            <a:pPr>
              <a:spcBef>
                <a:spcPts val="3000"/>
              </a:spcBef>
              <a:buFont typeface="Wingdings" charset="0"/>
              <a:buChar char="§"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Implications</a:t>
            </a:r>
            <a:r>
              <a:rPr lang="en-US" sz="260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         (solutions in DDoS lecture)</a:t>
            </a:r>
            <a:endParaRPr lang="en-US" sz="260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</a:rPr>
              <a:t>Anonymous DoS attacks;    </a:t>
            </a: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</a:rPr>
              <a:t>Anonymous infection attacks  (e.g. slammer worm)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Transmission Control Protocol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Connection-oriented, preserves order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Sender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Break data into packets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Attach packet numbers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Receiver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Acknowledge receipt;  lost packets are resent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Reassemble packets in correct order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1125" y="0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TCP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9775" y="4572000"/>
            <a:ext cx="736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Book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325813" y="4572000"/>
            <a:ext cx="18621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Mail each page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113463" y="4572000"/>
            <a:ext cx="2136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Reassemble book</a:t>
            </a:r>
          </a:p>
        </p:txBody>
      </p:sp>
      <p:pic>
        <p:nvPicPr>
          <p:cNvPr id="26632" name="Picture 8" descr="j0249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4865688"/>
            <a:ext cx="15351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j0249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5422900"/>
            <a:ext cx="15351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07200" y="4953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883400" y="5029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959600" y="5105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0358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112000" y="5257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188200" y="5334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264400" y="5410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340600" y="5486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2362200" y="5372100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85800" y="4953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62000" y="5029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838200" y="5105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9144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990600" y="5257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066800" y="5334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143000" y="5410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219200" y="5486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5918200" y="5372100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843463" y="5530850"/>
            <a:ext cx="400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19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5500688" y="6102350"/>
            <a:ext cx="30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965575" y="4935538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857375" y="6178550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7953375" y="6178550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31745</TotalTime>
  <Words>1836</Words>
  <Application>Microsoft Macintosh PowerPoint</Application>
  <PresentationFormat>On-screen Show (4:3)</PresentationFormat>
  <Paragraphs>540</Paragraphs>
  <Slides>41</Slides>
  <Notes>11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Blueprint</vt:lpstr>
      <vt:lpstr>Internet Security:       How the Internet works and       some basic vulnerabilities</vt:lpstr>
      <vt:lpstr>Internet Infrastructure</vt:lpstr>
      <vt:lpstr>TCP Protocol Stack</vt:lpstr>
      <vt:lpstr>Data Formats</vt:lpstr>
      <vt:lpstr>Internet Protocol</vt:lpstr>
      <vt:lpstr>       IP Routing</vt:lpstr>
      <vt:lpstr>IP Protocol Functions (Summary)</vt:lpstr>
      <vt:lpstr>Problem:  no src IP authentication</vt:lpstr>
      <vt:lpstr>Transmission Control Protocol</vt:lpstr>
      <vt:lpstr>TCP Header      (protocol=6)</vt:lpstr>
      <vt:lpstr>Review: TCP Handshake</vt:lpstr>
      <vt:lpstr>Basic Security Problems</vt:lpstr>
      <vt:lpstr>Why random initial sequence numbers? </vt:lpstr>
      <vt:lpstr>Example DoS vulnerability:  Reset</vt:lpstr>
      <vt:lpstr>Routing Security</vt:lpstr>
      <vt:lpstr>Interdomain Routing</vt:lpstr>
      <vt:lpstr>Routing Protocols</vt:lpstr>
      <vt:lpstr>BGP example             [D. Wetherall]</vt:lpstr>
      <vt:lpstr>Security Issues</vt:lpstr>
      <vt:lpstr>Example path hijack  (source: Renesys 2013)</vt:lpstr>
      <vt:lpstr>OSPF:   routing inside an AS</vt:lpstr>
      <vt:lpstr>Example:  LSA from Ra and Rb</vt:lpstr>
      <vt:lpstr>Security features</vt:lpstr>
      <vt:lpstr>Still some attacks possible   [NKGB’12]</vt:lpstr>
      <vt:lpstr>Domain Name System</vt:lpstr>
      <vt:lpstr>Domain Name System</vt:lpstr>
      <vt:lpstr>DNS Root Name Servers</vt:lpstr>
      <vt:lpstr>DNS Lookup Example</vt:lpstr>
      <vt:lpstr>Caching</vt:lpstr>
      <vt:lpstr>DNS Packet</vt:lpstr>
      <vt:lpstr>Resolver to NS request</vt:lpstr>
      <vt:lpstr>Response to resolver</vt:lpstr>
      <vt:lpstr>Authoritative response to resolver</vt:lpstr>
      <vt:lpstr>Basic DNS Vulnerabilities</vt:lpstr>
      <vt:lpstr>DNS cache poisoning  (a la Kaminsky’08)</vt:lpstr>
      <vt:lpstr>If at first you don’t succeed …</vt:lpstr>
      <vt:lpstr>Defenses</vt:lpstr>
      <vt:lpstr>DNS poisoning attacks in the wild</vt:lpstr>
      <vt:lpstr>DNS Rebinding Attack</vt:lpstr>
      <vt:lpstr>DNS Rebinding Defenses</vt:lpstr>
      <vt:lpstr>Summary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subject/>
  <dc:creator>Ante Derek</dc:creator>
  <cp:lastModifiedBy>Dan Boneh</cp:lastModifiedBy>
  <cp:revision>7236</cp:revision>
  <cp:lastPrinted>1998-03-10T18:42:22Z</cp:lastPrinted>
  <dcterms:created xsi:type="dcterms:W3CDTF">1997-09-07T20:51:32Z</dcterms:created>
  <dcterms:modified xsi:type="dcterms:W3CDTF">2014-05-13T03:15:28Z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