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1"/>
  </p:notesMasterIdLst>
  <p:handoutMasterIdLst>
    <p:handoutMasterId r:id="rId62"/>
  </p:handoutMasterIdLst>
  <p:sldIdLst>
    <p:sldId id="406" r:id="rId2"/>
    <p:sldId id="509" r:id="rId3"/>
    <p:sldId id="520" r:id="rId4"/>
    <p:sldId id="499" r:id="rId5"/>
    <p:sldId id="559" r:id="rId6"/>
    <p:sldId id="560" r:id="rId7"/>
    <p:sldId id="598" r:id="rId8"/>
    <p:sldId id="561" r:id="rId9"/>
    <p:sldId id="562" r:id="rId10"/>
    <p:sldId id="563" r:id="rId11"/>
    <p:sldId id="512" r:id="rId12"/>
    <p:sldId id="515" r:id="rId13"/>
    <p:sldId id="565" r:id="rId14"/>
    <p:sldId id="557" r:id="rId15"/>
    <p:sldId id="564" r:id="rId16"/>
    <p:sldId id="516" r:id="rId17"/>
    <p:sldId id="518" r:id="rId18"/>
    <p:sldId id="570" r:id="rId19"/>
    <p:sldId id="513" r:id="rId20"/>
    <p:sldId id="521" r:id="rId21"/>
    <p:sldId id="558" r:id="rId22"/>
    <p:sldId id="522" r:id="rId23"/>
    <p:sldId id="510" r:id="rId24"/>
    <p:sldId id="523" r:id="rId25"/>
    <p:sldId id="571" r:id="rId26"/>
    <p:sldId id="502" r:id="rId27"/>
    <p:sldId id="505" r:id="rId28"/>
    <p:sldId id="506" r:id="rId29"/>
    <p:sldId id="532" r:id="rId30"/>
    <p:sldId id="533" r:id="rId31"/>
    <p:sldId id="508" r:id="rId32"/>
    <p:sldId id="534" r:id="rId33"/>
    <p:sldId id="524" r:id="rId34"/>
    <p:sldId id="525" r:id="rId35"/>
    <p:sldId id="535" r:id="rId36"/>
    <p:sldId id="526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7" r:id="rId46"/>
    <p:sldId id="546" r:id="rId47"/>
    <p:sldId id="555" r:id="rId48"/>
    <p:sldId id="556" r:id="rId49"/>
    <p:sldId id="549" r:id="rId50"/>
    <p:sldId id="527" r:id="rId51"/>
    <p:sldId id="548" r:id="rId52"/>
    <p:sldId id="552" r:id="rId53"/>
    <p:sldId id="529" r:id="rId54"/>
    <p:sldId id="550" r:id="rId55"/>
    <p:sldId id="554" r:id="rId56"/>
    <p:sldId id="551" r:id="rId57"/>
    <p:sldId id="553" r:id="rId58"/>
    <p:sldId id="498" r:id="rId59"/>
    <p:sldId id="454" r:id="rId60"/>
  </p:sldIdLst>
  <p:sldSz cx="9144000" cy="6858000" type="screen4x3"/>
  <p:notesSz cx="7188200" cy="949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FF9900"/>
    <a:srgbClr val="9999FF"/>
    <a:srgbClr val="009900"/>
    <a:srgbClr val="FFFF00"/>
    <a:srgbClr val="FF00FF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-1712" y="-10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32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2992"/>
        <p:guide pos="22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0.xml"/><Relationship Id="rId4" Type="http://schemas.openxmlformats.org/officeDocument/2006/relationships/slide" Target="slides/slide41.xml"/><Relationship Id="rId1" Type="http://schemas.openxmlformats.org/officeDocument/2006/relationships/slide" Target="slides/slide1.xml"/><Relationship Id="rId2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9" tIns="47671" rIns="95339" bIns="47671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3525" y="0"/>
            <a:ext cx="31146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9" tIns="47671" rIns="95339" bIns="47671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24938"/>
            <a:ext cx="31146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9" tIns="47671" rIns="95339" bIns="47671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3525" y="9024938"/>
            <a:ext cx="31146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9" tIns="47671" rIns="95339" bIns="47671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8FF60B1-58B6-C94B-BCE7-20590C656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9" tIns="47671" rIns="95339" bIns="47671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73525" y="0"/>
            <a:ext cx="31146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9" tIns="47671" rIns="95339" bIns="47671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2788"/>
            <a:ext cx="4749800" cy="356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8850" y="4511675"/>
            <a:ext cx="5270500" cy="42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9" tIns="47671" rIns="95339" bIns="47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24938"/>
            <a:ext cx="31146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9" tIns="47671" rIns="95339" bIns="47671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73525" y="9024938"/>
            <a:ext cx="31146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39" tIns="47671" rIns="95339" bIns="47671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3CA1678F-D43B-894A-892D-3EBCF3619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52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3F66CA-7BD8-0F49-B6ED-CFF9A008B227}" type="slidenum">
              <a:rPr lang="en-US" sz="1300">
                <a:latin typeface="Times New Roman" charset="0"/>
              </a:rPr>
              <a:pPr/>
              <a:t>1</a:t>
            </a:fld>
            <a:endParaRPr lang="en-US" sz="13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2DFB681-426F-4245-8A08-407348E8353F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Gambling site in Costa Rica.   Defended using PureGig ISP that has  10Gb/sec link.</a:t>
            </a:r>
          </a:p>
          <a:p>
            <a:r>
              <a:rPr lang="en-US">
                <a:latin typeface="Times New Roman" charset="0"/>
                <a:sym typeface="Wingdings" charset="0"/>
              </a:rPr>
              <a:t>Note:   NetScalar boxes process SYN packets in HW.  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FFBDD07-802B-2349-A5F9-A6764AE462D8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Note:   web site is only accessible through prolexic proxy via leased line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2CEF4AE-9863-F244-8144-C16754E8EE64}" type="slidenum">
              <a:rPr lang="en-US" sz="1300">
                <a:latin typeface="Times New Roman" charset="0"/>
              </a:rPr>
              <a:pPr/>
              <a:t>21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Rate:    #attacks detected per 24 hours</a:t>
            </a:r>
          </a:p>
          <a:p>
            <a:r>
              <a:rPr lang="en-US">
                <a:latin typeface="Times New Roman" charset="0"/>
              </a:rPr>
              <a:t>Filtering some of these, like TCP RST, requires Prolexic to maintain per-flow state.</a:t>
            </a:r>
          </a:p>
          <a:p>
            <a:r>
              <a:rPr lang="en-US">
                <a:latin typeface="Times New Roman" charset="0"/>
              </a:rPr>
              <a:t>Per-flow state is not easy to maintain.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036CC6E-BABF-F645-8716-907960550591}" type="slidenum">
              <a:rPr lang="en-US" sz="1300">
                <a:latin typeface="Times New Roman" charset="0"/>
              </a:rPr>
              <a:pPr/>
              <a:t>23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YouTube was down for close to two hours.   </a:t>
            </a:r>
          </a:p>
          <a:p>
            <a:r>
              <a:rPr lang="en-US">
                <a:latin typeface="Times New Roman" charset="0"/>
              </a:rPr>
              <a:t>More recent example:   Apr, 8, 2010:   for 18 minutes, China Telecom published BGP routes that cause .mil and .gov to route through China telecom.  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0B0DCC5-919D-1446-B668-225118B2D611}" type="slidenum">
              <a:rPr lang="en-US" sz="1300">
                <a:latin typeface="Times New Roman" charset="0"/>
              </a:rPr>
              <a:pPr/>
              <a:t>25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15D53CA-F38D-4648-809E-73330BA837C3}" type="slidenum">
              <a:rPr lang="en-US" sz="1300">
                <a:latin typeface="Times New Roman" charset="0"/>
              </a:rPr>
              <a:pPr/>
              <a:t>29</a:t>
            </a:fld>
            <a:endParaRPr lang="en-US" sz="130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For SYN floods:  include puzzle solution in every SYN packet.   Example:   challenge  C = source-IP.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1401FB-E525-D14F-8684-A4D8A4698ECB}" type="slidenum">
              <a:rPr lang="en-US" sz="1300">
                <a:latin typeface="Times New Roman" charset="0"/>
              </a:rPr>
              <a:pPr/>
              <a:t>34</a:t>
            </a:fld>
            <a:endParaRPr lang="en-US" sz="1300"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Other methods to block spoofed source IP:   SAVE  (Infocomm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02)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FC4292A-DD22-294E-B7E2-C1EC29F28DDD}" type="slidenum">
              <a:rPr lang="en-US" sz="1300">
                <a:latin typeface="Times New Roman" charset="0"/>
              </a:rPr>
              <a:pPr/>
              <a:t>51</a:t>
            </a:fld>
            <a:endParaRPr lang="en-US" sz="130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Capabilities can be revoked in case of attack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7591073-BBF0-7C49-B9D0-DEA504CA620C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</a:t>
            </a:r>
            <a:r>
              <a:rPr lang="en-US" dirty="0" err="1" smtClean="0">
                <a:latin typeface="Times New Roman" charset="0"/>
              </a:rPr>
              <a:t>blog.cloudflare.com</a:t>
            </a:r>
            <a:r>
              <a:rPr lang="en-US" dirty="0" smtClean="0">
                <a:latin typeface="Times New Roman" charset="0"/>
              </a:rPr>
              <a:t>/the-</a:t>
            </a:r>
            <a:r>
              <a:rPr lang="en-US" dirty="0" err="1" smtClean="0">
                <a:latin typeface="Times New Roman" charset="0"/>
              </a:rPr>
              <a:t>ddos</a:t>
            </a:r>
            <a:r>
              <a:rPr lang="en-US" dirty="0" smtClean="0">
                <a:latin typeface="Times New Roman" charset="0"/>
              </a:rPr>
              <a:t>-that-almost-broke-the-internet</a:t>
            </a:r>
          </a:p>
          <a:p>
            <a:r>
              <a:rPr lang="en-US" dirty="0" smtClean="0">
                <a:latin typeface="Times New Roman" charset="0"/>
              </a:rPr>
              <a:t>3/2013 attack:   31,000 open DNS resolvers, each outputting 10Mbps.   Source:  3 networks that allowed spoofing.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</a:rPr>
              <a:t>Attack on </a:t>
            </a:r>
            <a:r>
              <a:rPr lang="en-US" dirty="0" err="1" smtClean="0">
                <a:latin typeface="Times New Roman" charset="0"/>
              </a:rPr>
              <a:t>spamhouse</a:t>
            </a:r>
            <a:r>
              <a:rPr lang="en-US" dirty="0" smtClean="0">
                <a:latin typeface="Times New Roman" charset="0"/>
              </a:rPr>
              <a:t> protected by </a:t>
            </a:r>
            <a:r>
              <a:rPr lang="en-US" dirty="0" err="1" smtClean="0">
                <a:latin typeface="Times New Roman" charset="0"/>
              </a:rPr>
              <a:t>cloudflare.com</a:t>
            </a:r>
            <a:endParaRPr lang="en-US" dirty="0" smtClean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2010</a:t>
            </a:r>
            <a:r>
              <a:rPr lang="en-US" baseline="0" dirty="0" smtClean="0"/>
              <a:t> providers observed 100Gbps DNS reflection/amplification attack.</a:t>
            </a:r>
          </a:p>
          <a:p>
            <a:r>
              <a:rPr lang="en-US" baseline="0" dirty="0" smtClean="0"/>
              <a:t>IMDDOS:  botnet providing DDOS services for hire.    80$/24 hours.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A1678F-D43B-894A-892D-3EBCF3619E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630ABBB-8380-7943-8744-21874136C2D1}" type="slidenum">
              <a:rPr lang="en-US" sz="1300">
                <a:latin typeface="Times New Roman" charset="0"/>
              </a:rPr>
              <a:pPr/>
              <a:t>12</a:t>
            </a:fld>
            <a:endParaRPr lang="en-US" sz="13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Number of packets depends on backlog queue eviction policy.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D821D9-8F29-D74D-8738-0F26B43DA100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Infected IP:  a.b.c.d.     a.b.X.Y avoids ingress filtering ISPs.      Note: evades Savage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s /8 backscatter monitor.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1F5AA8-35BF-754F-885B-11156FC75CFB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Syncache:  global hash table for all half open connections on all sockets.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BB46887-ED1D-6D4C-968F-AE0261DD9BC7}" type="slidenum">
              <a:rPr lang="en-US" sz="1300">
                <a:latin typeface="Times New Roman" charset="0"/>
              </a:rPr>
              <a:pPr/>
              <a:t>15</a:t>
            </a:fld>
            <a:endParaRPr lang="en-US" sz="13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To check that SN</a:t>
            </a:r>
            <a:r>
              <a:rPr lang="en-US" baseline="-25000" dirty="0">
                <a:latin typeface="Times New Roman" charset="0"/>
              </a:rPr>
              <a:t>S </a:t>
            </a:r>
            <a:r>
              <a:rPr lang="en-US" dirty="0">
                <a:latin typeface="Times New Roman" charset="0"/>
              </a:rPr>
              <a:t> is valid:   server </a:t>
            </a:r>
            <a:r>
              <a:rPr lang="en-US" dirty="0" err="1">
                <a:latin typeface="Times New Roman" charset="0"/>
              </a:rPr>
              <a:t>xors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with SN</a:t>
            </a:r>
            <a:r>
              <a:rPr lang="en-US" baseline="-25000" dirty="0" smtClean="0">
                <a:latin typeface="Times New Roman" charset="0"/>
              </a:rPr>
              <a:t>C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and verifies that L is the correct value. </a:t>
            </a:r>
          </a:p>
          <a:p>
            <a:r>
              <a:rPr lang="en-US" dirty="0">
                <a:latin typeface="Times New Roman" charset="0"/>
              </a:rPr>
              <a:t>T guarantees that old SYN-ACK Cookies cannot be used</a:t>
            </a:r>
          </a:p>
          <a:p>
            <a:r>
              <a:rPr lang="en-US" dirty="0">
                <a:latin typeface="Times New Roman" charset="0"/>
              </a:rPr>
              <a:t>MSS:  max segment size   (TCP option),   encoded as 3 bits.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40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B27BA9F-5853-D444-85F4-017A7B1654AE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Savage used /8 network:   44.x.y.z. </a:t>
            </a:r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Arbor:   measures *distinct* SYN attacks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</a:rPr>
              <a:t>Estonia moved statue away from city center to cemetery.  Objections by ethnic Russian minority.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Targeted</a:t>
            </a:r>
            <a:r>
              <a:rPr lang="en-US" baseline="0" dirty="0" smtClean="0"/>
              <a:t> </a:t>
            </a:r>
            <a:r>
              <a:rPr lang="en-US" dirty="0" smtClean="0"/>
              <a:t>Estonian ministerial sites and businesses.</a:t>
            </a:r>
            <a:endParaRPr lang="en-US" dirty="0" smtClean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A1678F-D43B-894A-892D-3EBCF3619EE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7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CAA82E-2F20-F947-B4BF-29CA9445A0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87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92EC5-8084-D247-B977-89D6C099B5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75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C978-7E64-0D45-91E9-CA7B2E1E1A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35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12D36-41D3-5B49-8DA6-A70889E8AF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7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4DA25-738F-9349-A3E3-B2F18864B4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19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F7567-222D-304B-9FBE-EC28D75D69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3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64A9C-CF9C-9844-8209-B8608C0B8B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13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900DC-A698-184D-94B8-0BB280CE77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6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6C520-3282-3746-A2BD-C9711CACA0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2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DACD5-5240-E448-9441-A1ECF9C12D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34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9D29-B898-BB42-BFBD-F06156FC1D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3084E-0AD7-2942-A860-E954B86A4E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0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-76200"/>
            <a:ext cx="9144000" cy="6858000"/>
            <a:chOff x="0" y="0"/>
            <a:chExt cx="5760" cy="4320"/>
          </a:xfrm>
        </p:grpSpPr>
        <p:grpSp>
          <p:nvGrpSpPr>
            <p:cNvPr id="1030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7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8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39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1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3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4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68100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4A77F974-3FD1-B446-ADE3-926B5AF6CE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CF59966-949C-504F-9AA5-6A6F07F4F82C}" type="slidenum">
              <a:rPr lang="en-GB" sz="1400"/>
              <a:pPr eaLnBrk="1" hangingPunct="1"/>
              <a:t>1</a:t>
            </a:fld>
            <a:endParaRPr lang="en-GB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0"/>
            <a:ext cx="8153400" cy="1143000"/>
          </a:xfrm>
        </p:spPr>
        <p:txBody>
          <a:bodyPr/>
          <a:lstStyle/>
          <a:p>
            <a:pPr algn="ctr" eaLnBrk="1" hangingPunct="1"/>
            <a:r>
              <a:rPr lang="en-US" sz="4000" dirty="0">
                <a:latin typeface="Tahoma" charset="0"/>
              </a:rPr>
              <a:t>Unwanted Traffic:</a:t>
            </a:r>
            <a:br>
              <a:rPr lang="en-US" sz="4000" dirty="0">
                <a:latin typeface="Tahoma" charset="0"/>
              </a:rPr>
            </a:br>
            <a:r>
              <a:rPr lang="en-US" sz="4000" dirty="0">
                <a:latin typeface="Tahoma" charset="0"/>
              </a:rPr>
              <a:t>Denial of </a:t>
            </a:r>
            <a:r>
              <a:rPr lang="en-US" sz="4000">
                <a:latin typeface="Tahoma" charset="0"/>
              </a:rPr>
              <a:t>Service A</a:t>
            </a:r>
            <a:r>
              <a:rPr lang="en-US" sz="4000" smtClean="0">
                <a:latin typeface="Tahoma" charset="0"/>
              </a:rPr>
              <a:t>ttacks</a:t>
            </a:r>
            <a:endParaRPr lang="en-US" sz="4000" dirty="0">
              <a:latin typeface="Tahoma" charset="0"/>
            </a:endParaRP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10000"/>
            <a:ext cx="7924800" cy="2362200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Dan Boneh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212725" y="8255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CS 155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7539038" y="76200"/>
            <a:ext cx="15453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Spring </a:t>
            </a:r>
            <a:r>
              <a:rPr lang="en-US" dirty="0" smtClean="0"/>
              <a:t>2014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7086AC-3D18-2E4C-BA05-71778EE97689}" type="slidenum">
              <a:rPr lang="en-GB" sz="1400"/>
              <a:pPr eaLnBrk="1" hangingPunct="1"/>
              <a:t>10</a:t>
            </a:fld>
            <a:endParaRPr lang="en-GB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Review: TCP Handshake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784350" y="26670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784350" y="50292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1784350" y="4038600"/>
            <a:ext cx="411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600200" y="1752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C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721350" y="1806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S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048000" y="2438400"/>
            <a:ext cx="92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SYN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11375" y="3581400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SYN/ACK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352800" y="4876800"/>
            <a:ext cx="91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ACK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5942013" y="3810000"/>
            <a:ext cx="0" cy="1981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942013" y="57912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784350" y="2667000"/>
            <a:ext cx="0" cy="1905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1784350" y="5029200"/>
            <a:ext cx="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1784350" y="45720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942013" y="2362200"/>
            <a:ext cx="0" cy="1066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784350" y="2286000"/>
            <a:ext cx="0" cy="381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942013" y="3429000"/>
            <a:ext cx="0" cy="40798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102350" y="2514600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Listening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073775" y="3505200"/>
            <a:ext cx="246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chemeClr val="hlink"/>
                </a:solidFill>
              </a:rPr>
              <a:t>Store SN</a:t>
            </a:r>
            <a:r>
              <a:rPr lang="en-US" sz="2400" b="1" baseline="-25000">
                <a:solidFill>
                  <a:schemeClr val="hlink"/>
                </a:solidFill>
              </a:rPr>
              <a:t>C </a:t>
            </a:r>
            <a:r>
              <a:rPr lang="en-US" sz="2400" b="1">
                <a:solidFill>
                  <a:schemeClr val="hlink"/>
                </a:solidFill>
              </a:rPr>
              <a:t>, SN</a:t>
            </a:r>
            <a:r>
              <a:rPr lang="en-US" sz="2400" b="1" baseline="-25000">
                <a:solidFill>
                  <a:schemeClr val="hlink"/>
                </a:solidFill>
              </a:rPr>
              <a:t>S</a:t>
            </a:r>
            <a:endParaRPr lang="en-US" sz="2400" b="1">
              <a:solidFill>
                <a:schemeClr val="hlink"/>
              </a:solidFill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6102350" y="449580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accent2"/>
                </a:solidFill>
              </a:rPr>
              <a:t>Wait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057900" y="5791200"/>
            <a:ext cx="169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Established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895725" y="2317750"/>
            <a:ext cx="1449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SN</a:t>
            </a:r>
            <a:r>
              <a:rPr lang="en-US" baseline="-25000"/>
              <a:t>C</a:t>
            </a:r>
            <a:r>
              <a:rPr lang="en-US">
                <a:sym typeface="Symbol" charset="0"/>
              </a:rPr>
              <a:t></a:t>
            </a:r>
            <a:r>
              <a:rPr lang="en-US"/>
              <a:t>rand</a:t>
            </a:r>
            <a:r>
              <a:rPr lang="en-US" baseline="-25000"/>
              <a:t>C</a:t>
            </a:r>
            <a:endParaRPr lang="en-US"/>
          </a:p>
          <a:p>
            <a:pPr eaLnBrk="1" hangingPunct="1"/>
            <a:r>
              <a:rPr lang="en-US"/>
              <a:t>AN</a:t>
            </a:r>
            <a:r>
              <a:rPr lang="en-US" baseline="-25000"/>
              <a:t>C</a:t>
            </a:r>
            <a:r>
              <a:rPr lang="en-US">
                <a:sym typeface="Symbol" charset="0"/>
              </a:rPr>
              <a:t></a:t>
            </a:r>
            <a:r>
              <a:rPr lang="en-US"/>
              <a:t>0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3751263" y="3430588"/>
            <a:ext cx="1436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SN</a:t>
            </a:r>
            <a:r>
              <a:rPr lang="en-US" baseline="-25000"/>
              <a:t>S</a:t>
            </a:r>
            <a:r>
              <a:rPr lang="en-US">
                <a:sym typeface="Symbol" charset="0"/>
              </a:rPr>
              <a:t></a:t>
            </a:r>
            <a:r>
              <a:rPr lang="en-US"/>
              <a:t>rand</a:t>
            </a:r>
            <a:r>
              <a:rPr lang="en-US" baseline="-25000"/>
              <a:t>S</a:t>
            </a:r>
            <a:endParaRPr lang="en-US"/>
          </a:p>
          <a:p>
            <a:pPr eaLnBrk="1" hangingPunct="1"/>
            <a:r>
              <a:rPr lang="en-US"/>
              <a:t>AN</a:t>
            </a:r>
            <a:r>
              <a:rPr lang="en-US" baseline="-25000"/>
              <a:t>S</a:t>
            </a:r>
            <a:r>
              <a:rPr lang="en-US">
                <a:sym typeface="Symbol" charset="0"/>
              </a:rPr>
              <a:t></a:t>
            </a:r>
            <a:r>
              <a:rPr lang="en-US"/>
              <a:t>SN</a:t>
            </a:r>
            <a:r>
              <a:rPr lang="en-US" baseline="-25000"/>
              <a:t>C</a:t>
            </a:r>
            <a:endParaRPr 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4208463" y="4725988"/>
            <a:ext cx="11604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SN</a:t>
            </a:r>
            <a:r>
              <a:rPr lang="en-US">
                <a:sym typeface="Symbol" charset="0"/>
              </a:rPr>
              <a:t></a:t>
            </a:r>
            <a:r>
              <a:rPr lang="en-US"/>
              <a:t>SN</a:t>
            </a:r>
            <a:r>
              <a:rPr lang="en-US" baseline="-25000"/>
              <a:t>C</a:t>
            </a:r>
            <a:endParaRPr lang="en-US"/>
          </a:p>
          <a:p>
            <a:pPr eaLnBrk="1" hangingPunct="1"/>
            <a:r>
              <a:rPr lang="en-US"/>
              <a:t>AN</a:t>
            </a:r>
            <a:r>
              <a:rPr lang="en-US">
                <a:sym typeface="Symbol" charset="0"/>
              </a:rPr>
              <a:t></a:t>
            </a:r>
            <a:r>
              <a:rPr lang="en-US"/>
              <a:t>SN</a:t>
            </a:r>
            <a:r>
              <a:rPr lang="en-US" baseline="-25000"/>
              <a:t>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D6D549C-2BA4-3C45-BA21-04F2BDBA1508}" type="slidenum">
              <a:rPr lang="en-GB" sz="1400"/>
              <a:pPr eaLnBrk="1" hangingPunct="1"/>
              <a:t>11</a:t>
            </a:fld>
            <a:endParaRPr lang="en-GB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TCP SYN Flood I:   low rate  </a:t>
            </a:r>
            <a:r>
              <a:rPr lang="en-US" sz="2800">
                <a:latin typeface="Tahoma" charset="0"/>
              </a:rPr>
              <a:t>(DoS bug)</a:t>
            </a:r>
            <a:endParaRPr lang="en-US" sz="4000">
              <a:latin typeface="Tahoma" charset="0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143000" y="1752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C</a:t>
            </a:r>
          </a:p>
        </p:txBody>
      </p:sp>
      <p:sp>
        <p:nvSpPr>
          <p:cNvPr id="29700" name="Line 8"/>
          <p:cNvSpPr>
            <a:spLocks noChangeShapeType="1"/>
          </p:cNvSpPr>
          <p:nvPr/>
        </p:nvSpPr>
        <p:spPr bwMode="auto">
          <a:xfrm>
            <a:off x="1327150" y="2286000"/>
            <a:ext cx="0" cy="381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9701" name="Group 27"/>
          <p:cNvGrpSpPr>
            <a:grpSpLocks/>
          </p:cNvGrpSpPr>
          <p:nvPr/>
        </p:nvGrpSpPr>
        <p:grpSpPr bwMode="auto">
          <a:xfrm>
            <a:off x="1327150" y="2667000"/>
            <a:ext cx="3092450" cy="3352800"/>
            <a:chOff x="836" y="1680"/>
            <a:chExt cx="2592" cy="2112"/>
          </a:xfrm>
        </p:grpSpPr>
        <p:sp>
          <p:nvSpPr>
            <p:cNvPr id="29717" name="Line 3"/>
            <p:cNvSpPr>
              <a:spLocks noChangeShapeType="1"/>
            </p:cNvSpPr>
            <p:nvPr/>
          </p:nvSpPr>
          <p:spPr bwMode="auto">
            <a:xfrm>
              <a:off x="836" y="1680"/>
              <a:ext cx="25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18" name="Line 12"/>
            <p:cNvSpPr>
              <a:spLocks noChangeShapeType="1"/>
            </p:cNvSpPr>
            <p:nvPr/>
          </p:nvSpPr>
          <p:spPr bwMode="auto">
            <a:xfrm>
              <a:off x="836" y="2064"/>
              <a:ext cx="25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19" name="Line 15"/>
            <p:cNvSpPr>
              <a:spLocks noChangeShapeType="1"/>
            </p:cNvSpPr>
            <p:nvPr/>
          </p:nvSpPr>
          <p:spPr bwMode="auto">
            <a:xfrm>
              <a:off x="836" y="2479"/>
              <a:ext cx="25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20" name="Line 18"/>
            <p:cNvSpPr>
              <a:spLocks noChangeShapeType="1"/>
            </p:cNvSpPr>
            <p:nvPr/>
          </p:nvSpPr>
          <p:spPr bwMode="auto">
            <a:xfrm>
              <a:off x="836" y="2911"/>
              <a:ext cx="25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21" name="Line 21"/>
            <p:cNvSpPr>
              <a:spLocks noChangeShapeType="1"/>
            </p:cNvSpPr>
            <p:nvPr/>
          </p:nvSpPr>
          <p:spPr bwMode="auto">
            <a:xfrm>
              <a:off x="836" y="3312"/>
              <a:ext cx="25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9702" name="Group 26"/>
          <p:cNvGrpSpPr>
            <a:grpSpLocks/>
          </p:cNvGrpSpPr>
          <p:nvPr/>
        </p:nvGrpSpPr>
        <p:grpSpPr bwMode="auto">
          <a:xfrm>
            <a:off x="2659063" y="2667000"/>
            <a:ext cx="966787" cy="3048000"/>
            <a:chOff x="1675" y="1536"/>
            <a:chExt cx="609" cy="1920"/>
          </a:xfrm>
        </p:grpSpPr>
        <p:sp>
          <p:nvSpPr>
            <p:cNvPr id="29712" name="Text Box 6"/>
            <p:cNvSpPr txBox="1">
              <a:spLocks noChangeArrowheads="1"/>
            </p:cNvSpPr>
            <p:nvPr/>
          </p:nvSpPr>
          <p:spPr bwMode="auto">
            <a:xfrm>
              <a:off x="1675" y="1536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/>
                <a:t>SYN</a:t>
              </a:r>
              <a:r>
                <a:rPr lang="en-US" sz="2400" baseline="-25000"/>
                <a:t>C1</a:t>
              </a:r>
            </a:p>
          </p:txBody>
        </p:sp>
        <p:sp>
          <p:nvSpPr>
            <p:cNvPr id="29713" name="Text Box 13"/>
            <p:cNvSpPr txBox="1">
              <a:spLocks noChangeArrowheads="1"/>
            </p:cNvSpPr>
            <p:nvPr/>
          </p:nvSpPr>
          <p:spPr bwMode="auto">
            <a:xfrm>
              <a:off x="1675" y="1920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/>
                <a:t>SYN</a:t>
              </a:r>
              <a:r>
                <a:rPr lang="en-US" sz="2400" baseline="-25000"/>
                <a:t>C2</a:t>
              </a:r>
            </a:p>
          </p:txBody>
        </p:sp>
        <p:sp>
          <p:nvSpPr>
            <p:cNvPr id="29714" name="Text Box 16"/>
            <p:cNvSpPr txBox="1">
              <a:spLocks noChangeArrowheads="1"/>
            </p:cNvSpPr>
            <p:nvPr/>
          </p:nvSpPr>
          <p:spPr bwMode="auto">
            <a:xfrm>
              <a:off x="1675" y="2335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/>
                <a:t>SYN</a:t>
              </a:r>
              <a:r>
                <a:rPr lang="en-US" sz="2400" baseline="-25000"/>
                <a:t>C3</a:t>
              </a: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1675" y="2767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/>
                <a:t>SYN</a:t>
              </a:r>
              <a:r>
                <a:rPr lang="en-US" sz="2400" baseline="-25000"/>
                <a:t>C4</a:t>
              </a:r>
            </a:p>
          </p:txBody>
        </p:sp>
        <p:sp>
          <p:nvSpPr>
            <p:cNvPr id="29716" name="Text Box 22"/>
            <p:cNvSpPr txBox="1">
              <a:spLocks noChangeArrowheads="1"/>
            </p:cNvSpPr>
            <p:nvPr/>
          </p:nvSpPr>
          <p:spPr bwMode="auto">
            <a:xfrm>
              <a:off x="1675" y="3168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/>
                <a:t>SYN</a:t>
              </a:r>
              <a:r>
                <a:rPr lang="en-US" sz="2400" baseline="-25000"/>
                <a:t>C5</a:t>
              </a:r>
            </a:p>
          </p:txBody>
        </p:sp>
      </p:grpSp>
      <p:grpSp>
        <p:nvGrpSpPr>
          <p:cNvPr id="29703" name="Group 25"/>
          <p:cNvGrpSpPr>
            <a:grpSpLocks/>
          </p:cNvGrpSpPr>
          <p:nvPr/>
        </p:nvGrpSpPr>
        <p:grpSpPr bwMode="auto">
          <a:xfrm>
            <a:off x="4267200" y="1806575"/>
            <a:ext cx="527050" cy="4621213"/>
            <a:chOff x="2784" y="1138"/>
            <a:chExt cx="332" cy="2911"/>
          </a:xfrm>
        </p:grpSpPr>
        <p:sp>
          <p:nvSpPr>
            <p:cNvPr id="29705" name="Text Box 5"/>
            <p:cNvSpPr txBox="1">
              <a:spLocks noChangeArrowheads="1"/>
            </p:cNvSpPr>
            <p:nvPr/>
          </p:nvSpPr>
          <p:spPr bwMode="auto">
            <a:xfrm>
              <a:off x="2784" y="113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/>
                <a:t>S</a:t>
              </a:r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2923" y="1488"/>
              <a:ext cx="0" cy="67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 flipH="1">
              <a:off x="2923" y="2160"/>
              <a:ext cx="1" cy="188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08" name="Line 14"/>
            <p:cNvSpPr>
              <a:spLocks noChangeShapeType="1"/>
            </p:cNvSpPr>
            <p:nvPr/>
          </p:nvSpPr>
          <p:spPr bwMode="auto">
            <a:xfrm>
              <a:off x="2972" y="2544"/>
              <a:ext cx="0" cy="150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09" name="Line 17"/>
            <p:cNvSpPr>
              <a:spLocks noChangeShapeType="1"/>
            </p:cNvSpPr>
            <p:nvPr/>
          </p:nvSpPr>
          <p:spPr bwMode="auto">
            <a:xfrm>
              <a:off x="3016" y="2959"/>
              <a:ext cx="4" cy="109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10" name="Line 20"/>
            <p:cNvSpPr>
              <a:spLocks noChangeShapeType="1"/>
            </p:cNvSpPr>
            <p:nvPr/>
          </p:nvSpPr>
          <p:spPr bwMode="auto">
            <a:xfrm>
              <a:off x="3068" y="3391"/>
              <a:ext cx="0" cy="65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711" name="Line 23"/>
            <p:cNvSpPr>
              <a:spLocks noChangeShapeType="1"/>
            </p:cNvSpPr>
            <p:nvPr/>
          </p:nvSpPr>
          <p:spPr bwMode="auto">
            <a:xfrm>
              <a:off x="3116" y="3792"/>
              <a:ext cx="0" cy="25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9704" name="Text Box 24"/>
          <p:cNvSpPr txBox="1">
            <a:spLocks noChangeArrowheads="1"/>
          </p:cNvSpPr>
          <p:nvPr/>
        </p:nvSpPr>
        <p:spPr bwMode="auto">
          <a:xfrm>
            <a:off x="5126038" y="1905000"/>
            <a:ext cx="3484562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u="sng"/>
              <a:t>Single machine</a:t>
            </a:r>
            <a:r>
              <a:rPr lang="en-US" sz="2400"/>
              <a:t>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/>
              <a:t> SYN Packets with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 b="1">
                <a:solidFill>
                  <a:srgbClr val="009900"/>
                </a:solidFill>
              </a:rPr>
              <a:t>random source IP</a:t>
            </a:r>
            <a:br>
              <a:rPr lang="en-US" sz="2400" b="1">
                <a:solidFill>
                  <a:srgbClr val="009900"/>
                </a:solidFill>
              </a:rPr>
            </a:br>
            <a:r>
              <a:rPr lang="en-US" sz="2400" b="1">
                <a:solidFill>
                  <a:srgbClr val="009900"/>
                </a:solidFill>
              </a:rPr>
              <a:t>	addresses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/>
              <a:t> Fills up backlog queue</a:t>
            </a:r>
            <a:br>
              <a:rPr lang="en-US" sz="2400"/>
            </a:br>
            <a:r>
              <a:rPr lang="en-US" sz="2400"/>
              <a:t>	on server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/>
              <a:t> No further connections</a:t>
            </a:r>
            <a:br>
              <a:rPr lang="en-US" sz="2400"/>
            </a:br>
            <a:r>
              <a:rPr lang="en-US" sz="2400"/>
              <a:t>	possible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95CE85B-97F3-1344-9B90-703B5B9F9CCF}" type="slidenum">
              <a:rPr lang="en-GB" sz="1400"/>
              <a:pPr eaLnBrk="1" hangingPunct="1"/>
              <a:t>12</a:t>
            </a:fld>
            <a:endParaRPr lang="en-GB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SYN Floods     </a:t>
            </a:r>
            <a:r>
              <a:rPr lang="en-US" sz="2800">
                <a:latin typeface="Tahoma" charset="0"/>
              </a:rPr>
              <a:t>(phrack 48, no 13, 1996)</a:t>
            </a:r>
          </a:p>
        </p:txBody>
      </p:sp>
      <p:graphicFrame>
        <p:nvGraphicFramePr>
          <p:cNvPr id="1351723" name="Group 43"/>
          <p:cNvGraphicFramePr>
            <a:graphicFrameLocks noGrp="1"/>
          </p:cNvGraphicFramePr>
          <p:nvPr>
            <p:ph sz="half" idx="2"/>
          </p:nvPr>
        </p:nvGraphicFramePr>
        <p:xfrm>
          <a:off x="2057400" y="1814513"/>
          <a:ext cx="4419600" cy="2301970"/>
        </p:xfrm>
        <a:graphic>
          <a:graphicData uri="http://schemas.openxmlformats.org/drawingml/2006/table">
            <a:tbl>
              <a:tblPr/>
              <a:tblGrid>
                <a:gridCol w="2455863"/>
                <a:gridCol w="1963737"/>
              </a:tblGrid>
              <a:tr h="895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Backlog 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queue size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Linux 1.2.x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FreeBSD 2.1.5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128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WinNT 4.0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0" name="Text Box 41"/>
          <p:cNvSpPr txBox="1">
            <a:spLocks noChangeArrowheads="1"/>
          </p:cNvSpPr>
          <p:nvPr/>
        </p:nvSpPr>
        <p:spPr bwMode="auto">
          <a:xfrm>
            <a:off x="2246313" y="4343400"/>
            <a:ext cx="415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Backlog timeout:    3 minutes</a:t>
            </a:r>
          </a:p>
        </p:txBody>
      </p:sp>
      <p:sp>
        <p:nvSpPr>
          <p:cNvPr id="30741" name="Text Box 42"/>
          <p:cNvSpPr txBox="1">
            <a:spLocks noChangeArrowheads="1"/>
          </p:cNvSpPr>
          <p:nvPr/>
        </p:nvSpPr>
        <p:spPr bwMode="auto">
          <a:xfrm>
            <a:off x="1279525" y="5257800"/>
            <a:ext cx="52990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buFont typeface="Symbol" charset="0"/>
              <a:buChar char="Þ"/>
            </a:pPr>
            <a:r>
              <a:rPr lang="en-US" sz="2400">
                <a:sym typeface="Symbol" charset="0"/>
              </a:rPr>
              <a:t>  Attacker need only send 128 SYN </a:t>
            </a:r>
            <a:br>
              <a:rPr lang="en-US" sz="2400">
                <a:sym typeface="Symbol" charset="0"/>
              </a:rPr>
            </a:br>
            <a:r>
              <a:rPr lang="en-US" sz="2400">
                <a:sym typeface="Symbol" charset="0"/>
              </a:rPr>
              <a:t>	packets every 3 minutes.</a:t>
            </a:r>
          </a:p>
          <a:p>
            <a:pPr eaLnBrk="1" hangingPunct="1">
              <a:spcBef>
                <a:spcPct val="25000"/>
              </a:spcBef>
              <a:buFont typeface="Symbol" charset="0"/>
              <a:buChar char="Þ"/>
            </a:pPr>
            <a:r>
              <a:rPr lang="en-US" sz="2400">
                <a:sym typeface="Symbol" charset="0"/>
              </a:rPr>
              <a:t> 	Low rate SYN flood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CE1CCAA-6C05-BC42-9EA6-C11A85D97814}" type="slidenum">
              <a:rPr lang="en-GB" sz="1400"/>
              <a:pPr eaLnBrk="1" hangingPunct="1"/>
              <a:t>13</a:t>
            </a:fld>
            <a:endParaRPr lang="en-GB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classic SYN flood example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endParaRPr lang="en-US">
              <a:latin typeface="Tahoma" charset="0"/>
              <a:sym typeface="Symbo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u="sng">
                <a:latin typeface="Tahoma" charset="0"/>
                <a:sym typeface="Symbol" charset="0"/>
              </a:rPr>
              <a:t>MS Blaster worm</a:t>
            </a:r>
            <a:r>
              <a:rPr lang="en-US">
                <a:latin typeface="Tahoma" charset="0"/>
                <a:sym typeface="Symbol" charset="0"/>
              </a:rPr>
              <a:t>    (2003)</a:t>
            </a:r>
          </a:p>
          <a:p>
            <a:pPr lvl="1" eaLnBrk="1" hangingPunct="1">
              <a:lnSpc>
                <a:spcPct val="120000"/>
              </a:lnSpc>
            </a:pPr>
            <a:r>
              <a:rPr lang="en-US">
                <a:latin typeface="Tahoma" charset="0"/>
                <a:sym typeface="Symbol" charset="0"/>
              </a:rPr>
              <a:t>Infected machines at noon on Aug 16</a:t>
            </a:r>
            <a:r>
              <a:rPr lang="en-US" baseline="30000">
                <a:latin typeface="Tahoma" charset="0"/>
                <a:sym typeface="Symbol" charset="0"/>
              </a:rPr>
              <a:t>th</a:t>
            </a:r>
            <a:r>
              <a:rPr lang="en-US">
                <a:latin typeface="Tahoma" charset="0"/>
                <a:sym typeface="Symbol" charset="0"/>
              </a:rPr>
              <a:t>:</a:t>
            </a:r>
          </a:p>
          <a:p>
            <a:pPr lvl="2" eaLnBrk="1" hangingPunct="1"/>
            <a:r>
              <a:rPr lang="en-US">
                <a:latin typeface="Tahoma" charset="0"/>
                <a:sym typeface="Symbol" charset="0"/>
              </a:rPr>
              <a:t>SYN flood on port 80 to  </a:t>
            </a:r>
            <a:r>
              <a:rPr lang="en-US" b="1">
                <a:solidFill>
                  <a:srgbClr val="009900"/>
                </a:solidFill>
                <a:latin typeface="Tahoma" charset="0"/>
                <a:sym typeface="Symbol" charset="0"/>
              </a:rPr>
              <a:t>windowsupdate.com</a:t>
            </a:r>
          </a:p>
          <a:p>
            <a:pPr lvl="2" eaLnBrk="1" hangingPunct="1">
              <a:spcBef>
                <a:spcPct val="40000"/>
              </a:spcBef>
            </a:pPr>
            <a:r>
              <a:rPr lang="en-US">
                <a:latin typeface="Tahoma" charset="0"/>
                <a:sym typeface="Symbol" charset="0"/>
              </a:rPr>
              <a:t>50 SYN packets every second. </a:t>
            </a:r>
          </a:p>
          <a:p>
            <a:pPr lvl="3" eaLnBrk="1" hangingPunct="1"/>
            <a:r>
              <a:rPr lang="en-US">
                <a:latin typeface="Tahoma" charset="0"/>
                <a:sym typeface="Symbol" charset="0"/>
              </a:rPr>
              <a:t>each packet is 40 bytes.</a:t>
            </a:r>
          </a:p>
          <a:p>
            <a:pPr lvl="2" eaLnBrk="1" hangingPunct="1"/>
            <a:r>
              <a:rPr lang="en-US">
                <a:latin typeface="Tahoma" charset="0"/>
              </a:rPr>
              <a:t>Spoofed source IP:  a.b.X.Y   where  X,Y random.</a:t>
            </a:r>
          </a:p>
          <a:p>
            <a:pPr eaLnBrk="1" hangingPunct="1">
              <a:spcBef>
                <a:spcPct val="80000"/>
              </a:spcBef>
            </a:pPr>
            <a:r>
              <a:rPr lang="en-US" u="sng">
                <a:latin typeface="Tahoma" charset="0"/>
              </a:rPr>
              <a:t>MS solution</a:t>
            </a:r>
            <a:r>
              <a:rPr lang="en-US">
                <a:latin typeface="Tahoma" charset="0"/>
              </a:rPr>
              <a:t>:   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>
                <a:latin typeface="Tahoma" charset="0"/>
              </a:rPr>
              <a:t>new name:   </a:t>
            </a:r>
            <a:r>
              <a:rPr lang="en-US">
                <a:solidFill>
                  <a:srgbClr val="009900"/>
                </a:solidFill>
                <a:latin typeface="Tahoma" charset="0"/>
              </a:rPr>
              <a:t>windowsupdate.microsoft.com</a:t>
            </a:r>
            <a:r>
              <a:rPr lang="en-US">
                <a:latin typeface="Tahoma" charset="0"/>
              </a:rPr>
              <a:t> </a:t>
            </a:r>
          </a:p>
          <a:p>
            <a:pPr lvl="1" eaLnBrk="1" hangingPunct="1"/>
            <a:r>
              <a:rPr lang="en-US">
                <a:latin typeface="Tahoma" charset="0"/>
              </a:rPr>
              <a:t>Win update file delivered by Akamai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81C1CED-55F3-B04D-BB59-D5A0046EAEB3}" type="slidenum">
              <a:rPr lang="en-GB" sz="1400"/>
              <a:pPr eaLnBrk="1" hangingPunct="1"/>
              <a:t>14</a:t>
            </a:fld>
            <a:endParaRPr lang="en-GB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Low rate SYN flood defenses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Non-solution:</a:t>
            </a:r>
          </a:p>
          <a:p>
            <a:pPr lvl="1" eaLnBrk="1" hangingPunct="1"/>
            <a:r>
              <a:rPr lang="en-US">
                <a:latin typeface="Tahoma" charset="0"/>
              </a:rPr>
              <a:t>Increase backlog queue size or decrease timeout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 u="sng">
                <a:latin typeface="Tahoma" charset="0"/>
              </a:rPr>
              <a:t>Correct solution</a:t>
            </a:r>
            <a:r>
              <a:rPr lang="en-US">
                <a:latin typeface="Tahoma" charset="0"/>
              </a:rPr>
              <a:t>  </a:t>
            </a:r>
            <a:r>
              <a:rPr lang="en-US" sz="2000">
                <a:latin typeface="Tahoma" charset="0"/>
              </a:rPr>
              <a:t>(when under attack) </a:t>
            </a:r>
            <a:r>
              <a:rPr lang="en-US">
                <a:latin typeface="Tahoma" charset="0"/>
              </a:rPr>
              <a:t>:   </a:t>
            </a:r>
          </a:p>
          <a:p>
            <a:pPr lvl="1" eaLnBrk="1" hangingPunct="1"/>
            <a:r>
              <a:rPr lang="en-US" b="1">
                <a:solidFill>
                  <a:srgbClr val="009900"/>
                </a:solidFill>
                <a:latin typeface="Tahoma" charset="0"/>
              </a:rPr>
              <a:t>Syncookies</a:t>
            </a:r>
            <a:r>
              <a:rPr lang="en-US">
                <a:latin typeface="Tahoma" charset="0"/>
              </a:rPr>
              <a:t>:  remove state from server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>
                <a:latin typeface="Tahoma" charset="0"/>
              </a:rPr>
              <a:t>Small performance overhead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C0344C-2D64-6342-A2C3-A6DD55D3BAD2}" type="slidenum">
              <a:rPr lang="en-GB" sz="1400"/>
              <a:pPr eaLnBrk="1" hangingPunct="1"/>
              <a:t>15</a:t>
            </a:fld>
            <a:endParaRPr lang="en-GB" sz="140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838200" y="3208338"/>
            <a:ext cx="6629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Syncookies</a:t>
            </a:r>
          </a:p>
        </p:txBody>
      </p:sp>
      <p:sp>
        <p:nvSpPr>
          <p:cNvPr id="142950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610600" cy="5029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Idea:  use secret key and data in packet to gen. server SN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>
                <a:latin typeface="Tahoma" charset="0"/>
              </a:rPr>
              <a:t>Server responds to Client with SYN-ACK cookie: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T = 5-bit counter incremented every 64 </a:t>
            </a:r>
            <a:r>
              <a:rPr lang="en-US" dirty="0" err="1">
                <a:latin typeface="Tahoma" charset="0"/>
              </a:rPr>
              <a:t>secs</a:t>
            </a:r>
            <a:r>
              <a:rPr lang="en-US" dirty="0">
                <a:latin typeface="Tahoma" charset="0"/>
              </a:rPr>
              <a:t>.</a:t>
            </a:r>
          </a:p>
          <a:p>
            <a:pPr lvl="1" eaLnBrk="1" hangingPunct="1">
              <a:spcBef>
                <a:spcPts val="1600"/>
              </a:spcBef>
            </a:pPr>
            <a:r>
              <a:rPr lang="en-US" dirty="0">
                <a:latin typeface="Tahoma" charset="0"/>
              </a:rPr>
              <a:t>L = </a:t>
            </a:r>
            <a:r>
              <a:rPr lang="en-US" dirty="0" err="1">
                <a:latin typeface="Tahoma" charset="0"/>
              </a:rPr>
              <a:t>MAC</a:t>
            </a:r>
            <a:r>
              <a:rPr lang="en-US" baseline="-25000" dirty="0" err="1">
                <a:latin typeface="Tahoma" charset="0"/>
              </a:rPr>
              <a:t>key</a:t>
            </a:r>
            <a:r>
              <a:rPr lang="en-US" dirty="0">
                <a:latin typeface="Tahoma" charset="0"/>
              </a:rPr>
              <a:t> (</a:t>
            </a:r>
            <a:r>
              <a:rPr lang="en-US" sz="2000" dirty="0" err="1">
                <a:latin typeface="Tahoma" charset="0"/>
              </a:rPr>
              <a:t>SAddr</a:t>
            </a:r>
            <a:r>
              <a:rPr lang="en-US" sz="2000" dirty="0">
                <a:latin typeface="Tahoma" charset="0"/>
              </a:rPr>
              <a:t>,  </a:t>
            </a:r>
            <a:r>
              <a:rPr lang="en-US" sz="2000" dirty="0" err="1">
                <a:latin typeface="Tahoma" charset="0"/>
              </a:rPr>
              <a:t>SPort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dirty="0" err="1">
                <a:latin typeface="Tahoma" charset="0"/>
              </a:rPr>
              <a:t>DAddr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dirty="0" err="1">
                <a:latin typeface="Tahoma" charset="0"/>
              </a:rPr>
              <a:t>DPort</a:t>
            </a:r>
            <a:r>
              <a:rPr lang="en-US" sz="2000" dirty="0">
                <a:latin typeface="Tahoma" charset="0"/>
              </a:rPr>
              <a:t>, SN</a:t>
            </a:r>
            <a:r>
              <a:rPr lang="en-US" sz="2000" baseline="-25000" dirty="0">
                <a:latin typeface="Tahoma" charset="0"/>
              </a:rPr>
              <a:t>C</a:t>
            </a:r>
            <a:r>
              <a:rPr lang="en-US" sz="2000" dirty="0">
                <a:latin typeface="Tahoma" charset="0"/>
              </a:rPr>
              <a:t>, T</a:t>
            </a:r>
            <a:r>
              <a:rPr lang="en-US" dirty="0">
                <a:latin typeface="Tahoma" charset="0"/>
              </a:rPr>
              <a:t>)     </a:t>
            </a:r>
            <a:r>
              <a:rPr lang="en-US" sz="1600" dirty="0">
                <a:latin typeface="Tahoma" charset="0"/>
              </a:rPr>
              <a:t>[24 bits]</a:t>
            </a:r>
            <a:endParaRPr lang="en-US" dirty="0">
              <a:latin typeface="Tahoma" charset="0"/>
            </a:endParaRPr>
          </a:p>
          <a:p>
            <a:pPr lvl="2" eaLnBrk="1" hangingPunct="1">
              <a:spcBef>
                <a:spcPts val="1200"/>
              </a:spcBef>
            </a:pPr>
            <a:r>
              <a:rPr lang="en-US" dirty="0">
                <a:latin typeface="Tahoma" charset="0"/>
              </a:rPr>
              <a:t>key:   picked at random during boot</a:t>
            </a:r>
          </a:p>
          <a:p>
            <a:pPr lvl="1" eaLnBrk="1" hangingPunct="1">
              <a:spcBef>
                <a:spcPts val="1600"/>
              </a:spcBef>
            </a:pPr>
            <a:r>
              <a:rPr lang="en-US" dirty="0">
                <a:latin typeface="Tahoma" charset="0"/>
              </a:rPr>
              <a:t>SN</a:t>
            </a:r>
            <a:r>
              <a:rPr lang="en-US" baseline="-25000" dirty="0">
                <a:latin typeface="Tahoma" charset="0"/>
              </a:rPr>
              <a:t>S</a:t>
            </a:r>
            <a:r>
              <a:rPr lang="en-US" dirty="0">
                <a:latin typeface="Tahoma" charset="0"/>
              </a:rPr>
              <a:t> =  (T . </a:t>
            </a:r>
            <a:r>
              <a:rPr lang="en-US" dirty="0" err="1">
                <a:latin typeface="Tahoma" charset="0"/>
              </a:rPr>
              <a:t>mss</a:t>
            </a:r>
            <a:r>
              <a:rPr lang="en-US" dirty="0">
                <a:latin typeface="Tahoma" charset="0"/>
              </a:rPr>
              <a:t> .  L)		</a:t>
            </a:r>
            <a:r>
              <a:rPr lang="en-US" sz="1800" dirty="0">
                <a:latin typeface="Tahoma" charset="0"/>
              </a:rPr>
              <a:t>( |L| = 24 bits )</a:t>
            </a:r>
          </a:p>
          <a:p>
            <a:pPr lvl="1" eaLnBrk="1" hangingPunct="1"/>
            <a:r>
              <a:rPr lang="en-US" b="1" dirty="0">
                <a:latin typeface="Tahoma" charset="0"/>
              </a:rPr>
              <a:t>Server does not save state</a:t>
            </a:r>
            <a:r>
              <a:rPr lang="en-US" dirty="0">
                <a:latin typeface="Tahoma" charset="0"/>
              </a:rPr>
              <a:t>   </a:t>
            </a:r>
            <a:r>
              <a:rPr lang="en-US" sz="1800" dirty="0">
                <a:latin typeface="Tahoma" charset="0"/>
              </a:rPr>
              <a:t>(other TCP options are lost)</a:t>
            </a:r>
            <a:endParaRPr lang="en-US" b="1" dirty="0">
              <a:latin typeface="Tahoma" charset="0"/>
            </a:endParaRPr>
          </a:p>
          <a:p>
            <a:pPr eaLnBrk="1" hangingPunct="1">
              <a:spcBef>
                <a:spcPct val="80000"/>
              </a:spcBef>
            </a:pPr>
            <a:r>
              <a:rPr lang="en-US" dirty="0">
                <a:latin typeface="Tahoma" charset="0"/>
              </a:rPr>
              <a:t>Honest client responds with ACK </a:t>
            </a:r>
            <a:r>
              <a:rPr lang="en-US" sz="2000" dirty="0">
                <a:latin typeface="Tahoma" charset="0"/>
              </a:rPr>
              <a:t>( AN=SN</a:t>
            </a:r>
            <a:r>
              <a:rPr lang="en-US" sz="2000" baseline="-25000" dirty="0">
                <a:latin typeface="Tahoma" charset="0"/>
              </a:rPr>
              <a:t>S </a:t>
            </a:r>
            <a:r>
              <a:rPr lang="en-US" sz="2000" dirty="0">
                <a:latin typeface="Tahoma" charset="0"/>
              </a:rPr>
              <a:t> ,  SN=SN</a:t>
            </a:r>
            <a:r>
              <a:rPr lang="en-US" sz="2000" baseline="-25000" dirty="0">
                <a:latin typeface="Tahoma" charset="0"/>
              </a:rPr>
              <a:t>C</a:t>
            </a:r>
            <a:r>
              <a:rPr lang="en-US" sz="2000" dirty="0">
                <a:latin typeface="Tahoma" charset="0"/>
              </a:rPr>
              <a:t>+1 )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Server allocates space for socket only if valid  </a:t>
            </a:r>
            <a:r>
              <a:rPr lang="en-US" dirty="0" smtClean="0">
                <a:latin typeface="Tahoma" charset="0"/>
              </a:rPr>
              <a:t>SN</a:t>
            </a:r>
            <a:r>
              <a:rPr lang="en-US" baseline="-25000" dirty="0" smtClean="0">
                <a:latin typeface="Tahoma" charset="0"/>
              </a:rPr>
              <a:t>S</a:t>
            </a:r>
            <a:r>
              <a:rPr lang="en-US" dirty="0" smtClean="0">
                <a:latin typeface="Tahoma" charset="0"/>
              </a:rPr>
              <a:t>  </a:t>
            </a:r>
            <a:endParaRPr lang="en-US" dirty="0">
              <a:latin typeface="Tahoma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553200" y="914400"/>
            <a:ext cx="216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[Bernstein, Schenk]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7D9DB68-4012-A449-996C-CC38344E55D6}" type="slidenum">
              <a:rPr lang="en-GB" sz="1400"/>
              <a:pPr eaLnBrk="1" hangingPunct="1"/>
              <a:t>16</a:t>
            </a:fld>
            <a:endParaRPr lang="en-GB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SYN floods:  backscatter  </a:t>
            </a:r>
            <a:r>
              <a:rPr lang="en-US" sz="2400">
                <a:latin typeface="Tahoma" charset="0"/>
              </a:rPr>
              <a:t>[MVS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altLang="ja-JP" sz="2400">
                <a:latin typeface="Tahoma" charset="0"/>
              </a:rPr>
              <a:t>01]</a:t>
            </a:r>
            <a:endParaRPr lang="en-US" sz="2400">
              <a:latin typeface="Tahoma" charset="0"/>
            </a:endParaRP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SYN with forged source IP </a:t>
            </a:r>
            <a:r>
              <a:rPr lang="en-US">
                <a:latin typeface="Tahoma" charset="0"/>
                <a:sym typeface="Symbol" charset="0"/>
              </a:rPr>
              <a:t>  SYN/ACK to random host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18750" r="21875" b="17708"/>
          <a:stretch>
            <a:fillRect/>
          </a:stretch>
        </p:blipFill>
        <p:spPr bwMode="auto">
          <a:xfrm>
            <a:off x="838200" y="2133600"/>
            <a:ext cx="54102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AECB4AD-C7D0-7C49-BEC4-3516F9A17C1D}" type="slidenum">
              <a:rPr lang="en-GB" sz="1400"/>
              <a:pPr eaLnBrk="1" hangingPunct="1"/>
              <a:t>17</a:t>
            </a:fld>
            <a:endParaRPr lang="en-GB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Backscatter measurement  </a:t>
            </a:r>
            <a:r>
              <a:rPr lang="en-US" sz="2000">
                <a:latin typeface="Tahoma" charset="0"/>
              </a:rPr>
              <a:t>[MVS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01]</a:t>
            </a:r>
            <a:endParaRPr lang="en-US" sz="2000">
              <a:latin typeface="Tahoma" charset="0"/>
            </a:endParaRP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Listen to unused IP </a:t>
            </a:r>
            <a:r>
              <a:rPr lang="en-US" dirty="0" err="1">
                <a:latin typeface="Tahoma" charset="0"/>
              </a:rPr>
              <a:t>addresss</a:t>
            </a:r>
            <a:r>
              <a:rPr lang="en-US" dirty="0">
                <a:latin typeface="Tahoma" charset="0"/>
              </a:rPr>
              <a:t> space  (</a:t>
            </a:r>
            <a:r>
              <a:rPr lang="en-US" dirty="0" err="1">
                <a:latin typeface="Tahoma" charset="0"/>
              </a:rPr>
              <a:t>darknet</a:t>
            </a:r>
            <a:r>
              <a:rPr lang="en-US" dirty="0">
                <a:latin typeface="Tahoma" charset="0"/>
              </a:rPr>
              <a:t>)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Lonely SYN/ACK packet likely to be result of SYN attack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2001:      </a:t>
            </a:r>
            <a:r>
              <a:rPr lang="en-US" b="1" dirty="0">
                <a:latin typeface="Tahoma" charset="0"/>
              </a:rPr>
              <a:t>400</a:t>
            </a:r>
            <a:r>
              <a:rPr lang="en-US" dirty="0">
                <a:latin typeface="Tahoma" charset="0"/>
              </a:rPr>
              <a:t> SYN attacks/week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2013:      </a:t>
            </a:r>
            <a:r>
              <a:rPr lang="en-US" b="1" dirty="0" smtClean="0">
                <a:latin typeface="Tahoma" charset="0"/>
              </a:rPr>
              <a:t>773 </a:t>
            </a:r>
            <a:r>
              <a:rPr lang="en-US" dirty="0" smtClean="0">
                <a:latin typeface="Tahoma" charset="0"/>
              </a:rPr>
              <a:t>SYN </a:t>
            </a:r>
            <a:r>
              <a:rPr lang="en-US" dirty="0">
                <a:latin typeface="Tahoma" charset="0"/>
              </a:rPr>
              <a:t>attacks/24 hours   </a:t>
            </a:r>
            <a:r>
              <a:rPr lang="en-US" sz="1800" dirty="0">
                <a:latin typeface="Tahoma" charset="0"/>
              </a:rPr>
              <a:t>(arbor networks ATLAS) </a:t>
            </a:r>
            <a:endParaRPr lang="en-US" dirty="0">
              <a:latin typeface="Tahoma" charset="0"/>
            </a:endParaRPr>
          </a:p>
          <a:p>
            <a:pPr lvl="1" eaLnBrk="1" hangingPunct="1">
              <a:spcBef>
                <a:spcPct val="90000"/>
              </a:spcBef>
            </a:pPr>
            <a:r>
              <a:rPr lang="en-US" dirty="0">
                <a:latin typeface="Tahoma" charset="0"/>
              </a:rPr>
              <a:t>Larger experiments:   (monitor many ISP </a:t>
            </a:r>
            <a:r>
              <a:rPr lang="en-US" dirty="0" err="1">
                <a:latin typeface="Tahoma" charset="0"/>
              </a:rPr>
              <a:t>darknets</a:t>
            </a:r>
            <a:r>
              <a:rPr lang="en-US" dirty="0">
                <a:latin typeface="Tahoma" charset="0"/>
              </a:rPr>
              <a:t>)</a:t>
            </a:r>
          </a:p>
          <a:p>
            <a:pPr lvl="2" eaLnBrk="1" hangingPunct="1"/>
            <a:r>
              <a:rPr lang="en-US" dirty="0">
                <a:latin typeface="Tahoma" charset="0"/>
              </a:rPr>
              <a:t>Arbor </a:t>
            </a:r>
            <a:r>
              <a:rPr lang="en-US" dirty="0" smtClean="0">
                <a:latin typeface="Tahoma" charset="0"/>
              </a:rPr>
              <a:t>networks</a:t>
            </a:r>
            <a:endParaRPr lang="en-US" sz="2000" dirty="0">
              <a:latin typeface="Tahoma" charset="0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381125" y="2427288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1304925" y="2579688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1381125" y="219868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7705725" y="219868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1219200" y="2530475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7453313" y="253047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2</a:t>
            </a:r>
            <a:r>
              <a:rPr lang="en-US" sz="2400" baseline="30000"/>
              <a:t>32</a:t>
            </a:r>
            <a:endParaRPr lang="en-US" sz="2400"/>
          </a:p>
        </p:txBody>
      </p:sp>
      <p:sp>
        <p:nvSpPr>
          <p:cNvPr id="39946" name="AutoShape 11"/>
          <p:cNvSpPr>
            <a:spLocks/>
          </p:cNvSpPr>
          <p:nvPr/>
        </p:nvSpPr>
        <p:spPr bwMode="auto">
          <a:xfrm rot="-5400000">
            <a:off x="4467225" y="2111375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auto">
          <a:xfrm>
            <a:off x="3971925" y="2514600"/>
            <a:ext cx="1220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monitor</a:t>
            </a:r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3852863" y="2057400"/>
            <a:ext cx="1404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/8 network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Estonia attack      </a:t>
            </a:r>
            <a:r>
              <a:rPr lang="en-US" sz="1800">
                <a:latin typeface="Tahoma" charset="0"/>
              </a:rPr>
              <a:t>(ATLAS </a:t>
            </a:r>
            <a:r>
              <a:rPr lang="ja-JP" altLang="en-US" sz="1800">
                <a:latin typeface="Tahoma" charset="0"/>
              </a:rPr>
              <a:t>‘</a:t>
            </a:r>
            <a:r>
              <a:rPr lang="en-US" altLang="ja-JP" sz="1800">
                <a:latin typeface="Tahoma" charset="0"/>
              </a:rPr>
              <a:t>07)</a:t>
            </a:r>
            <a:endParaRPr lang="en-US" sz="1800">
              <a:latin typeface="Tahoma" charset="0"/>
            </a:endParaRPr>
          </a:p>
        </p:txBody>
      </p:sp>
      <p:sp>
        <p:nvSpPr>
          <p:cNvPr id="4813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Attack types detected:    </a:t>
            </a:r>
          </a:p>
          <a:p>
            <a:pPr lvl="1" eaLnBrk="1" hangingPunct="1"/>
            <a:r>
              <a:rPr lang="en-US">
                <a:latin typeface="Tahoma" charset="0"/>
              </a:rPr>
              <a:t>115 ICMP floods,    4 TCP SYN floods</a:t>
            </a:r>
          </a:p>
          <a:p>
            <a:pPr lvl="1"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 u="sng">
                <a:latin typeface="Tahoma" charset="0"/>
              </a:rPr>
              <a:t>Bandwidth</a:t>
            </a:r>
            <a:r>
              <a:rPr lang="en-US">
                <a:latin typeface="Tahoma" charset="0"/>
              </a:rPr>
              <a:t>:</a:t>
            </a:r>
          </a:p>
          <a:p>
            <a:pPr lvl="1" eaLnBrk="1" hangingPunct="1"/>
            <a:r>
              <a:rPr lang="en-US">
                <a:latin typeface="Tahoma" charset="0"/>
              </a:rPr>
              <a:t>12 attacks:    </a:t>
            </a:r>
            <a:r>
              <a:rPr lang="en-US" b="1">
                <a:latin typeface="Tahoma" charset="0"/>
              </a:rPr>
              <a:t>70-95  Mbps  for over 10 hours</a:t>
            </a:r>
          </a:p>
          <a:p>
            <a:pPr lvl="1"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All attack traffic was coming from outside Estonia</a:t>
            </a:r>
          </a:p>
          <a:p>
            <a:pPr lvl="1" eaLnBrk="1" hangingPunct="1"/>
            <a:r>
              <a:rPr lang="en-US">
                <a:latin typeface="Tahoma" charset="0"/>
              </a:rPr>
              <a:t>Estonia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solution:</a:t>
            </a:r>
          </a:p>
          <a:p>
            <a:pPr lvl="2" eaLnBrk="1" hangingPunct="1"/>
            <a:r>
              <a:rPr lang="en-US">
                <a:latin typeface="Tahoma" charset="0"/>
              </a:rPr>
              <a:t>Estonian ISPs blocked all foreign traffic until attacks stopped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=&gt;   DoS attack had little impact inside Estonia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D4ABE7-2547-5A40-858F-C7439FFCB9ED}" type="slidenum">
              <a:rPr lang="en-GB" sz="1400"/>
              <a:pPr eaLnBrk="1" hangingPunct="1"/>
              <a:t>18</a:t>
            </a:fld>
            <a:endParaRPr lang="en-GB" sz="1400"/>
          </a:p>
        </p:txBody>
      </p:sp>
      <p:pic>
        <p:nvPicPr>
          <p:cNvPr id="5" name="Content Placeholder 4" descr="estonia-bronzesoldi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7" b="6010"/>
          <a:stretch>
            <a:fillRect/>
          </a:stretch>
        </p:blipFill>
        <p:spPr bwMode="auto">
          <a:xfrm>
            <a:off x="7010400" y="228600"/>
            <a:ext cx="159366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3C493A-0A43-8448-95C5-E2D88F42A3F0}" type="slidenum">
              <a:rPr lang="en-GB" sz="1400"/>
              <a:pPr eaLnBrk="1" hangingPunct="1"/>
              <a:t>19</a:t>
            </a:fld>
            <a:endParaRPr lang="en-GB" sz="14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SYN Floods II: Massive flood </a:t>
            </a:r>
            <a:r>
              <a:rPr lang="en-US" sz="2800">
                <a:latin typeface="Tahoma" charset="0"/>
              </a:rPr>
              <a:t>(e.g BetCris.com </a:t>
            </a:r>
            <a:r>
              <a:rPr lang="ja-JP" altLang="en-US" sz="2800">
                <a:latin typeface="Tahoma" charset="0"/>
              </a:rPr>
              <a:t>‘</a:t>
            </a:r>
            <a:r>
              <a:rPr lang="en-US" altLang="ja-JP" sz="2800">
                <a:latin typeface="Tahoma" charset="0"/>
              </a:rPr>
              <a:t>03)</a:t>
            </a:r>
            <a:endParaRPr lang="en-US" sz="2800">
              <a:latin typeface="Tahoma" charset="0"/>
            </a:endParaRPr>
          </a:p>
        </p:txBody>
      </p:sp>
      <p:sp>
        <p:nvSpPr>
          <p:cNvPr id="134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534400" cy="525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Command bot army to flood specific target:  (DDoS)</a:t>
            </a:r>
          </a:p>
          <a:p>
            <a:pPr lvl="1" eaLnBrk="1" hangingPunct="1"/>
            <a:endParaRPr lang="en-US" b="1">
              <a:latin typeface="Tahoma" charset="0"/>
            </a:endParaRPr>
          </a:p>
          <a:p>
            <a:pPr lvl="1" eaLnBrk="1" hangingPunct="1"/>
            <a:r>
              <a:rPr lang="en-US" b="1">
                <a:latin typeface="Tahoma" charset="0"/>
              </a:rPr>
              <a:t>20,000</a:t>
            </a:r>
            <a:r>
              <a:rPr lang="en-US">
                <a:latin typeface="Tahoma" charset="0"/>
              </a:rPr>
              <a:t> bots can generate </a:t>
            </a:r>
            <a:r>
              <a:rPr lang="en-US" b="1">
                <a:latin typeface="Tahoma" charset="0"/>
              </a:rPr>
              <a:t>2Gb/sec</a:t>
            </a:r>
            <a:r>
              <a:rPr lang="en-US">
                <a:latin typeface="Tahoma" charset="0"/>
              </a:rPr>
              <a:t> of SYNs   </a:t>
            </a:r>
            <a:r>
              <a:rPr lang="en-US" sz="2000">
                <a:latin typeface="Tahoma" charset="0"/>
              </a:rPr>
              <a:t>(2003)</a:t>
            </a:r>
          </a:p>
          <a:p>
            <a:pPr lvl="1" eaLnBrk="1" hangingPunct="1"/>
            <a:endParaRPr lang="en-US">
              <a:latin typeface="Tahoma" charset="0"/>
            </a:endParaRPr>
          </a:p>
          <a:p>
            <a:pPr lvl="1" eaLnBrk="1" hangingPunct="1"/>
            <a:r>
              <a:rPr lang="en-US">
                <a:latin typeface="Tahoma" charset="0"/>
              </a:rPr>
              <a:t>At web site:</a:t>
            </a:r>
          </a:p>
          <a:p>
            <a:pPr lvl="2" eaLnBrk="1" hangingPunct="1"/>
            <a:r>
              <a:rPr lang="en-US">
                <a:latin typeface="Tahoma" charset="0"/>
              </a:rPr>
              <a:t>Saturates network uplink or network router</a:t>
            </a:r>
          </a:p>
          <a:p>
            <a:pPr lvl="2" eaLnBrk="1" hangingPunct="1">
              <a:lnSpc>
                <a:spcPct val="120000"/>
              </a:lnSpc>
            </a:pPr>
            <a:r>
              <a:rPr lang="en-US">
                <a:latin typeface="Tahoma" charset="0"/>
              </a:rPr>
              <a:t>Random source IP </a:t>
            </a:r>
            <a:r>
              <a:rPr lang="en-US">
                <a:latin typeface="Tahoma" charset="0"/>
                <a:sym typeface="Symbol" charset="0"/>
              </a:rPr>
              <a:t>  </a:t>
            </a:r>
            <a:br>
              <a:rPr lang="en-US">
                <a:latin typeface="Tahoma" charset="0"/>
                <a:sym typeface="Symbol" charset="0"/>
              </a:rPr>
            </a:br>
            <a:r>
              <a:rPr lang="en-US">
                <a:latin typeface="Tahoma" charset="0"/>
                <a:sym typeface="Symbol" charset="0"/>
              </a:rPr>
              <a:t>	attack SYNs look the same as real SYNs</a:t>
            </a:r>
          </a:p>
          <a:p>
            <a:pPr lvl="2" eaLnBrk="1" hangingPunct="1">
              <a:lnSpc>
                <a:spcPct val="110000"/>
              </a:lnSpc>
            </a:pPr>
            <a:endParaRPr lang="en-US">
              <a:latin typeface="Tahoma" charset="0"/>
              <a:sym typeface="Symbol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>
                <a:latin typeface="Tahoma" charset="0"/>
              </a:rPr>
              <a:t>What to do  ???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EFA084-A7D4-CF40-BC9C-5838C48159C9}" type="slidenum">
              <a:rPr lang="en-GB" sz="1400"/>
              <a:pPr eaLnBrk="1" hangingPunct="1"/>
              <a:t>2</a:t>
            </a:fld>
            <a:endParaRPr lang="en-GB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network DoS?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Goal:   take out a large site with little computing work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How:   </a:t>
            </a:r>
            <a:r>
              <a:rPr lang="en-US" b="1">
                <a:latin typeface="Tahoma" charset="0"/>
              </a:rPr>
              <a:t>Amplification</a:t>
            </a:r>
          </a:p>
          <a:p>
            <a:pPr lvl="1" eaLnBrk="1" hangingPunct="1"/>
            <a:r>
              <a:rPr lang="en-US">
                <a:latin typeface="Tahoma" charset="0"/>
              </a:rPr>
              <a:t>Small number of packets  </a:t>
            </a:r>
            <a:r>
              <a:rPr lang="en-US">
                <a:latin typeface="Tahoma" charset="0"/>
                <a:sym typeface="Symbol" charset="0"/>
              </a:rPr>
              <a:t>   big effect</a:t>
            </a:r>
            <a:r>
              <a:rPr lang="en-US">
                <a:latin typeface="Tahoma" charset="0"/>
              </a:rPr>
              <a:t> 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Two types of amplification attacks:</a:t>
            </a:r>
          </a:p>
          <a:p>
            <a:pPr lvl="1" eaLnBrk="1" hangingPunct="1"/>
            <a:r>
              <a:rPr lang="en-US">
                <a:latin typeface="Tahoma" charset="0"/>
              </a:rPr>
              <a:t>DoS bug:</a:t>
            </a:r>
          </a:p>
          <a:p>
            <a:pPr lvl="2" eaLnBrk="1" hangingPunct="1"/>
            <a:r>
              <a:rPr lang="en-US">
                <a:latin typeface="Tahoma" charset="0"/>
              </a:rPr>
              <a:t>Design flaw allowing one machine to disrupt a service</a:t>
            </a:r>
          </a:p>
          <a:p>
            <a:pPr lvl="1" eaLnBrk="1" hangingPunct="1"/>
            <a:r>
              <a:rPr lang="en-US">
                <a:latin typeface="Tahoma" charset="0"/>
              </a:rPr>
              <a:t>DoS flood:</a:t>
            </a:r>
          </a:p>
          <a:p>
            <a:pPr lvl="2" eaLnBrk="1" hangingPunct="1"/>
            <a:r>
              <a:rPr lang="en-US">
                <a:latin typeface="Tahoma" charset="0"/>
              </a:rPr>
              <a:t>Command bot-net to generate flood of requests</a:t>
            </a:r>
          </a:p>
          <a:p>
            <a:pPr lvl="2" eaLnBrk="1" hangingPunct="1"/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3D07C4-32BB-C642-9B4A-4859F69EF7FA}" type="slidenum">
              <a:rPr lang="en-GB" sz="1400"/>
              <a:pPr eaLnBrk="1" hangingPunct="1"/>
              <a:t>20</a:t>
            </a:fld>
            <a:endParaRPr lang="en-GB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Tahoma" charset="0"/>
              </a:rPr>
              <a:t>Prolexic</a:t>
            </a:r>
            <a:r>
              <a:rPr lang="en-US" dirty="0" smtClean="0">
                <a:latin typeface="Tahoma" charset="0"/>
              </a:rPr>
              <a:t>   /    </a:t>
            </a:r>
            <a:r>
              <a:rPr lang="en-US" dirty="0" err="1" smtClean="0">
                <a:latin typeface="Tahoma" charset="0"/>
              </a:rPr>
              <a:t>CloudFlare</a:t>
            </a:r>
            <a:endParaRPr lang="en-US" dirty="0">
              <a:latin typeface="Tahoma" charset="0"/>
            </a:endParaRP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5257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Idea:   only forward established TCP connections to site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marL="0" indent="0" eaLnBrk="1" hangingPunct="1"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860925" y="2651125"/>
            <a:ext cx="1295400" cy="2025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Prolexic</a:t>
            </a:r>
          </a:p>
          <a:p>
            <a:pPr algn="ctr"/>
            <a:r>
              <a:rPr lang="en-US" b="1"/>
              <a:t>Proxy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7413625" y="3962400"/>
            <a:ext cx="1295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sz="2400" b="1"/>
              <a:t>Web </a:t>
            </a:r>
            <a:br>
              <a:rPr lang="en-US" sz="2400" b="1"/>
            </a:br>
            <a:r>
              <a:rPr lang="en-US" sz="2400" b="1"/>
              <a:t>site</a:t>
            </a:r>
          </a:p>
        </p:txBody>
      </p:sp>
      <p:grpSp>
        <p:nvGrpSpPr>
          <p:cNvPr id="44038" name="Group 24"/>
          <p:cNvGrpSpPr>
            <a:grpSpLocks/>
          </p:cNvGrpSpPr>
          <p:nvPr/>
        </p:nvGrpSpPr>
        <p:grpSpPr bwMode="auto">
          <a:xfrm>
            <a:off x="685800" y="2847975"/>
            <a:ext cx="1371600" cy="1250950"/>
            <a:chOff x="432" y="1564"/>
            <a:chExt cx="864" cy="788"/>
          </a:xfrm>
        </p:grpSpPr>
        <p:pic>
          <p:nvPicPr>
            <p:cNvPr id="44048" name="Picture 4" descr="j023948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564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9" name="Picture 7" descr="j023948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660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0" name="Picture 8" descr="j023948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756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1" name="Picture 9" descr="j023948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852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52" name="Picture 10" descr="j023948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948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39" name="Line 11"/>
          <p:cNvSpPr>
            <a:spLocks noChangeShapeType="1"/>
          </p:cNvSpPr>
          <p:nvPr/>
        </p:nvSpPr>
        <p:spPr bwMode="auto">
          <a:xfrm>
            <a:off x="2079625" y="3021013"/>
            <a:ext cx="27813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0" name="Text Box 12"/>
          <p:cNvSpPr txBox="1">
            <a:spLocks noChangeArrowheads="1"/>
          </p:cNvSpPr>
          <p:nvPr/>
        </p:nvSpPr>
        <p:spPr bwMode="auto">
          <a:xfrm>
            <a:off x="2455863" y="2574925"/>
            <a:ext cx="190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Lots-of-SYNs</a:t>
            </a:r>
          </a:p>
        </p:txBody>
      </p:sp>
      <p:sp>
        <p:nvSpPr>
          <p:cNvPr id="44041" name="Line 15"/>
          <p:cNvSpPr>
            <a:spLocks noChangeShapeType="1"/>
          </p:cNvSpPr>
          <p:nvPr/>
        </p:nvSpPr>
        <p:spPr bwMode="auto">
          <a:xfrm flipH="1">
            <a:off x="2057400" y="3767138"/>
            <a:ext cx="27813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2" name="Text Box 16"/>
          <p:cNvSpPr txBox="1">
            <a:spLocks noChangeArrowheads="1"/>
          </p:cNvSpPr>
          <p:nvPr/>
        </p:nvSpPr>
        <p:spPr bwMode="auto">
          <a:xfrm flipH="1">
            <a:off x="2252663" y="3311525"/>
            <a:ext cx="2570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Lots-of-SYN/ACKs</a:t>
            </a:r>
          </a:p>
        </p:txBody>
      </p:sp>
      <p:grpSp>
        <p:nvGrpSpPr>
          <p:cNvPr id="44043" name="Group 20"/>
          <p:cNvGrpSpPr>
            <a:grpSpLocks/>
          </p:cNvGrpSpPr>
          <p:nvPr/>
        </p:nvGrpSpPr>
        <p:grpSpPr bwMode="auto">
          <a:xfrm>
            <a:off x="2079625" y="4049713"/>
            <a:ext cx="2781300" cy="457200"/>
            <a:chOff x="1344" y="2321"/>
            <a:chExt cx="1752" cy="288"/>
          </a:xfrm>
        </p:grpSpPr>
        <p:sp>
          <p:nvSpPr>
            <p:cNvPr id="44046" name="Line 17"/>
            <p:cNvSpPr>
              <a:spLocks noChangeShapeType="1"/>
            </p:cNvSpPr>
            <p:nvPr/>
          </p:nvSpPr>
          <p:spPr bwMode="auto">
            <a:xfrm>
              <a:off x="1344" y="2592"/>
              <a:ext cx="1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7" name="Text Box 18"/>
            <p:cNvSpPr txBox="1">
              <a:spLocks noChangeArrowheads="1"/>
            </p:cNvSpPr>
            <p:nvPr/>
          </p:nvSpPr>
          <p:spPr bwMode="auto">
            <a:xfrm>
              <a:off x="1581" y="2321"/>
              <a:ext cx="9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/>
                <a:t>Few ACKs</a:t>
              </a:r>
            </a:p>
          </p:txBody>
        </p:sp>
      </p:grpSp>
      <p:sp>
        <p:nvSpPr>
          <p:cNvPr id="44044" name="Line 22"/>
          <p:cNvSpPr>
            <a:spLocks noChangeShapeType="1"/>
          </p:cNvSpPr>
          <p:nvPr/>
        </p:nvSpPr>
        <p:spPr bwMode="auto">
          <a:xfrm>
            <a:off x="6156325" y="4479925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5" name="Text Box 23"/>
          <p:cNvSpPr txBox="1">
            <a:spLocks noChangeArrowheads="1"/>
          </p:cNvSpPr>
          <p:nvPr/>
        </p:nvSpPr>
        <p:spPr bwMode="auto">
          <a:xfrm>
            <a:off x="6235700" y="4403725"/>
            <a:ext cx="1100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Forward</a:t>
            </a:r>
          </a:p>
          <a:p>
            <a:pPr algn="ctr" eaLnBrk="1" hangingPunct="1"/>
            <a:r>
              <a:rPr lang="en-US"/>
              <a:t>to site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6C6B5CC-4FF6-8349-AD62-27C76B461758}" type="slidenum">
              <a:rPr lang="en-GB" sz="1400"/>
              <a:pPr eaLnBrk="1" hangingPunct="1"/>
              <a:t>21</a:t>
            </a:fld>
            <a:endParaRPr lang="en-GB" sz="14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Other junk packets</a:t>
            </a:r>
          </a:p>
        </p:txBody>
      </p:sp>
      <p:sp>
        <p:nvSpPr>
          <p:cNvPr id="46083" name="Rectangle 5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1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Tahoma" charset="0"/>
              </a:rPr>
              <a:t>Proxy must keep floods of these away from web site</a:t>
            </a:r>
          </a:p>
        </p:txBody>
      </p:sp>
      <p:graphicFrame>
        <p:nvGraphicFramePr>
          <p:cNvPr id="1416244" name="Group 5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46933678"/>
              </p:ext>
            </p:extLst>
          </p:nvPr>
        </p:nvGraphicFramePr>
        <p:xfrm>
          <a:off x="990600" y="1676400"/>
          <a:ext cx="7848600" cy="4106874"/>
        </p:xfrm>
        <a:graphic>
          <a:graphicData uri="http://schemas.openxmlformats.org/drawingml/2006/table">
            <a:tbl>
              <a:tblPr/>
              <a:tblGrid>
                <a:gridCol w="2895600"/>
                <a:gridCol w="2819400"/>
                <a:gridCol w="2133600"/>
              </a:tblGrid>
              <a:tr h="670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Attack Packet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Victim Response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Rate: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attk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/day</a:t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[ATLAS 2013]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SYN to open port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SYN/ACK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773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SYN to closed port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RST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ACK or TCP DATA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RST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RST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response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NULL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TCP RST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ICMP ECHO Request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ICMP ECHO Response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UDP to closed port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ICMP Port unreachable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387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AD9780F-FFEC-A44B-A145-C8FD7A91C7E9}" type="slidenum">
              <a:rPr lang="en-GB" sz="1400"/>
              <a:pPr eaLnBrk="1" hangingPunct="1"/>
              <a:t>22</a:t>
            </a:fld>
            <a:endParaRPr lang="en-GB" sz="1400"/>
          </a:p>
        </p:txBody>
      </p:sp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0" y="1143000"/>
            <a:ext cx="3048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990600" y="2057400"/>
            <a:ext cx="6019800" cy="14478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Stronger attacks:  TCP con flood</a:t>
            </a:r>
          </a:p>
        </p:txBody>
      </p:sp>
      <p:sp>
        <p:nvSpPr>
          <p:cNvPr id="136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10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Command bot army to:</a:t>
            </a:r>
          </a:p>
          <a:p>
            <a:pPr lvl="1" eaLnBrk="1" hangingPunct="1">
              <a:spcBef>
                <a:spcPct val="60000"/>
              </a:spcBef>
            </a:pPr>
            <a:r>
              <a:rPr lang="en-US">
                <a:latin typeface="Tahoma" charset="0"/>
              </a:rPr>
              <a:t>Complete TCP connection to web site</a:t>
            </a:r>
          </a:p>
          <a:p>
            <a:pPr lvl="1" eaLnBrk="1" hangingPunct="1"/>
            <a:r>
              <a:rPr lang="en-US">
                <a:latin typeface="Tahoma" charset="0"/>
              </a:rPr>
              <a:t>Send short HTTP HEAD request</a:t>
            </a:r>
          </a:p>
          <a:p>
            <a:pPr lvl="1" eaLnBrk="1" hangingPunct="1"/>
            <a:r>
              <a:rPr lang="en-US">
                <a:latin typeface="Tahoma" charset="0"/>
              </a:rPr>
              <a:t>Repeat</a:t>
            </a:r>
          </a:p>
          <a:p>
            <a:pPr eaLnBrk="1" hangingPunct="1">
              <a:spcBef>
                <a:spcPct val="80000"/>
              </a:spcBef>
            </a:pPr>
            <a:r>
              <a:rPr lang="en-US">
                <a:latin typeface="Tahoma" charset="0"/>
              </a:rPr>
              <a:t>Will bypass SYN flood protection proxy</a:t>
            </a:r>
          </a:p>
          <a:p>
            <a:pPr eaLnBrk="1" hangingPunct="1">
              <a:spcBef>
                <a:spcPct val="80000"/>
              </a:spcBef>
            </a:pPr>
            <a:r>
              <a:rPr lang="en-US">
                <a:latin typeface="Tahoma" charset="0"/>
              </a:rPr>
              <a:t>… but:</a:t>
            </a:r>
          </a:p>
          <a:p>
            <a:pPr lvl="1" eaLnBrk="1" hangingPunct="1"/>
            <a:r>
              <a:rPr lang="en-US">
                <a:latin typeface="Tahoma" charset="0"/>
              </a:rPr>
              <a:t>Attacker can no longer use random source IPs.</a:t>
            </a:r>
          </a:p>
          <a:p>
            <a:pPr lvl="2" eaLnBrk="1" hangingPunct="1"/>
            <a:r>
              <a:rPr lang="en-US">
                <a:latin typeface="Tahoma" charset="0"/>
              </a:rPr>
              <a:t>Reveals location of bot zombies</a:t>
            </a:r>
            <a:endParaRPr lang="en-US" sz="2000">
              <a:latin typeface="Tahoma" charset="0"/>
            </a:endParaRPr>
          </a:p>
          <a:p>
            <a:pPr lvl="1" eaLnBrk="1" hangingPunct="1">
              <a:spcBef>
                <a:spcPct val="80000"/>
              </a:spcBef>
            </a:pPr>
            <a:r>
              <a:rPr lang="en-US">
                <a:latin typeface="Tahoma" charset="0"/>
              </a:rPr>
              <a:t>Proxy can now block or rate-limit bots.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7DF651F-44B2-074E-948D-412082E8ACD5}" type="slidenum">
              <a:rPr lang="en-GB" sz="1400"/>
              <a:pPr eaLnBrk="1" hangingPunct="1"/>
              <a:t>23</a:t>
            </a:fld>
            <a:endParaRPr lang="en-GB" sz="14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83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DNS DoS Attacks  </a:t>
            </a:r>
            <a:r>
              <a:rPr lang="en-US" sz="2800">
                <a:latin typeface="Tahoma" charset="0"/>
              </a:rPr>
              <a:t>(e.g. bluesecurity </a:t>
            </a:r>
            <a:r>
              <a:rPr lang="ja-JP" altLang="en-US" sz="2800">
                <a:latin typeface="Tahoma" charset="0"/>
              </a:rPr>
              <a:t>’</a:t>
            </a:r>
            <a:r>
              <a:rPr lang="en-US" altLang="ja-JP" sz="2800">
                <a:latin typeface="Tahoma" charset="0"/>
              </a:rPr>
              <a:t>06)</a:t>
            </a:r>
            <a:endParaRPr lang="en-US" sz="2800">
              <a:latin typeface="Tahoma" charset="0"/>
            </a:endParaRP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DNS runs on UDP port 53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DNS entry for  victim.com   hosted at victim_isp.com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DDoS attack: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flood victim_isp.com with requests for victim.com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Tahoma" charset="0"/>
              </a:rPr>
              <a:t>Random source IP address</a:t>
            </a:r>
            <a:r>
              <a:rPr lang="en-US">
                <a:latin typeface="Tahoma" charset="0"/>
              </a:rPr>
              <a:t> in UDP packets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Takes out entire DNS server:     (collateral damage)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bluesecurity DNS hosted at Tucows DNS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DNS DDoS took out Tucows hosting many many sites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What to do ???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55B1DFE-039E-4548-B670-0C940AAF45DB}" type="slidenum">
              <a:rPr lang="en-GB" sz="1400"/>
              <a:pPr eaLnBrk="1" hangingPunct="1"/>
              <a:t>24</a:t>
            </a:fld>
            <a:endParaRPr lang="en-GB" sz="140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DNS </a:t>
            </a:r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solutions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Generic </a:t>
            </a:r>
            <a:r>
              <a:rPr lang="en-US" dirty="0" err="1">
                <a:latin typeface="Tahoma" charset="0"/>
              </a:rPr>
              <a:t>DDoS</a:t>
            </a:r>
            <a:r>
              <a:rPr lang="en-US" dirty="0">
                <a:latin typeface="Tahoma" charset="0"/>
              </a:rPr>
              <a:t> solutions: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Later on.   Require major changes to DNS.</a:t>
            </a:r>
          </a:p>
          <a:p>
            <a:pPr eaLnBrk="1" hangingPunct="1"/>
            <a:endParaRPr lang="en-US" b="1" dirty="0">
              <a:latin typeface="Tahoma" charset="0"/>
            </a:endParaRPr>
          </a:p>
          <a:p>
            <a:pPr eaLnBrk="1" hangingPunct="1"/>
            <a:r>
              <a:rPr lang="en-US" u="sng" dirty="0" err="1">
                <a:latin typeface="Tahoma" charset="0"/>
              </a:rPr>
              <a:t>DoS</a:t>
            </a:r>
            <a:r>
              <a:rPr lang="en-US" u="sng" dirty="0">
                <a:latin typeface="Tahoma" charset="0"/>
              </a:rPr>
              <a:t> resistant DNS design</a:t>
            </a:r>
            <a:r>
              <a:rPr lang="en-US" dirty="0" smtClean="0">
                <a:latin typeface="Tahoma" charset="0"/>
              </a:rPr>
              <a:t>:      </a:t>
            </a:r>
            <a:r>
              <a:rPr lang="en-US" sz="2000" dirty="0" smtClean="0">
                <a:latin typeface="Tahoma" charset="0"/>
              </a:rPr>
              <a:t>(e.g.  </a:t>
            </a:r>
            <a:r>
              <a:rPr lang="en-US" sz="2000" dirty="0" err="1" smtClean="0">
                <a:latin typeface="Tahoma" charset="0"/>
              </a:rPr>
              <a:t>CloudFlare</a:t>
            </a:r>
            <a:r>
              <a:rPr lang="en-US" sz="2000" dirty="0" smtClean="0">
                <a:latin typeface="Tahoma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>
              <a:spcBef>
                <a:spcPct val="80000"/>
              </a:spcBef>
            </a:pPr>
            <a:r>
              <a:rPr lang="en-US" b="1" dirty="0" err="1">
                <a:latin typeface="Tahoma" charset="0"/>
              </a:rPr>
              <a:t>CoDoNS</a:t>
            </a:r>
            <a:r>
              <a:rPr lang="en-US" dirty="0">
                <a:latin typeface="Tahoma" charset="0"/>
              </a:rPr>
              <a:t>:   [</a:t>
            </a:r>
            <a:r>
              <a:rPr lang="en-US" dirty="0" err="1">
                <a:latin typeface="Tahoma" charset="0"/>
              </a:rPr>
              <a:t>Sirer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altLang="ja-JP" dirty="0">
                <a:latin typeface="Tahoma" charset="0"/>
              </a:rPr>
              <a:t>04]</a:t>
            </a:r>
          </a:p>
          <a:p>
            <a:pPr lvl="2" eaLnBrk="1" hangingPunct="1"/>
            <a:r>
              <a:rPr lang="en-US" dirty="0">
                <a:latin typeface="Tahoma" charset="0"/>
              </a:rPr>
              <a:t>Cooperative Domain Name System</a:t>
            </a:r>
          </a:p>
          <a:p>
            <a:pPr lvl="2" eaLnBrk="1" hangingPunct="1"/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P2P design for DNS system:</a:t>
            </a:r>
          </a:p>
          <a:p>
            <a:pPr lvl="2" eaLnBrk="1" hangingPunct="1"/>
            <a:r>
              <a:rPr lang="en-US" dirty="0">
                <a:latin typeface="Tahoma" charset="0"/>
              </a:rPr>
              <a:t>DNS nodes share the load</a:t>
            </a:r>
          </a:p>
          <a:p>
            <a:pPr lvl="2" eaLnBrk="1" hangingPunct="1"/>
            <a:r>
              <a:rPr lang="en-US" dirty="0">
                <a:latin typeface="Tahoma" charset="0"/>
              </a:rPr>
              <a:t>Simple update of DNS entries</a:t>
            </a:r>
          </a:p>
          <a:p>
            <a:pPr lvl="2" eaLnBrk="1" hangingPunct="1"/>
            <a:r>
              <a:rPr lang="en-US" dirty="0">
                <a:latin typeface="Tahoma" charset="0"/>
              </a:rPr>
              <a:t>Backwards compatible with existing DNS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DoS via route hijacking </a:t>
            </a:r>
          </a:p>
        </p:txBody>
      </p:sp>
      <p:sp>
        <p:nvSpPr>
          <p:cNvPr id="5529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447800"/>
            <a:ext cx="8305800" cy="525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YouTube  is   208.65.152.0</a:t>
            </a:r>
            <a:r>
              <a:rPr lang="en-US" b="1">
                <a:latin typeface="Tahoma" charset="0"/>
              </a:rPr>
              <a:t>/22</a:t>
            </a:r>
            <a:r>
              <a:rPr lang="en-US">
                <a:latin typeface="Tahoma" charset="0"/>
              </a:rPr>
              <a:t>   (includes 2</a:t>
            </a:r>
            <a:r>
              <a:rPr lang="en-US" baseline="30000">
                <a:latin typeface="Tahoma" charset="0"/>
              </a:rPr>
              <a:t>10</a:t>
            </a:r>
            <a:r>
              <a:rPr lang="en-US">
                <a:latin typeface="Tahoma" charset="0"/>
              </a:rPr>
              <a:t> IP addr)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youtube.com  is    208.65.153.238,  …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Feb. 2008:</a:t>
            </a:r>
          </a:p>
          <a:p>
            <a:pPr lvl="1" eaLnBrk="1" hangingPunct="1"/>
            <a:r>
              <a:rPr lang="en-US">
                <a:latin typeface="Tahoma" charset="0"/>
              </a:rPr>
              <a:t>Pakistan telecom advertised a BGP path for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	208.65.153.0</a:t>
            </a:r>
            <a:r>
              <a:rPr lang="en-US" b="1">
                <a:latin typeface="Tahoma" charset="0"/>
              </a:rPr>
              <a:t>/24</a:t>
            </a:r>
            <a:r>
              <a:rPr lang="en-US">
                <a:latin typeface="Tahoma" charset="0"/>
              </a:rPr>
              <a:t>     (includes 2</a:t>
            </a:r>
            <a:r>
              <a:rPr lang="en-US" baseline="30000">
                <a:latin typeface="Tahoma" charset="0"/>
              </a:rPr>
              <a:t>8  </a:t>
            </a:r>
            <a:r>
              <a:rPr lang="en-US">
                <a:latin typeface="Tahoma" charset="0"/>
              </a:rPr>
              <a:t>IP addr)</a:t>
            </a:r>
          </a:p>
          <a:p>
            <a:pPr lvl="1" eaLnBrk="1" hangingPunct="1"/>
            <a:r>
              <a:rPr lang="en-US">
                <a:latin typeface="Tahoma" charset="0"/>
              </a:rPr>
              <a:t>Routing decisions use most specific prefix</a:t>
            </a:r>
          </a:p>
          <a:p>
            <a:pPr lvl="1" eaLnBrk="1" hangingPunct="1"/>
            <a:r>
              <a:rPr lang="en-US">
                <a:latin typeface="Tahoma" charset="0"/>
              </a:rPr>
              <a:t>The entire Internet now thinks   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	208.65.153.238	is in  Pakistan</a:t>
            </a:r>
          </a:p>
          <a:p>
            <a:pPr lvl="1"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</a:pPr>
            <a:r>
              <a:rPr lang="en-US">
                <a:latin typeface="Tahoma" charset="0"/>
              </a:rPr>
              <a:t>Outage resolved within two hours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… but demonstrates huge DoS vuln. with no solution!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B2157C-B4CD-FE46-BD24-ACE2F5F3E31B}" type="slidenum">
              <a:rPr lang="en-GB" sz="1400"/>
              <a:pPr eaLnBrk="1" hangingPunct="1"/>
              <a:t>25</a:t>
            </a:fld>
            <a:endParaRPr lang="en-GB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4D8E91-0869-E742-BF97-30BC552DA3A3}" type="slidenum">
              <a:rPr lang="en-GB" sz="1400"/>
              <a:pPr eaLnBrk="1" hangingPunct="1"/>
              <a:t>26</a:t>
            </a:fld>
            <a:endParaRPr lang="en-GB" sz="1400"/>
          </a:p>
        </p:txBody>
      </p:sp>
      <p:sp>
        <p:nvSpPr>
          <p:cNvPr id="57346" name="Rectangle 21"/>
          <p:cNvSpPr>
            <a:spLocks noChangeArrowheads="1"/>
          </p:cNvSpPr>
          <p:nvPr/>
        </p:nvSpPr>
        <p:spPr bwMode="auto">
          <a:xfrm>
            <a:off x="0" y="1143000"/>
            <a:ext cx="2590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DoS at higher layers</a:t>
            </a:r>
          </a:p>
        </p:txBody>
      </p:sp>
      <p:sp>
        <p:nvSpPr>
          <p:cNvPr id="133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001000" cy="5562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SSL/TLS handshake   </a:t>
            </a:r>
            <a:r>
              <a:rPr lang="en-US" sz="2000">
                <a:latin typeface="Tahoma" charset="0"/>
              </a:rPr>
              <a:t>[SD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03]</a:t>
            </a: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endParaRPr lang="en-US" sz="2000">
              <a:latin typeface="Tahoma" charset="0"/>
            </a:endParaRPr>
          </a:p>
          <a:p>
            <a:pPr lvl="1" eaLnBrk="1" hangingPunct="1">
              <a:spcBef>
                <a:spcPct val="120000"/>
              </a:spcBef>
            </a:pPr>
            <a:r>
              <a:rPr lang="en-US">
                <a:latin typeface="Tahoma" charset="0"/>
              </a:rPr>
              <a:t>RSA-encrypt speed   </a:t>
            </a:r>
            <a:r>
              <a:rPr lang="en-US">
                <a:latin typeface="Tahoma" charset="0"/>
                <a:sym typeface="Symbol" charset="0"/>
              </a:rPr>
              <a:t>   10 RSA-decrypt speed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  <a:sym typeface="Symbol" charset="0"/>
              </a:rPr>
              <a:t>  Single machine can bring down ten web servers</a:t>
            </a:r>
          </a:p>
          <a:p>
            <a:pPr eaLnBrk="1" hangingPunct="1">
              <a:spcBef>
                <a:spcPct val="80000"/>
              </a:spcBef>
            </a:pPr>
            <a:r>
              <a:rPr lang="en-US">
                <a:latin typeface="Tahoma" charset="0"/>
                <a:sym typeface="Symbol" charset="0"/>
              </a:rPr>
              <a:t>Similar problem with application DoS:</a:t>
            </a:r>
          </a:p>
          <a:p>
            <a:pPr lvl="1" eaLnBrk="1" hangingPunct="1"/>
            <a:r>
              <a:rPr lang="en-US">
                <a:latin typeface="Tahoma" charset="0"/>
                <a:sym typeface="Symbol" charset="0"/>
              </a:rPr>
              <a:t>Send HTTP request for some large PDF file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  <a:sym typeface="Symbol" charset="0"/>
              </a:rPr>
              <a:t>  Easy work for client,   hard work for server.</a:t>
            </a:r>
          </a:p>
        </p:txBody>
      </p:sp>
      <p:pic>
        <p:nvPicPr>
          <p:cNvPr id="57349" name="Picture 5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10"/>
          <p:cNvSpPr>
            <a:spLocks noChangeArrowheads="1"/>
          </p:cNvSpPr>
          <p:nvPr/>
        </p:nvSpPr>
        <p:spPr bwMode="auto">
          <a:xfrm>
            <a:off x="7467600" y="2057400"/>
            <a:ext cx="10668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  <a:p>
            <a:pPr algn="ctr"/>
            <a:r>
              <a:rPr lang="en-US"/>
              <a:t>Server</a:t>
            </a:r>
          </a:p>
        </p:txBody>
      </p:sp>
      <p:grpSp>
        <p:nvGrpSpPr>
          <p:cNvPr id="57351" name="Group 20"/>
          <p:cNvGrpSpPr>
            <a:grpSpLocks/>
          </p:cNvGrpSpPr>
          <p:nvPr/>
        </p:nvGrpSpPr>
        <p:grpSpPr bwMode="auto">
          <a:xfrm>
            <a:off x="1981200" y="1905000"/>
            <a:ext cx="5257800" cy="396875"/>
            <a:chOff x="1152" y="1382"/>
            <a:chExt cx="3312" cy="250"/>
          </a:xfrm>
        </p:grpSpPr>
        <p:sp>
          <p:nvSpPr>
            <p:cNvPr id="57360" name="Line 11"/>
            <p:cNvSpPr>
              <a:spLocks noChangeShapeType="1"/>
            </p:cNvSpPr>
            <p:nvPr/>
          </p:nvSpPr>
          <p:spPr bwMode="auto">
            <a:xfrm>
              <a:off x="1152" y="1632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2252" y="1382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Client Hello</a:t>
              </a:r>
            </a:p>
          </p:txBody>
        </p:sp>
      </p:grpSp>
      <p:grpSp>
        <p:nvGrpSpPr>
          <p:cNvPr id="57352" name="Group 19"/>
          <p:cNvGrpSpPr>
            <a:grpSpLocks/>
          </p:cNvGrpSpPr>
          <p:nvPr/>
        </p:nvGrpSpPr>
        <p:grpSpPr bwMode="auto">
          <a:xfrm>
            <a:off x="1981200" y="2473325"/>
            <a:ext cx="5257800" cy="396875"/>
            <a:chOff x="1152" y="1670"/>
            <a:chExt cx="3312" cy="250"/>
          </a:xfrm>
        </p:grpSpPr>
        <p:sp>
          <p:nvSpPr>
            <p:cNvPr id="57358" name="Line 13"/>
            <p:cNvSpPr>
              <a:spLocks noChangeShapeType="1"/>
            </p:cNvSpPr>
            <p:nvPr/>
          </p:nvSpPr>
          <p:spPr bwMode="auto">
            <a:xfrm flipH="1">
              <a:off x="1152" y="1892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59" name="Text Box 14"/>
            <p:cNvSpPr txBox="1">
              <a:spLocks noChangeArrowheads="1"/>
            </p:cNvSpPr>
            <p:nvPr/>
          </p:nvSpPr>
          <p:spPr bwMode="auto">
            <a:xfrm>
              <a:off x="2256" y="1670"/>
              <a:ext cx="17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Server Hello  (pub-key)</a:t>
              </a:r>
            </a:p>
          </p:txBody>
        </p:sp>
      </p:grpSp>
      <p:sp>
        <p:nvSpPr>
          <p:cNvPr id="57353" name="Line 15"/>
          <p:cNvSpPr>
            <a:spLocks noChangeShapeType="1"/>
          </p:cNvSpPr>
          <p:nvPr/>
        </p:nvSpPr>
        <p:spPr bwMode="auto">
          <a:xfrm>
            <a:off x="2057400" y="33528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4" name="Text Box 16"/>
          <p:cNvSpPr txBox="1">
            <a:spLocks noChangeArrowheads="1"/>
          </p:cNvSpPr>
          <p:nvPr/>
        </p:nvSpPr>
        <p:spPr bwMode="auto">
          <a:xfrm>
            <a:off x="3429000" y="3032125"/>
            <a:ext cx="242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Client key exchange</a:t>
            </a:r>
          </a:p>
        </p:txBody>
      </p:sp>
      <p:sp>
        <p:nvSpPr>
          <p:cNvPr id="57355" name="Text Box 17"/>
          <p:cNvSpPr txBox="1">
            <a:spLocks noChangeArrowheads="1"/>
          </p:cNvSpPr>
          <p:nvPr/>
        </p:nvSpPr>
        <p:spPr bwMode="auto">
          <a:xfrm>
            <a:off x="1179513" y="3124200"/>
            <a:ext cx="1030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RSA</a:t>
            </a:r>
          </a:p>
          <a:p>
            <a:pPr algn="ctr" eaLnBrk="1" hangingPunct="1"/>
            <a:r>
              <a:rPr lang="en-US"/>
              <a:t>Encrypt</a:t>
            </a:r>
          </a:p>
        </p:txBody>
      </p:sp>
      <p:sp>
        <p:nvSpPr>
          <p:cNvPr id="57356" name="Text Box 18"/>
          <p:cNvSpPr txBox="1">
            <a:spLocks noChangeArrowheads="1"/>
          </p:cNvSpPr>
          <p:nvPr/>
        </p:nvSpPr>
        <p:spPr bwMode="auto">
          <a:xfrm>
            <a:off x="6654800" y="3429000"/>
            <a:ext cx="1052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RSA</a:t>
            </a:r>
          </a:p>
          <a:p>
            <a:pPr algn="ctr" eaLnBrk="1" hangingPunct="1"/>
            <a:r>
              <a:rPr lang="en-US"/>
              <a:t>Decrypt</a:t>
            </a:r>
          </a:p>
        </p:txBody>
      </p:sp>
      <p:sp>
        <p:nvSpPr>
          <p:cNvPr id="1336343" name="Line 23"/>
          <p:cNvSpPr>
            <a:spLocks noChangeShapeType="1"/>
          </p:cNvSpPr>
          <p:nvPr/>
        </p:nvSpPr>
        <p:spPr bwMode="auto">
          <a:xfrm>
            <a:off x="0" y="531018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3C5E49-A6D2-714F-A26F-85EDFE12E682}" type="slidenum">
              <a:rPr lang="en-GB" sz="1400"/>
              <a:pPr eaLnBrk="1" hangingPunct="1"/>
              <a:t>27</a:t>
            </a:fld>
            <a:endParaRPr lang="en-GB" sz="1400"/>
          </a:p>
        </p:txBody>
      </p:sp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DoS Mitigation</a:t>
            </a:r>
          </a:p>
        </p:txBody>
      </p:sp>
      <p:sp>
        <p:nvSpPr>
          <p:cNvPr id="6144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A9E2F9-D217-B947-BDB9-9496B78E446C}" type="slidenum">
              <a:rPr lang="en-GB" sz="1400"/>
              <a:pPr eaLnBrk="1" hangingPunct="1"/>
              <a:t>28</a:t>
            </a:fld>
            <a:endParaRPr lang="en-GB" sz="140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1. Client puzzles</a:t>
            </a:r>
          </a:p>
        </p:txBody>
      </p:sp>
      <p:sp>
        <p:nvSpPr>
          <p:cNvPr id="134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01000" cy="5486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Idea:   slow down attacker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 u="sng">
                <a:latin typeface="Tahoma" charset="0"/>
              </a:rPr>
              <a:t>Moderately hard problem</a:t>
            </a:r>
            <a:r>
              <a:rPr lang="en-US">
                <a:latin typeface="Tahoma" charset="0"/>
              </a:rPr>
              <a:t>:</a:t>
            </a:r>
          </a:p>
          <a:p>
            <a:pPr lvl="1" eaLnBrk="1" hangingPunct="1"/>
            <a:r>
              <a:rPr lang="en-US">
                <a:latin typeface="Tahoma" charset="0"/>
              </a:rPr>
              <a:t>Given challenge  C  find  X  such that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</a:t>
            </a:r>
            <a:r>
              <a:rPr lang="en-US" sz="2800" b="1">
                <a:solidFill>
                  <a:srgbClr val="009900"/>
                </a:solidFill>
                <a:latin typeface="Tahoma" charset="0"/>
              </a:rPr>
              <a:t>LSB</a:t>
            </a:r>
            <a:r>
              <a:rPr lang="en-US" sz="2800" b="1" baseline="-25000">
                <a:solidFill>
                  <a:srgbClr val="009900"/>
                </a:solidFill>
                <a:latin typeface="Tahoma" charset="0"/>
              </a:rPr>
              <a:t>n</a:t>
            </a:r>
            <a:r>
              <a:rPr lang="en-US" b="1" baseline="-25000">
                <a:solidFill>
                  <a:srgbClr val="009900"/>
                </a:solidFill>
                <a:latin typeface="Tahoma" charset="0"/>
              </a:rPr>
              <a:t>  </a:t>
            </a:r>
            <a:r>
              <a:rPr lang="en-US" sz="3200" b="1">
                <a:solidFill>
                  <a:srgbClr val="009900"/>
                </a:solidFill>
                <a:latin typeface="Tahoma" charset="0"/>
              </a:rPr>
              <a:t>(</a:t>
            </a:r>
            <a:r>
              <a:rPr lang="en-US" b="1">
                <a:solidFill>
                  <a:srgbClr val="009900"/>
                </a:solidFill>
                <a:latin typeface="Tahoma" charset="0"/>
              </a:rPr>
              <a:t> SHA-1(  C  </a:t>
            </a:r>
            <a:r>
              <a:rPr lang="en-US" sz="2800" b="1">
                <a:solidFill>
                  <a:srgbClr val="009900"/>
                </a:solidFill>
                <a:latin typeface="Arial" charset="0"/>
              </a:rPr>
              <a:t>||</a:t>
            </a:r>
            <a:r>
              <a:rPr lang="en-US" b="1">
                <a:solidFill>
                  <a:srgbClr val="009900"/>
                </a:solidFill>
                <a:latin typeface="Tahoma" charset="0"/>
              </a:rPr>
              <a:t>  X  )  </a:t>
            </a:r>
            <a:r>
              <a:rPr lang="en-US" sz="3200" b="1">
                <a:solidFill>
                  <a:srgbClr val="009900"/>
                </a:solidFill>
                <a:latin typeface="Tahoma" charset="0"/>
              </a:rPr>
              <a:t>) </a:t>
            </a:r>
            <a:r>
              <a:rPr lang="en-US" b="1">
                <a:solidFill>
                  <a:srgbClr val="009900"/>
                </a:solidFill>
                <a:latin typeface="Tahoma" charset="0"/>
              </a:rPr>
              <a:t> =  0</a:t>
            </a:r>
            <a:r>
              <a:rPr lang="en-US" sz="2800" b="1" baseline="50000">
                <a:solidFill>
                  <a:srgbClr val="009900"/>
                </a:solidFill>
                <a:latin typeface="Tahoma" charset="0"/>
              </a:rPr>
              <a:t>n</a:t>
            </a:r>
          </a:p>
          <a:p>
            <a:pPr lvl="1" eaLnBrk="1" hangingPunct="1"/>
            <a:r>
              <a:rPr lang="en-US">
                <a:latin typeface="Tahoma" charset="0"/>
              </a:rPr>
              <a:t>Assumption:   takes expected  2</a:t>
            </a:r>
            <a:r>
              <a:rPr lang="en-US" baseline="30000">
                <a:latin typeface="Tahoma" charset="0"/>
              </a:rPr>
              <a:t>n</a:t>
            </a:r>
            <a:r>
              <a:rPr lang="en-US">
                <a:latin typeface="Tahoma" charset="0"/>
              </a:rPr>
              <a:t>  time to solve</a:t>
            </a:r>
          </a:p>
          <a:p>
            <a:pPr lvl="1" eaLnBrk="1" hangingPunct="1"/>
            <a:r>
              <a:rPr lang="en-US">
                <a:latin typeface="Tahoma" charset="0"/>
              </a:rPr>
              <a:t>For n=16  takes about .3sec on 1GhZ machine</a:t>
            </a:r>
          </a:p>
          <a:p>
            <a:pPr lvl="1" eaLnBrk="1" hangingPunct="1"/>
            <a:r>
              <a:rPr lang="en-US">
                <a:latin typeface="Tahoma" charset="0"/>
              </a:rPr>
              <a:t>Main point:   checking puzzle solution is easy.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 u="sng">
                <a:latin typeface="Tahoma" charset="0"/>
              </a:rPr>
              <a:t>During DoS attack</a:t>
            </a:r>
            <a:r>
              <a:rPr lang="en-US">
                <a:latin typeface="Tahoma" charset="0"/>
              </a:rPr>
              <a:t>:</a:t>
            </a:r>
          </a:p>
          <a:p>
            <a:pPr lvl="1" eaLnBrk="1" hangingPunct="1"/>
            <a:r>
              <a:rPr lang="en-US">
                <a:latin typeface="Tahoma" charset="0"/>
              </a:rPr>
              <a:t>Everyone must submit puzzle solution with requests</a:t>
            </a:r>
          </a:p>
          <a:p>
            <a:pPr lvl="1" eaLnBrk="1" hangingPunct="1"/>
            <a:r>
              <a:rPr lang="en-US">
                <a:latin typeface="Tahoma" charset="0"/>
              </a:rPr>
              <a:t>When no attack:  do not require puzzle 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E1FEE5-A091-DC4E-9F53-C52A891EC36A}" type="slidenum">
              <a:rPr lang="en-GB" sz="1400"/>
              <a:pPr eaLnBrk="1" hangingPunct="1"/>
              <a:t>29</a:t>
            </a:fld>
            <a:endParaRPr lang="en-GB" sz="140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Examples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>
                <a:latin typeface="Tahoma" charset="0"/>
              </a:rPr>
              <a:t>TCP connection floods</a:t>
            </a:r>
            <a:r>
              <a:rPr lang="en-US">
                <a:latin typeface="Tahoma" charset="0"/>
              </a:rPr>
              <a:t>  (RSA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99)</a:t>
            </a:r>
          </a:p>
          <a:p>
            <a:pPr lvl="1" eaLnBrk="1" hangingPunct="1"/>
            <a:r>
              <a:rPr lang="en-US">
                <a:latin typeface="Tahoma" charset="0"/>
              </a:rPr>
              <a:t>Example challenge:    C = TCP server-seq-num</a:t>
            </a:r>
          </a:p>
          <a:p>
            <a:pPr lvl="1" eaLnBrk="1" hangingPunct="1"/>
            <a:r>
              <a:rPr lang="en-US">
                <a:latin typeface="Tahoma" charset="0"/>
              </a:rPr>
              <a:t>First data packet must contain puzzle solution </a:t>
            </a:r>
          </a:p>
          <a:p>
            <a:pPr lvl="2" eaLnBrk="1" hangingPunct="1"/>
            <a:r>
              <a:rPr lang="en-US">
                <a:latin typeface="Tahoma" charset="0"/>
              </a:rPr>
              <a:t>Otherwise TCP connection is closed</a:t>
            </a:r>
          </a:p>
          <a:p>
            <a:pPr eaLnBrk="1" hangingPunct="1">
              <a:spcBef>
                <a:spcPct val="80000"/>
              </a:spcBef>
            </a:pPr>
            <a:r>
              <a:rPr lang="en-US" u="sng">
                <a:latin typeface="Tahoma" charset="0"/>
              </a:rPr>
              <a:t>SSL handshake DoS</a:t>
            </a:r>
            <a:r>
              <a:rPr lang="en-US">
                <a:latin typeface="Tahoma" charset="0"/>
              </a:rPr>
              <a:t>:   (SD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03)</a:t>
            </a:r>
          </a:p>
          <a:p>
            <a:pPr lvl="1" eaLnBrk="1" hangingPunct="1"/>
            <a:r>
              <a:rPr lang="en-US">
                <a:latin typeface="Tahoma" charset="0"/>
              </a:rPr>
              <a:t>Challenge C based on TLS session ID</a:t>
            </a:r>
          </a:p>
          <a:p>
            <a:pPr lvl="1" eaLnBrk="1" hangingPunct="1"/>
            <a:r>
              <a:rPr lang="en-US">
                <a:latin typeface="Tahoma" charset="0"/>
              </a:rPr>
              <a:t>Server:  check puzzle solution before RSA decrypt.</a:t>
            </a:r>
          </a:p>
          <a:p>
            <a:pPr eaLnBrk="1" hangingPunct="1">
              <a:spcBef>
                <a:spcPct val="80000"/>
              </a:spcBef>
            </a:pPr>
            <a:r>
              <a:rPr lang="en-US">
                <a:latin typeface="Tahoma" charset="0"/>
              </a:rPr>
              <a:t>Same for application layer DoS and payment DoS.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5122EAD-9D16-754B-98F5-58CC5522A87B}" type="slidenum">
              <a:rPr lang="en-GB" sz="1400"/>
              <a:pPr eaLnBrk="1" hangingPunct="1"/>
              <a:t>3</a:t>
            </a:fld>
            <a:endParaRPr lang="en-GB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DoS can happen at any layer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5257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This lecture: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>
                <a:latin typeface="Tahoma" charset="0"/>
              </a:rPr>
              <a:t>Sample Dos at different layers (by order):</a:t>
            </a:r>
          </a:p>
          <a:p>
            <a:pPr lvl="2" eaLnBrk="1" hangingPunct="1"/>
            <a:r>
              <a:rPr lang="en-US" dirty="0">
                <a:latin typeface="Tahoma" charset="0"/>
              </a:rPr>
              <a:t>Link</a:t>
            </a:r>
          </a:p>
          <a:p>
            <a:pPr lvl="2" eaLnBrk="1" hangingPunct="1"/>
            <a:r>
              <a:rPr lang="en-US" dirty="0">
                <a:latin typeface="Tahoma" charset="0"/>
              </a:rPr>
              <a:t>TCP/UDP</a:t>
            </a:r>
          </a:p>
          <a:p>
            <a:pPr lvl="2" eaLnBrk="1" hangingPunct="1"/>
            <a:r>
              <a:rPr lang="en-US" dirty="0">
                <a:latin typeface="Tahoma" charset="0"/>
              </a:rPr>
              <a:t>Application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Generic </a:t>
            </a:r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solutions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Network </a:t>
            </a:r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solutions</a:t>
            </a:r>
          </a:p>
          <a:p>
            <a:pPr lvl="2"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Sad truth: 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Current Internet not designed to handle </a:t>
            </a:r>
            <a:r>
              <a:rPr lang="en-US" dirty="0" err="1">
                <a:latin typeface="Tahoma" charset="0"/>
              </a:rPr>
              <a:t>DDoS</a:t>
            </a:r>
            <a:r>
              <a:rPr lang="en-US" dirty="0">
                <a:latin typeface="Tahoma" charset="0"/>
              </a:rPr>
              <a:t> attacks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ABB489-C19E-1445-85B7-9670CD3A165F}" type="slidenum">
              <a:rPr lang="en-GB" sz="1400"/>
              <a:pPr eaLnBrk="1" hangingPunct="1"/>
              <a:t>30</a:t>
            </a:fld>
            <a:endParaRPr lang="en-GB" sz="140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Benefits and limitations</a:t>
            </a:r>
          </a:p>
        </p:txBody>
      </p:sp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Hardness of challenge:    n</a:t>
            </a:r>
          </a:p>
          <a:p>
            <a:pPr lvl="1" eaLnBrk="1" hangingPunct="1"/>
            <a:r>
              <a:rPr lang="en-US" dirty="0">
                <a:latin typeface="Tahoma" charset="0"/>
              </a:rPr>
              <a:t>Decided based on </a:t>
            </a:r>
            <a:r>
              <a:rPr lang="en-US" dirty="0" err="1">
                <a:latin typeface="Tahoma" charset="0"/>
              </a:rPr>
              <a:t>DoS</a:t>
            </a:r>
            <a:r>
              <a:rPr lang="en-US" dirty="0">
                <a:latin typeface="Tahoma" charset="0"/>
              </a:rPr>
              <a:t> attack volume.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Limitations: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>
                <a:latin typeface="Tahoma" charset="0"/>
              </a:rPr>
              <a:t>Requires changes to both clients and servers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>
                <a:latin typeface="Tahoma" charset="0"/>
              </a:rPr>
              <a:t>Hurts low power legitimate clients during attack:</a:t>
            </a:r>
          </a:p>
          <a:p>
            <a:pPr lvl="2" eaLnBrk="1" hangingPunct="1"/>
            <a:r>
              <a:rPr lang="en-US" dirty="0">
                <a:latin typeface="Tahoma" charset="0"/>
              </a:rPr>
              <a:t>Clients on cell </a:t>
            </a:r>
            <a:r>
              <a:rPr lang="en-US" dirty="0" smtClean="0">
                <a:latin typeface="Tahoma" charset="0"/>
              </a:rPr>
              <a:t>phones and tablets cannot </a:t>
            </a:r>
            <a:r>
              <a:rPr lang="en-US" dirty="0">
                <a:latin typeface="Tahoma" charset="0"/>
              </a:rPr>
              <a:t>connect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0DA7C3-7934-F64C-9BB7-F81993D5953D}" type="slidenum">
              <a:rPr lang="en-GB" sz="1400"/>
              <a:pPr eaLnBrk="1" hangingPunct="1"/>
              <a:t>31</a:t>
            </a:fld>
            <a:endParaRPr lang="en-GB" sz="140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Memory-bound functions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CPU power ratio:</a:t>
            </a:r>
          </a:p>
          <a:p>
            <a:pPr lvl="1" eaLnBrk="1" hangingPunct="1"/>
            <a:r>
              <a:rPr lang="en-US">
                <a:latin typeface="Tahoma" charset="0"/>
              </a:rPr>
              <a:t>high end server / low end cell phone  =  8000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  <a:sym typeface="Symbol" charset="0"/>
              </a:rPr>
              <a:t>   Impossible </a:t>
            </a:r>
            <a:r>
              <a:rPr lang="en-US">
                <a:latin typeface="Tahoma" charset="0"/>
              </a:rPr>
              <a:t>to scale to hard puzzles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/>
            <a:r>
              <a:rPr lang="en-US" u="sng">
                <a:latin typeface="Tahoma" charset="0"/>
              </a:rPr>
              <a:t>Interesting observation</a:t>
            </a:r>
            <a:r>
              <a:rPr lang="en-US">
                <a:latin typeface="Tahoma" charset="0"/>
              </a:rPr>
              <a:t>:</a:t>
            </a:r>
          </a:p>
          <a:p>
            <a:pPr lvl="1" eaLnBrk="1" hangingPunct="1"/>
            <a:r>
              <a:rPr lang="en-US">
                <a:latin typeface="Tahoma" charset="0"/>
              </a:rPr>
              <a:t>Main memory access time ratio:</a:t>
            </a:r>
          </a:p>
          <a:p>
            <a:pPr lvl="2" eaLnBrk="1" hangingPunct="1"/>
            <a:r>
              <a:rPr lang="en-US">
                <a:latin typeface="Tahoma" charset="0"/>
              </a:rPr>
              <a:t>high end server / low end cell phone  = 2</a:t>
            </a:r>
          </a:p>
          <a:p>
            <a:pPr eaLnBrk="1" hangingPunct="1">
              <a:spcBef>
                <a:spcPct val="80000"/>
              </a:spcBef>
            </a:pPr>
            <a:r>
              <a:rPr lang="en-US" u="sng">
                <a:latin typeface="Tahoma" charset="0"/>
              </a:rPr>
              <a:t>Better puzzles</a:t>
            </a:r>
            <a:r>
              <a:rPr lang="en-US">
                <a:latin typeface="Tahoma" charset="0"/>
              </a:rPr>
              <a:t>:</a:t>
            </a:r>
          </a:p>
          <a:p>
            <a:pPr lvl="1" eaLnBrk="1" hangingPunct="1"/>
            <a:r>
              <a:rPr lang="en-US">
                <a:latin typeface="Tahoma" charset="0"/>
              </a:rPr>
              <a:t>Solution requires many main memory accesses</a:t>
            </a:r>
          </a:p>
          <a:p>
            <a:pPr lvl="2" eaLnBrk="1" hangingPunct="1"/>
            <a:r>
              <a:rPr lang="en-US">
                <a:latin typeface="Tahoma" charset="0"/>
              </a:rPr>
              <a:t>Dwork-Goldberg-Naor, Crypto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03</a:t>
            </a:r>
          </a:p>
          <a:p>
            <a:pPr lvl="2" eaLnBrk="1" hangingPunct="1"/>
            <a:r>
              <a:rPr lang="en-US">
                <a:latin typeface="Tahoma" charset="0"/>
              </a:rPr>
              <a:t>Abadi-Burrows-Manasse-Wobber,  ACM ToIT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05 </a:t>
            </a:r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76AF565-F1A3-F440-BA20-28F97F70C123}" type="slidenum">
              <a:rPr lang="en-GB" sz="1400"/>
              <a:pPr eaLnBrk="1" hangingPunct="1"/>
              <a:t>32</a:t>
            </a:fld>
            <a:endParaRPr lang="en-GB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2.  CAPTCHAs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Idea:   verify that connection is from a human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Applies to application layer DDoS    [Killbots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05]</a:t>
            </a:r>
          </a:p>
          <a:p>
            <a:pPr lvl="1" eaLnBrk="1" hangingPunct="1"/>
            <a:r>
              <a:rPr lang="en-US">
                <a:latin typeface="Tahoma" charset="0"/>
              </a:rPr>
              <a:t>During attack: generate CAPTCHAs and process request only if valid solution</a:t>
            </a:r>
          </a:p>
          <a:p>
            <a:pPr lvl="1" eaLnBrk="1" hangingPunct="1"/>
            <a:r>
              <a:rPr lang="en-US">
                <a:latin typeface="Tahoma" charset="0"/>
              </a:rPr>
              <a:t>Present one CAPTCHA per source IP address.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4" t="31885" r="27618" b="30435"/>
          <a:stretch>
            <a:fillRect/>
          </a:stretch>
        </p:blipFill>
        <p:spPr bwMode="auto">
          <a:xfrm>
            <a:off x="2286000" y="2057400"/>
            <a:ext cx="44958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2EA7AE-59F4-DF44-A52B-652DF6255890}" type="slidenum">
              <a:rPr lang="en-GB" sz="1400"/>
              <a:pPr eaLnBrk="1" hangingPunct="1"/>
              <a:t>33</a:t>
            </a:fld>
            <a:endParaRPr lang="en-GB" sz="1400"/>
          </a:p>
        </p:txBody>
      </p:sp>
      <p:sp>
        <p:nvSpPr>
          <p:cNvPr id="686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3. Source identification</a:t>
            </a:r>
          </a:p>
        </p:txBody>
      </p:sp>
      <p:sp>
        <p:nvSpPr>
          <p:cNvPr id="6861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Goal:   identify packet source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Ultimate goal:    block attack at the source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B92E38-42FE-4A44-B483-1EB2C574DE47}" type="slidenum">
              <a:rPr lang="en-GB" sz="1400"/>
              <a:pPr eaLnBrk="1" hangingPunct="1"/>
              <a:t>34</a:t>
            </a:fld>
            <a:endParaRPr lang="en-GB" sz="1400"/>
          </a:p>
        </p:txBody>
      </p:sp>
      <p:sp>
        <p:nvSpPr>
          <p:cNvPr id="69634" name="Oval 9"/>
          <p:cNvSpPr>
            <a:spLocks noChangeArrowheads="1"/>
          </p:cNvSpPr>
          <p:nvPr/>
        </p:nvSpPr>
        <p:spPr bwMode="auto">
          <a:xfrm>
            <a:off x="381000" y="2362200"/>
            <a:ext cx="4648200" cy="1905000"/>
          </a:xfrm>
          <a:prstGeom prst="ellipse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1. Ingress filtering   </a:t>
            </a:r>
            <a:r>
              <a:rPr lang="en-US" sz="2000" dirty="0">
                <a:latin typeface="Tahoma" charset="0"/>
              </a:rPr>
              <a:t>(RFC </a:t>
            </a:r>
            <a:r>
              <a:rPr lang="en-US" sz="2000" dirty="0" smtClean="0">
                <a:latin typeface="Tahoma" charset="0"/>
              </a:rPr>
              <a:t>2827, 3704)</a:t>
            </a:r>
            <a:endParaRPr lang="en-US" sz="2000" dirty="0">
              <a:latin typeface="Tahoma" charset="0"/>
            </a:endParaRPr>
          </a:p>
        </p:txBody>
      </p:sp>
      <p:sp>
        <p:nvSpPr>
          <p:cNvPr id="696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 problem:    </a:t>
            </a:r>
            <a:r>
              <a:rPr lang="en-US" dirty="0" err="1">
                <a:latin typeface="Tahoma" charset="0"/>
              </a:rPr>
              <a:t>DDoS</a:t>
            </a:r>
            <a:r>
              <a:rPr lang="en-US" dirty="0">
                <a:latin typeface="Tahoma" charset="0"/>
              </a:rPr>
              <a:t> with spoofed source </a:t>
            </a:r>
            <a:r>
              <a:rPr lang="en-US" dirty="0" smtClean="0">
                <a:latin typeface="Tahoma" charset="0"/>
              </a:rPr>
              <a:t>IPs</a:t>
            </a:r>
            <a:endParaRPr lang="en-US" dirty="0">
              <a:latin typeface="Tahoma" charset="0"/>
            </a:endParaRPr>
          </a:p>
          <a:p>
            <a:pPr marL="0" indent="0" eaLnBrk="1" hangingPunct="1">
              <a:spcBef>
                <a:spcPct val="80000"/>
              </a:spcBef>
              <a:buNone/>
            </a:pPr>
            <a:endParaRPr lang="en-US" dirty="0" smtClean="0">
              <a:latin typeface="Tahoma" charset="0"/>
            </a:endParaRPr>
          </a:p>
          <a:p>
            <a:pPr marL="0" indent="0" eaLnBrk="1" hangingPunct="1">
              <a:spcBef>
                <a:spcPct val="80000"/>
              </a:spcBef>
              <a:buNone/>
            </a:pPr>
            <a:endParaRPr lang="en-US" dirty="0">
              <a:latin typeface="Tahoma" charset="0"/>
            </a:endParaRPr>
          </a:p>
          <a:p>
            <a:pPr marL="0" indent="0" eaLnBrk="1" hangingPunct="1">
              <a:spcBef>
                <a:spcPct val="80000"/>
              </a:spcBef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  <a:spcBef>
                <a:spcPts val="4704"/>
              </a:spcBef>
            </a:pPr>
            <a:r>
              <a:rPr lang="en-US" dirty="0">
                <a:latin typeface="Tahoma" charset="0"/>
              </a:rPr>
              <a:t>Ingress filtering policy:   ISP only forwards packets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with legitimate source </a:t>
            </a:r>
            <a:r>
              <a:rPr lang="en-US" dirty="0" smtClean="0">
                <a:latin typeface="Tahoma" charset="0"/>
              </a:rPr>
              <a:t>IP</a:t>
            </a:r>
            <a:r>
              <a:rPr lang="en-US" dirty="0">
                <a:latin typeface="Tahoma" charset="0"/>
              </a:rPr>
              <a:t>	</a:t>
            </a:r>
            <a:r>
              <a:rPr lang="en-US" sz="2000" dirty="0">
                <a:latin typeface="Tahoma" charset="0"/>
              </a:rPr>
              <a:t>(see also SAVE protocol</a:t>
            </a:r>
            <a:r>
              <a:rPr lang="en-US" sz="2000" dirty="0" smtClean="0">
                <a:latin typeface="Tahoma" charset="0"/>
              </a:rPr>
              <a:t>)</a:t>
            </a:r>
          </a:p>
        </p:txBody>
      </p:sp>
      <p:pic>
        <p:nvPicPr>
          <p:cNvPr id="69637" name="Picture 4" descr="j02394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3200400" y="2590800"/>
            <a:ext cx="9144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ISP</a:t>
            </a:r>
          </a:p>
        </p:txBody>
      </p:sp>
      <p:sp>
        <p:nvSpPr>
          <p:cNvPr id="69639" name="Oval 6"/>
          <p:cNvSpPr>
            <a:spLocks noChangeArrowheads="1"/>
          </p:cNvSpPr>
          <p:nvPr/>
        </p:nvSpPr>
        <p:spPr bwMode="auto">
          <a:xfrm>
            <a:off x="6781800" y="2819400"/>
            <a:ext cx="1752600" cy="990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9640" name="Line 7"/>
          <p:cNvSpPr>
            <a:spLocks noChangeShapeType="1"/>
          </p:cNvSpPr>
          <p:nvPr/>
        </p:nvSpPr>
        <p:spPr bwMode="auto">
          <a:xfrm>
            <a:off x="1905000" y="3200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1" name="Line 8"/>
          <p:cNvSpPr>
            <a:spLocks noChangeShapeType="1"/>
          </p:cNvSpPr>
          <p:nvPr/>
        </p:nvSpPr>
        <p:spPr bwMode="auto">
          <a:xfrm>
            <a:off x="4114800" y="32004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Implementation problems</a:t>
            </a:r>
          </a:p>
        </p:txBody>
      </p:sp>
      <p:sp>
        <p:nvSpPr>
          <p:cNvPr id="1381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ALL </a:t>
            </a:r>
            <a:r>
              <a:rPr lang="en-US" dirty="0">
                <a:latin typeface="Tahoma" charset="0"/>
              </a:rPr>
              <a:t>ISPs must do this.      Requires global trust.</a:t>
            </a:r>
          </a:p>
          <a:p>
            <a:pPr lvl="1" eaLnBrk="1" hangingPunct="1"/>
            <a:r>
              <a:rPr lang="en-US" dirty="0">
                <a:latin typeface="Tahoma" charset="0"/>
              </a:rPr>
              <a:t>If 10% of ISPs do not implement  </a:t>
            </a:r>
            <a:r>
              <a:rPr lang="en-US" dirty="0">
                <a:latin typeface="Tahoma" charset="0"/>
                <a:sym typeface="Symbol" charset="0"/>
              </a:rPr>
              <a:t>  no </a:t>
            </a:r>
            <a:r>
              <a:rPr lang="en-US" dirty="0" smtClean="0">
                <a:latin typeface="Tahoma" charset="0"/>
                <a:sym typeface="Symbol" charset="0"/>
              </a:rPr>
              <a:t>defense</a:t>
            </a:r>
          </a:p>
          <a:p>
            <a:pPr lvl="1" eaLnBrk="1" hangingPunct="1"/>
            <a:r>
              <a:rPr lang="en-US" dirty="0" smtClean="0">
                <a:latin typeface="Tahoma" charset="0"/>
                <a:sym typeface="Symbol" charset="0"/>
              </a:rPr>
              <a:t>No incentive for deployment</a:t>
            </a:r>
            <a:endParaRPr lang="en-US" dirty="0">
              <a:latin typeface="Tahoma" charset="0"/>
              <a:sym typeface="Symbol" charset="0"/>
            </a:endParaRPr>
          </a:p>
          <a:p>
            <a:pPr eaLnBrk="1" hangingPunct="1"/>
            <a:endParaRPr lang="en-US" dirty="0" smtClean="0">
              <a:latin typeface="Tahoma" charset="0"/>
              <a:sym typeface="Symbol" charset="0"/>
            </a:endParaRPr>
          </a:p>
          <a:p>
            <a:pPr marL="0" indent="0" eaLnBrk="1" hangingPunct="1">
              <a:buNone/>
            </a:pPr>
            <a:r>
              <a:rPr lang="en-US" u="sng" dirty="0" smtClean="0">
                <a:latin typeface="Tahoma" charset="0"/>
              </a:rPr>
              <a:t>2014</a:t>
            </a:r>
            <a:r>
              <a:rPr lang="en-US" dirty="0" smtClean="0">
                <a:latin typeface="Tahoma" charset="0"/>
              </a:rPr>
              <a:t>:  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25</a:t>
            </a:r>
            <a:r>
              <a:rPr lang="en-US" dirty="0">
                <a:latin typeface="Tahoma" charset="0"/>
              </a:rPr>
              <a:t>% of Auto. Systems are fully </a:t>
            </a:r>
            <a:r>
              <a:rPr lang="en-US" dirty="0" err="1">
                <a:latin typeface="Tahoma" charset="0"/>
              </a:rPr>
              <a:t>spoofable</a:t>
            </a:r>
            <a:r>
              <a:rPr lang="en-US" dirty="0">
                <a:latin typeface="Tahoma" charset="0"/>
              </a:rPr>
              <a:t/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			</a:t>
            </a:r>
            <a:r>
              <a:rPr lang="en-US" dirty="0" smtClean="0">
                <a:latin typeface="Tahoma" charset="0"/>
              </a:rPr>
              <a:t>		   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charset="0"/>
              </a:rPr>
              <a:t>(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charset="0"/>
              </a:rPr>
              <a:t>spoofer.cmand.org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charset="0"/>
              </a:rPr>
              <a:t>)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13% of announced IP address space is </a:t>
            </a:r>
            <a:r>
              <a:rPr lang="en-US" dirty="0" err="1" smtClean="0">
                <a:latin typeface="Tahoma" charset="0"/>
              </a:rPr>
              <a:t>spoofable</a:t>
            </a:r>
            <a:endParaRPr lang="en-US" dirty="0" smtClean="0">
              <a:latin typeface="Tahoma" charset="0"/>
            </a:endParaRPr>
          </a:p>
          <a:p>
            <a:pPr marL="57150" indent="0" eaLnBrk="1" hangingPunct="1">
              <a:buNone/>
            </a:pPr>
            <a:endParaRPr lang="en-US" dirty="0" smtClean="0">
              <a:latin typeface="Tahoma" charset="0"/>
            </a:endParaRPr>
          </a:p>
          <a:p>
            <a:pPr marL="57150" indent="0" eaLnBrk="1" hangingPunct="1">
              <a:spcBef>
                <a:spcPts val="2376"/>
              </a:spcBef>
              <a:buNone/>
            </a:pPr>
            <a:r>
              <a:rPr lang="en-US" dirty="0" smtClean="0">
                <a:latin typeface="Tahoma" charset="0"/>
              </a:rPr>
              <a:t>Recall:   309 </a:t>
            </a:r>
            <a:r>
              <a:rPr lang="en-US" dirty="0" err="1" smtClean="0">
                <a:latin typeface="Tahoma" charset="0"/>
              </a:rPr>
              <a:t>Gbps</a:t>
            </a:r>
            <a:r>
              <a:rPr lang="en-US" dirty="0" smtClean="0">
                <a:latin typeface="Tahoma" charset="0"/>
              </a:rPr>
              <a:t> attack used only 3 networks   (3/2013)</a:t>
            </a:r>
            <a:endParaRPr lang="en-US" dirty="0">
              <a:latin typeface="Tahoma" charset="0"/>
            </a:endParaRPr>
          </a:p>
          <a:p>
            <a:pPr marL="0" indent="0" eaLnBrk="1" hangingPunct="1">
              <a:buNone/>
            </a:pPr>
            <a:endParaRPr lang="en-US" dirty="0">
              <a:latin typeface="Tahoma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7DCBA6-0C63-504F-B860-48B2A0D6B368}" type="slidenum">
              <a:rPr lang="en-GB" sz="1400"/>
              <a:pPr eaLnBrk="1" hangingPunct="1"/>
              <a:t>36</a:t>
            </a:fld>
            <a:endParaRPr lang="en-GB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2. Traceback   </a:t>
            </a:r>
            <a:r>
              <a:rPr lang="en-US" sz="2400">
                <a:latin typeface="Tahoma" charset="0"/>
              </a:rPr>
              <a:t>[Savage et al. 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altLang="ja-JP" sz="2400">
                <a:latin typeface="Tahoma" charset="0"/>
              </a:rPr>
              <a:t>00]</a:t>
            </a:r>
            <a:endParaRPr lang="en-US" sz="2400">
              <a:latin typeface="Tahoma" charset="0"/>
            </a:endParaRPr>
          </a:p>
        </p:txBody>
      </p:sp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Goal:</a:t>
            </a:r>
          </a:p>
          <a:p>
            <a:pPr lvl="1" eaLnBrk="1" hangingPunct="1"/>
            <a:r>
              <a:rPr lang="en-US">
                <a:latin typeface="Tahoma" charset="0"/>
              </a:rPr>
              <a:t>Given set of attack packets</a:t>
            </a:r>
          </a:p>
          <a:p>
            <a:pPr lvl="1" eaLnBrk="1" hangingPunct="1"/>
            <a:r>
              <a:rPr lang="en-US">
                <a:latin typeface="Tahoma" charset="0"/>
              </a:rPr>
              <a:t>Determine path to source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How:   change routers to record info in packets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Assumptions:</a:t>
            </a:r>
          </a:p>
          <a:p>
            <a:pPr lvl="1" eaLnBrk="1" hangingPunct="1"/>
            <a:r>
              <a:rPr lang="en-US">
                <a:latin typeface="Tahoma" charset="0"/>
              </a:rPr>
              <a:t>Most routers remain uncompromised</a:t>
            </a:r>
          </a:p>
          <a:p>
            <a:pPr lvl="1" eaLnBrk="1" hangingPunct="1"/>
            <a:r>
              <a:rPr lang="en-US">
                <a:latin typeface="Tahoma" charset="0"/>
              </a:rPr>
              <a:t>Attacker sends many packets </a:t>
            </a:r>
          </a:p>
          <a:p>
            <a:pPr lvl="1" eaLnBrk="1" hangingPunct="1"/>
            <a:r>
              <a:rPr lang="en-US">
                <a:latin typeface="Tahoma" charset="0"/>
              </a:rPr>
              <a:t>Route from attacker to victim remains relatively stable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DEF7BB-5136-AA41-AF4E-844CF2DADDDE}" type="slidenum">
              <a:rPr lang="en-GB" sz="1400"/>
              <a:pPr eaLnBrk="1" hangingPunct="1"/>
              <a:t>37</a:t>
            </a:fld>
            <a:endParaRPr lang="en-GB" sz="140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Simple method</a:t>
            </a: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1000" cy="1903413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Write path into network packet</a:t>
            </a:r>
          </a:p>
          <a:p>
            <a:pPr lvl="1" eaLnBrk="1" hangingPunct="1"/>
            <a:r>
              <a:rPr lang="en-US">
                <a:latin typeface="Tahoma" charset="0"/>
              </a:rPr>
              <a:t>Each router adds its own IP address to packet</a:t>
            </a:r>
          </a:p>
          <a:p>
            <a:pPr lvl="1" eaLnBrk="1" hangingPunct="1"/>
            <a:r>
              <a:rPr lang="en-US">
                <a:latin typeface="Tahoma" charset="0"/>
              </a:rPr>
              <a:t>Victim reads path from packet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400"/>
              <a:t>Problem: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/>
              <a:t>Requires space in packet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0"/>
              <a:buChar char="w"/>
            </a:pPr>
            <a:r>
              <a:rPr lang="en-US" sz="2400"/>
              <a:t>Path can be long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0"/>
              <a:buChar char="w"/>
            </a:pPr>
            <a:r>
              <a:rPr lang="en-US" sz="2400"/>
              <a:t>No extra fields in current IP format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charset="0"/>
              <a:buChar char="n"/>
            </a:pPr>
            <a:r>
              <a:rPr lang="en-US"/>
              <a:t>Changes to packet format too much to expect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E43572-097E-204B-9F14-A4FBE4D1E6D2}" type="slidenum">
              <a:rPr lang="en-GB" sz="1400"/>
              <a:pPr eaLnBrk="1" hangingPunct="1"/>
              <a:t>38</a:t>
            </a:fld>
            <a:endParaRPr lang="en-GB" sz="140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Better idea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4175125" cy="525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DDoS involves many packets on same path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Store one link in each packet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>
                <a:latin typeface="Tahoma" charset="0"/>
              </a:rPr>
              <a:t>Each router probabilistically stores own address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>
                <a:latin typeface="Tahoma" charset="0"/>
              </a:rPr>
              <a:t>Fixed space regardless of path length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097463" y="2819400"/>
            <a:ext cx="55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R</a:t>
            </a:r>
            <a:r>
              <a:rPr lang="en-US" sz="2800" b="1" baseline="-2500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5792788" y="2819400"/>
            <a:ext cx="55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R</a:t>
            </a:r>
            <a:r>
              <a:rPr lang="en-US" sz="2800" b="1" baseline="-2500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6935788" y="2819400"/>
            <a:ext cx="55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R</a:t>
            </a:r>
            <a:r>
              <a:rPr lang="en-US" sz="2800" b="1" baseline="-2500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6677025" y="1785938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A</a:t>
            </a:r>
            <a:r>
              <a:rPr lang="en-US" sz="2800" b="1" baseline="-25000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7367588" y="1785938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A</a:t>
            </a:r>
            <a:r>
              <a:rPr lang="en-US" sz="2800" b="1" baseline="-25000">
                <a:solidFill>
                  <a:srgbClr val="009900"/>
                </a:solidFill>
              </a:rPr>
              <a:t>5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4605338" y="1785938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A</a:t>
            </a:r>
            <a:r>
              <a:rPr lang="en-US" sz="2800" b="1" baseline="-2500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5295900" y="1785938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A</a:t>
            </a:r>
            <a:r>
              <a:rPr lang="en-US" sz="2800" b="1" baseline="-25000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986463" y="1785938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A</a:t>
            </a:r>
            <a:r>
              <a:rPr lang="en-US" sz="2800" b="1" baseline="-25000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5459413" y="3810000"/>
            <a:ext cx="55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R</a:t>
            </a:r>
            <a:r>
              <a:rPr lang="en-US" sz="2800" b="1" baseline="-25000">
                <a:solidFill>
                  <a:srgbClr val="009900"/>
                </a:solidFill>
              </a:rPr>
              <a:t>9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6515100" y="3810000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R</a:t>
            </a:r>
            <a:r>
              <a:rPr lang="en-US" sz="2800" b="1" baseline="-25000">
                <a:solidFill>
                  <a:srgbClr val="009900"/>
                </a:solidFill>
              </a:rPr>
              <a:t>10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5905500" y="4800600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R</a:t>
            </a:r>
            <a:r>
              <a:rPr lang="en-US" sz="2800" b="1" baseline="-25000">
                <a:solidFill>
                  <a:srgbClr val="009900"/>
                </a:solidFill>
              </a:rPr>
              <a:t>12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6262688" y="58674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009900"/>
                </a:solidFill>
              </a:rPr>
              <a:t>V</a:t>
            </a:r>
            <a:endParaRPr lang="en-US" sz="2800" b="1" baseline="-25000">
              <a:solidFill>
                <a:srgbClr val="009900"/>
              </a:solidFill>
            </a:endParaRP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4953000" y="23622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6919913" y="23622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 flipH="1">
            <a:off x="7369175" y="23622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5387975" y="23622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5410200" y="33528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 flipH="1">
            <a:off x="5845175" y="33528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H="1">
            <a:off x="6019800" y="23622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6988175" y="33528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5867400" y="43434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 flipH="1">
            <a:off x="6302375" y="43434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6226175" y="5334000"/>
            <a:ext cx="174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779" name="Freeform 27"/>
          <p:cNvSpPr>
            <a:spLocks/>
          </p:cNvSpPr>
          <p:nvPr/>
        </p:nvSpPr>
        <p:spPr bwMode="auto">
          <a:xfrm>
            <a:off x="5888038" y="2362200"/>
            <a:ext cx="512762" cy="3429000"/>
          </a:xfrm>
          <a:custGeom>
            <a:avLst/>
            <a:gdLst>
              <a:gd name="T0" fmla="*/ 2147483647 w 323"/>
              <a:gd name="T1" fmla="*/ 0 h 2160"/>
              <a:gd name="T2" fmla="*/ 2147483647 w 323"/>
              <a:gd name="T3" fmla="*/ 2147483647 h 2160"/>
              <a:gd name="T4" fmla="*/ 2147483647 w 323"/>
              <a:gd name="T5" fmla="*/ 2147483647 h 2160"/>
              <a:gd name="T6" fmla="*/ 2147483647 w 323"/>
              <a:gd name="T7" fmla="*/ 2147483647 h 2160"/>
              <a:gd name="T8" fmla="*/ 2147483647 w 323"/>
              <a:gd name="T9" fmla="*/ 2147483647 h 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"/>
              <a:gd name="T16" fmla="*/ 0 h 2160"/>
              <a:gd name="T17" fmla="*/ 323 w 323"/>
              <a:gd name="T18" fmla="*/ 2160 h 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" h="2160">
                <a:moveTo>
                  <a:pt x="323" y="0"/>
                </a:moveTo>
                <a:cubicBezTo>
                  <a:pt x="312" y="66"/>
                  <a:pt x="304" y="229"/>
                  <a:pt x="257" y="396"/>
                </a:cubicBezTo>
                <a:cubicBezTo>
                  <a:pt x="210" y="563"/>
                  <a:pt x="76" y="789"/>
                  <a:pt x="41" y="1002"/>
                </a:cubicBezTo>
                <a:cubicBezTo>
                  <a:pt x="6" y="1215"/>
                  <a:pt x="0" y="1481"/>
                  <a:pt x="47" y="1674"/>
                </a:cubicBezTo>
                <a:cubicBezTo>
                  <a:pt x="94" y="1867"/>
                  <a:pt x="266" y="2059"/>
                  <a:pt x="323" y="216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4B0E4B-3AF6-2B45-9A73-4A074A066202}" type="slidenum">
              <a:rPr lang="en-GB" sz="1400"/>
              <a:pPr eaLnBrk="1" hangingPunct="1"/>
              <a:t>39</a:t>
            </a:fld>
            <a:endParaRPr lang="en-GB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Edge Sampling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848600" cy="5334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Data fields written to packet:</a:t>
            </a:r>
          </a:p>
          <a:p>
            <a:pPr lvl="1" eaLnBrk="1" hangingPunct="1"/>
            <a:r>
              <a:rPr lang="en-US">
                <a:latin typeface="Tahoma" charset="0"/>
              </a:rPr>
              <a:t>Edge:  </a:t>
            </a:r>
            <a:r>
              <a:rPr lang="en-US" i="1">
                <a:latin typeface="Tahoma" charset="0"/>
              </a:rPr>
              <a:t>start </a:t>
            </a:r>
            <a:r>
              <a:rPr lang="en-US">
                <a:latin typeface="Tahoma" charset="0"/>
              </a:rPr>
              <a:t> and  </a:t>
            </a:r>
            <a:r>
              <a:rPr lang="en-US" i="1">
                <a:latin typeface="Tahoma" charset="0"/>
              </a:rPr>
              <a:t>end</a:t>
            </a:r>
            <a:r>
              <a:rPr lang="en-US">
                <a:latin typeface="Tahoma" charset="0"/>
              </a:rPr>
              <a:t>  IP addresses</a:t>
            </a:r>
          </a:p>
          <a:p>
            <a:pPr lvl="1" eaLnBrk="1" hangingPunct="1"/>
            <a:r>
              <a:rPr lang="en-US">
                <a:latin typeface="Tahoma" charset="0"/>
              </a:rPr>
              <a:t>Distance:  number of hops since edge stored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Marking procedure for router R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    if coin turns up heads (with probability p) then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	write R into start address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	write 0 into distance field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    else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	if distance == 0 write R into end field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		increment distance field</a:t>
            </a:r>
          </a:p>
        </p:txBody>
      </p:sp>
      <p:sp>
        <p:nvSpPr>
          <p:cNvPr id="75780" name="AutoShape 4"/>
          <p:cNvSpPr>
            <a:spLocks/>
          </p:cNvSpPr>
          <p:nvPr/>
        </p:nvSpPr>
        <p:spPr bwMode="auto">
          <a:xfrm>
            <a:off x="1371600" y="3744913"/>
            <a:ext cx="76200" cy="2655887"/>
          </a:xfrm>
          <a:prstGeom prst="leftBracket">
            <a:avLst>
              <a:gd name="adj" fmla="val 290451"/>
            </a:avLst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2F5F2F-4CC7-194B-8E2A-527F72AF85E9}" type="slidenum">
              <a:rPr lang="en-GB" sz="1400"/>
              <a:pPr eaLnBrk="1" hangingPunct="1"/>
              <a:t>4</a:t>
            </a:fld>
            <a:endParaRPr lang="en-GB" sz="1400"/>
          </a:p>
        </p:txBody>
      </p:sp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1533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Warm up:    802.11b    DoS bugs</a:t>
            </a:r>
          </a:p>
        </p:txBody>
      </p:sp>
      <p:sp>
        <p:nvSpPr>
          <p:cNvPr id="133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001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Radio jamming attacks:    trivial,  not our focus.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>
                <a:latin typeface="Tahoma" charset="0"/>
              </a:rPr>
              <a:t>Protocol DoS bugs:	</a:t>
            </a:r>
            <a:r>
              <a:rPr lang="en-US" sz="1800">
                <a:latin typeface="Tahoma" charset="0"/>
              </a:rPr>
              <a:t>[Bellardo, Savage, </a:t>
            </a:r>
            <a:r>
              <a:rPr lang="ja-JP" altLang="en-US" sz="1800">
                <a:latin typeface="Tahoma" charset="0"/>
              </a:rPr>
              <a:t>’</a:t>
            </a:r>
            <a:r>
              <a:rPr lang="en-US" altLang="ja-JP" sz="1800">
                <a:latin typeface="Tahoma" charset="0"/>
              </a:rPr>
              <a:t>03]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u="sng">
                <a:latin typeface="Tahoma" charset="0"/>
              </a:rPr>
              <a:t>NAV (Network Allocation Vector):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15-bit field.   Max value:   32767</a:t>
            </a:r>
          </a:p>
          <a:p>
            <a:pPr lvl="2" eaLnBrk="1" hangingPunct="1">
              <a:lnSpc>
                <a:spcPct val="90000"/>
              </a:lnSpc>
            </a:pPr>
            <a:r>
              <a:rPr lang="en-US" u="sng">
                <a:latin typeface="Tahoma" charset="0"/>
              </a:rPr>
              <a:t>Any</a:t>
            </a:r>
            <a:r>
              <a:rPr lang="en-US">
                <a:latin typeface="Tahoma" charset="0"/>
              </a:rPr>
              <a:t> node can reserve channel for NAV seconds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No one else should transmit during NAV period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… but not followed by most 802.11b cards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u="sng">
                <a:latin typeface="Tahoma" charset="0"/>
              </a:rPr>
              <a:t>De-authentication bug</a:t>
            </a:r>
            <a:r>
              <a:rPr lang="en-US">
                <a:latin typeface="Tahoma" charset="0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Any node can send deauth packet to AP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Deauth packet unauthenticated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… attacker can repeatedly deauth anyone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E93E35-A8C0-784A-8A08-9B1FB8D28383}" type="slidenum">
              <a:rPr lang="en-GB" sz="1400"/>
              <a:pPr eaLnBrk="1" hangingPunct="1"/>
              <a:t>40</a:t>
            </a:fld>
            <a:endParaRPr lang="en-GB" sz="140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charset="0"/>
                <a:ea typeface="宋体" charset="0"/>
                <a:cs typeface="宋体" charset="0"/>
              </a:rPr>
              <a:t>Edge Sampling: picture</a:t>
            </a:r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1000" cy="1903413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Packet received</a:t>
            </a:r>
          </a:p>
          <a:p>
            <a:pPr lvl="1" eaLnBrk="1" hangingPunct="1"/>
            <a:r>
              <a:rPr lang="en-US">
                <a:latin typeface="Tahoma" charset="0"/>
              </a:rPr>
              <a:t>R</a:t>
            </a:r>
            <a:r>
              <a:rPr lang="en-US" sz="3200" baseline="-25000">
                <a:latin typeface="Tahoma" charset="0"/>
              </a:rPr>
              <a:t>1</a:t>
            </a:r>
            <a:r>
              <a:rPr lang="en-US">
                <a:latin typeface="Tahoma" charset="0"/>
              </a:rPr>
              <a:t> receives packet from source or another router</a:t>
            </a:r>
          </a:p>
          <a:p>
            <a:pPr lvl="1" eaLnBrk="1" hangingPunct="1"/>
            <a:r>
              <a:rPr lang="en-US">
                <a:latin typeface="Tahoma" charset="0"/>
              </a:rPr>
              <a:t>Packet contains space for start, end, distance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1924050" y="45354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4667250" y="45354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7639050" y="45354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10668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382905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67056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3</a:t>
            </a:r>
          </a:p>
        </p:txBody>
      </p:sp>
      <p:grpSp>
        <p:nvGrpSpPr>
          <p:cNvPr id="76810" name="Group 10"/>
          <p:cNvGrpSpPr>
            <a:grpSpLocks/>
          </p:cNvGrpSpPr>
          <p:nvPr/>
        </p:nvGrpSpPr>
        <p:grpSpPr bwMode="auto">
          <a:xfrm>
            <a:off x="152400" y="3581400"/>
            <a:ext cx="2895600" cy="533400"/>
            <a:chOff x="432" y="1392"/>
            <a:chExt cx="1824" cy="336"/>
          </a:xfrm>
        </p:grpSpPr>
        <p:sp>
          <p:nvSpPr>
            <p:cNvPr id="76812" name="Rectangle 11"/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packet</a:t>
              </a:r>
            </a:p>
          </p:txBody>
        </p:sp>
        <p:sp>
          <p:nvSpPr>
            <p:cNvPr id="76813" name="Rectangle 12"/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s</a:t>
              </a:r>
              <a:endParaRPr lang="en-US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76814" name="Rectangle 13"/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e</a:t>
              </a:r>
              <a:endParaRPr lang="en-US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76815" name="Rectangle 14"/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d</a:t>
              </a:r>
              <a:endParaRPr lang="en-US" sz="32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76811" name="Line 15"/>
          <p:cNvSpPr>
            <a:spLocks noChangeShapeType="1"/>
          </p:cNvSpPr>
          <p:nvPr/>
        </p:nvSpPr>
        <p:spPr bwMode="auto">
          <a:xfrm>
            <a:off x="228600" y="4572000"/>
            <a:ext cx="7620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03DA85-161C-AD43-86E7-1A8A2989C491}" type="slidenum">
              <a:rPr lang="en-GB" sz="1400"/>
              <a:pPr eaLnBrk="1" hangingPunct="1"/>
              <a:t>41</a:t>
            </a:fld>
            <a:endParaRPr lang="en-GB" sz="140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charset="0"/>
                <a:ea typeface="宋体" charset="0"/>
                <a:cs typeface="宋体" charset="0"/>
              </a:rPr>
              <a:t>Edge Sampling: picture</a:t>
            </a:r>
          </a:p>
        </p:txBody>
      </p:sp>
      <p:sp>
        <p:nvSpPr>
          <p:cNvPr id="77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1000" cy="1903413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Begin writing edge</a:t>
            </a:r>
          </a:p>
          <a:p>
            <a:pPr lvl="1" eaLnBrk="1" hangingPunct="1"/>
            <a:r>
              <a:rPr lang="en-US">
                <a:latin typeface="Tahoma" charset="0"/>
              </a:rPr>
              <a:t>R</a:t>
            </a:r>
            <a:r>
              <a:rPr lang="en-US" sz="3200" baseline="-25000">
                <a:latin typeface="Tahoma" charset="0"/>
              </a:rPr>
              <a:t>1</a:t>
            </a:r>
            <a:r>
              <a:rPr lang="en-US">
                <a:latin typeface="Tahoma" charset="0"/>
              </a:rPr>
              <a:t> chooses to write start of edge</a:t>
            </a:r>
          </a:p>
          <a:p>
            <a:pPr lvl="1" eaLnBrk="1" hangingPunct="1"/>
            <a:r>
              <a:rPr lang="en-US">
                <a:latin typeface="Tahoma" charset="0"/>
              </a:rPr>
              <a:t>Sets distance to 0</a:t>
            </a: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1924050" y="45354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4667250" y="45354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7639050" y="45354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10668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382905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67056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3</a:t>
            </a:r>
          </a:p>
        </p:txBody>
      </p:sp>
      <p:grpSp>
        <p:nvGrpSpPr>
          <p:cNvPr id="77834" name="Group 10"/>
          <p:cNvGrpSpPr>
            <a:grpSpLocks/>
          </p:cNvGrpSpPr>
          <p:nvPr/>
        </p:nvGrpSpPr>
        <p:grpSpPr bwMode="auto">
          <a:xfrm>
            <a:off x="1219200" y="3581400"/>
            <a:ext cx="2895600" cy="533400"/>
            <a:chOff x="432" y="1392"/>
            <a:chExt cx="1824" cy="336"/>
          </a:xfrm>
        </p:grpSpPr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packet</a:t>
              </a:r>
            </a:p>
          </p:txBody>
        </p:sp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R</a:t>
              </a:r>
              <a:r>
                <a:rPr lang="en-US" sz="32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endParaRPr lang="en-US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0</a:t>
              </a:r>
              <a:endParaRPr lang="en-US" sz="3200" baseline="-25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FC08B0-739C-9245-98F6-9B488560563B}" type="slidenum">
              <a:rPr lang="en-GB" sz="1400"/>
              <a:pPr eaLnBrk="1" hangingPunct="1"/>
              <a:t>42</a:t>
            </a:fld>
            <a:endParaRPr lang="en-GB" sz="140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charset="0"/>
                <a:ea typeface="宋体" charset="0"/>
                <a:cs typeface="宋体" charset="0"/>
              </a:rPr>
              <a:t>Edge Sampling</a:t>
            </a: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2743200" y="3581400"/>
            <a:ext cx="2895600" cy="533400"/>
            <a:chOff x="432" y="1392"/>
            <a:chExt cx="1824" cy="336"/>
          </a:xfrm>
        </p:grpSpPr>
        <p:sp>
          <p:nvSpPr>
            <p:cNvPr id="78859" name="Rectangle 4"/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packet</a:t>
              </a:r>
            </a:p>
          </p:txBody>
        </p:sp>
        <p:sp>
          <p:nvSpPr>
            <p:cNvPr id="78860" name="Rectangle 5"/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R</a:t>
              </a:r>
              <a:r>
                <a:rPr lang="en-US" sz="32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8861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R</a:t>
              </a:r>
              <a:r>
                <a:rPr lang="en-US" sz="3200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8862" name="Rectangle 7"/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1</a:t>
              </a:r>
              <a:endParaRPr lang="en-US" sz="32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78852" name="Line 8"/>
          <p:cNvSpPr>
            <a:spLocks noChangeShapeType="1"/>
          </p:cNvSpPr>
          <p:nvPr/>
        </p:nvSpPr>
        <p:spPr bwMode="auto">
          <a:xfrm>
            <a:off x="1924050" y="45354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3" name="Line 9"/>
          <p:cNvSpPr>
            <a:spLocks noChangeShapeType="1"/>
          </p:cNvSpPr>
          <p:nvPr/>
        </p:nvSpPr>
        <p:spPr bwMode="auto">
          <a:xfrm>
            <a:off x="4667250" y="45354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4" name="Line 10"/>
          <p:cNvSpPr>
            <a:spLocks noChangeShapeType="1"/>
          </p:cNvSpPr>
          <p:nvPr/>
        </p:nvSpPr>
        <p:spPr bwMode="auto">
          <a:xfrm>
            <a:off x="7639050" y="45354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5" name="Oval 11"/>
          <p:cNvSpPr>
            <a:spLocks noChangeArrowheads="1"/>
          </p:cNvSpPr>
          <p:nvPr/>
        </p:nvSpPr>
        <p:spPr bwMode="auto">
          <a:xfrm>
            <a:off x="10668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8856" name="Oval 12"/>
          <p:cNvSpPr>
            <a:spLocks noChangeArrowheads="1"/>
          </p:cNvSpPr>
          <p:nvPr/>
        </p:nvSpPr>
        <p:spPr bwMode="auto">
          <a:xfrm>
            <a:off x="382905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8857" name="Oval 13"/>
          <p:cNvSpPr>
            <a:spLocks noChangeArrowheads="1"/>
          </p:cNvSpPr>
          <p:nvPr/>
        </p:nvSpPr>
        <p:spPr bwMode="auto">
          <a:xfrm>
            <a:off x="67056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8858" name="Rectangle 14"/>
          <p:cNvSpPr>
            <a:spLocks noChangeArrowheads="1"/>
          </p:cNvSpPr>
          <p:nvPr/>
        </p:nvSpPr>
        <p:spPr bwMode="auto">
          <a:xfrm>
            <a:off x="533400" y="1524000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400"/>
              <a:t>Finish writing edge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/>
              <a:t>R</a:t>
            </a:r>
            <a:r>
              <a:rPr lang="en-US" sz="3200" baseline="-25000"/>
              <a:t>2</a:t>
            </a:r>
            <a:r>
              <a:rPr lang="en-US" sz="2400"/>
              <a:t> chooses not to overwrite edge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/>
              <a:t>Distance is 0 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0"/>
              <a:buChar char="w"/>
            </a:pPr>
            <a:r>
              <a:rPr lang="en-US" sz="2400"/>
              <a:t>Write end of edge, increment distance to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A27D89-0B98-9148-A56B-63A38250081A}" type="slidenum">
              <a:rPr lang="en-GB" sz="1400"/>
              <a:pPr eaLnBrk="1" hangingPunct="1"/>
              <a:t>43</a:t>
            </a:fld>
            <a:endParaRPr lang="en-GB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charset="0"/>
                <a:ea typeface="宋体" charset="0"/>
                <a:cs typeface="宋体" charset="0"/>
              </a:rPr>
              <a:t>Edge Sampling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43600" y="3581400"/>
            <a:ext cx="2895600" cy="533400"/>
            <a:chOff x="432" y="1392"/>
            <a:chExt cx="1824" cy="336"/>
          </a:xfrm>
        </p:grpSpPr>
        <p:sp>
          <p:nvSpPr>
            <p:cNvPr id="79883" name="Rectangle 4"/>
            <p:cNvSpPr>
              <a:spLocks noChangeArrowheads="1"/>
            </p:cNvSpPr>
            <p:nvPr/>
          </p:nvSpPr>
          <p:spPr bwMode="auto">
            <a:xfrm>
              <a:off x="432" y="1392"/>
              <a:ext cx="960" cy="336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packet</a:t>
              </a:r>
            </a:p>
          </p:txBody>
        </p:sp>
        <p:sp>
          <p:nvSpPr>
            <p:cNvPr id="79884" name="Rectangle 5"/>
            <p:cNvSpPr>
              <a:spLocks noChangeArrowheads="1"/>
            </p:cNvSpPr>
            <p:nvPr/>
          </p:nvSpPr>
          <p:spPr bwMode="auto">
            <a:xfrm>
              <a:off x="1392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R</a:t>
              </a:r>
              <a:r>
                <a:rPr lang="en-US" sz="32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9885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R</a:t>
              </a:r>
              <a:r>
                <a:rPr lang="en-US" sz="3200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9886" name="Rectangle 7"/>
            <p:cNvSpPr>
              <a:spLocks noChangeArrowheads="1"/>
            </p:cNvSpPr>
            <p:nvPr/>
          </p:nvSpPr>
          <p:spPr bwMode="auto">
            <a:xfrm>
              <a:off x="1968" y="139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solidFill>
                    <a:srgbClr val="FF0000"/>
                  </a:solidFill>
                </a:rPr>
                <a:t>2</a:t>
              </a:r>
              <a:endParaRPr lang="en-US" sz="32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79876" name="Line 8"/>
          <p:cNvSpPr>
            <a:spLocks noChangeShapeType="1"/>
          </p:cNvSpPr>
          <p:nvPr/>
        </p:nvSpPr>
        <p:spPr bwMode="auto">
          <a:xfrm>
            <a:off x="1924050" y="4535488"/>
            <a:ext cx="1676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77" name="Line 9"/>
          <p:cNvSpPr>
            <a:spLocks noChangeShapeType="1"/>
          </p:cNvSpPr>
          <p:nvPr/>
        </p:nvSpPr>
        <p:spPr bwMode="auto">
          <a:xfrm>
            <a:off x="4667250" y="4535488"/>
            <a:ext cx="18288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78" name="Line 10"/>
          <p:cNvSpPr>
            <a:spLocks noChangeShapeType="1"/>
          </p:cNvSpPr>
          <p:nvPr/>
        </p:nvSpPr>
        <p:spPr bwMode="auto">
          <a:xfrm>
            <a:off x="7639050" y="4535488"/>
            <a:ext cx="1295400" cy="0"/>
          </a:xfrm>
          <a:prstGeom prst="line">
            <a:avLst/>
          </a:prstGeom>
          <a:noFill/>
          <a:ln w="508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79" name="Oval 11"/>
          <p:cNvSpPr>
            <a:spLocks noChangeArrowheads="1"/>
          </p:cNvSpPr>
          <p:nvPr/>
        </p:nvSpPr>
        <p:spPr bwMode="auto">
          <a:xfrm>
            <a:off x="10668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9880" name="Oval 12"/>
          <p:cNvSpPr>
            <a:spLocks noChangeArrowheads="1"/>
          </p:cNvSpPr>
          <p:nvPr/>
        </p:nvSpPr>
        <p:spPr bwMode="auto">
          <a:xfrm>
            <a:off x="382905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9881" name="Oval 13"/>
          <p:cNvSpPr>
            <a:spLocks noChangeArrowheads="1"/>
          </p:cNvSpPr>
          <p:nvPr/>
        </p:nvSpPr>
        <p:spPr bwMode="auto">
          <a:xfrm>
            <a:off x="6705600" y="4267200"/>
            <a:ext cx="70485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R</a:t>
            </a:r>
            <a:r>
              <a:rPr lang="en-US" sz="3200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9882" name="Rectangle 14"/>
          <p:cNvSpPr>
            <a:spLocks noChangeArrowheads="1"/>
          </p:cNvSpPr>
          <p:nvPr/>
        </p:nvSpPr>
        <p:spPr bwMode="auto">
          <a:xfrm>
            <a:off x="533400" y="1524000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400"/>
              <a:t>Increment distance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/>
              <a:t>R</a:t>
            </a:r>
            <a:r>
              <a:rPr lang="en-US" sz="3200" baseline="-25000"/>
              <a:t>3</a:t>
            </a:r>
            <a:r>
              <a:rPr lang="en-US" sz="2400"/>
              <a:t> chooses not to overwrite edge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/>
              <a:t>Distance &gt;0 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0"/>
              <a:buChar char="w"/>
            </a:pPr>
            <a:r>
              <a:rPr lang="en-US" sz="2400"/>
              <a:t>Increment distance to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F704A4-18CD-3E4D-B770-AD96B50BABA7}" type="slidenum">
              <a:rPr lang="en-GB" sz="1400"/>
              <a:pPr eaLnBrk="1" hangingPunct="1"/>
              <a:t>44</a:t>
            </a:fld>
            <a:endParaRPr lang="en-GB" sz="140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Path reconstruction</a:t>
            </a: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Extract information from attack packets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Build graph rooted at victim</a:t>
            </a:r>
          </a:p>
          <a:p>
            <a:pPr lvl="1" eaLnBrk="1" hangingPunct="1"/>
            <a:r>
              <a:rPr lang="en-US">
                <a:latin typeface="Tahoma" charset="0"/>
              </a:rPr>
              <a:t>Each (start,end,distance) tuple provides an edge</a:t>
            </a:r>
          </a:p>
          <a:p>
            <a:pPr lvl="1"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# packets needed to reconstruct path</a:t>
            </a:r>
          </a:p>
          <a:p>
            <a:pPr lvl="1" eaLnBrk="1" hangingPunct="1">
              <a:lnSpc>
                <a:spcPct val="180000"/>
              </a:lnSpc>
              <a:buFont typeface="Wingdings" charset="0"/>
              <a:buNone/>
            </a:pPr>
            <a:r>
              <a:rPr lang="en-US">
                <a:latin typeface="Tahoma" charset="0"/>
              </a:rPr>
              <a:t>E(X) &lt; </a:t>
            </a:r>
          </a:p>
          <a:p>
            <a:pPr lvl="1" eaLnBrk="1" hangingPunct="1">
              <a:lnSpc>
                <a:spcPct val="180000"/>
              </a:lnSpc>
              <a:buFont typeface="Wingdings" charset="0"/>
              <a:buNone/>
            </a:pPr>
            <a:r>
              <a:rPr lang="en-US">
                <a:latin typeface="Tahoma" charset="0"/>
              </a:rPr>
              <a:t>where p is marking probability, d is length of path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828800" y="4191000"/>
            <a:ext cx="2057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>
              <a:spcBef>
                <a:spcPct val="20000"/>
              </a:spcBef>
              <a:buClr>
                <a:schemeClr val="tx2"/>
              </a:buClr>
            </a:pPr>
            <a:r>
              <a:rPr kumimoji="1" lang="en-US" sz="2400" b="1">
                <a:solidFill>
                  <a:srgbClr val="009900"/>
                </a:solidFill>
              </a:rPr>
              <a:t>ln(d) </a:t>
            </a:r>
          </a:p>
          <a:p>
            <a:pPr lvl="1" algn="ctr">
              <a:spcBef>
                <a:spcPct val="20000"/>
              </a:spcBef>
              <a:buClr>
                <a:schemeClr val="tx2"/>
              </a:buClr>
            </a:pPr>
            <a:r>
              <a:rPr kumimoji="1" lang="en-US" sz="2400" b="1">
                <a:solidFill>
                  <a:srgbClr val="009900"/>
                </a:solidFill>
              </a:rPr>
              <a:t>p(1-p)</a:t>
            </a:r>
            <a:r>
              <a:rPr kumimoji="1" lang="en-US" sz="2400" b="1" baseline="30000">
                <a:solidFill>
                  <a:srgbClr val="009900"/>
                </a:solidFill>
              </a:rPr>
              <a:t>d-1</a:t>
            </a:r>
            <a:r>
              <a:rPr kumimoji="1" lang="en-US" sz="2400" b="1">
                <a:solidFill>
                  <a:srgbClr val="009900"/>
                </a:solidFill>
              </a:rPr>
              <a:t> </a:t>
            </a:r>
            <a:endParaRPr lang="en-US" sz="2400" b="1">
              <a:solidFill>
                <a:srgbClr val="009900"/>
              </a:solidFill>
            </a:endParaRP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flipH="1">
            <a:off x="2514600" y="4629150"/>
            <a:ext cx="990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8DF97C-F3D2-3444-A74C-3FBC7D6E683F}" type="slidenum">
              <a:rPr lang="en-GB" sz="1400"/>
              <a:pPr eaLnBrk="1" hangingPunct="1"/>
              <a:t>45</a:t>
            </a:fld>
            <a:endParaRPr lang="en-GB" sz="140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Details: where to store edge</a:t>
            </a:r>
          </a:p>
        </p:txBody>
      </p:sp>
      <p:sp>
        <p:nvSpPr>
          <p:cNvPr id="8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4505325" cy="32639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Identification field</a:t>
            </a:r>
          </a:p>
          <a:p>
            <a:pPr lvl="1" eaLnBrk="1" hangingPunct="1"/>
            <a:r>
              <a:rPr lang="en-US">
                <a:latin typeface="Tahoma" charset="0"/>
              </a:rPr>
              <a:t>Used for fragmentation</a:t>
            </a:r>
          </a:p>
          <a:p>
            <a:pPr lvl="1" eaLnBrk="1" hangingPunct="1"/>
            <a:r>
              <a:rPr lang="en-US">
                <a:latin typeface="Tahoma" charset="0"/>
              </a:rPr>
              <a:t>Fragmentation is rare</a:t>
            </a:r>
          </a:p>
          <a:p>
            <a:pPr lvl="1" eaLnBrk="1" hangingPunct="1"/>
            <a:r>
              <a:rPr lang="en-US">
                <a:latin typeface="Tahoma" charset="0"/>
              </a:rPr>
              <a:t>16 bits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Store edge in 16 bits?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lvl="1" eaLnBrk="1" hangingPunct="1"/>
            <a:endParaRPr lang="en-US">
              <a:latin typeface="Tahoma" charset="0"/>
            </a:endParaRPr>
          </a:p>
          <a:p>
            <a:pPr lvl="1" eaLnBrk="1" hangingPunct="1"/>
            <a:r>
              <a:rPr lang="en-US">
                <a:latin typeface="Tahoma" charset="0"/>
              </a:rPr>
              <a:t>Break into chunks</a:t>
            </a:r>
          </a:p>
          <a:p>
            <a:pPr lvl="1" eaLnBrk="1" hangingPunct="1"/>
            <a:r>
              <a:rPr lang="en-US">
                <a:latin typeface="Tahoma" charset="0"/>
              </a:rPr>
              <a:t>Store start + end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5181600" y="1524000"/>
            <a:ext cx="3340100" cy="5105400"/>
            <a:chOff x="2962" y="960"/>
            <a:chExt cx="2318" cy="3216"/>
          </a:xfrm>
        </p:grpSpPr>
        <p:sp>
          <p:nvSpPr>
            <p:cNvPr id="81932" name="Rectangle 5"/>
            <p:cNvSpPr>
              <a:spLocks noChangeArrowheads="1"/>
            </p:cNvSpPr>
            <p:nvPr/>
          </p:nvSpPr>
          <p:spPr bwMode="auto">
            <a:xfrm>
              <a:off x="2962" y="960"/>
              <a:ext cx="73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Version</a:t>
              </a:r>
            </a:p>
          </p:txBody>
        </p:sp>
        <p:sp>
          <p:nvSpPr>
            <p:cNvPr id="81933" name="Rectangle 6"/>
            <p:cNvSpPr>
              <a:spLocks noChangeArrowheads="1"/>
            </p:cNvSpPr>
            <p:nvPr/>
          </p:nvSpPr>
          <p:spPr bwMode="auto">
            <a:xfrm>
              <a:off x="3696" y="960"/>
              <a:ext cx="158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Header Length</a:t>
              </a:r>
            </a:p>
          </p:txBody>
        </p:sp>
        <p:sp>
          <p:nvSpPr>
            <p:cNvPr id="81934" name="Rectangle 7"/>
            <p:cNvSpPr>
              <a:spLocks noChangeArrowheads="1"/>
            </p:cNvSpPr>
            <p:nvPr/>
          </p:nvSpPr>
          <p:spPr bwMode="auto">
            <a:xfrm>
              <a:off x="2962" y="120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Type of Service</a:t>
              </a:r>
            </a:p>
          </p:txBody>
        </p:sp>
        <p:sp>
          <p:nvSpPr>
            <p:cNvPr id="81935" name="Rectangle 8"/>
            <p:cNvSpPr>
              <a:spLocks noChangeArrowheads="1"/>
            </p:cNvSpPr>
            <p:nvPr/>
          </p:nvSpPr>
          <p:spPr bwMode="auto">
            <a:xfrm>
              <a:off x="2962" y="134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Total Length</a:t>
              </a:r>
            </a:p>
          </p:txBody>
        </p:sp>
        <p:sp>
          <p:nvSpPr>
            <p:cNvPr id="81936" name="Rectangle 9"/>
            <p:cNvSpPr>
              <a:spLocks noChangeArrowheads="1"/>
            </p:cNvSpPr>
            <p:nvPr/>
          </p:nvSpPr>
          <p:spPr bwMode="auto">
            <a:xfrm>
              <a:off x="2962" y="1536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Identification</a:t>
              </a:r>
            </a:p>
          </p:txBody>
        </p:sp>
        <p:sp>
          <p:nvSpPr>
            <p:cNvPr id="81937" name="Rectangle 10"/>
            <p:cNvSpPr>
              <a:spLocks noChangeArrowheads="1"/>
            </p:cNvSpPr>
            <p:nvPr/>
          </p:nvSpPr>
          <p:spPr bwMode="auto">
            <a:xfrm>
              <a:off x="2962" y="1728"/>
              <a:ext cx="231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 sz="1800">
                <a:latin typeface="Arial Narrow" charset="0"/>
              </a:endParaRPr>
            </a:p>
          </p:txBody>
        </p:sp>
        <p:sp>
          <p:nvSpPr>
            <p:cNvPr id="81938" name="Rectangle 11"/>
            <p:cNvSpPr>
              <a:spLocks noChangeArrowheads="1"/>
            </p:cNvSpPr>
            <p:nvPr/>
          </p:nvSpPr>
          <p:spPr bwMode="auto">
            <a:xfrm>
              <a:off x="2962" y="1728"/>
              <a:ext cx="73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Flags</a:t>
              </a:r>
            </a:p>
          </p:txBody>
        </p:sp>
        <p:sp>
          <p:nvSpPr>
            <p:cNvPr id="81939" name="Rectangle 12"/>
            <p:cNvSpPr>
              <a:spLocks noChangeArrowheads="1"/>
            </p:cNvSpPr>
            <p:nvPr/>
          </p:nvSpPr>
          <p:spPr bwMode="auto">
            <a:xfrm>
              <a:off x="2962" y="2016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Time to Live</a:t>
              </a:r>
            </a:p>
          </p:txBody>
        </p:sp>
        <p:sp>
          <p:nvSpPr>
            <p:cNvPr id="81940" name="Rectangle 13"/>
            <p:cNvSpPr>
              <a:spLocks noChangeArrowheads="1"/>
            </p:cNvSpPr>
            <p:nvPr/>
          </p:nvSpPr>
          <p:spPr bwMode="auto">
            <a:xfrm>
              <a:off x="2962" y="216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Protocol</a:t>
              </a:r>
            </a:p>
          </p:txBody>
        </p:sp>
        <p:sp>
          <p:nvSpPr>
            <p:cNvPr id="81941" name="Rectangle 14"/>
            <p:cNvSpPr>
              <a:spLocks noChangeArrowheads="1"/>
            </p:cNvSpPr>
            <p:nvPr/>
          </p:nvSpPr>
          <p:spPr bwMode="auto">
            <a:xfrm>
              <a:off x="2962" y="23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Header Checksum</a:t>
              </a:r>
            </a:p>
          </p:txBody>
        </p:sp>
        <p:sp>
          <p:nvSpPr>
            <p:cNvPr id="81942" name="Rectangle 15"/>
            <p:cNvSpPr>
              <a:spLocks noChangeArrowheads="1"/>
            </p:cNvSpPr>
            <p:nvPr/>
          </p:nvSpPr>
          <p:spPr bwMode="auto">
            <a:xfrm>
              <a:off x="2962" y="2496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Source Address of Originating Host</a:t>
              </a:r>
            </a:p>
          </p:txBody>
        </p:sp>
        <p:sp>
          <p:nvSpPr>
            <p:cNvPr id="81943" name="Rectangle 16"/>
            <p:cNvSpPr>
              <a:spLocks noChangeArrowheads="1"/>
            </p:cNvSpPr>
            <p:nvPr/>
          </p:nvSpPr>
          <p:spPr bwMode="auto">
            <a:xfrm>
              <a:off x="2962" y="2832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Destination Address of Target Host</a:t>
              </a:r>
            </a:p>
          </p:txBody>
        </p:sp>
        <p:sp>
          <p:nvSpPr>
            <p:cNvPr id="81944" name="Rectangle 17"/>
            <p:cNvSpPr>
              <a:spLocks noChangeArrowheads="1"/>
            </p:cNvSpPr>
            <p:nvPr/>
          </p:nvSpPr>
          <p:spPr bwMode="auto">
            <a:xfrm>
              <a:off x="2962" y="3168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Options</a:t>
              </a:r>
            </a:p>
          </p:txBody>
        </p:sp>
        <p:sp>
          <p:nvSpPr>
            <p:cNvPr id="81945" name="Rectangle 18"/>
            <p:cNvSpPr>
              <a:spLocks noChangeArrowheads="1"/>
            </p:cNvSpPr>
            <p:nvPr/>
          </p:nvSpPr>
          <p:spPr bwMode="auto">
            <a:xfrm>
              <a:off x="2962" y="35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Padding</a:t>
              </a:r>
            </a:p>
          </p:txBody>
        </p:sp>
        <p:sp>
          <p:nvSpPr>
            <p:cNvPr id="81946" name="Rectangle 19"/>
            <p:cNvSpPr>
              <a:spLocks noChangeArrowheads="1"/>
            </p:cNvSpPr>
            <p:nvPr/>
          </p:nvSpPr>
          <p:spPr bwMode="auto">
            <a:xfrm>
              <a:off x="2962" y="3696"/>
              <a:ext cx="231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IP Data</a:t>
              </a:r>
            </a:p>
          </p:txBody>
        </p:sp>
        <p:sp>
          <p:nvSpPr>
            <p:cNvPr id="81947" name="Rectangle 20"/>
            <p:cNvSpPr>
              <a:spLocks noChangeArrowheads="1"/>
            </p:cNvSpPr>
            <p:nvPr/>
          </p:nvSpPr>
          <p:spPr bwMode="auto">
            <a:xfrm>
              <a:off x="4121" y="1737"/>
              <a:ext cx="11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>
                  <a:latin typeface="Arial Narrow" charset="0"/>
                </a:rPr>
                <a:t>Fragment Offset</a:t>
              </a:r>
            </a:p>
          </p:txBody>
        </p:sp>
      </p:grpSp>
      <p:sp>
        <p:nvSpPr>
          <p:cNvPr id="81925" name="Rectangle 21"/>
          <p:cNvSpPr>
            <a:spLocks noChangeArrowheads="1"/>
          </p:cNvSpPr>
          <p:nvPr/>
        </p:nvSpPr>
        <p:spPr bwMode="auto">
          <a:xfrm>
            <a:off x="5181600" y="2438400"/>
            <a:ext cx="3340100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Identification</a:t>
            </a:r>
          </a:p>
        </p:txBody>
      </p:sp>
      <p:grpSp>
        <p:nvGrpSpPr>
          <p:cNvPr id="81926" name="Group 27"/>
          <p:cNvGrpSpPr>
            <a:grpSpLocks/>
          </p:cNvGrpSpPr>
          <p:nvPr/>
        </p:nvGrpSpPr>
        <p:grpSpPr bwMode="auto">
          <a:xfrm>
            <a:off x="919163" y="4251325"/>
            <a:ext cx="3611562" cy="701675"/>
            <a:chOff x="579" y="2544"/>
            <a:chExt cx="2275" cy="442"/>
          </a:xfrm>
        </p:grpSpPr>
        <p:sp>
          <p:nvSpPr>
            <p:cNvPr id="81928" name="Rectangle 22"/>
            <p:cNvSpPr>
              <a:spLocks noChangeArrowheads="1"/>
            </p:cNvSpPr>
            <p:nvPr/>
          </p:nvSpPr>
          <p:spPr bwMode="auto">
            <a:xfrm>
              <a:off x="643" y="2544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/>
                <a:t>offset</a:t>
              </a:r>
            </a:p>
          </p:txBody>
        </p:sp>
        <p:sp>
          <p:nvSpPr>
            <p:cNvPr id="81929" name="Rectangle 23"/>
            <p:cNvSpPr>
              <a:spLocks noChangeArrowheads="1"/>
            </p:cNvSpPr>
            <p:nvPr/>
          </p:nvSpPr>
          <p:spPr bwMode="auto">
            <a:xfrm>
              <a:off x="1075" y="254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/>
                <a:t>distance</a:t>
              </a:r>
            </a:p>
          </p:txBody>
        </p:sp>
        <p:sp>
          <p:nvSpPr>
            <p:cNvPr id="81930" name="Rectangle 24"/>
            <p:cNvSpPr>
              <a:spLocks noChangeArrowheads="1"/>
            </p:cNvSpPr>
            <p:nvPr/>
          </p:nvSpPr>
          <p:spPr bwMode="auto">
            <a:xfrm>
              <a:off x="1747" y="2544"/>
              <a:ext cx="105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/>
                <a:t>edge chunk</a:t>
              </a:r>
            </a:p>
          </p:txBody>
        </p:sp>
        <p:sp>
          <p:nvSpPr>
            <p:cNvPr id="81931" name="Text Box 25"/>
            <p:cNvSpPr txBox="1">
              <a:spLocks noChangeArrowheads="1"/>
            </p:cNvSpPr>
            <p:nvPr/>
          </p:nvSpPr>
          <p:spPr bwMode="auto">
            <a:xfrm>
              <a:off x="579" y="2736"/>
              <a:ext cx="2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/>
                <a:t>0     2 3         7 8               15</a:t>
              </a:r>
            </a:p>
          </p:txBody>
        </p:sp>
      </p:grpSp>
      <p:sp>
        <p:nvSpPr>
          <p:cNvPr id="81927" name="Oval 26"/>
          <p:cNvSpPr>
            <a:spLocks noChangeArrowheads="1"/>
          </p:cNvSpPr>
          <p:nvPr/>
        </p:nvSpPr>
        <p:spPr bwMode="auto">
          <a:xfrm>
            <a:off x="3159125" y="6019800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49CDCE-D169-E348-BA38-99D6D3ECFE55}" type="slidenum">
              <a:rPr lang="en-GB" sz="1400"/>
              <a:pPr eaLnBrk="1" hangingPunct="1"/>
              <a:t>46</a:t>
            </a:fld>
            <a:endParaRPr lang="en-GB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More traceback proposals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Advanced and Authenticated Marking Schemes for IP Traceback</a:t>
            </a:r>
          </a:p>
          <a:p>
            <a:pPr lvl="1" eaLnBrk="1" hangingPunct="1"/>
            <a:r>
              <a:rPr lang="en-US">
                <a:latin typeface="Tahoma" charset="0"/>
              </a:rPr>
              <a:t>Song, Perrig.    IEEE Infocomm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01</a:t>
            </a:r>
          </a:p>
          <a:p>
            <a:pPr lvl="1" eaLnBrk="1" hangingPunct="1"/>
            <a:r>
              <a:rPr lang="en-US">
                <a:latin typeface="Tahoma" charset="0"/>
              </a:rPr>
              <a:t>Reduces noisy data and time to reconstruct paths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An algebraic approach to IP traceback</a:t>
            </a:r>
          </a:p>
          <a:p>
            <a:pPr lvl="1" eaLnBrk="1" hangingPunct="1"/>
            <a:r>
              <a:rPr lang="en-US">
                <a:latin typeface="Tahoma" charset="0"/>
              </a:rPr>
              <a:t>Stubblefield, Dean, Franklin.   NDSS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02</a:t>
            </a:r>
          </a:p>
          <a:p>
            <a:pPr lvl="1"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Hash-Based IP Traceback </a:t>
            </a:r>
          </a:p>
          <a:p>
            <a:pPr lvl="1" eaLnBrk="1" hangingPunct="1"/>
            <a:r>
              <a:rPr lang="en-US">
                <a:latin typeface="Tahoma" charset="0"/>
              </a:rPr>
              <a:t>Snoeren, Partridge, Sanchez, Jones, Tchakountio,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Kent, Strayer.    SIGCOMM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01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76066D2-8510-134D-B978-0E2BAF68EE49}" type="slidenum">
              <a:rPr lang="en-GB" sz="1400"/>
              <a:pPr eaLnBrk="1" hangingPunct="1"/>
              <a:t>47</a:t>
            </a:fld>
            <a:endParaRPr lang="en-GB" sz="140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Problem:   Reflector attacks  </a:t>
            </a:r>
            <a:r>
              <a:rPr lang="en-US" sz="2400">
                <a:latin typeface="Tahoma" charset="0"/>
              </a:rPr>
              <a:t>[Paxson 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altLang="ja-JP" sz="2400">
                <a:latin typeface="Tahoma" charset="0"/>
              </a:rPr>
              <a:t>01]</a:t>
            </a:r>
            <a:endParaRPr lang="en-US" sz="2400">
              <a:latin typeface="Tahoma" charset="0"/>
            </a:endParaRP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Tahoma" charset="0"/>
              </a:rPr>
              <a:t>Reflector</a:t>
            </a:r>
            <a:r>
              <a:rPr lang="en-US">
                <a:latin typeface="Tahoma" charset="0"/>
              </a:rPr>
              <a:t>:   </a:t>
            </a:r>
          </a:p>
          <a:p>
            <a:pPr lvl="1" eaLnBrk="1" hangingPunct="1"/>
            <a:r>
              <a:rPr lang="en-US">
                <a:latin typeface="Tahoma" charset="0"/>
              </a:rPr>
              <a:t>A network component that responds to packets</a:t>
            </a:r>
          </a:p>
          <a:p>
            <a:pPr lvl="1" eaLnBrk="1" hangingPunct="1"/>
            <a:r>
              <a:rPr lang="en-US">
                <a:latin typeface="Tahoma" charset="0"/>
              </a:rPr>
              <a:t>Response sent to victim   (spoofed source IP)</a:t>
            </a:r>
          </a:p>
          <a:p>
            <a:pPr lvl="1"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 u="sng">
                <a:latin typeface="Tahoma" charset="0"/>
              </a:rPr>
              <a:t>Examples</a:t>
            </a:r>
            <a:r>
              <a:rPr lang="en-US">
                <a:latin typeface="Tahoma" charset="0"/>
              </a:rPr>
              <a:t>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>
                <a:latin typeface="Tahoma" charset="0"/>
              </a:rPr>
              <a:t>DNS Resolvers:   UDP 53 with victim.com source</a:t>
            </a:r>
          </a:p>
          <a:p>
            <a:pPr lvl="2" eaLnBrk="1" hangingPunct="1"/>
            <a:r>
              <a:rPr lang="en-US">
                <a:latin typeface="Tahoma" charset="0"/>
              </a:rPr>
              <a:t>At victim:   DNS response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>
                <a:latin typeface="Tahoma" charset="0"/>
              </a:rPr>
              <a:t>Web servers:   TCP SYN 80 with victim.com source</a:t>
            </a:r>
          </a:p>
          <a:p>
            <a:pPr lvl="2" eaLnBrk="1" hangingPunct="1"/>
            <a:r>
              <a:rPr lang="en-US">
                <a:latin typeface="Tahoma" charset="0"/>
              </a:rPr>
              <a:t>At victim:   TCP SYN ACK packet</a:t>
            </a:r>
          </a:p>
          <a:p>
            <a:pPr lvl="1" eaLnBrk="1" hangingPunct="1">
              <a:spcBef>
                <a:spcPct val="60000"/>
              </a:spcBef>
            </a:pPr>
            <a:r>
              <a:rPr lang="en-US">
                <a:latin typeface="Tahoma" charset="0"/>
              </a:rPr>
              <a:t>Gnutella servers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F9241A6-4CF6-B646-9837-94CD33816F76}" type="slidenum">
              <a:rPr lang="en-GB" sz="1400"/>
              <a:pPr eaLnBrk="1" hangingPunct="1"/>
              <a:t>48</a:t>
            </a:fld>
            <a:endParaRPr lang="en-GB" sz="1400"/>
          </a:p>
        </p:txBody>
      </p:sp>
      <p:pic>
        <p:nvPicPr>
          <p:cNvPr id="849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8" t="18750" r="30469" b="15625"/>
          <a:stretch>
            <a:fillRect/>
          </a:stretch>
        </p:blipFill>
        <p:spPr bwMode="auto">
          <a:xfrm>
            <a:off x="4151313" y="762000"/>
            <a:ext cx="4687887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DoS Attack</a:t>
            </a:r>
          </a:p>
        </p:txBody>
      </p:sp>
      <p:sp>
        <p:nvSpPr>
          <p:cNvPr id="84996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Single Master</a:t>
            </a:r>
          </a:p>
          <a:p>
            <a:pPr eaLnBrk="1" hangingPunct="1"/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Many bots to </a:t>
            </a:r>
            <a:br>
              <a:rPr lang="en-US" sz="2400">
                <a:latin typeface="Tahoma" charset="0"/>
              </a:rPr>
            </a:br>
            <a:r>
              <a:rPr lang="en-US" sz="2400">
                <a:latin typeface="Tahoma" charset="0"/>
              </a:rPr>
              <a:t>generate flood</a:t>
            </a:r>
          </a:p>
          <a:p>
            <a:pPr eaLnBrk="1" hangingPunct="1"/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Zillions of reflectors to hide bots</a:t>
            </a:r>
          </a:p>
          <a:p>
            <a:pPr lvl="1" eaLnBrk="1" hangingPunct="1"/>
            <a:r>
              <a:rPr lang="en-US">
                <a:latin typeface="Tahoma" charset="0"/>
              </a:rPr>
              <a:t>Kills traceback and pushback methods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BAE312-D5F1-A049-900E-1CB82A9925F6}" type="slidenum">
              <a:rPr lang="en-GB" sz="1400"/>
              <a:pPr eaLnBrk="1" hangingPunct="1"/>
              <a:t>49</a:t>
            </a:fld>
            <a:endParaRPr lang="en-GB" sz="1400"/>
          </a:p>
        </p:txBody>
      </p:sp>
      <p:sp>
        <p:nvSpPr>
          <p:cNvPr id="860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Capability based defense</a:t>
            </a:r>
          </a:p>
        </p:txBody>
      </p:sp>
      <p:sp>
        <p:nvSpPr>
          <p:cNvPr id="8601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1B9361C-0576-7B48-8AB0-42F479F244F5}" type="slidenum">
              <a:rPr lang="en-GB" sz="1400"/>
              <a:pPr eaLnBrk="1" hangingPunct="1"/>
              <a:t>5</a:t>
            </a:fld>
            <a:endParaRPr lang="en-GB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Smurf amplification DoS attack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48600" cy="5045075"/>
          </a:xfrm>
        </p:spPr>
        <p:txBody>
          <a:bodyPr/>
          <a:lstStyle/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Send ping request to broadcast addr (ICMP Echo Req) </a:t>
            </a:r>
          </a:p>
          <a:p>
            <a:pPr eaLnBrk="1" hangingPunct="1"/>
            <a:r>
              <a:rPr lang="en-US" sz="2000">
                <a:latin typeface="Tahoma" charset="0"/>
              </a:rPr>
              <a:t>Lots of responses:</a:t>
            </a:r>
          </a:p>
          <a:p>
            <a:pPr lvl="1" eaLnBrk="1" hangingPunct="1"/>
            <a:r>
              <a:rPr lang="en-US">
                <a:latin typeface="Tahoma" charset="0"/>
              </a:rPr>
              <a:t>Every host on target network generates a ping reply (ICMP Echo Reply) to victim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744538" y="6324600"/>
            <a:ext cx="6507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+mn-ea"/>
                <a:cs typeface="+mn-cs"/>
              </a:rPr>
              <a:t>Prevention: reject external packets to broadcast address</a:t>
            </a:r>
          </a:p>
        </p:txBody>
      </p:sp>
      <p:pic>
        <p:nvPicPr>
          <p:cNvPr id="23557" name="Picture 5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7345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7345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7345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657600" y="25146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gateway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419600" y="2971800"/>
            <a:ext cx="0" cy="50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V="1">
            <a:off x="3581400" y="3200400"/>
            <a:ext cx="0" cy="273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3581400" y="32004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5257800" y="3200400"/>
            <a:ext cx="0" cy="273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23565" name="Picture 13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01650" y="271145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DoS</a:t>
            </a:r>
            <a:br>
              <a:rPr lang="en-US" sz="1800"/>
            </a:br>
            <a:r>
              <a:rPr lang="en-US" sz="1800"/>
              <a:t>Source</a:t>
            </a:r>
          </a:p>
        </p:txBody>
      </p:sp>
      <p:pic>
        <p:nvPicPr>
          <p:cNvPr id="23567" name="Picture 15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0574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448550" y="2635250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DoS</a:t>
            </a:r>
            <a:br>
              <a:rPr lang="en-US" sz="1800"/>
            </a:br>
            <a:r>
              <a:rPr lang="en-US" sz="1800"/>
              <a:t>Target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95400" y="1524000"/>
            <a:ext cx="2590800" cy="990600"/>
            <a:chOff x="816" y="960"/>
            <a:chExt cx="1632" cy="624"/>
          </a:xfrm>
        </p:grpSpPr>
        <p:sp>
          <p:nvSpPr>
            <p:cNvPr id="23574" name="Line 18"/>
            <p:cNvSpPr>
              <a:spLocks noChangeShapeType="1"/>
            </p:cNvSpPr>
            <p:nvPr/>
          </p:nvSpPr>
          <p:spPr bwMode="auto">
            <a:xfrm>
              <a:off x="816" y="13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5" name="Line 1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6" name="Text Box 20"/>
            <p:cNvSpPr txBox="1">
              <a:spLocks noChangeArrowheads="1"/>
            </p:cNvSpPr>
            <p:nvPr/>
          </p:nvSpPr>
          <p:spPr bwMode="auto">
            <a:xfrm>
              <a:off x="999" y="960"/>
              <a:ext cx="1210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800"/>
                <a:t>1 ICMP Echo Req</a:t>
              </a:r>
              <a:br>
                <a:rPr lang="en-US" sz="1800"/>
              </a:br>
              <a:r>
                <a:rPr lang="en-US" sz="1800"/>
                <a:t>Src:  Dos Target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800"/>
                <a:t>Dest:  brdct addr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953000" y="1524000"/>
            <a:ext cx="2743200" cy="990600"/>
            <a:chOff x="3120" y="960"/>
            <a:chExt cx="1728" cy="624"/>
          </a:xfrm>
        </p:grpSpPr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 flipV="1">
              <a:off x="3120" y="13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>
              <a:off x="3120" y="1344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573" name="Text Box 24"/>
            <p:cNvSpPr txBox="1">
              <a:spLocks noChangeArrowheads="1"/>
            </p:cNvSpPr>
            <p:nvPr/>
          </p:nvSpPr>
          <p:spPr bwMode="auto">
            <a:xfrm>
              <a:off x="3347" y="960"/>
              <a:ext cx="131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800"/>
                <a:t>3 ICMP Echo Reply</a:t>
              </a:r>
              <a:br>
                <a:rPr lang="en-US" sz="1800"/>
              </a:br>
              <a:r>
                <a:rPr lang="en-US" sz="1800"/>
                <a:t>Dest:  Dos Target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80D9C5-4279-EB4D-B261-676AE7E7DF5B}" type="slidenum">
              <a:rPr lang="en-GB" sz="1400"/>
              <a:pPr eaLnBrk="1" hangingPunct="1"/>
              <a:t>50</a:t>
            </a:fld>
            <a:endParaRPr lang="en-GB" sz="140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Capability based defense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Anderson, Roscoe, Wetherall. </a:t>
            </a:r>
          </a:p>
          <a:p>
            <a:pPr lvl="1" eaLnBrk="1" hangingPunct="1"/>
            <a:r>
              <a:rPr lang="en-US">
                <a:latin typeface="Tahoma" charset="0"/>
              </a:rPr>
              <a:t>Preventing internet denial-of-service with capabilities.     SIGCOMM 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04.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Yaar, Perrig, and Song. </a:t>
            </a:r>
          </a:p>
          <a:p>
            <a:pPr lvl="1" eaLnBrk="1" hangingPunct="1"/>
            <a:r>
              <a:rPr lang="en-US">
                <a:latin typeface="Tahoma" charset="0"/>
              </a:rPr>
              <a:t>Siff: A stateless internet flow filter to mitigate DDoS flooding attacks.   IEEE S&amp;P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04. 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Yang, Wetherall, Anderson. </a:t>
            </a:r>
          </a:p>
          <a:p>
            <a:pPr lvl="1" eaLnBrk="1" hangingPunct="1"/>
            <a:r>
              <a:rPr lang="en-US">
                <a:latin typeface="Tahoma" charset="0"/>
              </a:rPr>
              <a:t>A DoS-limiting network architecture.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SIGCOMM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05</a:t>
            </a:r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0271FA-B92E-AC4B-9065-6938C1B1CD9A}" type="slidenum">
              <a:rPr lang="en-GB" sz="1400"/>
              <a:pPr eaLnBrk="1" hangingPunct="1"/>
              <a:t>51</a:t>
            </a:fld>
            <a:endParaRPr lang="en-GB" sz="140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Capability based defense</a:t>
            </a:r>
          </a:p>
        </p:txBody>
      </p:sp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458200" cy="525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Basic idea:</a:t>
            </a:r>
          </a:p>
          <a:p>
            <a:pPr lvl="1" eaLnBrk="1" hangingPunct="1"/>
            <a:r>
              <a:rPr lang="en-US">
                <a:latin typeface="Tahoma" charset="0"/>
              </a:rPr>
              <a:t>Receivers can specify what packets they want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How:</a:t>
            </a:r>
          </a:p>
          <a:p>
            <a:pPr lvl="1" eaLnBrk="1" hangingPunct="1"/>
            <a:r>
              <a:rPr lang="en-US">
                <a:latin typeface="Tahoma" charset="0"/>
              </a:rPr>
              <a:t>Sender requests capability in SYN packet</a:t>
            </a:r>
          </a:p>
          <a:p>
            <a:pPr lvl="2" eaLnBrk="1" hangingPunct="1"/>
            <a:r>
              <a:rPr lang="en-US">
                <a:latin typeface="Tahoma" charset="0"/>
              </a:rPr>
              <a:t>Path identifier used to limit # reqs from one source</a:t>
            </a:r>
          </a:p>
          <a:p>
            <a:pPr lvl="1" eaLnBrk="1" hangingPunct="1"/>
            <a:r>
              <a:rPr lang="en-US">
                <a:latin typeface="Tahoma" charset="0"/>
              </a:rPr>
              <a:t>Receiver responds with capability</a:t>
            </a:r>
          </a:p>
          <a:p>
            <a:pPr lvl="1" eaLnBrk="1" hangingPunct="1"/>
            <a:r>
              <a:rPr lang="en-US">
                <a:latin typeface="Tahoma" charset="0"/>
              </a:rPr>
              <a:t>Sender includes capability in all future packets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b="1">
                <a:latin typeface="Tahoma" charset="0"/>
              </a:rPr>
              <a:t>Main point</a:t>
            </a:r>
            <a:r>
              <a:rPr lang="en-US">
                <a:latin typeface="Tahoma" charset="0"/>
              </a:rPr>
              <a:t>:   Routers only forward:</a:t>
            </a:r>
          </a:p>
          <a:p>
            <a:pPr lvl="2" eaLnBrk="1" hangingPunct="1"/>
            <a:r>
              <a:rPr lang="en-US">
                <a:latin typeface="Tahoma" charset="0"/>
              </a:rPr>
              <a:t>Request packets, and</a:t>
            </a:r>
          </a:p>
          <a:p>
            <a:pPr lvl="2" eaLnBrk="1" hangingPunct="1"/>
            <a:r>
              <a:rPr lang="en-US">
                <a:latin typeface="Tahoma" charset="0"/>
              </a:rPr>
              <a:t>Packets with valid capability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4E31A9-50E8-C341-B908-FC3B4661002E}" type="slidenum">
              <a:rPr lang="en-GB" sz="1400"/>
              <a:pPr eaLnBrk="1" hangingPunct="1"/>
              <a:t>52</a:t>
            </a:fld>
            <a:endParaRPr lang="en-GB" sz="140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Capability based defense</a:t>
            </a:r>
          </a:p>
        </p:txBody>
      </p:sp>
      <p:sp>
        <p:nvSpPr>
          <p:cNvPr id="90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Capabilities can be revoked if source is attacking</a:t>
            </a:r>
          </a:p>
          <a:p>
            <a:pPr lvl="1" eaLnBrk="1" hangingPunct="1"/>
            <a:r>
              <a:rPr lang="en-US">
                <a:latin typeface="Tahoma" charset="0"/>
              </a:rPr>
              <a:t>Blocks attack packets close to source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3276600"/>
            <a:ext cx="7239000" cy="1844675"/>
            <a:chOff x="768" y="2448"/>
            <a:chExt cx="4560" cy="1162"/>
          </a:xfrm>
        </p:grpSpPr>
        <p:sp>
          <p:nvSpPr>
            <p:cNvPr id="90119" name="Oval 5"/>
            <p:cNvSpPr>
              <a:spLocks noChangeArrowheads="1"/>
            </p:cNvSpPr>
            <p:nvPr/>
          </p:nvSpPr>
          <p:spPr bwMode="auto">
            <a:xfrm>
              <a:off x="768" y="2448"/>
              <a:ext cx="1152" cy="864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0120" name="Picture 6" descr="j023948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75"/>
              <a:ext cx="384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Rectangle 7"/>
            <p:cNvSpPr>
              <a:spLocks noChangeArrowheads="1"/>
            </p:cNvSpPr>
            <p:nvPr/>
          </p:nvSpPr>
          <p:spPr bwMode="auto">
            <a:xfrm>
              <a:off x="1536" y="2707"/>
              <a:ext cx="280" cy="2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90122" name="Line 8"/>
            <p:cNvSpPr>
              <a:spLocks noChangeShapeType="1"/>
            </p:cNvSpPr>
            <p:nvPr/>
          </p:nvSpPr>
          <p:spPr bwMode="auto">
            <a:xfrm>
              <a:off x="1152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23" name="Oval 9"/>
            <p:cNvSpPr>
              <a:spLocks noChangeArrowheads="1"/>
            </p:cNvSpPr>
            <p:nvPr/>
          </p:nvSpPr>
          <p:spPr bwMode="auto">
            <a:xfrm>
              <a:off x="2352" y="2544"/>
              <a:ext cx="1152" cy="864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4" name="Rectangle 10"/>
            <p:cNvSpPr>
              <a:spLocks noChangeArrowheads="1"/>
            </p:cNvSpPr>
            <p:nvPr/>
          </p:nvSpPr>
          <p:spPr bwMode="auto">
            <a:xfrm>
              <a:off x="2496" y="2862"/>
              <a:ext cx="280" cy="2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90125" name="Rectangle 11"/>
            <p:cNvSpPr>
              <a:spLocks noChangeArrowheads="1"/>
            </p:cNvSpPr>
            <p:nvPr/>
          </p:nvSpPr>
          <p:spPr bwMode="auto">
            <a:xfrm>
              <a:off x="3128" y="2784"/>
              <a:ext cx="280" cy="2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90126" name="Oval 12"/>
            <p:cNvSpPr>
              <a:spLocks noChangeArrowheads="1"/>
            </p:cNvSpPr>
            <p:nvPr/>
          </p:nvSpPr>
          <p:spPr bwMode="auto">
            <a:xfrm>
              <a:off x="3792" y="2496"/>
              <a:ext cx="1536" cy="864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med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7" name="Rectangle 13"/>
            <p:cNvSpPr>
              <a:spLocks noChangeArrowheads="1"/>
            </p:cNvSpPr>
            <p:nvPr/>
          </p:nvSpPr>
          <p:spPr bwMode="auto">
            <a:xfrm>
              <a:off x="3936" y="2862"/>
              <a:ext cx="280" cy="2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90128" name="Rectangle 14"/>
            <p:cNvSpPr>
              <a:spLocks noChangeArrowheads="1"/>
            </p:cNvSpPr>
            <p:nvPr/>
          </p:nvSpPr>
          <p:spPr bwMode="auto">
            <a:xfrm>
              <a:off x="4686" y="2784"/>
              <a:ext cx="421" cy="258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dest</a:t>
              </a:r>
            </a:p>
          </p:txBody>
        </p:sp>
        <p:sp>
          <p:nvSpPr>
            <p:cNvPr id="90129" name="Line 15"/>
            <p:cNvSpPr>
              <a:spLocks noChangeShapeType="1"/>
            </p:cNvSpPr>
            <p:nvPr/>
          </p:nvSpPr>
          <p:spPr bwMode="auto">
            <a:xfrm>
              <a:off x="1816" y="2832"/>
              <a:ext cx="680" cy="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0" name="Line 16"/>
            <p:cNvSpPr>
              <a:spLocks noChangeShapeType="1"/>
            </p:cNvSpPr>
            <p:nvPr/>
          </p:nvSpPr>
          <p:spPr bwMode="auto">
            <a:xfrm flipV="1">
              <a:off x="2776" y="2862"/>
              <a:ext cx="35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1" name="Line 17"/>
            <p:cNvSpPr>
              <a:spLocks noChangeShapeType="1"/>
            </p:cNvSpPr>
            <p:nvPr/>
          </p:nvSpPr>
          <p:spPr bwMode="auto">
            <a:xfrm>
              <a:off x="3408" y="2862"/>
              <a:ext cx="528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2" name="Line 18"/>
            <p:cNvSpPr>
              <a:spLocks noChangeShapeType="1"/>
            </p:cNvSpPr>
            <p:nvPr/>
          </p:nvSpPr>
          <p:spPr bwMode="auto">
            <a:xfrm flipV="1">
              <a:off x="4216" y="2862"/>
              <a:ext cx="442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3" name="Text Box 19"/>
            <p:cNvSpPr txBox="1">
              <a:spLocks noChangeArrowheads="1"/>
            </p:cNvSpPr>
            <p:nvPr/>
          </p:nvSpPr>
          <p:spPr bwMode="auto">
            <a:xfrm>
              <a:off x="902" y="3312"/>
              <a:ext cx="8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Source AS</a:t>
              </a:r>
            </a:p>
          </p:txBody>
        </p:sp>
        <p:sp>
          <p:nvSpPr>
            <p:cNvPr id="90134" name="Text Box 20"/>
            <p:cNvSpPr txBox="1">
              <a:spLocks noChangeArrowheads="1"/>
            </p:cNvSpPr>
            <p:nvPr/>
          </p:nvSpPr>
          <p:spPr bwMode="auto">
            <a:xfrm>
              <a:off x="2496" y="3360"/>
              <a:ext cx="8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Transit AS</a:t>
              </a:r>
            </a:p>
          </p:txBody>
        </p:sp>
        <p:sp>
          <p:nvSpPr>
            <p:cNvPr id="90135" name="Text Box 21"/>
            <p:cNvSpPr txBox="1">
              <a:spLocks noChangeArrowheads="1"/>
            </p:cNvSpPr>
            <p:nvPr/>
          </p:nvSpPr>
          <p:spPr bwMode="auto">
            <a:xfrm>
              <a:off x="4216" y="3331"/>
              <a:ext cx="6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Dest AS</a:t>
              </a:r>
            </a:p>
          </p:txBody>
        </p:sp>
      </p:grpSp>
      <p:sp>
        <p:nvSpPr>
          <p:cNvPr id="90117" name="Line 23"/>
          <p:cNvSpPr>
            <a:spLocks noChangeShapeType="1"/>
          </p:cNvSpPr>
          <p:nvPr/>
        </p:nvSpPr>
        <p:spPr bwMode="auto">
          <a:xfrm flipH="1">
            <a:off x="3200400" y="4343400"/>
            <a:ext cx="609600" cy="1447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triangle" w="med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18" name="Text Box 24"/>
          <p:cNvSpPr txBox="1">
            <a:spLocks noChangeArrowheads="1"/>
          </p:cNvSpPr>
          <p:nvPr/>
        </p:nvSpPr>
        <p:spPr bwMode="auto">
          <a:xfrm>
            <a:off x="2116138" y="5741988"/>
            <a:ext cx="223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Attack packets </a:t>
            </a:r>
            <a:br>
              <a:rPr lang="en-US" sz="2400"/>
            </a:br>
            <a:r>
              <a:rPr lang="en-US" sz="2400"/>
              <a:t>dropped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BC2CAE-0EBB-9E42-9E21-A344159D21F2}" type="slidenum">
              <a:rPr lang="en-GB" sz="1400"/>
              <a:pPr eaLnBrk="1" hangingPunct="1"/>
              <a:t>53</a:t>
            </a:fld>
            <a:endParaRPr lang="en-GB" sz="1400"/>
          </a:p>
        </p:txBody>
      </p:sp>
      <p:sp>
        <p:nvSpPr>
          <p:cNvPr id="911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Pushback Traffic Filtering</a:t>
            </a:r>
          </a:p>
        </p:txBody>
      </p:sp>
      <p:sp>
        <p:nvSpPr>
          <p:cNvPr id="9113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23E6A84-478D-0043-9B90-AFEBF8F36F9E}" type="slidenum">
              <a:rPr lang="en-GB" sz="1400"/>
              <a:pPr eaLnBrk="1" hangingPunct="1"/>
              <a:t>54</a:t>
            </a:fld>
            <a:endParaRPr lang="en-GB" sz="140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Pushback filtering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Mahajan, Bellovin, Floyd, Ioannidis, Paxson, Shenker. Controlling High Bandwidth Aggregates in the Network. </a:t>
            </a:r>
            <a:r>
              <a:rPr lang="en-US" i="1">
                <a:latin typeface="Tahoma" charset="0"/>
              </a:rPr>
              <a:t>Computer Communications Review</a:t>
            </a:r>
            <a:r>
              <a:rPr lang="en-US">
                <a:latin typeface="Tahoma" charset="0"/>
              </a:rPr>
              <a:t> 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02.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Ioannidis, Bellovin.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Implementing Pushback: Router-Based Defense Against DoS Attacks.       </a:t>
            </a:r>
            <a:r>
              <a:rPr lang="en-US" i="1">
                <a:latin typeface="Tahoma" charset="0"/>
              </a:rPr>
              <a:t>NDSS</a:t>
            </a:r>
            <a:r>
              <a:rPr lang="en-US">
                <a:latin typeface="Tahoma" charset="0"/>
              </a:rPr>
              <a:t>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02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Argyraki, Cheriton.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Active Internet Traffic Filtering: Real-Time Response to Denial-of-Service Attacks.     USENIX</a:t>
            </a:r>
            <a:r>
              <a:rPr lang="en-US" i="1">
                <a:latin typeface="Tahoma" charset="0"/>
              </a:rPr>
              <a:t> </a:t>
            </a:r>
            <a:r>
              <a:rPr lang="ja-JP" altLang="en-US" i="1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05.</a:t>
            </a:r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34EA8D-B2B9-D343-9A6B-F776237C5A20}" type="slidenum">
              <a:rPr lang="en-GB" sz="1400"/>
              <a:pPr eaLnBrk="1" hangingPunct="1"/>
              <a:t>55</a:t>
            </a:fld>
            <a:endParaRPr lang="en-GB" sz="140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Pushback Traffic Filtering</a:t>
            </a:r>
          </a:p>
        </p:txBody>
      </p:sp>
      <p:sp>
        <p:nvSpPr>
          <p:cNvPr id="93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Assumption:  DoS attack from few sources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Iteratively block attacking network segments.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9" t="29167" r="15625" b="25000"/>
          <a:stretch>
            <a:fillRect/>
          </a:stretch>
        </p:blipFill>
        <p:spPr bwMode="auto">
          <a:xfrm>
            <a:off x="2286000" y="2057400"/>
            <a:ext cx="4038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395E76-718A-8D42-A416-E094EFF43197}" type="slidenum">
              <a:rPr lang="en-GB" sz="1400"/>
              <a:pPr eaLnBrk="1" hangingPunct="1"/>
              <a:t>56</a:t>
            </a:fld>
            <a:endParaRPr lang="en-GB" sz="1400"/>
          </a:p>
        </p:txBody>
      </p:sp>
      <p:sp>
        <p:nvSpPr>
          <p:cNvPr id="942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Overlay filtering</a:t>
            </a:r>
          </a:p>
        </p:txBody>
      </p:sp>
      <p:sp>
        <p:nvSpPr>
          <p:cNvPr id="9421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7C30FA-97AD-4341-B69E-9C3F103A4C86}" type="slidenum">
              <a:rPr lang="en-GB" sz="1400"/>
              <a:pPr eaLnBrk="1" hangingPunct="1"/>
              <a:t>57</a:t>
            </a:fld>
            <a:endParaRPr lang="en-GB" sz="140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Overlay filtering</a:t>
            </a:r>
          </a:p>
        </p:txBody>
      </p:sp>
      <p:sp>
        <p:nvSpPr>
          <p:cNvPr id="95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Keromytis, Misra, Rubenstein. 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SOS: Secure Overlay Services.   SIGCOMM 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02.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>
                <a:latin typeface="Tahoma" charset="0"/>
              </a:rPr>
              <a:t>D. Andersen. Mayday.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Distributed Filtering for Internet Services.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Usenix USITS </a:t>
            </a:r>
            <a:r>
              <a:rPr lang="ja-JP" altLang="en-US">
                <a:latin typeface="Tahoma" charset="0"/>
              </a:rPr>
              <a:t>‘</a:t>
            </a:r>
            <a:r>
              <a:rPr lang="en-US" altLang="ja-JP">
                <a:latin typeface="Tahoma" charset="0"/>
              </a:rPr>
              <a:t>03.</a:t>
            </a:r>
          </a:p>
          <a:p>
            <a:pPr eaLnBrk="1" hangingPunct="1">
              <a:lnSpc>
                <a:spcPct val="120000"/>
              </a:lnSpc>
            </a:pPr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Lakshminarayanan, Adkins, Perrig, Stoica.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Taming IP Packet Flooding Attacks.  HotNets 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03.</a:t>
            </a:r>
          </a:p>
          <a:p>
            <a:pPr eaLnBrk="1" hangingPunct="1">
              <a:lnSpc>
                <a:spcPct val="120000"/>
              </a:lnSpc>
            </a:pPr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3A1C2F1-F856-A141-BE59-214F9FAC4DEB}" type="slidenum">
              <a:rPr lang="en-GB" sz="1400"/>
              <a:pPr eaLnBrk="1" hangingPunct="1"/>
              <a:t>58</a:t>
            </a:fld>
            <a:endParaRPr lang="en-GB" sz="1400"/>
          </a:p>
        </p:txBody>
      </p:sp>
      <p:sp>
        <p:nvSpPr>
          <p:cNvPr id="962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Take home message:</a:t>
            </a:r>
          </a:p>
        </p:txBody>
      </p:sp>
      <p:sp>
        <p:nvSpPr>
          <p:cNvPr id="9625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Denial of Service attacks are real. 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Must be considered at design time.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Sad truth:  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Internet </a:t>
            </a:r>
            <a:r>
              <a:rPr lang="en-US" dirty="0">
                <a:latin typeface="Tahoma" charset="0"/>
              </a:rPr>
              <a:t>is ill-equipped to handle </a:t>
            </a:r>
            <a:r>
              <a:rPr lang="en-US" dirty="0" err="1">
                <a:latin typeface="Tahoma" charset="0"/>
              </a:rPr>
              <a:t>DDoS</a:t>
            </a:r>
            <a:r>
              <a:rPr lang="en-US" dirty="0">
                <a:latin typeface="Tahoma" charset="0"/>
              </a:rPr>
              <a:t> attacks </a:t>
            </a:r>
            <a:endParaRPr lang="en-US" dirty="0" smtClean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Commercial solutions:   </a:t>
            </a:r>
            <a:r>
              <a:rPr lang="en-US" dirty="0" err="1" smtClean="0">
                <a:latin typeface="Tahoma" charset="0"/>
              </a:rPr>
              <a:t>CloudFlare</a:t>
            </a:r>
            <a:r>
              <a:rPr lang="en-US" dirty="0" smtClean="0">
                <a:latin typeface="Tahoma" charset="0"/>
              </a:rPr>
              <a:t>,  </a:t>
            </a:r>
            <a:r>
              <a:rPr lang="en-US" dirty="0" err="1" smtClean="0">
                <a:latin typeface="Tahoma" charset="0"/>
              </a:rPr>
              <a:t>Prolexic</a:t>
            </a:r>
            <a:endParaRPr lang="en-US" dirty="0">
              <a:latin typeface="Tahoma" charset="0"/>
            </a:endParaRPr>
          </a:p>
          <a:p>
            <a:pPr lvl="1" eaLnBrk="1" hangingPunct="1"/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Many good proposals for core redesign.</a:t>
            </a:r>
          </a:p>
          <a:p>
            <a:pPr lvl="1" eaLnBrk="1" hangingPunct="1"/>
            <a:endParaRPr lang="en-US" dirty="0">
              <a:latin typeface="Tahoma" charset="0"/>
            </a:endParaRPr>
          </a:p>
          <a:p>
            <a:pPr lvl="1" eaLnBrk="1" hangingPunct="1"/>
            <a:endParaRPr 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09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2F408D-F4A9-224B-A3F6-98FD038F3DF5}" type="slidenum">
              <a:rPr lang="en-GB" sz="1400"/>
              <a:pPr eaLnBrk="1" hangingPunct="1"/>
              <a:t>59</a:t>
            </a:fld>
            <a:endParaRPr lang="en-GB" sz="1400"/>
          </a:p>
        </p:txBody>
      </p:sp>
      <p:sp>
        <p:nvSpPr>
          <p:cNvPr id="1290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END</a:t>
            </a:r>
          </a:p>
        </p:txBody>
      </p:sp>
      <p:sp>
        <p:nvSpPr>
          <p:cNvPr id="12902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73913F-D6C6-3543-90C9-1044BF368993}" type="slidenum">
              <a:rPr lang="en-GB" sz="1400"/>
              <a:pPr eaLnBrk="1" hangingPunct="1"/>
              <a:t>6</a:t>
            </a:fld>
            <a:endParaRPr lang="en-GB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Modern day example   </a:t>
            </a:r>
            <a:r>
              <a:rPr lang="en-US" sz="2800" dirty="0">
                <a:latin typeface="Tahoma" charset="0"/>
              </a:rPr>
              <a:t>(</a:t>
            </a:r>
            <a:r>
              <a:rPr lang="en-US" sz="2800" dirty="0" smtClean="0">
                <a:latin typeface="Tahoma" charset="0"/>
              </a:rPr>
              <a:t>Mar ’13</a:t>
            </a:r>
            <a:r>
              <a:rPr lang="en-US" altLang="ja-JP" sz="2800" dirty="0" smtClean="0">
                <a:latin typeface="Tahoma" charset="0"/>
              </a:rPr>
              <a:t>)</a:t>
            </a:r>
            <a:endParaRPr lang="en-US" sz="2800" dirty="0">
              <a:latin typeface="Tahoma" charset="0"/>
            </a:endParaRP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48600" cy="5045075"/>
          </a:xfrm>
        </p:spPr>
        <p:txBody>
          <a:bodyPr/>
          <a:lstStyle/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sz="2000">
              <a:latin typeface="Tahoma" charset="0"/>
            </a:endParaRPr>
          </a:p>
        </p:txBody>
      </p:sp>
      <p:sp>
        <p:nvSpPr>
          <p:cNvPr id="1425412" name="Text Box 4"/>
          <p:cNvSpPr txBox="1">
            <a:spLocks noChangeArrowheads="1"/>
          </p:cNvSpPr>
          <p:nvPr/>
        </p:nvSpPr>
        <p:spPr bwMode="auto">
          <a:xfrm>
            <a:off x="690909" y="5326559"/>
            <a:ext cx="774541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 smtClean="0"/>
              <a:t>2006:    0.58M </a:t>
            </a:r>
            <a:r>
              <a:rPr kumimoji="1" lang="en-US" dirty="0"/>
              <a:t>open resolvers on Internet  (</a:t>
            </a:r>
            <a:r>
              <a:rPr kumimoji="1" lang="en-US" dirty="0" err="1"/>
              <a:t>Kaminsky-</a:t>
            </a:r>
            <a:r>
              <a:rPr kumimoji="1" lang="en-US" dirty="0" err="1" smtClean="0"/>
              <a:t>Shiffman</a:t>
            </a:r>
            <a:r>
              <a:rPr kumimoji="1" lang="en-US" altLang="ja-JP" dirty="0" smtClean="0"/>
              <a:t>)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 smtClean="0"/>
              <a:t>2014:   28M </a:t>
            </a:r>
            <a:r>
              <a:rPr kumimoji="1" lang="en-US" dirty="0"/>
              <a:t>open resolvers </a:t>
            </a:r>
            <a:r>
              <a:rPr kumimoji="1" lang="en-US" dirty="0" smtClean="0"/>
              <a:t>(</a:t>
            </a:r>
            <a:r>
              <a:rPr kumimoji="1" lang="en-US" dirty="0" err="1" smtClean="0"/>
              <a:t>openresolverproject.org</a:t>
            </a:r>
            <a:r>
              <a:rPr kumimoji="1" lang="en-US" dirty="0" smtClean="0"/>
              <a:t>)</a:t>
            </a:r>
          </a:p>
          <a:p>
            <a:pPr>
              <a:spcBef>
                <a:spcPts val="1680"/>
              </a:spcBef>
              <a:buClr>
                <a:schemeClr val="accent2"/>
              </a:buClr>
            </a:pPr>
            <a:r>
              <a:rPr kumimoji="1" lang="en-US" dirty="0"/>
              <a:t> </a:t>
            </a:r>
            <a:r>
              <a:rPr kumimoji="1" lang="en-US" dirty="0" smtClean="0"/>
              <a:t>     ⇒   3/2013:   </a:t>
            </a:r>
            <a:r>
              <a:rPr kumimoji="1" lang="en-US" dirty="0" err="1" smtClean="0"/>
              <a:t>DDoS</a:t>
            </a:r>
            <a:r>
              <a:rPr kumimoji="1" lang="en-US" dirty="0" smtClean="0"/>
              <a:t> attack generating </a:t>
            </a:r>
            <a:r>
              <a:rPr kumimoji="1" lang="en-US" dirty="0" smtClean="0"/>
              <a:t>309 </a:t>
            </a:r>
            <a:r>
              <a:rPr kumimoji="1" lang="en-US" dirty="0" err="1" smtClean="0"/>
              <a:t>Gbps</a:t>
            </a:r>
            <a:r>
              <a:rPr kumimoji="1" lang="en-US" dirty="0" smtClean="0"/>
              <a:t> for 28 </a:t>
            </a:r>
            <a:r>
              <a:rPr kumimoji="1" lang="en-US" dirty="0" err="1" smtClean="0"/>
              <a:t>mins</a:t>
            </a:r>
            <a:r>
              <a:rPr kumimoji="1" lang="en-US" dirty="0" smtClean="0"/>
              <a:t>.</a:t>
            </a:r>
            <a:endParaRPr kumimoji="1" lang="en-US" dirty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127500" y="4114800"/>
            <a:ext cx="149066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DNS</a:t>
            </a:r>
            <a:br>
              <a:rPr lang="en-US" sz="2400"/>
            </a:br>
            <a:r>
              <a:rPr lang="en-US" sz="2400"/>
              <a:t>Server</a:t>
            </a:r>
          </a:p>
        </p:txBody>
      </p:sp>
      <p:pic>
        <p:nvPicPr>
          <p:cNvPr id="24582" name="Picture 6" descr="j02394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6576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95350" y="423545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DoS</a:t>
            </a:r>
            <a:br>
              <a:rPr lang="en-US" sz="1800"/>
            </a:br>
            <a:r>
              <a:rPr lang="en-US" sz="1800"/>
              <a:t>Source</a:t>
            </a:r>
          </a:p>
        </p:txBody>
      </p:sp>
      <p:pic>
        <p:nvPicPr>
          <p:cNvPr id="24584" name="Picture 8" descr="j02394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36576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842250" y="4235450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DoS</a:t>
            </a:r>
            <a:br>
              <a:rPr lang="en-US" sz="1800"/>
            </a:br>
            <a:r>
              <a:rPr lang="en-US" sz="1800"/>
              <a:t>Target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89100" y="3124200"/>
            <a:ext cx="2590800" cy="990600"/>
            <a:chOff x="816" y="960"/>
            <a:chExt cx="1632" cy="624"/>
          </a:xfrm>
        </p:grpSpPr>
        <p:sp>
          <p:nvSpPr>
            <p:cNvPr id="24592" name="Line 11"/>
            <p:cNvSpPr>
              <a:spLocks noChangeShapeType="1"/>
            </p:cNvSpPr>
            <p:nvPr/>
          </p:nvSpPr>
          <p:spPr bwMode="auto">
            <a:xfrm>
              <a:off x="816" y="13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3" name="Line 12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4" name="Text Box 13"/>
            <p:cNvSpPr txBox="1">
              <a:spLocks noChangeArrowheads="1"/>
            </p:cNvSpPr>
            <p:nvPr/>
          </p:nvSpPr>
          <p:spPr bwMode="auto">
            <a:xfrm>
              <a:off x="1003" y="960"/>
              <a:ext cx="1289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800"/>
                <a:t>DNS Query</a:t>
              </a:r>
              <a:br>
                <a:rPr lang="en-US" sz="1800"/>
              </a:br>
              <a:r>
                <a:rPr lang="en-US" sz="1800"/>
                <a:t>SrcIP:  Dos Target</a:t>
              </a:r>
            </a:p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800"/>
                <a:t>    (60 bytes)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46700" y="3124200"/>
            <a:ext cx="2743200" cy="1023938"/>
            <a:chOff x="3120" y="960"/>
            <a:chExt cx="1728" cy="645"/>
          </a:xfrm>
        </p:grpSpPr>
        <p:sp>
          <p:nvSpPr>
            <p:cNvPr id="24589" name="Line 15"/>
            <p:cNvSpPr>
              <a:spLocks noChangeShapeType="1"/>
            </p:cNvSpPr>
            <p:nvPr/>
          </p:nvSpPr>
          <p:spPr bwMode="auto">
            <a:xfrm flipV="1">
              <a:off x="3120" y="1344"/>
              <a:ext cx="0" cy="24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0" name="Line 16"/>
            <p:cNvSpPr>
              <a:spLocks noChangeShapeType="1"/>
            </p:cNvSpPr>
            <p:nvPr/>
          </p:nvSpPr>
          <p:spPr bwMode="auto">
            <a:xfrm>
              <a:off x="3120" y="1344"/>
              <a:ext cx="1728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1" name="Text Box 17"/>
            <p:cNvSpPr txBox="1">
              <a:spLocks noChangeArrowheads="1"/>
            </p:cNvSpPr>
            <p:nvPr/>
          </p:nvSpPr>
          <p:spPr bwMode="auto">
            <a:xfrm>
              <a:off x="3476" y="960"/>
              <a:ext cx="1059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1800"/>
            </a:p>
            <a:p>
              <a:pPr algn="ctr">
                <a:lnSpc>
                  <a:spcPct val="80000"/>
                </a:lnSpc>
                <a:buClr>
                  <a:schemeClr val="accent2"/>
                </a:buClr>
              </a:pPr>
              <a:r>
                <a:rPr lang="en-US" sz="1800"/>
                <a:t>EDNS Reponse</a:t>
              </a:r>
            </a:p>
            <a:p>
              <a:pPr algn="ctr">
                <a:lnSpc>
                  <a:spcPct val="80000"/>
                </a:lnSpc>
                <a:buClr>
                  <a:schemeClr val="accent2"/>
                </a:buClr>
              </a:pPr>
              <a:endParaRPr lang="en-US" sz="1800"/>
            </a:p>
            <a:p>
              <a:pPr algn="ctr">
                <a:lnSpc>
                  <a:spcPct val="80000"/>
                </a:lnSpc>
                <a:buClr>
                  <a:schemeClr val="accent2"/>
                </a:buClr>
              </a:pPr>
              <a:r>
                <a:rPr lang="en-US" sz="1800"/>
                <a:t>(3000 bytes)</a:t>
              </a:r>
            </a:p>
          </p:txBody>
        </p:sp>
      </p:grpSp>
      <p:sp>
        <p:nvSpPr>
          <p:cNvPr id="24588" name="Text Box 18"/>
          <p:cNvSpPr txBox="1">
            <a:spLocks noChangeArrowheads="1"/>
          </p:cNvSpPr>
          <p:nvPr/>
        </p:nvSpPr>
        <p:spPr bwMode="auto">
          <a:xfrm>
            <a:off x="1143000" y="2016125"/>
            <a:ext cx="689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DNS Amplification attack:     ( </a:t>
            </a:r>
            <a:r>
              <a:rPr lang="en-US" sz="2400">
                <a:sym typeface="Symbol" charset="0"/>
              </a:rPr>
              <a:t>50  amplification 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19" b="4728"/>
          <a:stretch/>
        </p:blipFill>
        <p:spPr>
          <a:xfrm>
            <a:off x="0" y="1295400"/>
            <a:ext cx="5950152" cy="37583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4DA25-738F-9349-A3E3-B2F18864B41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971800"/>
            <a:ext cx="473074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58BBB08-FFF8-7046-B31F-55858D226E37}" type="slidenum">
              <a:rPr lang="en-GB" sz="1400"/>
              <a:pPr eaLnBrk="1" hangingPunct="1"/>
              <a:t>8</a:t>
            </a:fld>
            <a:endParaRPr lang="en-GB" sz="140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702175" y="3962400"/>
            <a:ext cx="33401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Review:  IP Header format</a:t>
            </a:r>
          </a:p>
        </p:txBody>
      </p:sp>
      <p:sp>
        <p:nvSpPr>
          <p:cNvPr id="266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4251325" cy="525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Connectionless</a:t>
            </a:r>
          </a:p>
          <a:p>
            <a:pPr lvl="1" eaLnBrk="1" hangingPunct="1"/>
            <a:r>
              <a:rPr lang="en-US">
                <a:latin typeface="Tahoma" charset="0"/>
              </a:rPr>
              <a:t>Unreliable</a:t>
            </a:r>
          </a:p>
          <a:p>
            <a:pPr lvl="1" eaLnBrk="1" hangingPunct="1"/>
            <a:r>
              <a:rPr lang="en-US">
                <a:latin typeface="Tahoma" charset="0"/>
              </a:rPr>
              <a:t>Best effort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</p:txBody>
      </p:sp>
      <p:grpSp>
        <p:nvGrpSpPr>
          <p:cNvPr id="26629" name="Group 6"/>
          <p:cNvGrpSpPr>
            <a:grpSpLocks/>
          </p:cNvGrpSpPr>
          <p:nvPr/>
        </p:nvGrpSpPr>
        <p:grpSpPr bwMode="auto">
          <a:xfrm>
            <a:off x="4702175" y="1524000"/>
            <a:ext cx="3340100" cy="5105400"/>
            <a:chOff x="2962" y="960"/>
            <a:chExt cx="2318" cy="3216"/>
          </a:xfrm>
        </p:grpSpPr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2962" y="960"/>
              <a:ext cx="73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Version</a:t>
              </a:r>
            </a:p>
          </p:txBody>
        </p:sp>
        <p:sp>
          <p:nvSpPr>
            <p:cNvPr id="26633" name="Rectangle 8"/>
            <p:cNvSpPr>
              <a:spLocks noChangeArrowheads="1"/>
            </p:cNvSpPr>
            <p:nvPr/>
          </p:nvSpPr>
          <p:spPr bwMode="auto">
            <a:xfrm>
              <a:off x="3696" y="960"/>
              <a:ext cx="158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Header Length</a:t>
              </a:r>
            </a:p>
          </p:txBody>
        </p:sp>
        <p:sp>
          <p:nvSpPr>
            <p:cNvPr id="26634" name="Rectangle 9"/>
            <p:cNvSpPr>
              <a:spLocks noChangeArrowheads="1"/>
            </p:cNvSpPr>
            <p:nvPr/>
          </p:nvSpPr>
          <p:spPr bwMode="auto">
            <a:xfrm>
              <a:off x="2962" y="120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Type of Service</a:t>
              </a:r>
            </a:p>
          </p:txBody>
        </p:sp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2962" y="134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Total Length</a:t>
              </a:r>
            </a:p>
          </p:txBody>
        </p:sp>
        <p:sp>
          <p:nvSpPr>
            <p:cNvPr id="26636" name="Rectangle 11"/>
            <p:cNvSpPr>
              <a:spLocks noChangeArrowheads="1"/>
            </p:cNvSpPr>
            <p:nvPr/>
          </p:nvSpPr>
          <p:spPr bwMode="auto">
            <a:xfrm>
              <a:off x="2962" y="1536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Identification</a:t>
              </a:r>
            </a:p>
          </p:txBody>
        </p:sp>
        <p:sp>
          <p:nvSpPr>
            <p:cNvPr id="26637" name="Rectangle 12"/>
            <p:cNvSpPr>
              <a:spLocks noChangeArrowheads="1"/>
            </p:cNvSpPr>
            <p:nvPr/>
          </p:nvSpPr>
          <p:spPr bwMode="auto">
            <a:xfrm>
              <a:off x="2962" y="1728"/>
              <a:ext cx="231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 sz="1800">
                <a:latin typeface="Arial Narrow" charset="0"/>
              </a:endParaRPr>
            </a:p>
          </p:txBody>
        </p:sp>
        <p:sp>
          <p:nvSpPr>
            <p:cNvPr id="26638" name="Rectangle 13"/>
            <p:cNvSpPr>
              <a:spLocks noChangeArrowheads="1"/>
            </p:cNvSpPr>
            <p:nvPr/>
          </p:nvSpPr>
          <p:spPr bwMode="auto">
            <a:xfrm>
              <a:off x="2962" y="1728"/>
              <a:ext cx="73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Flags</a:t>
              </a:r>
            </a:p>
          </p:txBody>
        </p:sp>
        <p:sp>
          <p:nvSpPr>
            <p:cNvPr id="26639" name="Rectangle 14"/>
            <p:cNvSpPr>
              <a:spLocks noChangeArrowheads="1"/>
            </p:cNvSpPr>
            <p:nvPr/>
          </p:nvSpPr>
          <p:spPr bwMode="auto">
            <a:xfrm>
              <a:off x="2962" y="2016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Time to Live</a:t>
              </a:r>
            </a:p>
          </p:txBody>
        </p:sp>
        <p:sp>
          <p:nvSpPr>
            <p:cNvPr id="26640" name="Rectangle 15"/>
            <p:cNvSpPr>
              <a:spLocks noChangeArrowheads="1"/>
            </p:cNvSpPr>
            <p:nvPr/>
          </p:nvSpPr>
          <p:spPr bwMode="auto">
            <a:xfrm>
              <a:off x="2962" y="216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Protocol</a:t>
              </a:r>
            </a:p>
          </p:txBody>
        </p:sp>
        <p:sp>
          <p:nvSpPr>
            <p:cNvPr id="26641" name="Rectangle 16"/>
            <p:cNvSpPr>
              <a:spLocks noChangeArrowheads="1"/>
            </p:cNvSpPr>
            <p:nvPr/>
          </p:nvSpPr>
          <p:spPr bwMode="auto">
            <a:xfrm>
              <a:off x="2962" y="23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Header Checksum</a:t>
              </a:r>
            </a:p>
          </p:txBody>
        </p:sp>
        <p:sp>
          <p:nvSpPr>
            <p:cNvPr id="26642" name="Rectangle 17"/>
            <p:cNvSpPr>
              <a:spLocks noChangeArrowheads="1"/>
            </p:cNvSpPr>
            <p:nvPr/>
          </p:nvSpPr>
          <p:spPr bwMode="auto">
            <a:xfrm>
              <a:off x="2962" y="2496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Source Address of Originating Host</a:t>
              </a:r>
            </a:p>
          </p:txBody>
        </p:sp>
        <p:sp>
          <p:nvSpPr>
            <p:cNvPr id="26643" name="Rectangle 18"/>
            <p:cNvSpPr>
              <a:spLocks noChangeArrowheads="1"/>
            </p:cNvSpPr>
            <p:nvPr/>
          </p:nvSpPr>
          <p:spPr bwMode="auto">
            <a:xfrm>
              <a:off x="2962" y="2832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Destination Address of Target Host</a:t>
              </a:r>
            </a:p>
          </p:txBody>
        </p:sp>
        <p:sp>
          <p:nvSpPr>
            <p:cNvPr id="26644" name="Rectangle 19"/>
            <p:cNvSpPr>
              <a:spLocks noChangeArrowheads="1"/>
            </p:cNvSpPr>
            <p:nvPr/>
          </p:nvSpPr>
          <p:spPr bwMode="auto">
            <a:xfrm>
              <a:off x="2962" y="3168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Options</a:t>
              </a:r>
            </a:p>
          </p:txBody>
        </p:sp>
        <p:sp>
          <p:nvSpPr>
            <p:cNvPr id="26645" name="Rectangle 20"/>
            <p:cNvSpPr>
              <a:spLocks noChangeArrowheads="1"/>
            </p:cNvSpPr>
            <p:nvPr/>
          </p:nvSpPr>
          <p:spPr bwMode="auto">
            <a:xfrm>
              <a:off x="2962" y="35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Padding</a:t>
              </a:r>
            </a:p>
          </p:txBody>
        </p:sp>
        <p:sp>
          <p:nvSpPr>
            <p:cNvPr id="26646" name="Rectangle 21"/>
            <p:cNvSpPr>
              <a:spLocks noChangeArrowheads="1"/>
            </p:cNvSpPr>
            <p:nvPr/>
          </p:nvSpPr>
          <p:spPr bwMode="auto">
            <a:xfrm>
              <a:off x="2962" y="3696"/>
              <a:ext cx="231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IP Data</a:t>
              </a:r>
            </a:p>
          </p:txBody>
        </p:sp>
        <p:sp>
          <p:nvSpPr>
            <p:cNvPr id="26647" name="Rectangle 22"/>
            <p:cNvSpPr>
              <a:spLocks noChangeArrowheads="1"/>
            </p:cNvSpPr>
            <p:nvPr/>
          </p:nvSpPr>
          <p:spPr bwMode="auto">
            <a:xfrm>
              <a:off x="4121" y="1737"/>
              <a:ext cx="11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>
                  <a:latin typeface="Arial Narrow" charset="0"/>
                </a:rPr>
                <a:t>Fragment Offset</a:t>
              </a:r>
            </a:p>
          </p:txBody>
        </p:sp>
      </p:grpSp>
      <p:sp>
        <p:nvSpPr>
          <p:cNvPr id="26630" name="Text Box 23"/>
          <p:cNvSpPr txBox="1">
            <a:spLocks noChangeArrowheads="1"/>
          </p:cNvSpPr>
          <p:nvPr/>
        </p:nvSpPr>
        <p:spPr bwMode="auto">
          <a:xfrm>
            <a:off x="4540250" y="1168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0</a:t>
            </a:r>
          </a:p>
        </p:txBody>
      </p:sp>
      <p:sp>
        <p:nvSpPr>
          <p:cNvPr id="26631" name="Text Box 24"/>
          <p:cNvSpPr txBox="1">
            <a:spLocks noChangeArrowheads="1"/>
          </p:cNvSpPr>
          <p:nvPr/>
        </p:nvSpPr>
        <p:spPr bwMode="auto">
          <a:xfrm>
            <a:off x="7754938" y="11684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553DFA-A061-994F-8327-7588ABDF1508}" type="slidenum">
              <a:rPr lang="en-GB" sz="1400"/>
              <a:pPr eaLnBrk="1" hangingPunct="1"/>
              <a:t>9</a:t>
            </a:fld>
            <a:endParaRPr lang="en-GB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Review:  TCP Header format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TCP:</a:t>
            </a:r>
          </a:p>
          <a:p>
            <a:pPr lvl="1" eaLnBrk="1" hangingPunct="1"/>
            <a:r>
              <a:rPr lang="en-US">
                <a:latin typeface="Tahoma" charset="0"/>
              </a:rPr>
              <a:t>Session based</a:t>
            </a:r>
          </a:p>
          <a:p>
            <a:pPr lvl="1" eaLnBrk="1" hangingPunct="1"/>
            <a:r>
              <a:rPr lang="en-US">
                <a:latin typeface="Tahoma" charset="0"/>
              </a:rPr>
              <a:t>Congestion control</a:t>
            </a:r>
          </a:p>
          <a:p>
            <a:pPr lvl="1" eaLnBrk="1" hangingPunct="1"/>
            <a:r>
              <a:rPr lang="en-US">
                <a:latin typeface="Tahoma" charset="0"/>
              </a:rPr>
              <a:t>In order delivery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808538" y="1919288"/>
            <a:ext cx="3649662" cy="3595687"/>
            <a:chOff x="3029" y="1209"/>
            <a:chExt cx="2299" cy="2265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120" y="1392"/>
              <a:ext cx="96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Source Port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4080" y="1392"/>
              <a:ext cx="113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Dest port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3120" y="1632"/>
              <a:ext cx="209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SEQ Number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120" y="1872"/>
              <a:ext cx="21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ACK Number</a:t>
              </a: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3120" y="2112"/>
              <a:ext cx="2112" cy="4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3120" y="2610"/>
              <a:ext cx="2112" cy="8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Other stuff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398" y="2112"/>
              <a:ext cx="229" cy="4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U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R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G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4078" y="2112"/>
              <a:ext cx="223" cy="4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P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R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3627" y="2112"/>
              <a:ext cx="220" cy="49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A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C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K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3846" y="2112"/>
              <a:ext cx="232" cy="4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P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H</a:t>
              </a: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4300" y="2112"/>
              <a:ext cx="231" cy="49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Y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N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4530" y="2112"/>
              <a:ext cx="231" cy="4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F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I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N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029" y="120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0</a:t>
              </a: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5054" y="1209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30936</TotalTime>
  <Words>2693</Words>
  <Application>Microsoft Macintosh PowerPoint</Application>
  <PresentationFormat>On-screen Show (4:3)</PresentationFormat>
  <Paragraphs>767</Paragraphs>
  <Slides>59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Blueprint</vt:lpstr>
      <vt:lpstr>Unwanted Traffic: Denial of Service Attacks</vt:lpstr>
      <vt:lpstr>What is network DoS?</vt:lpstr>
      <vt:lpstr>DoS can happen at any layer</vt:lpstr>
      <vt:lpstr>Warm up:    802.11b    DoS bugs</vt:lpstr>
      <vt:lpstr>Smurf amplification DoS attack</vt:lpstr>
      <vt:lpstr>Modern day example   (Mar ’13)</vt:lpstr>
      <vt:lpstr>PowerPoint Presentation</vt:lpstr>
      <vt:lpstr>Review:  IP Header format</vt:lpstr>
      <vt:lpstr>Review:  TCP Header format</vt:lpstr>
      <vt:lpstr>Review: TCP Handshake</vt:lpstr>
      <vt:lpstr>TCP SYN Flood I:   low rate  (DoS bug)</vt:lpstr>
      <vt:lpstr>SYN Floods     (phrack 48, no 13, 1996)</vt:lpstr>
      <vt:lpstr>A classic SYN flood example</vt:lpstr>
      <vt:lpstr>Low rate SYN flood defenses</vt:lpstr>
      <vt:lpstr>Syncookies</vt:lpstr>
      <vt:lpstr>SYN floods:  backscatter  [MVS’01]</vt:lpstr>
      <vt:lpstr>Backscatter measurement  [MVS’01]</vt:lpstr>
      <vt:lpstr>Estonia attack      (ATLAS ‘07)</vt:lpstr>
      <vt:lpstr>SYN Floods II: Massive flood (e.g BetCris.com ‘03)</vt:lpstr>
      <vt:lpstr>Prolexic   /    CloudFlare</vt:lpstr>
      <vt:lpstr>Other junk packets</vt:lpstr>
      <vt:lpstr>Stronger attacks:  TCP con flood</vt:lpstr>
      <vt:lpstr>DNS DoS Attacks  (e.g. bluesecurity ’06)</vt:lpstr>
      <vt:lpstr>DNS DoS solutions</vt:lpstr>
      <vt:lpstr>DoS via route hijacking </vt:lpstr>
      <vt:lpstr>DoS at higher layers</vt:lpstr>
      <vt:lpstr>DoS Mitigation</vt:lpstr>
      <vt:lpstr>1. Client puzzles</vt:lpstr>
      <vt:lpstr>Examples</vt:lpstr>
      <vt:lpstr>Benefits and limitations</vt:lpstr>
      <vt:lpstr>Memory-bound functions</vt:lpstr>
      <vt:lpstr>2.  CAPTCHAs</vt:lpstr>
      <vt:lpstr>3. Source identification</vt:lpstr>
      <vt:lpstr>1. Ingress filtering   (RFC 2827, 3704)</vt:lpstr>
      <vt:lpstr>Implementation problems</vt:lpstr>
      <vt:lpstr>2. Traceback   [Savage et al. ’00]</vt:lpstr>
      <vt:lpstr>Simple method</vt:lpstr>
      <vt:lpstr>Better idea</vt:lpstr>
      <vt:lpstr>Edge Sampling</vt:lpstr>
      <vt:lpstr>Edge Sampling: picture</vt:lpstr>
      <vt:lpstr>Edge Sampling: picture</vt:lpstr>
      <vt:lpstr>Edge Sampling</vt:lpstr>
      <vt:lpstr>Edge Sampling</vt:lpstr>
      <vt:lpstr>Path reconstruction</vt:lpstr>
      <vt:lpstr>Details: where to store edge</vt:lpstr>
      <vt:lpstr>More traceback proposals</vt:lpstr>
      <vt:lpstr>Problem:   Reflector attacks  [Paxson ’01]</vt:lpstr>
      <vt:lpstr>DoS Attack</vt:lpstr>
      <vt:lpstr>Capability based defense</vt:lpstr>
      <vt:lpstr>Capability based defense</vt:lpstr>
      <vt:lpstr>Capability based defense</vt:lpstr>
      <vt:lpstr>Capability based defense</vt:lpstr>
      <vt:lpstr>Pushback Traffic Filtering</vt:lpstr>
      <vt:lpstr>Pushback filtering</vt:lpstr>
      <vt:lpstr>Pushback Traffic Filtering</vt:lpstr>
      <vt:lpstr>Overlay filtering</vt:lpstr>
      <vt:lpstr>Overlay filtering</vt:lpstr>
      <vt:lpstr>Take home message:</vt:lpstr>
      <vt:lpstr>THE END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Dan Boneh</cp:lastModifiedBy>
  <cp:revision>6474</cp:revision>
  <cp:lastPrinted>1998-03-10T18:42:22Z</cp:lastPrinted>
  <dcterms:created xsi:type="dcterms:W3CDTF">1997-09-07T20:51:32Z</dcterms:created>
  <dcterms:modified xsi:type="dcterms:W3CDTF">2014-05-19T19:40:56Z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