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9677C3-5D67-451F-9DD7-6CF7214E3E4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6D0C36-AF39-4B45-9D71-DCECDF3178E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1DFFF7-55A1-4FE9-8AF5-DD14AACE124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2FF424-FCC3-4406-BCC4-3054E4D8AAC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6AC4C0-2F28-4C37-8C04-FC9F43480CE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329599-A699-4802-A6FB-29E92C7400A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8C95DB-1006-4CB4-AD55-2597DB57886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AE63FF-B3F1-4A17-A165-7B7BACEEDCF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079EF4-86F0-44EB-8C88-EFF48160CBA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1D3FE1-A1FE-400C-BAE3-74ABE51E383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71F5B7-DEB6-4801-B153-9543721FBFF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B65A5B-5555-4AF9-BD6B-1E2D28019C2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C6E2E0-828A-4C3C-83DC-EEEFB2F0A3C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228A3C-6522-476A-9F6A-37CAD351670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49A3BF-1BA8-4E42-BCFA-E90B896EDB9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3C276B-67AE-435B-835F-F5650DBB540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88AE19-3040-4347-B989-D4C5927136D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5B87A4D-06AA-46CF-AA4D-C971FFC658E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49E3C4-FDBF-4E7E-8A2E-4504BCC72B1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B72AE1-E2DA-41A7-8427-1E79E393626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EEE680-7014-4BEA-869E-7839C6F734B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5276E2-427B-4B18-AADF-5C7383418D0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7328C09-68D9-41B3-B65E-A13DEAA4337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ED6CA2-174F-4E57-80C1-1CEE69B3F4E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8B0CD3B-0407-47DB-B559-7D9686E3BD2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7A9D59E-AC17-481B-9FDD-21B426B06AFB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arxiv.org/pdf/1411.4038.pdf" TargetMode="External"/><Relationship Id="rId2" Type="http://schemas.openxmlformats.org/officeDocument/2006/relationships/hyperlink" Target="https://arxiv.org/abs/1505.04597" TargetMode="External"/><Relationship Id="rId3" Type="http://schemas.openxmlformats.org/officeDocument/2006/relationships/hyperlink" Target="http://starnnt.com/2021/02/27/derin-ogrenme-ile-beyin-tumoru-tespiti-u-net/" TargetMode="External"/><Relationship Id="rId4" Type="http://schemas.openxmlformats.org/officeDocument/2006/relationships/hyperlink" Target="https://lmb.informatik.uni-freiburg.de/people/ronneber/u-net/" TargetMode="External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U-Net: Biyomedikal Görüntü Segmentasyonu için Evrişimsel Ağlar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228600" y="2834280"/>
            <a:ext cx="851940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3000"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03/06/2024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Emirhan 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Aydın Çakıl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Emre Sarı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21780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Son Katman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28600" y="914400"/>
            <a:ext cx="85194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Artık her piksel değerinde bir sınıf etiketi atmamız gerekiyor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1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1 x1 konvülüsyon katmanı</a:t>
            </a: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 (</a:t>
            </a:r>
            <a:r>
              <a:rPr b="0" lang="en-US" sz="1300" spc="-1" strike="noStrike" u="sng">
                <a:solidFill>
                  <a:srgbClr val="666666"/>
                </a:solidFill>
                <a:uFillTx/>
                <a:latin typeface="Arial"/>
                <a:ea typeface="Arial"/>
              </a:rPr>
              <a:t>n filtre</a:t>
            </a: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) burada n sınıfların sayısıdır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Son Çıktıt: </a:t>
            </a:r>
            <a:r>
              <a:rPr b="1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(B, n, H, W)</a:t>
            </a: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, n =  sınıflar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127" name="Google Shape;144;p22" descr=""/>
          <p:cNvPicPr/>
          <p:nvPr/>
        </p:nvPicPr>
        <p:blipFill>
          <a:blip r:embed="rId1"/>
          <a:srcRect l="1322" t="0" r="0" b="0"/>
          <a:stretch/>
        </p:blipFill>
        <p:spPr>
          <a:xfrm>
            <a:off x="4689360" y="2066040"/>
            <a:ext cx="4294080" cy="2939760"/>
          </a:xfrm>
          <a:prstGeom prst="rect">
            <a:avLst/>
          </a:prstGeom>
          <a:ln w="0">
            <a:noFill/>
          </a:ln>
        </p:spPr>
      </p:pic>
      <p:sp>
        <p:nvSpPr>
          <p:cNvPr id="128" name="Google Shape;145;p22"/>
          <p:cNvSpPr/>
          <p:nvPr/>
        </p:nvSpPr>
        <p:spPr>
          <a:xfrm>
            <a:off x="7737120" y="2211120"/>
            <a:ext cx="1246320" cy="98820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146;p22"/>
          <p:cNvSpPr/>
          <p:nvPr/>
        </p:nvSpPr>
        <p:spPr>
          <a:xfrm>
            <a:off x="4894200" y="2981880"/>
            <a:ext cx="358200" cy="372600"/>
          </a:xfrm>
          <a:prstGeom prst="rect">
            <a:avLst/>
          </a:prstGeom>
          <a:noFill/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15192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l 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239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11760" y="86364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- Her piksele bir sınıf etiketi atanır.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2" name="Google Shape;62;p14" descr=""/>
          <p:cNvPicPr/>
          <p:nvPr/>
        </p:nvPicPr>
        <p:blipFill>
          <a:blip r:embed="rId1"/>
          <a:stretch/>
        </p:blipFill>
        <p:spPr>
          <a:xfrm>
            <a:off x="1535400" y="1572480"/>
            <a:ext cx="6072480" cy="270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2253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Overlap-tile Stratejisi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857160"/>
            <a:ext cx="8519400" cy="3710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049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Büyük görüntünü parçalara ayrılır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 ve bu parçalar genellikle üst üste binen </a:t>
            </a:r>
            <a:r>
              <a:rPr b="1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(overlapping) 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alanalara sahip olur. Bu her parçanın belirli bir miktar çevre verisiyle birlikte işlenmesini sağlar.</a:t>
            </a:r>
            <a:endParaRPr b="0" lang="en-US" sz="1200" spc="-1" strike="noStrike">
              <a:latin typeface="Arial"/>
            </a:endParaRPr>
          </a:p>
          <a:p>
            <a:pPr marL="457200" indent="-3049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Parçaların işlenmesi, 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bu her küçük parça, U-Net gıbı bir segmentasyon modeli tarafından ayrı ayrı işlenir.</a:t>
            </a:r>
            <a:endParaRPr b="0" lang="en-US" sz="1200" spc="-1" strike="noStrike">
              <a:latin typeface="Arial"/>
            </a:endParaRPr>
          </a:p>
          <a:p>
            <a:pPr marL="457200" indent="-3049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Parçaların birleştirilmesi,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 işlenen parçalar, orjinal büyük görüntürü oluşturulacak şekilde bir araya getirilir.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5" name="Google Shape;153;p23" descr=""/>
          <p:cNvPicPr/>
          <p:nvPr/>
        </p:nvPicPr>
        <p:blipFill>
          <a:blip r:embed="rId1"/>
          <a:stretch/>
        </p:blipFill>
        <p:spPr>
          <a:xfrm>
            <a:off x="2212560" y="2432520"/>
            <a:ext cx="4845600" cy="233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16668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Veri atrıtımı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11760" y="871920"/>
            <a:ext cx="8519400" cy="3695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75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Makale ilk hazırlandığında mikroskobik tıbbi segmentasyonlar için tasarlandı</a:t>
            </a:r>
            <a:endParaRPr b="0" lang="en-US" sz="1400" spc="-1" strike="noStrike">
              <a:latin typeface="Arial"/>
            </a:endParaRPr>
          </a:p>
          <a:p>
            <a:pPr lvl="1" marL="914400" indent="-317520">
              <a:lnSpc>
                <a:spcPct val="15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Büyük eğitim veri setlerin de, veri seti -&gt;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yoğun arıtma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gereklidir.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Kaydır ve döndür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Elastik deformasyonlar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Yumuşatma deformasyonlar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Katman kaldırma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16668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Deneyler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9" name="Google Shape;180;p26" descr=""/>
          <p:cNvPicPr/>
          <p:nvPr/>
        </p:nvPicPr>
        <p:blipFill>
          <a:blip r:embed="rId1"/>
          <a:stretch/>
        </p:blipFill>
        <p:spPr>
          <a:xfrm>
            <a:off x="1600200" y="738360"/>
            <a:ext cx="5500440" cy="180108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181;p26" descr=""/>
          <p:cNvPicPr/>
          <p:nvPr/>
        </p:nvPicPr>
        <p:blipFill>
          <a:blip r:embed="rId2"/>
          <a:stretch/>
        </p:blipFill>
        <p:spPr>
          <a:xfrm>
            <a:off x="1258920" y="2602080"/>
            <a:ext cx="3531240" cy="226584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182;p26" descr=""/>
          <p:cNvPicPr/>
          <p:nvPr/>
        </p:nvPicPr>
        <p:blipFill>
          <a:blip r:embed="rId3"/>
          <a:stretch/>
        </p:blipFill>
        <p:spPr>
          <a:xfrm>
            <a:off x="4943520" y="2602080"/>
            <a:ext cx="3314520" cy="226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15192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11760" y="828000"/>
            <a:ext cx="8519400" cy="3740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[1] </a:t>
            </a: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https://arxiv.org/pdf/1411.4038.pdf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[2] </a:t>
            </a: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https://arxiv.org/abs/1505.04597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[3]</a:t>
            </a: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http://starnnt.com/2021/02/27/derin-ogrenme-ile-beyin-tumoru-tespiti-u-net/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[4]</a:t>
            </a: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4"/>
              </a:rPr>
              <a:t>https://lmb.informatik.uni-freiburg.de/people/ronneber/u-net/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18864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840600"/>
            <a:ext cx="8519400" cy="3695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2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U-Net, genellikle tıbbi görüntü işleme alanında kullanılan bir derin öğrenme modelidir. Bu model, özellikle biyomedikal görüntü segmentasyonu için tasarlanmıştır. Ancak, diğer alanlarda da kullanım alanı bulmuştur.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U-Net modeli 2015 yılında Olaf Ronneberger, Phillip Fischer, ve Thomas Brox tarafından “U-Net: Convolutional Networks for Biomedical Image Segmentation” makalesi ile yayına sunulmuştur.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U-Net Hangi Alanlarda Kullanılır?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Uydu ve hava görüntüleri arazi kullanım haritalanması, kentsel planlama; otomativ de otonom araçlar; endüstriyel uygulamalarda kalite kontrol, robotik; tarımda bitki sağlığı izleme, verimlilik analizi.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18864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jl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04120"/>
            <a:ext cx="8519400" cy="3695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 Yüksek Doğruluk: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Özellikle biyomedikal görüntülerde yüksek segmentasyon doğruluğu sağlar.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2. Verimli Eğitim: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Verimli bir şekilde eğitim alabilir ve daha az sayıda anotasyonlu veriyle iyi sonuçlar verebilir.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3. Genel Kullanım: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Birçok farklı segmentasyon problemi için uyarlanabilir.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4. Detaylı Segmentasyon: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Hem global hem de lokal özellikleri yakalayarak detaylı segmentasyon sunar.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18864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Dezavantajları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04120"/>
            <a:ext cx="8519400" cy="3695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 Yüksek Hesaplama Maliyeti: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Eğitim ve tahmin süreçleri yüksek hesaplama gücü gerektirebilir.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2. Veri İhtiyacı: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Yüksek doğruluk için kaliteli ve yeterli miktarda anotasyonlu veri gerektirir.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3. Model Karmaşıklığı: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Modelin karmaşıklığı, anlaşılması ve ayarlanması zor olabilir.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4. Overfitting: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Küçük veri setlerinde aşırı öğrenme yaparak genel performansı düşürebilir.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20340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U-Net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519400" cy="3754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0000"/>
          </a:bodyPr>
          <a:p>
            <a:pPr marL="457200" indent="-292680">
              <a:lnSpc>
                <a:spcPct val="200000"/>
              </a:lnSpc>
              <a:buClr>
                <a:srgbClr val="cc4125"/>
              </a:buClr>
              <a:buFont typeface="Arial"/>
              <a:buChar char="●"/>
            </a:pPr>
            <a:r>
              <a:rPr b="1" lang="en-US" sz="1300" spc="-1" strike="noStrike">
                <a:solidFill>
                  <a:srgbClr val="cc4125"/>
                </a:solidFill>
                <a:latin typeface="Arial"/>
                <a:ea typeface="Arial"/>
              </a:rPr>
              <a:t>Encode Kısmı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Kanallar arttırılır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Çözünürlülük </a:t>
            </a:r>
            <a:r>
              <a:rPr b="0" lang="en-US" sz="13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düşürülür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Kademeli olarak daha yüksek seviyeli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13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özellikler oluşturulur.</a:t>
            </a:r>
            <a:endParaRPr b="0" lang="en-US" sz="1300" spc="-1" strike="noStrike">
              <a:latin typeface="Arial"/>
            </a:endParaRPr>
          </a:p>
          <a:p>
            <a:pPr marL="457200" indent="-292680">
              <a:lnSpc>
                <a:spcPct val="200000"/>
              </a:lnSpc>
              <a:buClr>
                <a:srgbClr val="cc4125"/>
              </a:buClr>
              <a:buFont typeface="Arial"/>
              <a:buChar char="●"/>
            </a:pPr>
            <a:r>
              <a:rPr b="1" lang="en-US" sz="1300" spc="-1" strike="noStrike">
                <a:solidFill>
                  <a:srgbClr val="cc4125"/>
                </a:solidFill>
                <a:latin typeface="Arial"/>
                <a:ea typeface="Arial"/>
              </a:rPr>
              <a:t>Decode Kısmı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Transpose konvülasyonu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Kanallar </a:t>
            </a:r>
            <a:r>
              <a:rPr b="0" lang="en-US" sz="13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düşürülür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Çözünürlülük </a:t>
            </a:r>
            <a:r>
              <a:rPr b="0" lang="en-US" sz="13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düşürülür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1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Daha hassas yerelleştirme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88" name="Google Shape;86;p17" descr=""/>
          <p:cNvPicPr/>
          <p:nvPr/>
        </p:nvPicPr>
        <p:blipFill>
          <a:blip r:embed="rId1"/>
          <a:srcRect l="1322" t="0" r="0" b="0"/>
          <a:stretch/>
        </p:blipFill>
        <p:spPr>
          <a:xfrm>
            <a:off x="4696560" y="131760"/>
            <a:ext cx="4294080" cy="2939760"/>
          </a:xfrm>
          <a:prstGeom prst="rect">
            <a:avLst/>
          </a:prstGeom>
          <a:ln w="0">
            <a:noFill/>
          </a:ln>
        </p:spPr>
      </p:pic>
      <p:sp>
        <p:nvSpPr>
          <p:cNvPr id="89" name="Google Shape;87;p17"/>
          <p:cNvSpPr/>
          <p:nvPr/>
        </p:nvSpPr>
        <p:spPr>
          <a:xfrm>
            <a:off x="4637880" y="161280"/>
            <a:ext cx="1698840" cy="266580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Google Shape;88;p17"/>
          <p:cNvSpPr/>
          <p:nvPr/>
        </p:nvSpPr>
        <p:spPr>
          <a:xfrm>
            <a:off x="6622200" y="161280"/>
            <a:ext cx="1698840" cy="2665800"/>
          </a:xfrm>
          <a:prstGeom prst="rect">
            <a:avLst/>
          </a:prstGeom>
          <a:noFill/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89;p17"/>
          <p:cNvSpPr/>
          <p:nvPr/>
        </p:nvSpPr>
        <p:spPr>
          <a:xfrm>
            <a:off x="4974840" y="2828160"/>
            <a:ext cx="116388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8240" bIns="1382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ff0000"/>
                </a:solidFill>
                <a:latin typeface="Arial"/>
                <a:ea typeface="Arial"/>
              </a:rPr>
              <a:t>Encode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2" name="Google Shape;90;p17"/>
          <p:cNvSpPr/>
          <p:nvPr/>
        </p:nvSpPr>
        <p:spPr>
          <a:xfrm>
            <a:off x="7039800" y="2828160"/>
            <a:ext cx="116388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8240" bIns="1382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6aa84f"/>
                </a:solidFill>
                <a:latin typeface="Arial"/>
                <a:ea typeface="Arial"/>
              </a:rPr>
              <a:t>Decode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3" name="Google Shape;91;p17"/>
          <p:cNvSpPr/>
          <p:nvPr/>
        </p:nvSpPr>
        <p:spPr>
          <a:xfrm>
            <a:off x="6622200" y="1545840"/>
            <a:ext cx="138384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8240" bIns="1382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concatenation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14472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U-Net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5" name="Google Shape;97;p18" descr=""/>
          <p:cNvPicPr/>
          <p:nvPr/>
        </p:nvPicPr>
        <p:blipFill>
          <a:blip r:embed="rId1"/>
          <a:srcRect l="1322" t="0" r="0" b="0"/>
          <a:stretch/>
        </p:blipFill>
        <p:spPr>
          <a:xfrm>
            <a:off x="1553400" y="717480"/>
            <a:ext cx="5911920" cy="404712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98;p18"/>
          <p:cNvSpPr/>
          <p:nvPr/>
        </p:nvSpPr>
        <p:spPr>
          <a:xfrm flipH="1">
            <a:off x="694800" y="989280"/>
            <a:ext cx="6120" cy="381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Google Shape;99;p18"/>
          <p:cNvSpPr/>
          <p:nvPr/>
        </p:nvSpPr>
        <p:spPr>
          <a:xfrm flipH="1" rot="10800000">
            <a:off x="8000640" y="915120"/>
            <a:ext cx="6120" cy="37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f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oogle Shape;100;p18"/>
          <p:cNvSpPr/>
          <p:nvPr/>
        </p:nvSpPr>
        <p:spPr>
          <a:xfrm>
            <a:off x="703440" y="4520880"/>
            <a:ext cx="136908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3360" bIns="153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Yüksek seviye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9" name="Google Shape;101;p18"/>
          <p:cNvSpPr/>
          <p:nvPr/>
        </p:nvSpPr>
        <p:spPr>
          <a:xfrm>
            <a:off x="8118360" y="833760"/>
            <a:ext cx="136908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3360" bIns="153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Düşük seviye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0" name="Google Shape;102;p18"/>
          <p:cNvSpPr/>
          <p:nvPr/>
        </p:nvSpPr>
        <p:spPr>
          <a:xfrm>
            <a:off x="2344680" y="1333440"/>
            <a:ext cx="394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Arial"/>
              </a:rPr>
              <a:t>d1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" name="Google Shape;103;p18"/>
          <p:cNvSpPr/>
          <p:nvPr/>
        </p:nvSpPr>
        <p:spPr>
          <a:xfrm>
            <a:off x="2674440" y="2658240"/>
            <a:ext cx="394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Arial"/>
              </a:rPr>
              <a:t>d2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Google Shape;104;p18"/>
          <p:cNvSpPr/>
          <p:nvPr/>
        </p:nvSpPr>
        <p:spPr>
          <a:xfrm>
            <a:off x="3128400" y="3456720"/>
            <a:ext cx="394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Arial"/>
              </a:rPr>
              <a:t>d3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Google Shape;105;p18"/>
          <p:cNvSpPr/>
          <p:nvPr/>
        </p:nvSpPr>
        <p:spPr>
          <a:xfrm>
            <a:off x="3700080" y="3865680"/>
            <a:ext cx="394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Arial"/>
              </a:rPr>
              <a:t>d4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Google Shape;106;p18"/>
          <p:cNvSpPr/>
          <p:nvPr/>
        </p:nvSpPr>
        <p:spPr>
          <a:xfrm>
            <a:off x="5495400" y="1295280"/>
            <a:ext cx="394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6aa84f"/>
                </a:solidFill>
                <a:latin typeface="Arial"/>
                <a:ea typeface="Arial"/>
              </a:rPr>
              <a:t>u1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Google Shape;107;p18"/>
          <p:cNvSpPr/>
          <p:nvPr/>
        </p:nvSpPr>
        <p:spPr>
          <a:xfrm>
            <a:off x="5099400" y="2658240"/>
            <a:ext cx="394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6aa84f"/>
                </a:solidFill>
                <a:latin typeface="Arial"/>
                <a:ea typeface="Arial"/>
              </a:rPr>
              <a:t>u2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Google Shape;108;p18"/>
          <p:cNvSpPr/>
          <p:nvPr/>
        </p:nvSpPr>
        <p:spPr>
          <a:xfrm>
            <a:off x="4572000" y="3456720"/>
            <a:ext cx="394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6aa84f"/>
                </a:solidFill>
                <a:latin typeface="Arial"/>
                <a:ea typeface="Arial"/>
              </a:rPr>
              <a:t>u3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Google Shape;109;p18"/>
          <p:cNvSpPr/>
          <p:nvPr/>
        </p:nvSpPr>
        <p:spPr>
          <a:xfrm>
            <a:off x="4007880" y="3865680"/>
            <a:ext cx="394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6aa84f"/>
                </a:solidFill>
                <a:latin typeface="Arial"/>
                <a:ea typeface="Arial"/>
              </a:rPr>
              <a:t>u4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Google Shape;110;p18"/>
          <p:cNvSpPr/>
          <p:nvPr/>
        </p:nvSpPr>
        <p:spPr>
          <a:xfrm>
            <a:off x="2765880" y="2012400"/>
            <a:ext cx="2878200" cy="487080"/>
          </a:xfrm>
          <a:prstGeom prst="rect">
            <a:avLst/>
          </a:prstGeom>
          <a:noFill/>
          <a:ln w="9525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 u="dbl">
                <a:solidFill>
                  <a:srgbClr val="000000"/>
                </a:solidFill>
                <a:uFillTx/>
                <a:latin typeface="Arial"/>
                <a:ea typeface="Arial"/>
              </a:rPr>
              <a:t>Aynı soyutlama düzeyinde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bağlamsal bilgiyi yaymak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9" name="Google Shape;111;p18"/>
          <p:cNvSpPr/>
          <p:nvPr/>
        </p:nvSpPr>
        <p:spPr>
          <a:xfrm>
            <a:off x="703440" y="833760"/>
            <a:ext cx="136908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3360" bIns="153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Düşük seviye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0" name="Google Shape;112;p18"/>
          <p:cNvSpPr/>
          <p:nvPr/>
        </p:nvSpPr>
        <p:spPr>
          <a:xfrm>
            <a:off x="8001000" y="4520880"/>
            <a:ext cx="136908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3360" bIns="153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Yüksek seviye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1780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Encod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Kısmı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842760"/>
            <a:ext cx="85194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1/2 çözünürlülük, x2 kanal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cc4125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cc4125"/>
                </a:solidFill>
                <a:latin typeface="Arial"/>
                <a:ea typeface="Arial"/>
              </a:rPr>
              <a:t>Double Conv</a:t>
            </a:r>
            <a:endParaRPr b="0" lang="en-US" sz="1300" spc="-1" strike="noStrike">
              <a:latin typeface="Arial"/>
            </a:endParaRPr>
          </a:p>
          <a:p>
            <a:pPr lvl="1" marL="914400" indent="-311040">
              <a:lnSpc>
                <a:spcPct val="15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3 x 3 filtre</a:t>
            </a:r>
            <a:endParaRPr b="0" lang="en-US" sz="1300" spc="-1" strike="noStrike">
              <a:latin typeface="Arial"/>
            </a:endParaRPr>
          </a:p>
          <a:p>
            <a:pPr lvl="1" marL="914400" indent="-311040">
              <a:lnSpc>
                <a:spcPct val="15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no padding – çözünürlülük her konvülüsyon </a:t>
            </a:r>
            <a:endParaRPr b="0" lang="en-US" sz="1300" spc="-1" strike="noStrike">
              <a:latin typeface="Arial"/>
            </a:endParaRPr>
          </a:p>
          <a:p>
            <a:pPr lvl="1" marL="914400" indent="-311040">
              <a:lnSpc>
                <a:spcPct val="15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aşamasından sonra düşürülür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Not: Pratikte, genelde padding kullanım boyutları eşittir.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cc4125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cc4125"/>
                </a:solidFill>
                <a:latin typeface="Arial"/>
                <a:ea typeface="Arial"/>
              </a:rPr>
              <a:t>ReLU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cc4125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cc4125"/>
                </a:solidFill>
                <a:latin typeface="Arial"/>
                <a:ea typeface="Arial"/>
              </a:rPr>
              <a:t>2 x 2 Max Pooling, adım 2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13" name="Google Shape;119;p19" descr=""/>
          <p:cNvPicPr/>
          <p:nvPr/>
        </p:nvPicPr>
        <p:blipFill>
          <a:blip r:embed="rId1"/>
          <a:srcRect l="1322" t="0" r="0" b="0"/>
          <a:stretch/>
        </p:blipFill>
        <p:spPr>
          <a:xfrm>
            <a:off x="4689360" y="2066040"/>
            <a:ext cx="4294080" cy="2939760"/>
          </a:xfrm>
          <a:prstGeom prst="rect">
            <a:avLst/>
          </a:prstGeom>
          <a:ln w="0">
            <a:noFill/>
          </a:ln>
        </p:spPr>
      </p:pic>
      <p:sp>
        <p:nvSpPr>
          <p:cNvPr id="114" name="Google Shape;120;p19"/>
          <p:cNvSpPr/>
          <p:nvPr/>
        </p:nvSpPr>
        <p:spPr>
          <a:xfrm>
            <a:off x="4696560" y="2080800"/>
            <a:ext cx="1647360" cy="269532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121;p19"/>
          <p:cNvSpPr/>
          <p:nvPr/>
        </p:nvSpPr>
        <p:spPr>
          <a:xfrm>
            <a:off x="4894200" y="2981880"/>
            <a:ext cx="358200" cy="372600"/>
          </a:xfrm>
          <a:prstGeom prst="rect">
            <a:avLst/>
          </a:prstGeom>
          <a:noFill/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21780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ğ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z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ı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ı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7" name="Google Shape;127;p20" descr=""/>
          <p:cNvPicPr/>
          <p:nvPr/>
        </p:nvPicPr>
        <p:blipFill>
          <a:blip r:embed="rId1"/>
          <a:srcRect l="1322" t="0" r="0" b="0"/>
          <a:stretch/>
        </p:blipFill>
        <p:spPr>
          <a:xfrm>
            <a:off x="3657600" y="457200"/>
            <a:ext cx="5437080" cy="3467160"/>
          </a:xfrm>
          <a:prstGeom prst="rect">
            <a:avLst/>
          </a:prstGeom>
          <a:ln w="0">
            <a:noFill/>
          </a:ln>
        </p:spPr>
      </p:pic>
      <p:sp>
        <p:nvSpPr>
          <p:cNvPr id="118" name="Google Shape;128;p20"/>
          <p:cNvSpPr/>
          <p:nvPr/>
        </p:nvSpPr>
        <p:spPr>
          <a:xfrm>
            <a:off x="5257800" y="3597120"/>
            <a:ext cx="1527120" cy="32724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 txBox="1"/>
          <p:nvPr/>
        </p:nvSpPr>
        <p:spPr>
          <a:xfrm>
            <a:off x="26280" y="1248840"/>
            <a:ext cx="3631320" cy="317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Darboğaz kısmı, U-Net modelinin en derin ve en dar kısmıdır ve aşağıdaki işlevleri sağlar: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1- Özellik yoğunlaştırma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2- Bilgi aktarımı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3- Öğrenme kapasitesinin artırılması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4- Kapsamlı özelliklerin çıkarılması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Bu bölüm, modelin yüksek seviyeli ve soyut özellikler öğrenmesini sağlayarak, görüntü segmentasyonu gibi görevlerde daha iyi performans göstermesini sağlar.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21780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ı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11760" y="842760"/>
            <a:ext cx="85194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x2 çözünürlülük, 1/2 channels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2 x 2 </a:t>
            </a:r>
            <a:r>
              <a:rPr b="1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Transpose</a:t>
            </a: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 konvülasyon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1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Bağlantı Atlama</a:t>
            </a: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 – Birleştirme</a:t>
            </a:r>
            <a:endParaRPr b="0" lang="en-US" sz="1300" spc="-1" strike="noStrike">
              <a:latin typeface="Arial"/>
            </a:endParaRPr>
          </a:p>
          <a:p>
            <a:pPr lvl="1" marL="914400" indent="-311040">
              <a:lnSpc>
                <a:spcPct val="150000"/>
              </a:lnSpc>
              <a:buClr>
                <a:srgbClr val="666666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Özellik haritası, birleşrime boyutuyla eşleşecek şekilde kırpılır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Double Conv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ReLU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22" name="Google Shape;135;p21" descr=""/>
          <p:cNvPicPr/>
          <p:nvPr/>
        </p:nvPicPr>
        <p:blipFill>
          <a:blip r:embed="rId1"/>
          <a:srcRect l="1322" t="0" r="0" b="0"/>
          <a:stretch/>
        </p:blipFill>
        <p:spPr>
          <a:xfrm>
            <a:off x="4689360" y="2066040"/>
            <a:ext cx="4294080" cy="2939760"/>
          </a:xfrm>
          <a:prstGeom prst="rect">
            <a:avLst/>
          </a:prstGeom>
          <a:ln w="0">
            <a:noFill/>
          </a:ln>
        </p:spPr>
      </p:pic>
      <p:sp>
        <p:nvSpPr>
          <p:cNvPr id="123" name="Google Shape;136;p21"/>
          <p:cNvSpPr/>
          <p:nvPr/>
        </p:nvSpPr>
        <p:spPr>
          <a:xfrm>
            <a:off x="6601680" y="2227320"/>
            <a:ext cx="1625400" cy="253440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137;p21"/>
          <p:cNvSpPr/>
          <p:nvPr/>
        </p:nvSpPr>
        <p:spPr>
          <a:xfrm>
            <a:off x="4894200" y="2981880"/>
            <a:ext cx="358200" cy="372600"/>
          </a:xfrm>
          <a:prstGeom prst="rect">
            <a:avLst/>
          </a:prstGeom>
          <a:noFill/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2024-06-10T08:41:44Z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