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AD9BCC-FBFD-4D37-AF7B-216816373B6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BD3700-DC48-4AAA-865D-D89122A381E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A5CD89-1FDC-426D-8D58-A24F7551190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37FC1E-1AFB-4AFE-B5BD-62EA279E3F8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F448AE-E77B-473F-A83D-5CA08D5474A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7EA62-3431-48E6-A3AC-4EAD3F754A7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2407C-73D8-4102-B71E-EDE190784B2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FD0AF0-F95E-4F16-9B0D-B2AD236F8E8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C429D6-02C4-4B4F-AFFF-7B7E9CFE78B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7B6ED-2FFE-4228-8A0D-8800FCD5638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D97CDC-9275-439C-AB8B-0499D6371F9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7BDDE7-45E5-4EC9-82E4-992DBEAC210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6245E-B7DA-4989-8E2F-C8562B48469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EFB8EE-48AC-4D8F-AE8E-1F69325C914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D2AC6A-2754-445A-8712-1F061573424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404745-A8E7-4CA7-B448-7443BA18FA1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C2012-F7C5-4D1E-925F-DBB306B1796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4FEFE2-F47B-4791-ABF9-DC4D25ED3BA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1BFB32-5ED6-41AC-AA8C-93824F991FE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0B31D2-B77C-4435-BD37-A582858F2E8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3E8AB0-FC80-4009-BE1E-A2257A76DDB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D1AF35-DB51-4EFE-B11F-2F4CBC5BE8C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31D6C3-9410-430F-BE4D-8BFE991F43D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228E26-78D5-44B0-910B-42975F83D8D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54DE7B-1B55-4D07-B20D-B445BAA87E0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</a:t>
            </a:r>
            <a:r>
              <a:rPr b="0" lang="en-US" sz="1800" spc="-1" strike="noStrike">
                <a:latin typeface="Arial"/>
              </a:rPr>
              <a:t>ic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81848E-C750-48A0-8FB1-080B882D77D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arxiv.org/pdf/1411.4038.pdf" TargetMode="External"/><Relationship Id="rId2" Type="http://schemas.openxmlformats.org/officeDocument/2006/relationships/hyperlink" Target="https://arxiv.org/abs/1505.04597" TargetMode="External"/><Relationship Id="rId3" Type="http://schemas.openxmlformats.org/officeDocument/2006/relationships/hyperlink" Target="http://starnnt.com/2021/02/27/derin-ogrenme-ile-beyin-tumoru-tespiti-u-net/" TargetMode="External"/><Relationship Id="rId4" Type="http://schemas.openxmlformats.org/officeDocument/2006/relationships/hyperlink" Target="https://lmb.informatik.uni-freiburg.de/people/ronneber/u-net/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ö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ü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ü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ç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ğ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2860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0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3/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0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6/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0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4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E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mi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rh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n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y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dı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n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Ç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kıl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E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re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S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ar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ı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Son Katman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28600" y="914400"/>
            <a:ext cx="8519760" cy="3725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Artık her piksel değerinde bir sınıf etiketi atmamız gerekiyor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1 x1 konvülüsyon katmanı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 (</a:t>
            </a:r>
            <a:r>
              <a:rPr b="0" lang="en-US" sz="13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n filtre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) burada n sınıfların sayısıdır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Son Çıktıt: </a:t>
            </a: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(B, n, H, W)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, n = # sınıflar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126" name="Google Shape;144;p22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89360" y="2066040"/>
            <a:ext cx="4294440" cy="294012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45;p22"/>
          <p:cNvSpPr/>
          <p:nvPr/>
        </p:nvSpPr>
        <p:spPr>
          <a:xfrm>
            <a:off x="7737120" y="2211120"/>
            <a:ext cx="1246680" cy="98856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46;p22"/>
          <p:cNvSpPr/>
          <p:nvPr/>
        </p:nvSpPr>
        <p:spPr>
          <a:xfrm>
            <a:off x="4894200" y="2981880"/>
            <a:ext cx="358560" cy="37296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1519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90" spc="-1" strike="noStrike">
                <a:solidFill>
                  <a:srgbClr val="000000"/>
                </a:solidFill>
                <a:latin typeface="Arial"/>
                <a:ea typeface="Arial"/>
              </a:rPr>
              <a:t>Anlamsal Segmentasyon</a:t>
            </a:r>
            <a:endParaRPr b="0" lang="en-US" sz="239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86364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- Her piksele bir sınıf etiketi atanır.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Google Shape;62;p14" descr=""/>
          <p:cNvPicPr/>
          <p:nvPr/>
        </p:nvPicPr>
        <p:blipFill>
          <a:blip r:embed="rId1"/>
          <a:stretch/>
        </p:blipFill>
        <p:spPr>
          <a:xfrm>
            <a:off x="1535400" y="1572480"/>
            <a:ext cx="6072840" cy="270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2253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Overlap-tile Stratejisi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857160"/>
            <a:ext cx="8519760" cy="3710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04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Büyük görüntünü parçalara ayrılır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 ve bu parçalar genellikle üst üste binen </a:t>
            </a: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(overlapping) 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alanalara sahip olur. Bu her parçanın belirli bir miktar çevre verisiyle birlikte işlenmesini sağlar.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Parçaların işlenmesi, 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u her küçük parça, U-Net gıbı bir segmentasyon modeli tarafından ayrı ayrı işlenir.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Parçaların birleştirilmesi,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 işlenen parçalar, orjinal büyük görüntürü oluşturulacak şekilde bir araya getirilir.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4" name="Google Shape;153;p23" descr=""/>
          <p:cNvPicPr/>
          <p:nvPr/>
        </p:nvPicPr>
        <p:blipFill>
          <a:blip r:embed="rId1"/>
          <a:stretch/>
        </p:blipFill>
        <p:spPr>
          <a:xfrm>
            <a:off x="2212560" y="2432520"/>
            <a:ext cx="4845960" cy="23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166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Veri atrıtımı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871920"/>
            <a:ext cx="8519760" cy="369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Makale ilk hazırlandığında mikroskobik tıbbi segmentasyonlar için taarlandı</a:t>
            </a:r>
            <a:endParaRPr b="0" lang="en-US" sz="1400" spc="-1" strike="noStrike">
              <a:latin typeface="Arial"/>
            </a:endParaRPr>
          </a:p>
          <a:p>
            <a:pPr lvl="1" marL="914400" indent="-31752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Büyük eğitim veri setlerin de, veri seti -&gt;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yoğun arıtma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gereklidir.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Kaydır ve döndür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Elastik deformasyonlar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Yumuşatma deformasyonlar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Katman kaldırma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166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Deneyler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8" name="Google Shape;180;p26" descr=""/>
          <p:cNvPicPr/>
          <p:nvPr/>
        </p:nvPicPr>
        <p:blipFill>
          <a:blip r:embed="rId1"/>
          <a:stretch/>
        </p:blipFill>
        <p:spPr>
          <a:xfrm>
            <a:off x="1585440" y="769680"/>
            <a:ext cx="5500800" cy="180144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81;p26" descr=""/>
          <p:cNvPicPr/>
          <p:nvPr/>
        </p:nvPicPr>
        <p:blipFill>
          <a:blip r:embed="rId2"/>
          <a:stretch/>
        </p:blipFill>
        <p:spPr>
          <a:xfrm>
            <a:off x="1258920" y="2602080"/>
            <a:ext cx="3531600" cy="226620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182;p26" descr=""/>
          <p:cNvPicPr/>
          <p:nvPr/>
        </p:nvPicPr>
        <p:blipFill>
          <a:blip r:embed="rId3"/>
          <a:stretch/>
        </p:blipFill>
        <p:spPr>
          <a:xfrm>
            <a:off x="4943520" y="2602080"/>
            <a:ext cx="3314880" cy="22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1519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828000"/>
            <a:ext cx="8519760" cy="3740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[1] 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https://arxiv.org/pdf/1411.4038.pdf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[2]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  <a:hlinkClick r:id="rId2"/>
              </a:rPr>
              <a:t>https://arxiv.org/abs/1505.04597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[3]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  <a:hlinkClick r:id="rId3"/>
              </a:rPr>
              <a:t>http://starnnt.com/2021/02/27/derin-ogrenme-ile-beyin-tumoru-tespiti-u-net/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[4]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  <a:hlinkClick r:id="rId4"/>
              </a:rPr>
              <a:t>https://lmb.informatik.uni-freiburg.de/people/ronneber/u-net/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1886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840600"/>
            <a:ext cx="8519760" cy="369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2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U-Net, genellikle tıbbi görüntü işleme alanında kullanılan bir derin öğrenme modelidir. Bu model, özellikle biyomedikal görüntü segmentasyonu için tasarlanmıştır. Ancak, diğer alanlarda da kullanım alanı bulmuştur.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U-Net modeli 2015 yılında Olaf Ronneberger, Phillip Fischer, ve Thomas Brox tarafından “U-Net: Convolutional Networks for Biomedical Image Segmentation” makalesi ile yayına sunulmuştur.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U-Net Hangi Alanlarda Kullanılır?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Uydu ve hava görüntüleri arazi kullanım haritalanması, kentsel planlama; otomativ de otonom araçlar; endüstriyel uygulamalarda kalite kontrol, robotik; tarımda bitki sağlığı izleme, verimlilik analizi.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886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jl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04120"/>
            <a:ext cx="8519760" cy="369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 Yüksek Doğruluk: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Özellikle biyomedikal görüntülerde yüksek segmentasyon doğruluğu sağlar.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2. Verimli Eğitim: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Verimli bir şekilde eğitim alabilir ve daha az sayıda anotasyonlu veriyle iyi sonuçlar verebilir.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3. Genel Kullanım: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Birçok farklı segmentasyon problemi için uyarlanabilir.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4. Detaylı Segmentasyon: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Hem global hem de lokal özellikleri yakalayarak detaylı segmentasyon sunar.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1886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jl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04120"/>
            <a:ext cx="8519760" cy="3696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 Yüksek Hesaplama Maliyeti: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Eğitim ve tahmin süreçleri yüksek hesaplama gücü gerektirebilir.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2. Veri İhtiyacı: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Yüksek doğruluk için kaliteli ve yeterli miktarda anotasyonlu veri gerektirir.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3. Model Karmaşıklığı: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Modelin karmaşıklığı, anlaşılması ve ayarlanması zor olabilir.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4. Overfitting: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Küçük veri setlerinde aşırı öğrenme yaparak genel performansı düşürebilir.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034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519760" cy="375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 marL="457200" indent="-292680">
              <a:lnSpc>
                <a:spcPct val="200000"/>
              </a:lnSpc>
              <a:buClr>
                <a:srgbClr val="cc4125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Encode Kısmı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Kanallar arttırılır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Çözünürlülük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düşürülür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Kademeli olarak daha yüksek seviyeli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özellikler oluşturulur.</a:t>
            </a:r>
            <a:endParaRPr b="0" lang="en-US" sz="1300" spc="-1" strike="noStrike">
              <a:latin typeface="Arial"/>
            </a:endParaRPr>
          </a:p>
          <a:p>
            <a:pPr marL="457200" indent="-292680">
              <a:lnSpc>
                <a:spcPct val="200000"/>
              </a:lnSpc>
              <a:buClr>
                <a:srgbClr val="cc4125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Decode Kısmı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Transpose konvülasyonu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Kanallar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düşürülür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Çözünürlülük </a:t>
            </a:r>
            <a:r>
              <a:rPr b="0" lang="en-US" sz="13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increase</a:t>
            </a:r>
            <a:endParaRPr b="0" lang="en-US" sz="1300" spc="-1" strike="noStrike">
              <a:latin typeface="Arial"/>
            </a:endParaRPr>
          </a:p>
          <a:p>
            <a:pPr lvl="1" marL="914400" indent="-292680">
              <a:lnSpc>
                <a:spcPct val="200000"/>
              </a:lnSpc>
              <a:buClr>
                <a:srgbClr val="595959"/>
              </a:buClr>
              <a:buFont typeface="Arial"/>
              <a:buChar char="○"/>
            </a:pPr>
            <a:r>
              <a:rPr b="1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Daha hassas yerelleştirme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88" name="Google Shape;86;p17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96560" y="131760"/>
            <a:ext cx="4294440" cy="294012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87;p17"/>
          <p:cNvSpPr/>
          <p:nvPr/>
        </p:nvSpPr>
        <p:spPr>
          <a:xfrm>
            <a:off x="4637880" y="161280"/>
            <a:ext cx="1699200" cy="266616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88;p17"/>
          <p:cNvSpPr/>
          <p:nvPr/>
        </p:nvSpPr>
        <p:spPr>
          <a:xfrm>
            <a:off x="6622200" y="161280"/>
            <a:ext cx="1699200" cy="266616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89;p17"/>
          <p:cNvSpPr/>
          <p:nvPr/>
        </p:nvSpPr>
        <p:spPr>
          <a:xfrm>
            <a:off x="4974840" y="2828160"/>
            <a:ext cx="116424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8240" bIns="1382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0000"/>
                </a:solidFill>
                <a:latin typeface="Arial"/>
                <a:ea typeface="Arial"/>
              </a:rPr>
              <a:t>Encode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2" name="Google Shape;90;p17"/>
          <p:cNvSpPr/>
          <p:nvPr/>
        </p:nvSpPr>
        <p:spPr>
          <a:xfrm>
            <a:off x="7039800" y="2828160"/>
            <a:ext cx="116424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8240" bIns="1382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6aa84f"/>
                </a:solidFill>
                <a:latin typeface="Arial"/>
                <a:ea typeface="Arial"/>
              </a:rPr>
              <a:t>Decode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3" name="Google Shape;91;p17"/>
          <p:cNvSpPr/>
          <p:nvPr/>
        </p:nvSpPr>
        <p:spPr>
          <a:xfrm>
            <a:off x="6622200" y="1545840"/>
            <a:ext cx="13842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8240" bIns="1382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concatenation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1447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U-Net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5" name="Google Shape;97;p18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1553400" y="717480"/>
            <a:ext cx="5912280" cy="404748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98;p18"/>
          <p:cNvSpPr/>
          <p:nvPr/>
        </p:nvSpPr>
        <p:spPr>
          <a:xfrm flipH="1">
            <a:off x="695520" y="989280"/>
            <a:ext cx="6480" cy="38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99;p18"/>
          <p:cNvSpPr/>
          <p:nvPr/>
        </p:nvSpPr>
        <p:spPr>
          <a:xfrm flipH="1" rot="10800000">
            <a:off x="8001000" y="914760"/>
            <a:ext cx="6480" cy="37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100;p18"/>
          <p:cNvSpPr/>
          <p:nvPr/>
        </p:nvSpPr>
        <p:spPr>
          <a:xfrm>
            <a:off x="703440" y="4520880"/>
            <a:ext cx="13694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Yüksek seviye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Google Shape;101;p18"/>
          <p:cNvSpPr/>
          <p:nvPr/>
        </p:nvSpPr>
        <p:spPr>
          <a:xfrm>
            <a:off x="8118360" y="833760"/>
            <a:ext cx="13694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Düşük seviye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" name="Google Shape;102;p18"/>
          <p:cNvSpPr/>
          <p:nvPr/>
        </p:nvSpPr>
        <p:spPr>
          <a:xfrm>
            <a:off x="2344680" y="133344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Google Shape;103;p18"/>
          <p:cNvSpPr/>
          <p:nvPr/>
        </p:nvSpPr>
        <p:spPr>
          <a:xfrm>
            <a:off x="2674440" y="265824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Google Shape;104;p18"/>
          <p:cNvSpPr/>
          <p:nvPr/>
        </p:nvSpPr>
        <p:spPr>
          <a:xfrm>
            <a:off x="3128400" y="345672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Google Shape;105;p18"/>
          <p:cNvSpPr/>
          <p:nvPr/>
        </p:nvSpPr>
        <p:spPr>
          <a:xfrm>
            <a:off x="3700080" y="386568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Google Shape;106;p18"/>
          <p:cNvSpPr/>
          <p:nvPr/>
        </p:nvSpPr>
        <p:spPr>
          <a:xfrm>
            <a:off x="5495400" y="129528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Google Shape;107;p18"/>
          <p:cNvSpPr/>
          <p:nvPr/>
        </p:nvSpPr>
        <p:spPr>
          <a:xfrm>
            <a:off x="5099400" y="265824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Google Shape;108;p18"/>
          <p:cNvSpPr/>
          <p:nvPr/>
        </p:nvSpPr>
        <p:spPr>
          <a:xfrm>
            <a:off x="4572000" y="345672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Google Shape;109;p18"/>
          <p:cNvSpPr/>
          <p:nvPr/>
        </p:nvSpPr>
        <p:spPr>
          <a:xfrm>
            <a:off x="4007880" y="3865680"/>
            <a:ext cx="394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6aa84f"/>
                </a:solidFill>
                <a:latin typeface="Arial"/>
                <a:ea typeface="Arial"/>
              </a:rPr>
              <a:t>u4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Google Shape;110;p18"/>
          <p:cNvSpPr/>
          <p:nvPr/>
        </p:nvSpPr>
        <p:spPr>
          <a:xfrm>
            <a:off x="2765880" y="2012400"/>
            <a:ext cx="2878560" cy="487080"/>
          </a:xfrm>
          <a:prstGeom prst="rect">
            <a:avLst/>
          </a:prstGeom>
          <a:noFill/>
          <a:ln w="9525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 u="dbl">
                <a:solidFill>
                  <a:srgbClr val="000000"/>
                </a:solidFill>
                <a:uFillTx/>
                <a:latin typeface="Arial"/>
                <a:ea typeface="Arial"/>
              </a:rPr>
              <a:t>Aynı soyutlama düzeyinde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bağlamsal bilgiyi yaymak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Google Shape;111;p18"/>
          <p:cNvSpPr/>
          <p:nvPr/>
        </p:nvSpPr>
        <p:spPr>
          <a:xfrm>
            <a:off x="703440" y="833760"/>
            <a:ext cx="13694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Düşük seviye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Google Shape;112;p18"/>
          <p:cNvSpPr/>
          <p:nvPr/>
        </p:nvSpPr>
        <p:spPr>
          <a:xfrm>
            <a:off x="8001000" y="4520880"/>
            <a:ext cx="13694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Yüksek seviye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Encode Kısmı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842760"/>
            <a:ext cx="8519760" cy="3725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1/2 çözünürlülük, x2 kanal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cc4125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Double Conv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3 x 3 filtre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no padding – çözünürlülük her konvülüsyon 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aşamasından sonra düşürülür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Not: Pratikte, genelde padding kullanım boyutları eşittir.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cc4125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ReLU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cc4125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cc4125"/>
                </a:solidFill>
                <a:latin typeface="Arial"/>
                <a:ea typeface="Arial"/>
              </a:rPr>
              <a:t>2 x 2 Max Pooling, adım 2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13" name="Google Shape;119;p19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89360" y="2066040"/>
            <a:ext cx="4294440" cy="2940120"/>
          </a:xfrm>
          <a:prstGeom prst="rect">
            <a:avLst/>
          </a:prstGeom>
          <a:ln w="0">
            <a:noFill/>
          </a:ln>
        </p:spPr>
      </p:pic>
      <p:sp>
        <p:nvSpPr>
          <p:cNvPr id="114" name="Google Shape;120;p19"/>
          <p:cNvSpPr/>
          <p:nvPr/>
        </p:nvSpPr>
        <p:spPr>
          <a:xfrm>
            <a:off x="4696560" y="2080800"/>
            <a:ext cx="1647720" cy="269568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21;p19"/>
          <p:cNvSpPr/>
          <p:nvPr/>
        </p:nvSpPr>
        <p:spPr>
          <a:xfrm>
            <a:off x="4894200" y="2981880"/>
            <a:ext cx="358560" cy="37296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Darboğaz Kısmı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7" name="Google Shape;127;p20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1370160" y="1172160"/>
            <a:ext cx="6351840" cy="346752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28;p20"/>
          <p:cNvSpPr/>
          <p:nvPr/>
        </p:nvSpPr>
        <p:spPr>
          <a:xfrm>
            <a:off x="3375000" y="4240080"/>
            <a:ext cx="1527480" cy="3276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2178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Decode Kısmı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842760"/>
            <a:ext cx="8519760" cy="3725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x2 çözünürlülük, 1/2 channels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2 x 2 </a:t>
            </a: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Transpose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 konvülasyon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1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Bağlantı Atlama</a:t>
            </a: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 – Birleştirme</a:t>
            </a:r>
            <a:endParaRPr b="0" lang="en-US" sz="1300" spc="-1" strike="noStrike">
              <a:latin typeface="Arial"/>
            </a:endParaRPr>
          </a:p>
          <a:p>
            <a:pPr lvl="1" marL="914400" indent="-311040">
              <a:lnSpc>
                <a:spcPct val="150000"/>
              </a:lnSpc>
              <a:buClr>
                <a:srgbClr val="666666"/>
              </a:buClr>
              <a:buFont typeface="Arial"/>
              <a:buChar char="○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Özellik haritası, birleşrime boyutuyla eşleşecek şekilde kırpılır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Double Conv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ReLU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21" name="Google Shape;135;p21" descr=""/>
          <p:cNvPicPr/>
          <p:nvPr/>
        </p:nvPicPr>
        <p:blipFill>
          <a:blip r:embed="rId1"/>
          <a:srcRect l="1322" t="0" r="0" b="0"/>
          <a:stretch/>
        </p:blipFill>
        <p:spPr>
          <a:xfrm>
            <a:off x="4689360" y="2066040"/>
            <a:ext cx="4294440" cy="294012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136;p21"/>
          <p:cNvSpPr/>
          <p:nvPr/>
        </p:nvSpPr>
        <p:spPr>
          <a:xfrm>
            <a:off x="6601680" y="2227320"/>
            <a:ext cx="1625760" cy="253476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37;p21"/>
          <p:cNvSpPr/>
          <p:nvPr/>
        </p:nvSpPr>
        <p:spPr>
          <a:xfrm>
            <a:off x="4894200" y="2981880"/>
            <a:ext cx="358560" cy="37296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2024-06-09T17:54:59Z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