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237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88352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0273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2761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86433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08058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915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60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56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431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85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52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89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390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889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0162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2/14/2021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730485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birkenarayazdiklarim.com/index.php/2020/04/30/turkiyenin-il-ilce-semt-mahalle-koy-veritaban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birkenarayazdiklarim.com/index.php/2020/04/30/turkiyenin-il-ilce-semt-mahalle-koy-veritaban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Neigborhood of Istanbul</a:t>
            </a:r>
            <a:endParaRPr lang="tr-TR" dirty="0"/>
          </a:p>
        </p:txBody>
      </p:sp>
      <p:sp>
        <p:nvSpPr>
          <p:cNvPr id="3" name="Subtitle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233460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Feature Engineering</a:t>
            </a:r>
            <a:endParaRPr lang="tr-TR" dirty="0"/>
          </a:p>
        </p:txBody>
      </p:sp>
      <p:pic>
        <p:nvPicPr>
          <p:cNvPr id="4" name="Content Placeholder 3"/>
          <p:cNvPicPr>
            <a:picLocks noGrp="1"/>
          </p:cNvPicPr>
          <p:nvPr>
            <p:ph idx="1"/>
          </p:nvPr>
        </p:nvPicPr>
        <p:blipFill>
          <a:blip r:embed="rId2"/>
          <a:stretch>
            <a:fillRect/>
          </a:stretch>
        </p:blipFill>
        <p:spPr>
          <a:xfrm>
            <a:off x="677690" y="2957002"/>
            <a:ext cx="8596312" cy="3544709"/>
          </a:xfrm>
          <a:prstGeom prst="rect">
            <a:avLst/>
          </a:prstGeom>
        </p:spPr>
      </p:pic>
      <p:sp>
        <p:nvSpPr>
          <p:cNvPr id="5" name="Rectangle 4"/>
          <p:cNvSpPr/>
          <p:nvPr/>
        </p:nvSpPr>
        <p:spPr>
          <a:xfrm>
            <a:off x="989215" y="1636202"/>
            <a:ext cx="8154785" cy="1022459"/>
          </a:xfrm>
          <a:prstGeom prst="rect">
            <a:avLst/>
          </a:prstGeom>
        </p:spPr>
        <p:txBody>
          <a:bodyPr wrap="square">
            <a:spAutoFit/>
          </a:bodyPr>
          <a:lstStyle/>
          <a:p>
            <a:pPr>
              <a:lnSpc>
                <a:spcPct val="115000"/>
              </a:lnSpc>
              <a:spcBef>
                <a:spcPts val="600"/>
              </a:spcBef>
              <a:spcAft>
                <a:spcPts val="600"/>
              </a:spcAft>
            </a:pPr>
            <a:r>
              <a:rPr lang="en-US" dirty="0">
                <a:solidFill>
                  <a:srgbClr val="24292E"/>
                </a:solidFill>
                <a:latin typeface="Times New Roman" panose="02020603050405020304" pitchFamily="18" charset="0"/>
                <a:ea typeface="Times New Roman" panose="02020603050405020304" pitchFamily="18" charset="0"/>
              </a:rPr>
              <a:t>Both of our Datasets actually contain information related to all the cities in the country. We can narrow down and further process the data by selecting only the </a:t>
            </a:r>
            <a:r>
              <a:rPr lang="en-US" dirty="0" err="1">
                <a:solidFill>
                  <a:srgbClr val="24292E"/>
                </a:solidFill>
                <a:latin typeface="Times New Roman" panose="02020603050405020304" pitchFamily="18" charset="0"/>
                <a:ea typeface="Times New Roman" panose="02020603050405020304" pitchFamily="18" charset="0"/>
              </a:rPr>
              <a:t>neighbourhoods</a:t>
            </a:r>
            <a:r>
              <a:rPr lang="en-US" dirty="0">
                <a:solidFill>
                  <a:srgbClr val="24292E"/>
                </a:solidFill>
                <a:latin typeface="Times New Roman" panose="02020603050405020304" pitchFamily="18" charset="0"/>
                <a:ea typeface="Times New Roman" panose="02020603050405020304" pitchFamily="18" charset="0"/>
              </a:rPr>
              <a:t> pertaining to ‘ISTANBUL</a:t>
            </a:r>
            <a:r>
              <a:rPr lang="en-US" dirty="0" smtClean="0">
                <a:solidFill>
                  <a:srgbClr val="24292E"/>
                </a:solidFill>
                <a:latin typeface="Times New Roman" panose="02020603050405020304" pitchFamily="18" charset="0"/>
                <a:ea typeface="Times New Roman" panose="02020603050405020304" pitchFamily="18" charset="0"/>
              </a:rPr>
              <a:t>’.</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97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Visualize the Map of Istanbul</a:t>
            </a:r>
            <a:r>
              <a:rPr lang="tr-TR" b="1" dirty="0"/>
              <a:t/>
            </a:r>
            <a:br>
              <a:rPr lang="tr-TR" b="1" dirty="0"/>
            </a:br>
            <a:endParaRPr lang="tr-TR" dirty="0"/>
          </a:p>
        </p:txBody>
      </p:sp>
      <p:pic>
        <p:nvPicPr>
          <p:cNvPr id="4" name="Content Placeholder 3"/>
          <p:cNvPicPr>
            <a:picLocks noGrp="1"/>
          </p:cNvPicPr>
          <p:nvPr>
            <p:ph idx="1"/>
          </p:nvPr>
        </p:nvPicPr>
        <p:blipFill>
          <a:blip r:embed="rId2"/>
          <a:stretch>
            <a:fillRect/>
          </a:stretch>
        </p:blipFill>
        <p:spPr>
          <a:xfrm>
            <a:off x="1351878" y="2835246"/>
            <a:ext cx="6799396" cy="3881437"/>
          </a:xfrm>
          <a:prstGeom prst="rect">
            <a:avLst/>
          </a:prstGeom>
        </p:spPr>
      </p:pic>
      <p:pic>
        <p:nvPicPr>
          <p:cNvPr id="5" name="Picture 4"/>
          <p:cNvPicPr/>
          <p:nvPr/>
        </p:nvPicPr>
        <p:blipFill>
          <a:blip r:embed="rId3"/>
          <a:stretch>
            <a:fillRect/>
          </a:stretch>
        </p:blipFill>
        <p:spPr>
          <a:xfrm>
            <a:off x="1351878" y="1428592"/>
            <a:ext cx="5760720" cy="2049780"/>
          </a:xfrm>
          <a:prstGeom prst="rect">
            <a:avLst/>
          </a:prstGeom>
        </p:spPr>
      </p:pic>
    </p:spTree>
    <p:extLst>
      <p:ext uri="{BB962C8B-B14F-4D97-AF65-F5344CB8AC3E}">
        <p14:creationId xmlns:p14="http://schemas.microsoft.com/office/powerpoint/2010/main" val="20263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Building - </a:t>
            </a:r>
            <a:r>
              <a:rPr lang="en-US" b="1" dirty="0" err="1"/>
              <a:t>KMeans</a:t>
            </a:r>
            <a:r>
              <a:rPr lang="tr-TR" b="1" dirty="0"/>
              <a:t/>
            </a:r>
            <a:br>
              <a:rPr lang="tr-TR" b="1" dirty="0"/>
            </a:br>
            <a:endParaRPr lang="tr-TR" dirty="0"/>
          </a:p>
        </p:txBody>
      </p:sp>
      <p:pic>
        <p:nvPicPr>
          <p:cNvPr id="4" name="Content Placeholder 3"/>
          <p:cNvPicPr>
            <a:picLocks noGrp="1"/>
          </p:cNvPicPr>
          <p:nvPr>
            <p:ph idx="1"/>
          </p:nvPr>
        </p:nvPicPr>
        <p:blipFill>
          <a:blip r:embed="rId2"/>
          <a:stretch>
            <a:fillRect/>
          </a:stretch>
        </p:blipFill>
        <p:spPr>
          <a:xfrm>
            <a:off x="2436595" y="2160588"/>
            <a:ext cx="5078847" cy="3881437"/>
          </a:xfrm>
          <a:prstGeom prst="rect">
            <a:avLst/>
          </a:prstGeom>
        </p:spPr>
      </p:pic>
    </p:spTree>
    <p:extLst>
      <p:ext uri="{BB962C8B-B14F-4D97-AF65-F5344CB8AC3E}">
        <p14:creationId xmlns:p14="http://schemas.microsoft.com/office/powerpoint/2010/main" val="341073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Discussion</a:t>
            </a:r>
            <a:r>
              <a:rPr lang="tr-TR" b="1" dirty="0"/>
              <a:t/>
            </a:r>
            <a:br>
              <a:rPr lang="tr-TR" b="1" dirty="0"/>
            </a:br>
            <a:endParaRPr lang="tr-TR" dirty="0"/>
          </a:p>
        </p:txBody>
      </p:sp>
      <p:sp>
        <p:nvSpPr>
          <p:cNvPr id="3" name="Content Placeholder 2"/>
          <p:cNvSpPr>
            <a:spLocks noGrp="1"/>
          </p:cNvSpPr>
          <p:nvPr>
            <p:ph idx="1"/>
          </p:nvPr>
        </p:nvSpPr>
        <p:spPr/>
        <p:txBody>
          <a:bodyPr>
            <a:normAutofit/>
          </a:bodyPr>
          <a:lstStyle/>
          <a:p>
            <a:r>
              <a:rPr lang="tr-TR" dirty="0" smtClean="0"/>
              <a:t>The </a:t>
            </a:r>
            <a:r>
              <a:rPr lang="tr-TR" dirty="0"/>
              <a:t>neighbourhoods of Istanbul are very mulitcultural. There are a lot of different cusines including Syrian, Italian, Turkish and Chinese. Istanbul seems to take a step further in this direction by having a lot of Restaurants, bars, juice bars, coffee shops, Fish and Chips shop and Breakfast spots. It has a lot of shopping options too with that of the Flea markets, flower shops, fish markets, Fishing stores, clothing stores. The main modes of transport seem to be Buses and trains. For leisure, the neighbourhoods are set up to have lots of parks, gyms and Historic sites.</a:t>
            </a:r>
          </a:p>
          <a:p>
            <a:r>
              <a:rPr lang="tr-TR" dirty="0"/>
              <a:t>Overall, the city of Istanbul offers a multicultural, diverse and certainly an entertaining experience.</a:t>
            </a:r>
          </a:p>
          <a:p>
            <a:endParaRPr lang="tr-TR" dirty="0"/>
          </a:p>
        </p:txBody>
      </p:sp>
    </p:spTree>
    <p:extLst>
      <p:ext uri="{BB962C8B-B14F-4D97-AF65-F5344CB8AC3E}">
        <p14:creationId xmlns:p14="http://schemas.microsoft.com/office/powerpoint/2010/main" val="100154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tr-TR" dirty="0"/>
          </a:p>
        </p:txBody>
      </p:sp>
      <p:sp>
        <p:nvSpPr>
          <p:cNvPr id="3" name="Content Placeholder 2"/>
          <p:cNvSpPr>
            <a:spLocks noGrp="1"/>
          </p:cNvSpPr>
          <p:nvPr>
            <p:ph idx="1"/>
          </p:nvPr>
        </p:nvSpPr>
        <p:spPr/>
        <p:txBody>
          <a:bodyPr/>
          <a:lstStyle/>
          <a:p>
            <a:r>
              <a:rPr lang="en-US" b="1" dirty="0"/>
              <a:t>Conclusion</a:t>
            </a:r>
            <a:endParaRPr lang="tr-TR" b="1" dirty="0"/>
          </a:p>
          <a:p>
            <a:r>
              <a:rPr lang="tr-TR" dirty="0"/>
              <a:t>The purpose of this project was to explore the cities of Istanbul and see how attractive it is to potential tourists and migrants. We explored Istanbul based on their postal codes and then extrapolated the common venues present in each of the neighbourhoods finally concluding with clustering similar neighbourhoods together.</a:t>
            </a:r>
          </a:p>
          <a:p>
            <a:r>
              <a:rPr lang="tr-TR" dirty="0"/>
              <a:t>We could see that each of the neighbourhoods in both the cities have a wide variety of experiences to offer which is unique in it's own way. The cultural diversity is quite evident which also gives the feeling of a sense of inclusion.</a:t>
            </a:r>
          </a:p>
          <a:p>
            <a:pPr marL="0" indent="0">
              <a:buNone/>
            </a:pPr>
            <a:r>
              <a:rPr lang="en-US" dirty="0"/>
              <a:t> </a:t>
            </a:r>
            <a:endParaRPr lang="tr-TR" dirty="0"/>
          </a:p>
          <a:p>
            <a:endParaRPr lang="tr-TR" dirty="0"/>
          </a:p>
        </p:txBody>
      </p:sp>
    </p:spTree>
    <p:extLst>
      <p:ext uri="{BB962C8B-B14F-4D97-AF65-F5344CB8AC3E}">
        <p14:creationId xmlns:p14="http://schemas.microsoft.com/office/powerpoint/2010/main" val="74530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Introduction</a:t>
            </a:r>
            <a:endParaRPr lang="tr-TR" dirty="0"/>
          </a:p>
        </p:txBody>
      </p:sp>
      <p:sp>
        <p:nvSpPr>
          <p:cNvPr id="3" name="Content Placeholder 2"/>
          <p:cNvSpPr>
            <a:spLocks noGrp="1"/>
          </p:cNvSpPr>
          <p:nvPr>
            <p:ph idx="1"/>
          </p:nvPr>
        </p:nvSpPr>
        <p:spPr/>
        <p:txBody>
          <a:bodyPr/>
          <a:lstStyle/>
          <a:p>
            <a:r>
              <a:rPr lang="tr-TR" dirty="0"/>
              <a:t>Istanbul is quite a popular tourist and vacation destination for people all around the world. They are diverse and multicultural and offer a wide variety of experiences that are widely sought after. We try to group the neighborhoods of Istanbul respectively and draw insights into what they look like now.</a:t>
            </a:r>
          </a:p>
          <a:p>
            <a:endParaRPr lang="tr-TR" dirty="0"/>
          </a:p>
        </p:txBody>
      </p:sp>
    </p:spTree>
    <p:extLst>
      <p:ext uri="{BB962C8B-B14F-4D97-AF65-F5344CB8AC3E}">
        <p14:creationId xmlns:p14="http://schemas.microsoft.com/office/powerpoint/2010/main" val="252537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Problem Description</a:t>
            </a:r>
            <a:endParaRPr lang="tr-TR" dirty="0"/>
          </a:p>
        </p:txBody>
      </p:sp>
      <p:sp>
        <p:nvSpPr>
          <p:cNvPr id="3" name="Content Placeholder 2"/>
          <p:cNvSpPr>
            <a:spLocks noGrp="1"/>
          </p:cNvSpPr>
          <p:nvPr>
            <p:ph idx="1"/>
          </p:nvPr>
        </p:nvSpPr>
        <p:spPr/>
        <p:txBody>
          <a:bodyPr/>
          <a:lstStyle/>
          <a:p>
            <a:pPr lvl="1"/>
            <a:r>
              <a:rPr lang="en-US" dirty="0"/>
              <a:t>The aim is to help tourists choose their destinations depending on the experiences that the </a:t>
            </a:r>
            <a:r>
              <a:rPr lang="en-US" dirty="0" err="1"/>
              <a:t>neighbourhoods</a:t>
            </a:r>
            <a:r>
              <a:rPr lang="en-US" dirty="0"/>
              <a:t> have to offer and what they would want to have. This also helps people make decisions if they are thinking about migrating to Istanbul or even if they want to relocate </a:t>
            </a:r>
            <a:r>
              <a:rPr lang="en-US" dirty="0" err="1"/>
              <a:t>neighbourhoods</a:t>
            </a:r>
            <a:r>
              <a:rPr lang="en-US" dirty="0"/>
              <a:t> within the city. Our findings will help stakeholders make informed decisions and address any concerns they have including the different kinds of cuisines, provision stores and what the city has to offer</a:t>
            </a:r>
            <a:endParaRPr lang="tr-TR" dirty="0"/>
          </a:p>
        </p:txBody>
      </p:sp>
    </p:spTree>
    <p:extLst>
      <p:ext uri="{BB962C8B-B14F-4D97-AF65-F5344CB8AC3E}">
        <p14:creationId xmlns:p14="http://schemas.microsoft.com/office/powerpoint/2010/main" val="171726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Data Sources</a:t>
            </a:r>
            <a:endParaRPr lang="tr-TR" dirty="0"/>
          </a:p>
        </p:txBody>
      </p:sp>
      <p:sp>
        <p:nvSpPr>
          <p:cNvPr id="3" name="Content Placeholder 2"/>
          <p:cNvSpPr>
            <a:spLocks noGrp="1"/>
          </p:cNvSpPr>
          <p:nvPr>
            <p:ph idx="1"/>
          </p:nvPr>
        </p:nvSpPr>
        <p:spPr/>
        <p:txBody>
          <a:bodyPr/>
          <a:lstStyle/>
          <a:p>
            <a:r>
              <a:rPr lang="en-US" dirty="0"/>
              <a:t>Istanbul neighborhoods geolocation data is required. I used arranged data set including City, Town, neighborhood. Information of </a:t>
            </a:r>
            <a:r>
              <a:rPr lang="en-US" dirty="0" err="1"/>
              <a:t>Lat</a:t>
            </a:r>
            <a:r>
              <a:rPr lang="en-US" dirty="0"/>
              <a:t> Long is retrieved from neighborhood name using </a:t>
            </a:r>
            <a:r>
              <a:rPr lang="en-US" dirty="0" err="1"/>
              <a:t>geopy</a:t>
            </a:r>
            <a:r>
              <a:rPr lang="en-US" dirty="0"/>
              <a:t> </a:t>
            </a:r>
            <a:r>
              <a:rPr lang="en-US" dirty="0" err="1"/>
              <a:t>arcgis</a:t>
            </a:r>
            <a:r>
              <a:rPr lang="en-US" dirty="0"/>
              <a:t> </a:t>
            </a:r>
            <a:r>
              <a:rPr lang="en-US" dirty="0" err="1"/>
              <a:t>geolocator</a:t>
            </a:r>
            <a:r>
              <a:rPr lang="en-US" dirty="0"/>
              <a:t>.</a:t>
            </a:r>
            <a:endParaRPr lang="tr-TR" dirty="0"/>
          </a:p>
          <a:p>
            <a:r>
              <a:rPr lang="en-US" dirty="0"/>
              <a:t> </a:t>
            </a:r>
            <a:endParaRPr lang="tr-TR" dirty="0"/>
          </a:p>
          <a:p>
            <a:r>
              <a:rPr lang="en-US" dirty="0"/>
              <a:t>Data Sources : </a:t>
            </a:r>
            <a:r>
              <a:rPr lang="en-US" u="sng" dirty="0">
                <a:hlinkClick r:id="rId2"/>
              </a:rPr>
              <a:t>http://www.birkenarayazdiklarim.com/index.php/2020/04/30/turkiyenin-il-ilce-semt-mahalle-koy-veritabani/</a:t>
            </a:r>
            <a:endParaRPr lang="tr-TR" dirty="0"/>
          </a:p>
          <a:p>
            <a:endParaRPr lang="tr-TR" dirty="0"/>
          </a:p>
        </p:txBody>
      </p:sp>
    </p:spTree>
    <p:extLst>
      <p:ext uri="{BB962C8B-B14F-4D97-AF65-F5344CB8AC3E}">
        <p14:creationId xmlns:p14="http://schemas.microsoft.com/office/powerpoint/2010/main" val="2141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GeoPy</a:t>
            </a:r>
            <a:r>
              <a:rPr lang="en-US" b="1" dirty="0"/>
              <a:t> ArcGIS API</a:t>
            </a:r>
            <a:r>
              <a:rPr lang="tr-TR" b="1" dirty="0"/>
              <a:t/>
            </a:r>
            <a:br>
              <a:rPr lang="tr-TR" b="1" dirty="0"/>
            </a:br>
            <a:endParaRPr lang="tr-TR" dirty="0"/>
          </a:p>
        </p:txBody>
      </p:sp>
      <p:sp>
        <p:nvSpPr>
          <p:cNvPr id="3" name="Content Placeholder 2"/>
          <p:cNvSpPr>
            <a:spLocks noGrp="1"/>
          </p:cNvSpPr>
          <p:nvPr>
            <p:ph idx="1"/>
          </p:nvPr>
        </p:nvSpPr>
        <p:spPr/>
        <p:txBody>
          <a:bodyPr/>
          <a:lstStyle/>
          <a:p>
            <a:r>
              <a:rPr lang="en-US" b="1" dirty="0" err="1"/>
              <a:t>GeoPy</a:t>
            </a:r>
            <a:r>
              <a:rPr lang="en-US" b="1" dirty="0"/>
              <a:t> ArcGIS API</a:t>
            </a:r>
            <a:endParaRPr lang="tr-TR" b="1" dirty="0"/>
          </a:p>
          <a:p>
            <a:r>
              <a:rPr lang="tr-TR" dirty="0"/>
              <a:t>Geopy is a Python client for several popular geocoding web services. Geopy makes it easy for Python developers to locate the coordinates of addresses, cities, countries, and landmarks across the globe using third-party geocoders and other data sources.</a:t>
            </a:r>
          </a:p>
          <a:p>
            <a:r>
              <a:rPr lang="tr-TR" dirty="0"/>
              <a:t>More specifically, we use Geopy to get the geo locations of the neighbourhoods of Istanbul. The following columns are added to our initial dataset which prepares our data.</a:t>
            </a:r>
          </a:p>
          <a:p>
            <a:pPr lvl="0"/>
            <a:r>
              <a:rPr lang="en-US" i="1" dirty="0"/>
              <a:t>latitude</a:t>
            </a:r>
            <a:r>
              <a:rPr lang="en-US" dirty="0"/>
              <a:t> : Latitude for </a:t>
            </a:r>
            <a:r>
              <a:rPr lang="en-US" dirty="0" err="1"/>
              <a:t>Neighbourhood</a:t>
            </a:r>
            <a:endParaRPr lang="tr-TR" dirty="0"/>
          </a:p>
          <a:p>
            <a:pPr lvl="0"/>
            <a:r>
              <a:rPr lang="en-US" i="1" dirty="0"/>
              <a:t>longitude</a:t>
            </a:r>
            <a:r>
              <a:rPr lang="en-US" dirty="0"/>
              <a:t> : Longitude for </a:t>
            </a:r>
            <a:r>
              <a:rPr lang="en-US" dirty="0" err="1"/>
              <a:t>Neighbourhood</a:t>
            </a:r>
            <a:endParaRPr lang="tr-TR" dirty="0"/>
          </a:p>
          <a:p>
            <a:endParaRPr lang="tr-TR" dirty="0"/>
          </a:p>
        </p:txBody>
      </p:sp>
    </p:spTree>
    <p:extLst>
      <p:ext uri="{BB962C8B-B14F-4D97-AF65-F5344CB8AC3E}">
        <p14:creationId xmlns:p14="http://schemas.microsoft.com/office/powerpoint/2010/main" val="39404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normAutofit fontScale="90000"/>
          </a:bodyPr>
          <a:lstStyle/>
          <a:p>
            <a:r>
              <a:rPr lang="en-US" b="1" dirty="0"/>
              <a:t>Foursquare API Data</a:t>
            </a:r>
            <a:r>
              <a:rPr lang="tr-TR" b="1" dirty="0"/>
              <a:t/>
            </a:r>
            <a:br>
              <a:rPr lang="tr-TR" b="1" dirty="0"/>
            </a:br>
            <a:endParaRPr lang="tr-TR" dirty="0"/>
          </a:p>
        </p:txBody>
      </p:sp>
      <p:sp>
        <p:nvSpPr>
          <p:cNvPr id="3" name="Content Placeholder 2"/>
          <p:cNvSpPr>
            <a:spLocks noGrp="1"/>
          </p:cNvSpPr>
          <p:nvPr>
            <p:ph idx="1"/>
          </p:nvPr>
        </p:nvSpPr>
        <p:spPr>
          <a:xfrm>
            <a:off x="390699" y="1288473"/>
            <a:ext cx="9651076" cy="4752889"/>
          </a:xfrm>
        </p:spPr>
        <p:txBody>
          <a:bodyPr>
            <a:normAutofit fontScale="85000" lnSpcReduction="10000"/>
          </a:bodyPr>
          <a:lstStyle/>
          <a:p>
            <a:r>
              <a:rPr lang="tr-TR" dirty="0" smtClean="0"/>
              <a:t>We </a:t>
            </a:r>
            <a:r>
              <a:rPr lang="tr-TR" dirty="0"/>
              <a:t>need venues in different neighborhoods of that specific borough. In order to gain that information “Foursquare” is used. Foursquare provides flourish information about venues.Such information includes venue names, locations, menus and even photos. As such, the foursquare location platform will be used as the sole data source since all the stated required information can be obtained through the API.</a:t>
            </a:r>
          </a:p>
          <a:p>
            <a:r>
              <a:rPr lang="tr-TR" dirty="0"/>
              <a:t>After finding the list of neighbourhoods, we then connect to the Foursquare API to gather information about venues inside each and every neighbourhood. For each neighbourhood, we have chosen the radius to be 500 meters.</a:t>
            </a:r>
          </a:p>
          <a:p>
            <a:r>
              <a:rPr lang="tr-TR" dirty="0"/>
              <a:t>The data retrieved from Foursquare contained information of venues within a specified distance of the longitude and latitude of the postcodes. The information obtained per venue as follows:</a:t>
            </a:r>
          </a:p>
          <a:p>
            <a:pPr lvl="0"/>
            <a:r>
              <a:rPr lang="en-US" i="1" dirty="0" err="1"/>
              <a:t>Neighbourhood</a:t>
            </a:r>
            <a:r>
              <a:rPr lang="en-US" dirty="0"/>
              <a:t> : Name of the </a:t>
            </a:r>
            <a:r>
              <a:rPr lang="en-US" dirty="0" err="1"/>
              <a:t>Neighbourhood</a:t>
            </a:r>
            <a:endParaRPr lang="tr-TR" dirty="0"/>
          </a:p>
          <a:p>
            <a:pPr lvl="0"/>
            <a:r>
              <a:rPr lang="en-US" i="1" dirty="0" err="1"/>
              <a:t>Neighbourhood</a:t>
            </a:r>
            <a:r>
              <a:rPr lang="en-US" i="1" dirty="0"/>
              <a:t> Latitude</a:t>
            </a:r>
            <a:r>
              <a:rPr lang="en-US" dirty="0"/>
              <a:t> : Latitude of the </a:t>
            </a:r>
            <a:r>
              <a:rPr lang="en-US" dirty="0" err="1"/>
              <a:t>Neighbourhood</a:t>
            </a:r>
            <a:endParaRPr lang="tr-TR" dirty="0"/>
          </a:p>
          <a:p>
            <a:pPr lvl="0"/>
            <a:r>
              <a:rPr lang="en-US" i="1" dirty="0" err="1"/>
              <a:t>Neighbourhood</a:t>
            </a:r>
            <a:r>
              <a:rPr lang="en-US" i="1" dirty="0"/>
              <a:t> Longitude</a:t>
            </a:r>
            <a:r>
              <a:rPr lang="en-US" dirty="0"/>
              <a:t> : Longitude of the </a:t>
            </a:r>
            <a:r>
              <a:rPr lang="en-US" dirty="0" err="1"/>
              <a:t>Neighbourhood</a:t>
            </a:r>
            <a:endParaRPr lang="tr-TR" dirty="0"/>
          </a:p>
          <a:p>
            <a:pPr lvl="0"/>
            <a:r>
              <a:rPr lang="en-US" i="1" dirty="0"/>
              <a:t>Venue</a:t>
            </a:r>
            <a:r>
              <a:rPr lang="en-US" dirty="0"/>
              <a:t> : Name of the Venue</a:t>
            </a:r>
            <a:endParaRPr lang="tr-TR" dirty="0"/>
          </a:p>
          <a:p>
            <a:pPr lvl="0"/>
            <a:r>
              <a:rPr lang="en-US" i="1" dirty="0"/>
              <a:t>Venue Latitude</a:t>
            </a:r>
            <a:r>
              <a:rPr lang="en-US" dirty="0"/>
              <a:t> : Latitude of Venue</a:t>
            </a:r>
            <a:endParaRPr lang="tr-TR" dirty="0"/>
          </a:p>
          <a:p>
            <a:pPr lvl="0"/>
            <a:r>
              <a:rPr lang="en-US" i="1" dirty="0"/>
              <a:t>Venue Longitude</a:t>
            </a:r>
            <a:r>
              <a:rPr lang="en-US" dirty="0"/>
              <a:t> : Longitude of Venue</a:t>
            </a:r>
            <a:endParaRPr lang="tr-TR" dirty="0"/>
          </a:p>
          <a:p>
            <a:pPr lvl="0"/>
            <a:r>
              <a:rPr lang="en-US" i="1" dirty="0"/>
              <a:t>Venue Category</a:t>
            </a:r>
            <a:r>
              <a:rPr lang="en-US" dirty="0"/>
              <a:t> : Category of Venue</a:t>
            </a:r>
            <a:endParaRPr lang="tr-TR" dirty="0"/>
          </a:p>
          <a:p>
            <a:endParaRPr lang="tr-TR" dirty="0"/>
          </a:p>
        </p:txBody>
      </p:sp>
    </p:spTree>
    <p:extLst>
      <p:ext uri="{BB962C8B-B14F-4D97-AF65-F5344CB8AC3E}">
        <p14:creationId xmlns:p14="http://schemas.microsoft.com/office/powerpoint/2010/main" val="112034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Methodology</a:t>
            </a:r>
            <a:r>
              <a:rPr lang="en-US" altLang="tr-TR" b="1" dirty="0">
                <a:solidFill>
                  <a:schemeClr val="tx1"/>
                </a:solidFill>
                <a:latin typeface="Charter BT"/>
                <a:ea typeface="Times New Roman" panose="02020603050405020304" pitchFamily="18" charset="0"/>
                <a:cs typeface="Times New Roman" panose="02020603050405020304" pitchFamily="18" charset="0"/>
              </a:rPr>
              <a:t/>
            </a:r>
            <a:br>
              <a:rPr lang="en-US" altLang="tr-TR" b="1" dirty="0">
                <a:solidFill>
                  <a:schemeClr val="tx1"/>
                </a:solidFill>
                <a:latin typeface="Charter BT"/>
                <a:ea typeface="Times New Roman" panose="02020603050405020304" pitchFamily="18" charset="0"/>
                <a:cs typeface="Times New Roman" panose="02020603050405020304" pitchFamily="18" charset="0"/>
              </a:rPr>
            </a:br>
            <a:endParaRPr lang="tr-TR" dirty="0"/>
          </a:p>
        </p:txBody>
      </p:sp>
      <p:sp>
        <p:nvSpPr>
          <p:cNvPr id="6" name="Rectangle 5"/>
          <p:cNvSpPr>
            <a:spLocks noChangeArrowheads="1"/>
          </p:cNvSpPr>
          <p:nvPr/>
        </p:nvSpPr>
        <p:spPr bwMode="auto">
          <a:xfrm>
            <a:off x="237067" y="1910515"/>
            <a:ext cx="2291466" cy="61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88777" tIns="15235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0" i="0" u="none" strike="noStrike" cap="none" normalizeH="0" baseline="0" dirty="0" smtClean="0">
                <a:ln>
                  <a:noFill/>
                </a:ln>
                <a:solidFill>
                  <a:srgbClr val="000000"/>
                </a:solidFill>
                <a:effectLst/>
                <a:ea typeface="Times New Roman" panose="02020603050405020304" pitchFamily="18" charset="0"/>
              </a:rPr>
              <a:t>I used below libraries.</a:t>
            </a:r>
            <a:endParaRPr kumimoji="0" lang="tr-TR" altLang="tr-T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7" y="2506134"/>
            <a:ext cx="8103722" cy="14734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37067" y="3950178"/>
            <a:ext cx="87323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tr-TR" altLang="tr-TR"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Package breakdown:</a:t>
            </a:r>
            <a:endParaRPr kumimoji="0" lang="tr-TR" altLang="tr-T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tr-TR" sz="1200" b="0"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Pandas</a:t>
            </a:r>
            <a:r>
              <a:rPr kumimoji="0" lang="en-US" altLang="tr-TR"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 To collect and manipulate data in JSON and </a:t>
            </a:r>
            <a:r>
              <a:rPr kumimoji="0" lang="en-US" altLang="tr-TR" sz="12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HTMl</a:t>
            </a:r>
            <a:r>
              <a:rPr kumimoji="0" lang="en-US" altLang="tr-TR"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and then data analysis</a:t>
            </a:r>
            <a:endParaRPr kumimoji="0" lang="tr-TR" altLang="tr-T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tr-TR" sz="1200" b="0" i="1"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matplotlib</a:t>
            </a:r>
            <a:r>
              <a:rPr kumimoji="0" lang="en-US" altLang="tr-TR"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 Detailing the generated maps</a:t>
            </a:r>
            <a:endParaRPr kumimoji="0" lang="tr-TR" altLang="tr-T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tr-TR" sz="1200" b="0"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folium</a:t>
            </a:r>
            <a:r>
              <a:rPr kumimoji="0" lang="en-US" altLang="tr-TR"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 Generating maps of London and Paris</a:t>
            </a:r>
            <a:endParaRPr kumimoji="0" lang="tr-TR" altLang="tr-T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tr-TR" sz="1200" b="0" i="1"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sklearn</a:t>
            </a:r>
            <a:r>
              <a:rPr kumimoji="0" lang="en-US" altLang="tr-TR"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 To import </a:t>
            </a:r>
            <a:r>
              <a:rPr kumimoji="0" lang="en-US" altLang="tr-TR" sz="12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Kmeans</a:t>
            </a:r>
            <a:r>
              <a:rPr kumimoji="0" lang="en-US" altLang="tr-TR"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which is the machine learning model that we are using.</a:t>
            </a:r>
            <a:endParaRPr kumimoji="0" lang="tr-TR" altLang="tr-T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tr-TR" altLang="tr-TR"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The approach taken here is to explore each of the cities individually, plot the map to show the neighbourhoods being considered and then build our model by clustering all of the similar neighbourhoods together and finally plot the new map with the clustered neighbourhoods. We draw insights and then compare and discuss our findings.</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221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Data Manipulation</a:t>
            </a:r>
            <a:endParaRPr lang="tr-TR" dirty="0"/>
          </a:p>
        </p:txBody>
      </p:sp>
      <p:sp>
        <p:nvSpPr>
          <p:cNvPr id="3" name="Content Placeholder 2"/>
          <p:cNvSpPr>
            <a:spLocks noGrp="1"/>
          </p:cNvSpPr>
          <p:nvPr>
            <p:ph idx="1"/>
          </p:nvPr>
        </p:nvSpPr>
        <p:spPr/>
        <p:txBody>
          <a:bodyPr/>
          <a:lstStyle/>
          <a:p>
            <a:r>
              <a:rPr lang="en-US" dirty="0"/>
              <a:t>I used following information. I manipulated and cleaned data using Excel. </a:t>
            </a:r>
            <a:endParaRPr lang="tr-TR" dirty="0"/>
          </a:p>
          <a:p>
            <a:r>
              <a:rPr lang="en-US" u="sng" dirty="0">
                <a:hlinkClick r:id="rId2"/>
              </a:rPr>
              <a:t>http://www.birkenarayazdiklarim.com/index.php/2020/04/30/turkiyenin-il-ilce-semt-mahalle-koy-veritabani/</a:t>
            </a:r>
            <a:endParaRPr lang="tr-TR" dirty="0"/>
          </a:p>
          <a:p>
            <a:endParaRPr lang="tr-TR" dirty="0"/>
          </a:p>
        </p:txBody>
      </p:sp>
      <p:pic>
        <p:nvPicPr>
          <p:cNvPr id="4" name="Picture 3"/>
          <p:cNvPicPr/>
          <p:nvPr/>
        </p:nvPicPr>
        <p:blipFill>
          <a:blip r:embed="rId3"/>
          <a:stretch>
            <a:fillRect/>
          </a:stretch>
        </p:blipFill>
        <p:spPr>
          <a:xfrm>
            <a:off x="1110182" y="3333404"/>
            <a:ext cx="4068647" cy="3069388"/>
          </a:xfrm>
          <a:prstGeom prst="rect">
            <a:avLst/>
          </a:prstGeom>
        </p:spPr>
      </p:pic>
    </p:spTree>
    <p:extLst>
      <p:ext uri="{BB962C8B-B14F-4D97-AF65-F5344CB8AC3E}">
        <p14:creationId xmlns:p14="http://schemas.microsoft.com/office/powerpoint/2010/main" val="286122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Data Importing</a:t>
            </a:r>
            <a:endParaRPr lang="tr-TR" dirty="0"/>
          </a:p>
        </p:txBody>
      </p:sp>
      <p:pic>
        <p:nvPicPr>
          <p:cNvPr id="4" name="Content Placeholder 3"/>
          <p:cNvPicPr>
            <a:picLocks noGrp="1"/>
          </p:cNvPicPr>
          <p:nvPr>
            <p:ph idx="1"/>
          </p:nvPr>
        </p:nvPicPr>
        <p:blipFill>
          <a:blip r:embed="rId2"/>
          <a:stretch>
            <a:fillRect/>
          </a:stretch>
        </p:blipFill>
        <p:spPr>
          <a:xfrm>
            <a:off x="677863" y="2271398"/>
            <a:ext cx="8596312" cy="3659816"/>
          </a:xfrm>
          <a:prstGeom prst="rect">
            <a:avLst/>
          </a:prstGeom>
        </p:spPr>
      </p:pic>
    </p:spTree>
    <p:extLst>
      <p:ext uri="{BB962C8B-B14F-4D97-AF65-F5344CB8AC3E}">
        <p14:creationId xmlns:p14="http://schemas.microsoft.com/office/powerpoint/2010/main" val="33557108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TotalTime>
  <Words>892</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Charter BT</vt:lpstr>
      <vt:lpstr>Times New Roman</vt:lpstr>
      <vt:lpstr>Trebuchet MS</vt:lpstr>
      <vt:lpstr>Wingdings 3</vt:lpstr>
      <vt:lpstr>Facet</vt:lpstr>
      <vt:lpstr>Neigborhood of Istanbul</vt:lpstr>
      <vt:lpstr>Introduction</vt:lpstr>
      <vt:lpstr>Problem Description</vt:lpstr>
      <vt:lpstr>Data Sources</vt:lpstr>
      <vt:lpstr>GeoPy ArcGIS API </vt:lpstr>
      <vt:lpstr>Foursquare API Data </vt:lpstr>
      <vt:lpstr>Methodology </vt:lpstr>
      <vt:lpstr>Data Manipulation</vt:lpstr>
      <vt:lpstr>Data Importing</vt:lpstr>
      <vt:lpstr>Feature Engineering</vt:lpstr>
      <vt:lpstr>Visualize the Map of Istanbul </vt:lpstr>
      <vt:lpstr>Model Building - KMeans </vt:lpstr>
      <vt:lpstr>Results and Discussion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Neigborhood of Istanbul</dc:title>
  <dc:creator>Emre Bayat</dc:creator>
  <cp:lastModifiedBy>Emre Bayat</cp:lastModifiedBy>
  <cp:revision>1</cp:revision>
  <dcterms:created xsi:type="dcterms:W3CDTF">2021-02-14T06:58:20Z</dcterms:created>
  <dcterms:modified xsi:type="dcterms:W3CDTF">2021-02-14T07:03:42Z</dcterms:modified>
</cp:coreProperties>
</file>