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25" r:id="rId6"/>
    <p:sldId id="322" r:id="rId7"/>
    <p:sldId id="324" r:id="rId8"/>
    <p:sldId id="260" r:id="rId9"/>
    <p:sldId id="332" r:id="rId10"/>
    <p:sldId id="333" r:id="rId11"/>
    <p:sldId id="334" r:id="rId12"/>
    <p:sldId id="262" r:id="rId13"/>
    <p:sldId id="261" r:id="rId14"/>
    <p:sldId id="265" r:id="rId15"/>
    <p:sldId id="267" r:id="rId16"/>
    <p:sldId id="292" r:id="rId17"/>
    <p:sldId id="293" r:id="rId18"/>
    <p:sldId id="294" r:id="rId19"/>
    <p:sldId id="297" r:id="rId20"/>
    <p:sldId id="298" r:id="rId21"/>
    <p:sldId id="299" r:id="rId22"/>
    <p:sldId id="300" r:id="rId23"/>
    <p:sldId id="268" r:id="rId24"/>
    <p:sldId id="269" r:id="rId25"/>
    <p:sldId id="272" r:id="rId26"/>
    <p:sldId id="335" r:id="rId27"/>
    <p:sldId id="277" r:id="rId28"/>
    <p:sldId id="327" r:id="rId29"/>
    <p:sldId id="279" r:id="rId30"/>
    <p:sldId id="280" r:id="rId31"/>
    <p:sldId id="281" r:id="rId32"/>
    <p:sldId id="282" r:id="rId33"/>
    <p:sldId id="283" r:id="rId34"/>
    <p:sldId id="286" r:id="rId35"/>
    <p:sldId id="288" r:id="rId36"/>
    <p:sldId id="290" r:id="rId37"/>
    <p:sldId id="291" r:id="rId38"/>
    <p:sldId id="284" r:id="rId39"/>
    <p:sldId id="285" r:id="rId40"/>
    <p:sldId id="328" r:id="rId41"/>
    <p:sldId id="329" r:id="rId42"/>
    <p:sldId id="330" r:id="rId43"/>
    <p:sldId id="331" r:id="rId44"/>
    <p:sldId id="326"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D12ACE-6F1F-4430-A23E-F52C16D2412E}">
          <p14:sldIdLst>
            <p14:sldId id="256"/>
            <p14:sldId id="257"/>
            <p14:sldId id="258"/>
            <p14:sldId id="325"/>
            <p14:sldId id="322"/>
            <p14:sldId id="324"/>
            <p14:sldId id="260"/>
            <p14:sldId id="332"/>
            <p14:sldId id="333"/>
            <p14:sldId id="334"/>
            <p14:sldId id="262"/>
            <p14:sldId id="261"/>
          </p14:sldIdLst>
        </p14:section>
        <p14:section name="Untitled Section" id="{C54A35D0-6D81-4AB7-99FE-58C1B27B11F9}">
          <p14:sldIdLst>
            <p14:sldId id="265"/>
            <p14:sldId id="267"/>
            <p14:sldId id="292"/>
            <p14:sldId id="293"/>
            <p14:sldId id="294"/>
            <p14:sldId id="297"/>
            <p14:sldId id="298"/>
            <p14:sldId id="299"/>
            <p14:sldId id="300"/>
          </p14:sldIdLst>
        </p14:section>
        <p14:section name="Untitled Section" id="{9FA1329A-E251-4CE4-A522-A9119F90CCC5}">
          <p14:sldIdLst>
            <p14:sldId id="268"/>
            <p14:sldId id="269"/>
            <p14:sldId id="272"/>
            <p14:sldId id="335"/>
            <p14:sldId id="277"/>
            <p14:sldId id="327"/>
            <p14:sldId id="279"/>
            <p14:sldId id="280"/>
            <p14:sldId id="281"/>
            <p14:sldId id="282"/>
            <p14:sldId id="283"/>
            <p14:sldId id="286"/>
            <p14:sldId id="288"/>
            <p14:sldId id="290"/>
            <p14:sldId id="291"/>
            <p14:sldId id="284"/>
            <p14:sldId id="285"/>
            <p14:sldId id="328"/>
            <p14:sldId id="329"/>
            <p14:sldId id="330"/>
            <p14:sldId id="331"/>
            <p14:sldId id="326"/>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rec"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commentAuthors" Target="commentAuthors.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640965" y="951865"/>
            <a:ext cx="8366760" cy="1676400"/>
          </a:xfrm>
          <a:effectLst/>
        </p:spPr>
        <p:txBody>
          <a:bodyPr>
            <a:normAutofit/>
          </a:bodyPr>
          <a:lstStyle/>
          <a:p>
            <a:pPr algn="ctr"/>
            <a:r>
              <a:rPr lang="tr-TR"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Detaylı FRC Yazılım Sunumuna </a:t>
            </a:r>
            <a:br>
              <a:rPr lang="tr-TR"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br>
            <a:r>
              <a:rPr lang="tr-TR"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Hoş Geldiniz</a:t>
            </a:r>
            <a:endParaRPr lang="tr-TR"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5" name="Picture 4" descr="indir"/>
          <p:cNvPicPr>
            <a:picLocks noChangeAspect="1"/>
          </p:cNvPicPr>
          <p:nvPr/>
        </p:nvPicPr>
        <p:blipFill>
          <a:blip r:embed="rId2"/>
          <a:stretch>
            <a:fillRect/>
          </a:stretch>
        </p:blipFill>
        <p:spPr>
          <a:xfrm>
            <a:off x="19685" y="4266565"/>
            <a:ext cx="2621280" cy="2467610"/>
          </a:xfrm>
          <a:prstGeom prst="rect">
            <a:avLst/>
          </a:prstGeom>
        </p:spPr>
      </p:pic>
      <p:sp>
        <p:nvSpPr>
          <p:cNvPr id="2" name="Text Box 1"/>
          <p:cNvSpPr txBox="1"/>
          <p:nvPr/>
        </p:nvSpPr>
        <p:spPr>
          <a:xfrm>
            <a:off x="2875280" y="4759325"/>
            <a:ext cx="8852535" cy="1481455"/>
          </a:xfrm>
          <a:prstGeom prst="rect">
            <a:avLst/>
          </a:prstGeom>
          <a:noFill/>
        </p:spPr>
        <p:txBody>
          <a:bodyPr wrap="square" rtlCol="0" anchor="t">
            <a:noAutofit/>
          </a:bodyPr>
          <a:p>
            <a:r>
              <a:rPr lang="tr-TR" altLang="en-US" sz="2600">
                <a:sym typeface="+mn-ea"/>
              </a:rPr>
              <a:t>Size bu sunum da FRC de yazılım a Command Base kullanacak kişiler için hazırladığım bir sunum oldu.</a:t>
            </a:r>
            <a:endParaRPr lang="tr-TR" altLang="en-US" sz="260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601345" y="104775"/>
            <a:ext cx="10457815" cy="878205"/>
          </a:xfrm>
        </p:spPr>
        <p:txBody>
          <a:bodyPr/>
          <a:lstStyle/>
          <a:p>
            <a:pPr algn="l"/>
            <a:r>
              <a:rPr lang="tr-TR" dirty="0">
                <a:solidFill>
                  <a:schemeClr val="tx1"/>
                </a:solidFill>
              </a:rPr>
              <a:t>         Robot platformları(Robot </a:t>
            </a:r>
            <a:r>
              <a:rPr lang="tr-TR" dirty="0" err="1">
                <a:solidFill>
                  <a:schemeClr val="tx1"/>
                </a:solidFill>
              </a:rPr>
              <a:t>base</a:t>
            </a:r>
            <a:r>
              <a:rPr lang="tr-TR" dirty="0">
                <a:solidFill>
                  <a:schemeClr val="tx1"/>
                </a:solidFill>
              </a:rPr>
              <a:t>)</a:t>
            </a:r>
            <a:endParaRPr lang="tr-TR" b="1" dirty="0">
              <a:solidFill>
                <a:schemeClr val="tx1"/>
              </a:solidFill>
            </a:endParaRPr>
          </a:p>
        </p:txBody>
      </p:sp>
      <p:sp>
        <p:nvSpPr>
          <p:cNvPr id="3" name="İçerik Yer Tutucusu 2"/>
          <p:cNvSpPr>
            <a:spLocks noGrp="1"/>
          </p:cNvSpPr>
          <p:nvPr>
            <p:ph sz="half" idx="1"/>
          </p:nvPr>
        </p:nvSpPr>
        <p:spPr>
          <a:xfrm>
            <a:off x="914400" y="2154790"/>
            <a:ext cx="10591800" cy="4351338"/>
          </a:xfrm>
        </p:spPr>
        <p:txBody>
          <a:bodyPr>
            <a:normAutofit/>
          </a:bodyPr>
          <a:lstStyle/>
          <a:p>
            <a:r>
              <a:rPr lang="tr-TR" dirty="0" err="1">
                <a:effectLst/>
              </a:rPr>
              <a:t>TimedRobot</a:t>
            </a:r>
            <a:r>
              <a:rPr lang="tr-TR" dirty="0">
                <a:effectLst/>
              </a:rPr>
              <a:t>, periyodik yöntemlerin öngörülebilir bir zaman aralığında çağrıldığını garanti etmek için bir </a:t>
            </a:r>
            <a:r>
              <a:rPr lang="tr-TR" dirty="0" err="1">
                <a:effectLst/>
              </a:rPr>
              <a:t>timer</a:t>
            </a:r>
            <a:r>
              <a:rPr lang="tr-TR" dirty="0">
                <a:effectLst/>
              </a:rPr>
              <a:t> (</a:t>
            </a:r>
            <a:r>
              <a:rPr lang="tr-TR" dirty="0" err="1">
                <a:effectLst/>
              </a:rPr>
              <a:t>Notifier</a:t>
            </a:r>
            <a:r>
              <a:rPr lang="tr-TR" dirty="0">
                <a:effectLst/>
              </a:rPr>
              <a:t>) kullanması dışında </a:t>
            </a:r>
            <a:r>
              <a:rPr lang="tr-TR" dirty="0" err="1">
                <a:effectLst/>
              </a:rPr>
              <a:t>IterativeRobot</a:t>
            </a:r>
            <a:r>
              <a:rPr lang="tr-TR" dirty="0">
                <a:effectLst/>
              </a:rPr>
              <a:t> ile aynıdır. Joystick değerleri gibi sürücü istasyonu verilerini alırken, zaman aralığı 20 milisaniye veri dağıtımı ile gecikme yaşamayacağı için en iyi performans sağlanacaktır. Bu, çoğu robot programı için önerilen temel sınıftır. Tıpkı </a:t>
            </a:r>
            <a:r>
              <a:rPr lang="tr-TR" dirty="0" err="1">
                <a:effectLst/>
              </a:rPr>
              <a:t>IterativeRobot</a:t>
            </a:r>
            <a:r>
              <a:rPr lang="tr-TR" dirty="0">
                <a:effectLst/>
              </a:rPr>
              <a:t> gibi, periyodik yöntemlerde uzun süre çalışan kod veya döngülere sahip olmak çok önemlidir.</a:t>
            </a:r>
            <a:endParaRPr lang="tr-TR" dirty="0"/>
          </a:p>
        </p:txBody>
      </p:sp>
      <p:sp>
        <p:nvSpPr>
          <p:cNvPr id="6" name="Metin kutusu 5"/>
          <p:cNvSpPr txBox="1"/>
          <p:nvPr/>
        </p:nvSpPr>
        <p:spPr>
          <a:xfrm>
            <a:off x="914400" y="1323492"/>
            <a:ext cx="5420139" cy="584775"/>
          </a:xfrm>
          <a:prstGeom prst="rect">
            <a:avLst/>
          </a:prstGeom>
          <a:noFill/>
        </p:spPr>
        <p:txBody>
          <a:bodyPr wrap="square">
            <a:spAutoFit/>
          </a:bodyPr>
          <a:lstStyle/>
          <a:p>
            <a:r>
              <a:rPr lang="tr-TR" sz="3200" b="1" dirty="0" err="1">
                <a:effectLst/>
              </a:rPr>
              <a:t>Timed</a:t>
            </a:r>
            <a:r>
              <a:rPr lang="tr-TR" sz="3200" b="1" dirty="0">
                <a:effectLst/>
              </a:rPr>
              <a:t> Robot</a:t>
            </a:r>
            <a:endParaRPr lang="tr-TR" sz="3200" b="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2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805" y="1385570"/>
            <a:ext cx="9712960" cy="3443605"/>
          </a:xfrm>
        </p:spPr>
        <p:txBody>
          <a:bodyPr>
            <a:noAutofit/>
          </a:bodyPr>
          <a:lstStyle/>
          <a:p>
            <a:r>
              <a:rPr lang="tr-TR" altLang="en-US" sz="2800">
                <a:solidFill>
                  <a:schemeClr val="tx1"/>
                </a:solidFill>
              </a:rPr>
              <a:t>Alt sistemler, robotun farklı fiziksel bileşenlerini temsil eder, örneğin motorlar, sensörler, pnömatik sistemler vb.</a:t>
            </a:r>
            <a:endParaRPr lang="tr-TR" altLang="en-US" sz="2800">
              <a:solidFill>
                <a:schemeClr val="tx1"/>
              </a:solidFill>
            </a:endParaRPr>
          </a:p>
          <a:p>
            <a:r>
              <a:rPr lang="tr-TR" altLang="en-US" sz="2800">
                <a:solidFill>
                  <a:schemeClr val="tx1"/>
                </a:solidFill>
              </a:rPr>
              <a:t>"Subsystem" sınıfları, bu fiziksel alt sistemleri soyutlamak ve yönetmek için kullanılır. Her bir alt sistem genellikle bir sınıf olarak temsil edilir ve o alt sistemin işlevselliğini sağlayan yöntemlere (metodlara) sahip olur.</a:t>
            </a:r>
            <a:endParaRPr lang="tr-TR" altLang="en-US" sz="2800">
              <a:solidFill>
                <a:schemeClr val="tx1"/>
              </a:solidFill>
            </a:endParaRPr>
          </a:p>
          <a:p>
            <a:r>
              <a:rPr lang="tr-TR" altLang="en-US" sz="2800">
                <a:solidFill>
                  <a:schemeClr val="tx1"/>
                </a:solidFill>
              </a:rPr>
              <a:t>Alt sistemler, "Command" sınıfları tarafından kullanılır ve bu sınıflar aracılığıyla alt sistemlere erişim sağlanır.</a:t>
            </a:r>
            <a:endParaRPr lang="tr-TR" altLang="en-US" sz="2800">
              <a:solidFill>
                <a:schemeClr val="tx1"/>
              </a:solidFill>
            </a:endParaRPr>
          </a:p>
        </p:txBody>
      </p:sp>
      <p:sp>
        <p:nvSpPr>
          <p:cNvPr id="6" name="Title 1"/>
          <p:cNvSpPr>
            <a:spLocks noGrp="1"/>
          </p:cNvSpPr>
          <p:nvPr/>
        </p:nvSpPr>
        <p:spPr>
          <a:xfrm>
            <a:off x="1676400" y="-946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solidFill>
                  <a:schemeClr val="tx1"/>
                </a:solidFill>
              </a:rPr>
              <a:t>Sub System(alt sistem) nedir?</a:t>
            </a:r>
            <a:endParaRPr lang="tr-TR"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2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25" y="1241425"/>
            <a:ext cx="9712960" cy="3443605"/>
          </a:xfrm>
        </p:spPr>
        <p:txBody>
          <a:bodyPr>
            <a:noAutofit/>
          </a:bodyPr>
          <a:lstStyle/>
          <a:p>
            <a:r>
              <a:rPr lang="tr-TR" altLang="en-US" sz="2700">
                <a:solidFill>
                  <a:schemeClr val="tx1"/>
                </a:solidFill>
              </a:rPr>
              <a:t>Command (Komut):</a:t>
            </a:r>
            <a:endParaRPr lang="tr-TR" altLang="en-US" sz="2700">
              <a:solidFill>
                <a:schemeClr val="tx1"/>
              </a:solidFill>
            </a:endParaRPr>
          </a:p>
          <a:p>
            <a:r>
              <a:rPr lang="tr-TR" altLang="en-US" sz="2700">
                <a:solidFill>
                  <a:schemeClr val="tx1"/>
                </a:solidFill>
              </a:rPr>
              <a:t>"Command" sınıfları, robotun belirli bir eylemi gerçekleştirmesini temsil eder. Örneğin, belirli bir motoru belirli bir süre boyunca çalıştırmak veya bir sensör okumasına dayalı olarak bir hareket gerçekleştirmek gibi.</a:t>
            </a:r>
            <a:endParaRPr lang="tr-TR" altLang="en-US" sz="2700">
              <a:solidFill>
                <a:schemeClr val="tx1"/>
              </a:solidFill>
            </a:endParaRPr>
          </a:p>
          <a:p>
            <a:r>
              <a:rPr lang="tr-TR" altLang="en-US" sz="2700">
                <a:solidFill>
                  <a:schemeClr val="tx1"/>
                </a:solidFill>
              </a:rPr>
              <a:t>"Command" sınıfları, "Subsystem" sınıfları ile etkileşimde bulunarak belirli bir görevi yerine getirir.</a:t>
            </a:r>
            <a:endParaRPr lang="tr-TR" altLang="en-US" sz="2700">
              <a:solidFill>
                <a:schemeClr val="tx1"/>
              </a:solidFill>
            </a:endParaRPr>
          </a:p>
          <a:p>
            <a:pPr marL="0" indent="0">
              <a:buNone/>
            </a:pPr>
            <a:r>
              <a:rPr lang="tr-TR" altLang="en-US" sz="2700">
                <a:solidFill>
                  <a:schemeClr val="tx1"/>
                </a:solidFill>
              </a:rPr>
              <a:t>   "Command" sınıfları "initialize", "execute", "isFinished" ve "end" gibi yöntemlere sahiptir. </a:t>
            </a:r>
            <a:endParaRPr lang="tr-TR" altLang="en-US" sz="2700">
              <a:solidFill>
                <a:schemeClr val="tx1"/>
              </a:solidFill>
            </a:endParaRPr>
          </a:p>
          <a:p>
            <a:r>
              <a:rPr lang="tr-TR" altLang="en-US" sz="2700">
                <a:solidFill>
                  <a:schemeClr val="tx1"/>
                </a:solidFill>
              </a:rPr>
              <a:t>Bu yöntemler, komutun başlatılması, devam ettirilmesi, tamamlanması ve   sonlandırılması gibi durumları kontrol eder.</a:t>
            </a:r>
            <a:endParaRPr lang="tr-TR" altLang="en-US" sz="2700">
              <a:solidFill>
                <a:schemeClr val="tx1"/>
              </a:solidFill>
            </a:endParaRPr>
          </a:p>
        </p:txBody>
      </p:sp>
      <p:sp>
        <p:nvSpPr>
          <p:cNvPr id="6" name="Title 1"/>
          <p:cNvSpPr>
            <a:spLocks noGrp="1"/>
          </p:cNvSpPr>
          <p:nvPr/>
        </p:nvSpPr>
        <p:spPr>
          <a:xfrm>
            <a:off x="1821815" y="-844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solidFill>
                  <a:schemeClr val="tx1"/>
                </a:solidFill>
              </a:rPr>
              <a:t>Command(Komut) nedir?</a:t>
            </a:r>
            <a:endParaRPr lang="tr-TR" altLang="en-US" b="1">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60" y="190500"/>
            <a:ext cx="10972800" cy="582613"/>
          </a:xfrm>
        </p:spPr>
        <p:txBody>
          <a:bodyPr/>
          <a:lstStyle/>
          <a:p>
            <a:pPr algn="ctr"/>
            <a:r>
              <a:rPr lang="tr-TR" altLang="en-US">
                <a:solidFill>
                  <a:schemeClr val="tx1"/>
                </a:solidFill>
              </a:rPr>
              <a:t>Command Base Yapısın deki Methodlar</a:t>
            </a:r>
            <a:endParaRPr lang="tr-TR" altLang="en-US">
              <a:solidFill>
                <a:schemeClr val="tx1"/>
              </a:solidFill>
            </a:endParaRPr>
          </a:p>
        </p:txBody>
      </p:sp>
      <p:sp>
        <p:nvSpPr>
          <p:cNvPr id="8" name="Content Placeholder 7"/>
          <p:cNvSpPr>
            <a:spLocks noGrp="1"/>
          </p:cNvSpPr>
          <p:nvPr>
            <p:ph sz="half" idx="1"/>
          </p:nvPr>
        </p:nvSpPr>
        <p:spPr>
          <a:xfrm>
            <a:off x="365125" y="1170940"/>
            <a:ext cx="5654675" cy="4716780"/>
          </a:xfrm>
        </p:spPr>
        <p:txBody>
          <a:bodyPr>
            <a:noAutofit/>
          </a:bodyPr>
          <a:lstStyle/>
          <a:p>
            <a:r>
              <a:rPr lang="tr-TR" altLang="en-US" sz="2400" dirty="0" err="1"/>
              <a:t>Sub</a:t>
            </a:r>
            <a:r>
              <a:rPr lang="tr-TR" altLang="en-US" sz="2400" dirty="0"/>
              <a:t> </a:t>
            </a:r>
            <a:r>
              <a:rPr lang="tr-TR" altLang="en-US" sz="2400" dirty="0" err="1"/>
              <a:t>System</a:t>
            </a:r>
            <a:endParaRPr lang="tr-TR" altLang="en-US" sz="2400" dirty="0"/>
          </a:p>
          <a:p>
            <a:r>
              <a:rPr lang="tr-TR" altLang="en-US" sz="2400" dirty="0"/>
              <a:t>yan tarafta </a:t>
            </a:r>
            <a:r>
              <a:rPr lang="tr-TR" altLang="en-US" sz="2400" dirty="0" err="1"/>
              <a:t>command</a:t>
            </a:r>
            <a:r>
              <a:rPr lang="tr-TR" altLang="en-US" sz="2400" dirty="0"/>
              <a:t> </a:t>
            </a:r>
            <a:r>
              <a:rPr lang="tr-TR" altLang="en-US" sz="2400" dirty="0" err="1"/>
              <a:t>base</a:t>
            </a:r>
            <a:r>
              <a:rPr lang="tr-TR" altLang="en-US" sz="2400" dirty="0"/>
              <a:t> yapısında oluşturulmuş bir </a:t>
            </a:r>
            <a:r>
              <a:rPr lang="tr-TR" altLang="en-US" sz="2400" dirty="0" err="1"/>
              <a:t>sub</a:t>
            </a:r>
            <a:r>
              <a:rPr lang="tr-TR" altLang="en-US" sz="2400" dirty="0"/>
              <a:t> </a:t>
            </a:r>
            <a:r>
              <a:rPr lang="tr-TR" altLang="en-US" sz="2400" dirty="0" err="1"/>
              <a:t>system</a:t>
            </a:r>
            <a:r>
              <a:rPr lang="tr-TR" altLang="en-US" sz="2400" dirty="0"/>
              <a:t> vardır ve varsayılan olarak 2 adet </a:t>
            </a:r>
            <a:r>
              <a:rPr lang="tr-TR" altLang="en-US" sz="2400" dirty="0" err="1"/>
              <a:t>method</a:t>
            </a:r>
            <a:r>
              <a:rPr lang="tr-TR" altLang="en-US" sz="2400" dirty="0"/>
              <a:t> vardır.</a:t>
            </a:r>
            <a:endParaRPr lang="tr-TR" altLang="en-US" sz="2400" dirty="0"/>
          </a:p>
          <a:p>
            <a:r>
              <a:rPr lang="tr-TR" altLang="en-US" sz="2400" dirty="0"/>
              <a:t>1.method </a:t>
            </a:r>
            <a:r>
              <a:rPr lang="tr-TR" altLang="en-US" sz="2400" dirty="0" err="1"/>
              <a:t>constructeor</a:t>
            </a:r>
            <a:r>
              <a:rPr lang="tr-TR" altLang="en-US" sz="2400" dirty="0"/>
              <a:t>(yapıcı </a:t>
            </a:r>
            <a:r>
              <a:rPr lang="tr-TR" altLang="en-US" sz="2400" dirty="0" err="1"/>
              <a:t>methoddur</a:t>
            </a:r>
            <a:r>
              <a:rPr lang="tr-TR" altLang="en-US" sz="2400" dirty="0"/>
              <a:t>)</a:t>
            </a:r>
            <a:endParaRPr lang="tr-TR" altLang="en-US" sz="2400" dirty="0"/>
          </a:p>
          <a:p>
            <a:pPr marL="0" indent="0">
              <a:buNone/>
            </a:pPr>
            <a:r>
              <a:rPr lang="tr-TR" altLang="en-US" sz="2400" dirty="0"/>
              <a:t> </a:t>
            </a:r>
            <a:endParaRPr lang="tr-TR" altLang="en-US" sz="2400" dirty="0"/>
          </a:p>
          <a:p>
            <a:pPr marL="0" indent="0">
              <a:buNone/>
            </a:pPr>
            <a:r>
              <a:rPr lang="tr-TR" altLang="en-US" sz="2400" dirty="0"/>
              <a:t>- yani sınıf her çağrıldığında doldurulmasını istediğiniz parametreleri yazabilirsiniz.</a:t>
            </a:r>
            <a:endParaRPr lang="tr-TR" altLang="en-US" sz="2400" dirty="0"/>
          </a:p>
          <a:p>
            <a:r>
              <a:rPr lang="tr-TR" altLang="en-US" sz="2400" dirty="0"/>
              <a:t>2.method </a:t>
            </a:r>
            <a:r>
              <a:rPr lang="tr-TR" altLang="en-US" sz="2400" dirty="0" err="1"/>
              <a:t>Periodic</a:t>
            </a:r>
            <a:r>
              <a:rPr lang="tr-TR" altLang="en-US" sz="2400" dirty="0"/>
              <a:t> </a:t>
            </a:r>
            <a:r>
              <a:rPr lang="tr-TR" altLang="en-US" sz="2400" dirty="0" err="1"/>
              <a:t>methodu</a:t>
            </a:r>
            <a:r>
              <a:rPr lang="tr-TR" altLang="en-US" sz="2400" dirty="0"/>
              <a:t>:</a:t>
            </a:r>
            <a:endParaRPr lang="tr-TR" altLang="en-US" sz="2400" dirty="0"/>
          </a:p>
          <a:p>
            <a:pPr marL="0" indent="0">
              <a:buNone/>
            </a:pPr>
            <a:r>
              <a:rPr lang="tr-TR" altLang="en-US" sz="2400" dirty="0"/>
              <a:t> -Bu </a:t>
            </a:r>
            <a:r>
              <a:rPr lang="tr-TR" altLang="en-US" sz="2400" dirty="0" err="1"/>
              <a:t>method</a:t>
            </a:r>
            <a:r>
              <a:rPr lang="tr-TR" altLang="en-US" sz="2400" dirty="0"/>
              <a:t> her zamanlayıcı çalışmasında bir kez çağrılacaktır.</a:t>
            </a:r>
            <a:endParaRPr lang="tr-TR" altLang="en-US" sz="2400" dirty="0"/>
          </a:p>
        </p:txBody>
      </p:sp>
      <p:pic>
        <p:nvPicPr>
          <p:cNvPr id="9" name="Content Placeholder 8"/>
          <p:cNvPicPr>
            <a:picLocks noGrp="1" noChangeAspect="1"/>
          </p:cNvPicPr>
          <p:nvPr>
            <p:ph sz="half" idx="2"/>
          </p:nvPr>
        </p:nvPicPr>
        <p:blipFill>
          <a:blip r:embed="rId2"/>
          <a:stretch>
            <a:fillRect/>
          </a:stretch>
        </p:blipFill>
        <p:spPr>
          <a:xfrm>
            <a:off x="6172200" y="1690370"/>
            <a:ext cx="5545455" cy="4330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655" y="99060"/>
            <a:ext cx="10515600" cy="1325563"/>
          </a:xfrm>
        </p:spPr>
        <p:txBody>
          <a:bodyPr>
            <a:normAutofit/>
          </a:bodyPr>
          <a:lstStyle/>
          <a:p>
            <a:r>
              <a:rPr lang="tr-TR" altLang="en-US" b="1">
                <a:solidFill>
                  <a:schemeClr val="tx1"/>
                </a:solidFill>
              </a:rPr>
              <a:t>Command Base Yapısın deki Methodlar</a:t>
            </a:r>
            <a:br>
              <a:rPr lang="tr-TR" altLang="en-US" b="1">
                <a:solidFill>
                  <a:schemeClr val="tx1"/>
                </a:solidFill>
              </a:rPr>
            </a:br>
            <a:r>
              <a:rPr lang="tr-TR" altLang="en-US" b="1">
                <a:solidFill>
                  <a:schemeClr val="tx1"/>
                </a:solidFill>
              </a:rPr>
              <a:t> -Command</a:t>
            </a:r>
            <a:endParaRPr lang="tr-TR" altLang="en-US" b="1">
              <a:solidFill>
                <a:schemeClr val="tx1"/>
              </a:solidFill>
            </a:endParaRPr>
          </a:p>
        </p:txBody>
      </p:sp>
      <p:pic>
        <p:nvPicPr>
          <p:cNvPr id="4" name="Content Placeholder 3"/>
          <p:cNvPicPr>
            <a:picLocks noGrp="1" noChangeAspect="1"/>
          </p:cNvPicPr>
          <p:nvPr>
            <p:ph sz="half" idx="1"/>
          </p:nvPr>
        </p:nvPicPr>
        <p:blipFill>
          <a:blip r:embed="rId2"/>
          <a:stretch>
            <a:fillRect/>
          </a:stretch>
        </p:blipFill>
        <p:spPr>
          <a:xfrm>
            <a:off x="650240" y="1424940"/>
            <a:ext cx="4200525" cy="1019175"/>
          </a:xfrm>
          <a:prstGeom prst="rect">
            <a:avLst/>
          </a:prstGeom>
        </p:spPr>
      </p:pic>
      <p:pic>
        <p:nvPicPr>
          <p:cNvPr id="5" name="Content Placeholder 4"/>
          <p:cNvPicPr>
            <a:picLocks noGrp="1" noChangeAspect="1"/>
          </p:cNvPicPr>
          <p:nvPr>
            <p:ph sz="half" idx="2"/>
          </p:nvPr>
        </p:nvPicPr>
        <p:blipFill>
          <a:blip r:embed="rId3"/>
          <a:stretch>
            <a:fillRect/>
          </a:stretch>
        </p:blipFill>
        <p:spPr>
          <a:xfrm>
            <a:off x="5494655" y="1425575"/>
            <a:ext cx="5269865" cy="1018540"/>
          </a:xfrm>
          <a:prstGeom prst="rect">
            <a:avLst/>
          </a:prstGeom>
        </p:spPr>
      </p:pic>
      <p:pic>
        <p:nvPicPr>
          <p:cNvPr id="6" name="Picture 5"/>
          <p:cNvPicPr>
            <a:picLocks noChangeAspect="1"/>
          </p:cNvPicPr>
          <p:nvPr/>
        </p:nvPicPr>
        <p:blipFill>
          <a:blip r:embed="rId4"/>
          <a:stretch>
            <a:fillRect/>
          </a:stretch>
        </p:blipFill>
        <p:spPr>
          <a:xfrm>
            <a:off x="650240" y="4137660"/>
            <a:ext cx="4201160" cy="1313815"/>
          </a:xfrm>
          <a:prstGeom prst="rect">
            <a:avLst/>
          </a:prstGeom>
        </p:spPr>
      </p:pic>
      <p:pic>
        <p:nvPicPr>
          <p:cNvPr id="7" name="Picture 6"/>
          <p:cNvPicPr>
            <a:picLocks noChangeAspect="1"/>
          </p:cNvPicPr>
          <p:nvPr/>
        </p:nvPicPr>
        <p:blipFill>
          <a:blip r:embed="rId5"/>
          <a:stretch>
            <a:fillRect/>
          </a:stretch>
        </p:blipFill>
        <p:spPr>
          <a:xfrm>
            <a:off x="5494655" y="4137660"/>
            <a:ext cx="5181600" cy="1314450"/>
          </a:xfrm>
          <a:prstGeom prst="rect">
            <a:avLst/>
          </a:prstGeom>
        </p:spPr>
      </p:pic>
      <p:sp>
        <p:nvSpPr>
          <p:cNvPr id="10" name="Text Box 9"/>
          <p:cNvSpPr txBox="1"/>
          <p:nvPr/>
        </p:nvSpPr>
        <p:spPr>
          <a:xfrm>
            <a:off x="650240" y="2552700"/>
            <a:ext cx="4200525" cy="1476375"/>
          </a:xfrm>
          <a:prstGeom prst="rect">
            <a:avLst/>
          </a:prstGeom>
          <a:noFill/>
        </p:spPr>
        <p:txBody>
          <a:bodyPr wrap="square" rtlCol="0" anchor="t">
            <a:spAutoFit/>
          </a:bodyPr>
          <a:lstStyle/>
          <a:p>
            <a:r>
              <a:rPr lang="en-US" sz="1500" b="1"/>
              <a:t>"initialize" yöntemi, bir komutun başlatıldığında yani ilk kez çalıştırıldığında çağrılır.</a:t>
            </a:r>
            <a:endParaRPr lang="en-US" sz="1500" b="1"/>
          </a:p>
          <a:p>
            <a:r>
              <a:rPr lang="en-US" sz="1500" b="1"/>
              <a:t>Bu yöntem bir komutun başlangıç durumunu ayarlamak veya başlatıldığında bir kez yapılması gereken başlangıç işlemlerini gerçekleştirmek için kullanılır.</a:t>
            </a:r>
            <a:endParaRPr lang="en-US" sz="1500" b="1"/>
          </a:p>
        </p:txBody>
      </p:sp>
      <p:sp>
        <p:nvSpPr>
          <p:cNvPr id="11" name="Text Box 10"/>
          <p:cNvSpPr txBox="1"/>
          <p:nvPr/>
        </p:nvSpPr>
        <p:spPr>
          <a:xfrm>
            <a:off x="5494655" y="2444750"/>
            <a:ext cx="5408295" cy="1753235"/>
          </a:xfrm>
          <a:prstGeom prst="rect">
            <a:avLst/>
          </a:prstGeom>
          <a:noFill/>
        </p:spPr>
        <p:txBody>
          <a:bodyPr wrap="square" rtlCol="0" anchor="t">
            <a:spAutoFit/>
          </a:bodyPr>
          <a:lstStyle/>
          <a:p>
            <a:r>
              <a:rPr lang="en-US" b="1"/>
              <a:t>"execute" yöntemi, bir komutun çalıştırıldığı her an çağrılır.</a:t>
            </a:r>
            <a:endParaRPr lang="en-US" b="1"/>
          </a:p>
          <a:p>
            <a:r>
              <a:rPr lang="en-US" b="1"/>
              <a:t>Bu yöntem, bir komutun sürekli olarak ne yapması gerektiğini tanımlar. Örneğin, bir motoru belirli bir hızda çalıştırmak, bir sensör okumasını kontrol etmek vb.</a:t>
            </a:r>
            <a:endParaRPr lang="en-US" b="1"/>
          </a:p>
        </p:txBody>
      </p:sp>
      <p:sp>
        <p:nvSpPr>
          <p:cNvPr id="13" name="Text Box 12"/>
          <p:cNvSpPr txBox="1"/>
          <p:nvPr/>
        </p:nvSpPr>
        <p:spPr>
          <a:xfrm>
            <a:off x="5617845" y="5560695"/>
            <a:ext cx="5147310" cy="829945"/>
          </a:xfrm>
          <a:prstGeom prst="rect">
            <a:avLst/>
          </a:prstGeom>
          <a:noFill/>
        </p:spPr>
        <p:txBody>
          <a:bodyPr wrap="square" rtlCol="0" anchor="t">
            <a:spAutoFit/>
          </a:bodyPr>
          <a:lstStyle/>
          <a:p>
            <a:r>
              <a:rPr lang="tr-TR" sz="1600" b="1"/>
              <a:t>‘isFinished’Komutun bitip bitmedğini kontrol eder,</a:t>
            </a:r>
            <a:endParaRPr lang="tr-TR" sz="1600" b="1"/>
          </a:p>
          <a:p>
            <a:r>
              <a:rPr lang="tr-TR" sz="1600" b="1"/>
              <a:t>eğer bittiyse true değeri,</a:t>
            </a:r>
            <a:endParaRPr lang="tr-TR" sz="1600" b="1"/>
          </a:p>
          <a:p>
            <a:r>
              <a:rPr lang="tr-TR" sz="1600" b="1"/>
              <a:t>eğer bitmediyse false değeri döner.</a:t>
            </a:r>
            <a:endParaRPr lang="tr-TR" sz="1600" b="1"/>
          </a:p>
        </p:txBody>
      </p:sp>
      <p:sp>
        <p:nvSpPr>
          <p:cNvPr id="14" name="Text Box 13"/>
          <p:cNvSpPr txBox="1"/>
          <p:nvPr/>
        </p:nvSpPr>
        <p:spPr>
          <a:xfrm>
            <a:off x="574040" y="5560060"/>
            <a:ext cx="4795520" cy="1245235"/>
          </a:xfrm>
          <a:prstGeom prst="rect">
            <a:avLst/>
          </a:prstGeom>
          <a:noFill/>
        </p:spPr>
        <p:txBody>
          <a:bodyPr wrap="square" rtlCol="0" anchor="t">
            <a:spAutoFit/>
          </a:bodyPr>
          <a:lstStyle/>
          <a:p>
            <a:r>
              <a:rPr lang="en-US" sz="1500" b="1"/>
              <a:t>"end" yöntemi, bir komut tamamlandığında veya "isFinished" yöntemi "true" döndüğünde çağrılır.</a:t>
            </a:r>
            <a:endParaRPr lang="en-US" sz="1500" b="1"/>
          </a:p>
          <a:p>
            <a:r>
              <a:rPr lang="en-US" sz="1500" b="1"/>
              <a:t>Bu yöntem genellikle bir komutun sonlandırılması gereken işlemleri gerçekleştirir. Örneğin, motorları durdurma veya başka bir alt sistemi sıfırlama gibi.</a:t>
            </a:r>
            <a:endParaRPr lang="en-US" sz="15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9210" y="-169545"/>
            <a:ext cx="10515600" cy="1325563"/>
          </a:xfrm>
        </p:spPr>
        <p:txBody>
          <a:bodyPr/>
          <a:lstStyle/>
          <a:p>
            <a:r>
              <a:rPr lang="tr-TR" altLang="en-US">
                <a:solidFill>
                  <a:schemeClr val="tx1"/>
                </a:solidFill>
              </a:rPr>
              <a:t>Command Base deki diğer dosyalar</a:t>
            </a:r>
            <a:endParaRPr lang="tr-TR" altLang="en-US">
              <a:solidFill>
                <a:schemeClr val="tx1"/>
              </a:solidFill>
            </a:endParaRPr>
          </a:p>
        </p:txBody>
      </p:sp>
      <p:pic>
        <p:nvPicPr>
          <p:cNvPr id="4" name="Content Placeholder 3"/>
          <p:cNvPicPr>
            <a:picLocks noGrp="1" noChangeAspect="1"/>
          </p:cNvPicPr>
          <p:nvPr>
            <p:ph sz="half" idx="1"/>
          </p:nvPr>
        </p:nvPicPr>
        <p:blipFill>
          <a:blip r:embed="rId2"/>
          <a:srcRect t="-27545"/>
          <a:stretch>
            <a:fillRect/>
          </a:stretch>
        </p:blipFill>
        <p:spPr>
          <a:xfrm>
            <a:off x="6187440" y="471805"/>
            <a:ext cx="6004560" cy="5888355"/>
          </a:xfrm>
          <a:prstGeom prst="rect">
            <a:avLst/>
          </a:prstGeom>
        </p:spPr>
      </p:pic>
      <p:sp>
        <p:nvSpPr>
          <p:cNvPr id="5" name="Content Placeholder 4"/>
          <p:cNvSpPr>
            <a:spLocks noGrp="1"/>
          </p:cNvSpPr>
          <p:nvPr>
            <p:ph sz="half" idx="2"/>
          </p:nvPr>
        </p:nvSpPr>
        <p:spPr>
          <a:xfrm>
            <a:off x="558800" y="1800225"/>
            <a:ext cx="5461000" cy="4389755"/>
          </a:xfrm>
        </p:spPr>
        <p:txBody>
          <a:bodyPr/>
          <a:lstStyle/>
          <a:p>
            <a:r>
              <a:rPr lang="tr-TR" altLang="en-US"/>
              <a:t>1-Constant “Sabit” demektir</a:t>
            </a:r>
            <a:endParaRPr lang="tr-TR" altLang="en-US"/>
          </a:p>
          <a:p>
            <a:r>
              <a:rPr lang="tr-TR" altLang="en-US"/>
              <a:t>diğer dosyalarda sub system de veya command ta tanımlanan değişkenlerin bir arada tutulması ve daha kolay erişilip daha kolay düzenlenebilmesine olanak tanır</a:t>
            </a:r>
            <a:endParaRPr lang="tr-T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700" y="161925"/>
            <a:ext cx="10515600" cy="647700"/>
          </a:xfrm>
        </p:spPr>
        <p:txBody>
          <a:bodyPr>
            <a:normAutofit/>
          </a:bodyPr>
          <a:lstStyle/>
          <a:p>
            <a:pPr algn="l"/>
            <a:r>
              <a:rPr lang="tr-TR" altLang="en-US">
                <a:solidFill>
                  <a:schemeClr val="tx1"/>
                </a:solidFill>
                <a:sym typeface="+mn-ea"/>
              </a:rPr>
              <a:t>              Command Base deki diğer dosyalar</a:t>
            </a:r>
            <a:endParaRPr lang="tr-TR" altLang="en-US">
              <a:solidFill>
                <a:schemeClr val="tx1"/>
              </a:solidFill>
              <a:sym typeface="+mn-ea"/>
            </a:endParaRPr>
          </a:p>
        </p:txBody>
      </p:sp>
      <p:sp>
        <p:nvSpPr>
          <p:cNvPr id="5" name="Content Placeholder 4"/>
          <p:cNvSpPr>
            <a:spLocks noGrp="1"/>
          </p:cNvSpPr>
          <p:nvPr>
            <p:ph sz="half" idx="2"/>
          </p:nvPr>
        </p:nvSpPr>
        <p:spPr>
          <a:xfrm>
            <a:off x="558800" y="1800225"/>
            <a:ext cx="5461000" cy="4389755"/>
          </a:xfrm>
        </p:spPr>
        <p:txBody>
          <a:bodyPr/>
          <a:lstStyle/>
          <a:p>
            <a:r>
              <a:rPr lang="tr-TR" altLang="en-US" dirty="0" err="1"/>
              <a:t>RobotContainer</a:t>
            </a:r>
            <a:endParaRPr lang="tr-TR" altLang="en-US" dirty="0"/>
          </a:p>
          <a:p>
            <a:r>
              <a:rPr lang="tr-TR" altLang="en-US" dirty="0"/>
              <a:t>Joystick </a:t>
            </a:r>
            <a:r>
              <a:rPr lang="tr-TR" altLang="en-US" dirty="0" err="1"/>
              <a:t>burda</a:t>
            </a:r>
            <a:r>
              <a:rPr lang="tr-TR" altLang="en-US" dirty="0"/>
              <a:t> tanımlanır            -&gt;</a:t>
            </a:r>
            <a:endParaRPr lang="tr-TR" altLang="en-US" dirty="0"/>
          </a:p>
          <a:p>
            <a:r>
              <a:rPr lang="tr-TR" altLang="en-US" dirty="0"/>
              <a:t>Ve </a:t>
            </a:r>
            <a:r>
              <a:rPr lang="tr-TR" altLang="en-US" dirty="0" err="1"/>
              <a:t>kullanılcak</a:t>
            </a:r>
            <a:r>
              <a:rPr lang="tr-TR" altLang="en-US" dirty="0"/>
              <a:t> </a:t>
            </a:r>
            <a:r>
              <a:rPr lang="tr-TR" altLang="en-US" dirty="0" err="1"/>
              <a:t>sub</a:t>
            </a:r>
            <a:r>
              <a:rPr lang="tr-TR" altLang="en-US" dirty="0"/>
              <a:t> </a:t>
            </a:r>
            <a:r>
              <a:rPr lang="tr-TR" altLang="en-US" dirty="0" err="1"/>
              <a:t>system</a:t>
            </a:r>
            <a:r>
              <a:rPr lang="tr-TR" altLang="en-US" dirty="0"/>
              <a:t> </a:t>
            </a:r>
            <a:r>
              <a:rPr lang="tr-TR" altLang="en-US" dirty="0" err="1"/>
              <a:t>ler</a:t>
            </a:r>
            <a:r>
              <a:rPr lang="tr-TR" altLang="en-US" dirty="0"/>
              <a:t> </a:t>
            </a:r>
            <a:r>
              <a:rPr lang="tr-TR" altLang="en-US" dirty="0" err="1"/>
              <a:t>burda</a:t>
            </a:r>
            <a:r>
              <a:rPr lang="tr-TR" altLang="en-US" dirty="0"/>
              <a:t> çağrılır</a:t>
            </a:r>
            <a:endParaRPr lang="tr-TR" altLang="en-US" dirty="0"/>
          </a:p>
        </p:txBody>
      </p:sp>
      <p:pic>
        <p:nvPicPr>
          <p:cNvPr id="7" name="Picture 6"/>
          <p:cNvPicPr>
            <a:picLocks noChangeAspect="1"/>
          </p:cNvPicPr>
          <p:nvPr/>
        </p:nvPicPr>
        <p:blipFill>
          <a:blip r:embed="rId2"/>
          <a:stretch>
            <a:fillRect/>
          </a:stretch>
        </p:blipFill>
        <p:spPr>
          <a:xfrm>
            <a:off x="6525659" y="1244296"/>
            <a:ext cx="5210175" cy="5281930"/>
          </a:xfrm>
          <a:prstGeom prst="rect">
            <a:avLst/>
          </a:prstGeom>
        </p:spPr>
      </p:pic>
      <p:cxnSp>
        <p:nvCxnSpPr>
          <p:cNvPr id="4" name="Düz Bağlayıcı 3"/>
          <p:cNvCxnSpPr/>
          <p:nvPr/>
        </p:nvCxnSpPr>
        <p:spPr>
          <a:xfrm>
            <a:off x="7023652" y="2107096"/>
            <a:ext cx="421419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Dikdörtgen 5"/>
          <p:cNvSpPr/>
          <p:nvPr/>
        </p:nvSpPr>
        <p:spPr>
          <a:xfrm>
            <a:off x="6904384" y="1974575"/>
            <a:ext cx="4333460" cy="243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 y="161925"/>
            <a:ext cx="10515600" cy="734695"/>
          </a:xfrm>
        </p:spPr>
        <p:txBody>
          <a:bodyPr/>
          <a:lstStyle/>
          <a:p>
            <a:pPr algn="l"/>
            <a:r>
              <a:rPr lang="tr-TR" altLang="en-US">
                <a:solidFill>
                  <a:schemeClr val="tx1"/>
                </a:solidFill>
                <a:sym typeface="+mn-ea"/>
              </a:rPr>
              <a:t>            Robot.java Methodları</a:t>
            </a:r>
            <a:endParaRPr lang="tr-TR" altLang="en-US">
              <a:solidFill>
                <a:schemeClr val="tx1"/>
              </a:solidFill>
              <a:sym typeface="+mn-ea"/>
            </a:endParaRPr>
          </a:p>
        </p:txBody>
      </p:sp>
      <p:sp>
        <p:nvSpPr>
          <p:cNvPr id="5" name="Content Placeholder 4"/>
          <p:cNvSpPr>
            <a:spLocks noGrp="1"/>
          </p:cNvSpPr>
          <p:nvPr>
            <p:ph sz="half" idx="1"/>
          </p:nvPr>
        </p:nvSpPr>
        <p:spPr>
          <a:xfrm>
            <a:off x="292100" y="1241425"/>
            <a:ext cx="5181600" cy="554990"/>
          </a:xfrm>
        </p:spPr>
        <p:txBody>
          <a:bodyPr/>
          <a:lstStyle/>
          <a:p>
            <a:r>
              <a:rPr lang="tr-TR" altLang="en-US"/>
              <a:t>Robot.java Methodları</a:t>
            </a:r>
            <a:endParaRPr lang="tr-TR" altLang="en-US"/>
          </a:p>
        </p:txBody>
      </p:sp>
      <p:pic>
        <p:nvPicPr>
          <p:cNvPr id="6" name="Content Placeholder 5"/>
          <p:cNvPicPr>
            <a:picLocks noGrp="1" noChangeAspect="1"/>
          </p:cNvPicPr>
          <p:nvPr>
            <p:ph sz="half" idx="2"/>
          </p:nvPr>
        </p:nvPicPr>
        <p:blipFill>
          <a:blip r:embed="rId2"/>
          <a:stretch>
            <a:fillRect/>
          </a:stretch>
        </p:blipFill>
        <p:spPr>
          <a:xfrm>
            <a:off x="368300" y="2517140"/>
            <a:ext cx="6306185" cy="3714750"/>
          </a:xfrm>
          <a:prstGeom prst="rect">
            <a:avLst/>
          </a:prstGeom>
        </p:spPr>
      </p:pic>
      <p:sp>
        <p:nvSpPr>
          <p:cNvPr id="7" name="Content Placeholder 4"/>
          <p:cNvSpPr>
            <a:spLocks noGrp="1"/>
          </p:cNvSpPr>
          <p:nvPr/>
        </p:nvSpPr>
        <p:spPr>
          <a:xfrm>
            <a:off x="6877685" y="2342515"/>
            <a:ext cx="5181600" cy="450405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altLang="en-US" dirty="0"/>
              <a:t>Bu fonksiyon </a:t>
            </a:r>
            <a:r>
              <a:rPr lang="tr-TR" altLang="en-US" dirty="0" err="1"/>
              <a:t>moddan</a:t>
            </a:r>
            <a:r>
              <a:rPr lang="tr-TR" altLang="en-US" dirty="0"/>
              <a:t> bağımsız olarak her 20 </a:t>
            </a:r>
            <a:r>
              <a:rPr lang="tr-TR" altLang="en-US" dirty="0" err="1"/>
              <a:t>ms'de</a:t>
            </a:r>
            <a:r>
              <a:rPr lang="tr-TR" altLang="en-US" dirty="0"/>
              <a:t> bir çağrılır. Bunu tanılama gibi öğeler için kullanın</a:t>
            </a:r>
            <a:endParaRPr lang="tr-TR" altLang="en-US" dirty="0"/>
          </a:p>
          <a:p>
            <a:r>
              <a:rPr lang="tr-TR" altLang="en-US" dirty="0"/>
              <a:t>   Devre dışı, otonom, </a:t>
            </a:r>
            <a:r>
              <a:rPr lang="tr-TR" altLang="en-US" dirty="0" err="1"/>
              <a:t>teleoperasyon</a:t>
            </a:r>
            <a:r>
              <a:rPr lang="tr-TR" altLang="en-US" dirty="0"/>
              <a:t> ve test sırasında çalıştırılmasını istediğiniz.</a:t>
            </a:r>
            <a:endParaRPr lang="tr-TR" altLang="en-US" dirty="0"/>
          </a:p>
          <a:p>
            <a:r>
              <a:rPr lang="tr-TR" altLang="en-US" dirty="0"/>
              <a:t>Bu, moda özgü periyodik işlevlerden sonra, ancak </a:t>
            </a:r>
            <a:r>
              <a:rPr lang="tr-TR" altLang="en-US" dirty="0" err="1"/>
              <a:t>LiveWindow</a:t>
            </a:r>
            <a:r>
              <a:rPr lang="tr-TR" altLang="en-US" dirty="0"/>
              <a:t> ve </a:t>
            </a:r>
            <a:r>
              <a:rPr lang="tr-TR" altLang="en-US" dirty="0" err="1"/>
              <a:t>SmartDashboard</a:t>
            </a:r>
            <a:r>
              <a:rPr lang="tr-TR" altLang="en-US" dirty="0"/>
              <a:t> entegre güncelleme.</a:t>
            </a:r>
            <a:endParaRPr lang="tr-TR" altLang="en-US" dirty="0"/>
          </a:p>
          <a:p>
            <a:endParaRPr lang="tr-TR" altLang="en-US" dirty="0"/>
          </a:p>
        </p:txBody>
      </p:sp>
      <p:sp>
        <p:nvSpPr>
          <p:cNvPr id="8" name="Text Box 7"/>
          <p:cNvSpPr txBox="1"/>
          <p:nvPr/>
        </p:nvSpPr>
        <p:spPr>
          <a:xfrm>
            <a:off x="368300" y="1972310"/>
            <a:ext cx="2486025" cy="460375"/>
          </a:xfrm>
          <a:prstGeom prst="rect">
            <a:avLst/>
          </a:prstGeom>
          <a:noFill/>
        </p:spPr>
        <p:txBody>
          <a:bodyPr wrap="square" rtlCol="0" anchor="t">
            <a:spAutoFit/>
          </a:bodyPr>
          <a:lstStyle/>
          <a:p>
            <a:r>
              <a:rPr lang="tr-TR" altLang="en-US" sz="2400"/>
              <a:t>robotPeriodic()</a:t>
            </a:r>
            <a:endParaRPr lang="tr-TR"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tr-TR" altLang="en-US">
                <a:solidFill>
                  <a:schemeClr val="tx1"/>
                </a:solidFill>
                <a:sym typeface="+mn-ea"/>
              </a:rPr>
              <a:t>          Robot.java Methodları</a:t>
            </a:r>
            <a:endParaRPr lang="tr-TR" altLang="en-US">
              <a:solidFill>
                <a:schemeClr val="tx1"/>
              </a:solidFill>
              <a:sym typeface="+mn-ea"/>
            </a:endParaRPr>
          </a:p>
        </p:txBody>
      </p:sp>
      <p:sp>
        <p:nvSpPr>
          <p:cNvPr id="4" name="Content Placeholder 3"/>
          <p:cNvSpPr>
            <a:spLocks noGrp="1"/>
          </p:cNvSpPr>
          <p:nvPr>
            <p:ph sz="half" idx="2"/>
          </p:nvPr>
        </p:nvSpPr>
        <p:spPr>
          <a:xfrm>
            <a:off x="673100" y="1965325"/>
            <a:ext cx="5181600" cy="4351338"/>
          </a:xfrm>
        </p:spPr>
        <p:txBody>
          <a:bodyPr/>
          <a:lstStyle/>
          <a:p>
            <a:r>
              <a:rPr lang="tr-TR" altLang="en-US"/>
              <a:t>disableInit()</a:t>
            </a:r>
            <a:endParaRPr lang="tr-TR" altLang="en-US"/>
          </a:p>
          <a:p>
            <a:r>
              <a:rPr lang="tr-TR" altLang="en-US"/>
              <a:t>Bu işlev, robot Devre Dışı moduna her girdiğinde bir kez çağrılır.</a:t>
            </a:r>
            <a:endParaRPr lang="tr-TR" altLang="en-US"/>
          </a:p>
          <a:p>
            <a:endParaRPr lang="tr-TR" altLang="en-US"/>
          </a:p>
          <a:p>
            <a:r>
              <a:rPr lang="tr-TR" altLang="en-US"/>
              <a:t>disablePeriodic</a:t>
            </a:r>
            <a:endParaRPr lang="tr-TR" altLang="en-US"/>
          </a:p>
          <a:p>
            <a:r>
              <a:rPr lang="tr-TR" altLang="en-US">
                <a:sym typeface="+mn-ea"/>
              </a:rPr>
              <a:t>Bu işlev, robot Devre Dışı moduna sürekli çağrılır. </a:t>
            </a:r>
            <a:endParaRPr lang="tr-TR" altLang="en-US"/>
          </a:p>
          <a:p>
            <a:endParaRPr lang="tr-TR" altLang="en-US"/>
          </a:p>
        </p:txBody>
      </p:sp>
      <p:pic>
        <p:nvPicPr>
          <p:cNvPr id="5" name="Content Placeholder 4"/>
          <p:cNvPicPr>
            <a:picLocks noGrp="1" noChangeAspect="1"/>
          </p:cNvPicPr>
          <p:nvPr>
            <p:ph sz="half" idx="1"/>
          </p:nvPr>
        </p:nvPicPr>
        <p:blipFill>
          <a:blip r:embed="rId2"/>
          <a:stretch>
            <a:fillRect/>
          </a:stretch>
        </p:blipFill>
        <p:spPr>
          <a:xfrm>
            <a:off x="7477125" y="1965325"/>
            <a:ext cx="3267075" cy="638175"/>
          </a:xfrm>
          <a:prstGeom prst="rect">
            <a:avLst/>
          </a:prstGeom>
        </p:spPr>
      </p:pic>
      <p:pic>
        <p:nvPicPr>
          <p:cNvPr id="6" name="Picture 5"/>
          <p:cNvPicPr>
            <a:picLocks noChangeAspect="1"/>
          </p:cNvPicPr>
          <p:nvPr/>
        </p:nvPicPr>
        <p:blipFill>
          <a:blip r:embed="rId3"/>
          <a:stretch>
            <a:fillRect/>
          </a:stretch>
        </p:blipFill>
        <p:spPr>
          <a:xfrm>
            <a:off x="7477125" y="4919345"/>
            <a:ext cx="3752850" cy="523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tr-TR" altLang="en-US">
                <a:solidFill>
                  <a:schemeClr val="tx1"/>
                </a:solidFill>
                <a:sym typeface="+mn-ea"/>
              </a:rPr>
              <a:t>          Robot.java Methodları</a:t>
            </a:r>
            <a:endParaRPr lang="tr-TR" altLang="en-US">
              <a:solidFill>
                <a:schemeClr val="tx1"/>
              </a:solidFill>
              <a:sym typeface="+mn-ea"/>
            </a:endParaRPr>
          </a:p>
        </p:txBody>
      </p:sp>
      <p:sp>
        <p:nvSpPr>
          <p:cNvPr id="4" name="Content Placeholder 3"/>
          <p:cNvSpPr>
            <a:spLocks noGrp="1"/>
          </p:cNvSpPr>
          <p:nvPr>
            <p:ph sz="half" idx="1"/>
          </p:nvPr>
        </p:nvSpPr>
        <p:spPr/>
        <p:txBody>
          <a:bodyPr/>
          <a:lstStyle/>
          <a:p>
            <a:r>
              <a:rPr lang="tr-TR" altLang="en-US"/>
              <a:t>autonomousInit()</a:t>
            </a:r>
            <a:endParaRPr lang="tr-TR" altLang="en-US"/>
          </a:p>
          <a:p>
            <a:r>
              <a:rPr lang="tr-TR" altLang="en-US"/>
              <a:t>atonom modda bir defa çağrılır</a:t>
            </a:r>
            <a:endParaRPr lang="tr-TR" altLang="en-US"/>
          </a:p>
          <a:p>
            <a:endParaRPr lang="tr-TR" altLang="en-US"/>
          </a:p>
          <a:p>
            <a:r>
              <a:rPr lang="tr-TR" altLang="en-US">
                <a:sym typeface="+mn-ea"/>
              </a:rPr>
              <a:t>autonomousPeriodic()</a:t>
            </a:r>
            <a:endParaRPr lang="tr-TR" altLang="en-US"/>
          </a:p>
          <a:p>
            <a:r>
              <a:rPr lang="tr-TR" altLang="en-US">
                <a:sym typeface="+mn-ea"/>
              </a:rPr>
              <a:t>atonom modda sürekli çağrılır</a:t>
            </a:r>
            <a:endParaRPr lang="tr-TR" altLang="en-US"/>
          </a:p>
          <a:p>
            <a:endParaRPr lang="tr-TR" altLang="en-US"/>
          </a:p>
        </p:txBody>
      </p:sp>
      <p:pic>
        <p:nvPicPr>
          <p:cNvPr id="7" name="Content Placeholder 6"/>
          <p:cNvPicPr>
            <a:picLocks noGrp="1" noChangeAspect="1"/>
          </p:cNvPicPr>
          <p:nvPr>
            <p:ph sz="half" idx="2"/>
          </p:nvPr>
        </p:nvPicPr>
        <p:blipFill>
          <a:blip r:embed="rId2"/>
          <a:stretch>
            <a:fillRect/>
          </a:stretch>
        </p:blipFill>
        <p:spPr>
          <a:xfrm>
            <a:off x="6286500" y="1305560"/>
            <a:ext cx="5181600" cy="2200910"/>
          </a:xfrm>
          <a:prstGeom prst="rect">
            <a:avLst/>
          </a:prstGeom>
        </p:spPr>
      </p:pic>
      <p:pic>
        <p:nvPicPr>
          <p:cNvPr id="8" name="Picture 7"/>
          <p:cNvPicPr>
            <a:picLocks noChangeAspect="1"/>
          </p:cNvPicPr>
          <p:nvPr/>
        </p:nvPicPr>
        <p:blipFill>
          <a:blip r:embed="rId3"/>
          <a:stretch>
            <a:fillRect/>
          </a:stretch>
        </p:blipFill>
        <p:spPr>
          <a:xfrm>
            <a:off x="6286500" y="4279900"/>
            <a:ext cx="5252085" cy="121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81940" y="-438150"/>
            <a:ext cx="10515600" cy="1657350"/>
          </a:xfrm>
        </p:spPr>
        <p:txBody>
          <a:bodyPr/>
          <a:lstStyle/>
          <a:p>
            <a:pPr algn="l"/>
            <a:r>
              <a:rPr lang="tr-TR" altLang="en-US">
                <a:solidFill>
                  <a:schemeClr val="tx1"/>
                </a:solidFill>
              </a:rPr>
              <a:t>           Nelerden bahsediceğiz?</a:t>
            </a:r>
            <a:endParaRPr lang="tr-TR" altLang="en-US">
              <a:solidFill>
                <a:schemeClr val="tx1"/>
              </a:solidFill>
            </a:endParaRPr>
          </a:p>
        </p:txBody>
      </p:sp>
      <p:sp>
        <p:nvSpPr>
          <p:cNvPr id="6" name="Content Placeholder 5"/>
          <p:cNvSpPr>
            <a:spLocks noGrp="1"/>
          </p:cNvSpPr>
          <p:nvPr>
            <p:ph idx="1"/>
          </p:nvPr>
        </p:nvSpPr>
        <p:spPr>
          <a:xfrm>
            <a:off x="635" y="795655"/>
            <a:ext cx="11980545" cy="6062345"/>
          </a:xfrm>
        </p:spPr>
        <p:txBody>
          <a:bodyPr>
            <a:normAutofit/>
          </a:bodyPr>
          <a:lstStyle/>
          <a:p>
            <a:r>
              <a:rPr lang="tr-TR" altLang="en-US" sz="2210" dirty="0">
                <a:solidFill>
                  <a:schemeClr val="tx1"/>
                </a:solidFill>
              </a:rPr>
              <a:t>1-WPİLİB </a:t>
            </a:r>
            <a:r>
              <a:rPr lang="tr-TR" altLang="en-US" sz="2210" dirty="0" err="1">
                <a:solidFill>
                  <a:schemeClr val="tx1"/>
                </a:solidFill>
              </a:rPr>
              <a:t>nedir?</a:t>
            </a:r>
            <a:r>
              <a:rPr lang="tr-TR" altLang="en-US" sz="2210" dirty="0" err="1">
                <a:solidFill>
                  <a:schemeClr val="tx1"/>
                </a:solidFill>
                <a:sym typeface="+mn-ea"/>
              </a:rPr>
              <a:t>Gerekli</a:t>
            </a:r>
            <a:r>
              <a:rPr lang="tr-TR" altLang="en-US" sz="2210" dirty="0">
                <a:solidFill>
                  <a:schemeClr val="tx1"/>
                </a:solidFill>
                <a:sym typeface="+mn-ea"/>
              </a:rPr>
              <a:t> yazılımların </a:t>
            </a:r>
            <a:r>
              <a:rPr lang="tr-TR" altLang="en-US" sz="2210" dirty="0" err="1">
                <a:solidFill>
                  <a:schemeClr val="tx1"/>
                </a:solidFill>
                <a:sym typeface="+mn-ea"/>
              </a:rPr>
              <a:t>kurulması,</a:t>
            </a:r>
            <a:r>
              <a:rPr lang="tr-TR" altLang="en-US" sz="2210" dirty="0" err="1">
                <a:solidFill>
                  <a:schemeClr val="tx1"/>
                </a:solidFill>
              </a:rPr>
              <a:t>Wpilib</a:t>
            </a:r>
            <a:r>
              <a:rPr lang="tr-TR" altLang="en-US" sz="2210" dirty="0">
                <a:solidFill>
                  <a:schemeClr val="tx1"/>
                </a:solidFill>
              </a:rPr>
              <a:t> de Yeni Proje Oluşturmak..</a:t>
            </a:r>
            <a:endParaRPr lang="tr-TR" altLang="en-US" sz="2210" dirty="0">
              <a:solidFill>
                <a:schemeClr val="tx1"/>
              </a:solidFill>
            </a:endParaRPr>
          </a:p>
          <a:p>
            <a:r>
              <a:rPr lang="tr-TR" altLang="en-US" sz="2210" dirty="0">
                <a:solidFill>
                  <a:schemeClr val="tx1"/>
                </a:solidFill>
              </a:rPr>
              <a:t>    2-robotu kodlarken hangi yazılım dilini kullanıyoruz?</a:t>
            </a:r>
            <a:endParaRPr lang="tr-TR" altLang="en-US" sz="2210" dirty="0">
              <a:solidFill>
                <a:schemeClr val="tx1"/>
              </a:solidFill>
            </a:endParaRPr>
          </a:p>
          <a:p>
            <a:r>
              <a:rPr lang="tr-TR" altLang="en-US" sz="2210" dirty="0">
                <a:solidFill>
                  <a:schemeClr val="tx1"/>
                </a:solidFill>
              </a:rPr>
              <a:t>        3-Command Base nedir? </a:t>
            </a:r>
            <a:r>
              <a:rPr lang="tr-TR" altLang="en-US" sz="2210" dirty="0" err="1">
                <a:solidFill>
                  <a:schemeClr val="tx1"/>
                </a:solidFill>
              </a:rPr>
              <a:t>Methodları</a:t>
            </a:r>
            <a:r>
              <a:rPr lang="tr-TR" altLang="en-US" sz="2210" dirty="0">
                <a:solidFill>
                  <a:schemeClr val="tx1"/>
                </a:solidFill>
              </a:rPr>
              <a:t> </a:t>
            </a:r>
            <a:r>
              <a:rPr lang="tr-TR" altLang="en-US" sz="2210" dirty="0" err="1">
                <a:solidFill>
                  <a:schemeClr val="tx1"/>
                </a:solidFill>
              </a:rPr>
              <a:t>nedir?</a:t>
            </a:r>
            <a:r>
              <a:rPr lang="tr-TR" altLang="en-US" sz="2210" dirty="0" err="1">
                <a:solidFill>
                  <a:schemeClr val="tx1"/>
                </a:solidFill>
                <a:sym typeface="+mn-ea"/>
              </a:rPr>
              <a:t>Diğer</a:t>
            </a:r>
            <a:r>
              <a:rPr lang="tr-TR" altLang="en-US" sz="2210" dirty="0">
                <a:solidFill>
                  <a:schemeClr val="tx1"/>
                </a:solidFill>
                <a:sym typeface="+mn-ea"/>
              </a:rPr>
              <a:t> Sınıfları Ne İşe Yarar?</a:t>
            </a:r>
            <a:endParaRPr lang="tr-TR" altLang="en-US" sz="2210" dirty="0">
              <a:solidFill>
                <a:schemeClr val="tx1"/>
              </a:solidFill>
            </a:endParaRPr>
          </a:p>
          <a:p>
            <a:r>
              <a:rPr lang="tr-TR" altLang="en-US" sz="2210" dirty="0">
                <a:solidFill>
                  <a:schemeClr val="tx1"/>
                </a:solidFill>
              </a:rPr>
              <a:t>           4-Roborio ve Modem Nedir?</a:t>
            </a:r>
            <a:endParaRPr lang="tr-TR" altLang="en-US" sz="2210" dirty="0">
              <a:solidFill>
                <a:schemeClr val="tx1"/>
              </a:solidFill>
            </a:endParaRPr>
          </a:p>
          <a:p>
            <a:r>
              <a:rPr lang="tr-TR" altLang="en-US" sz="2210" dirty="0">
                <a:solidFill>
                  <a:schemeClr val="tx1"/>
                </a:solidFill>
              </a:rPr>
              <a:t>               5-joystick nedir?</a:t>
            </a:r>
            <a:endParaRPr lang="tr-TR" altLang="en-US" sz="2210" dirty="0">
              <a:solidFill>
                <a:schemeClr val="tx1"/>
              </a:solidFill>
            </a:endParaRPr>
          </a:p>
          <a:p>
            <a:r>
              <a:rPr lang="tr-TR" altLang="en-US" sz="2210" dirty="0">
                <a:solidFill>
                  <a:schemeClr val="tx1"/>
                </a:solidFill>
              </a:rPr>
              <a:t>                     6-Sürüş türleri nedir?</a:t>
            </a:r>
            <a:endParaRPr lang="tr-TR" altLang="en-US" sz="2210" dirty="0">
              <a:solidFill>
                <a:schemeClr val="tx1"/>
              </a:solidFill>
            </a:endParaRPr>
          </a:p>
          <a:p>
            <a:r>
              <a:rPr lang="tr-TR" altLang="en-US" sz="2210" dirty="0">
                <a:solidFill>
                  <a:schemeClr val="tx1"/>
                </a:solidFill>
              </a:rPr>
              <a:t>                         7-</a:t>
            </a:r>
            <a:r>
              <a:rPr lang="tr-TR" altLang="en-US" sz="2210" dirty="0">
                <a:solidFill>
                  <a:schemeClr val="tx1"/>
                </a:solidFill>
                <a:sym typeface="+mn-ea"/>
              </a:rPr>
              <a:t>Motor ve Motor Sürücü Türleri Nedir?</a:t>
            </a:r>
            <a:endParaRPr lang="tr-TR" altLang="en-US" sz="2210" dirty="0">
              <a:solidFill>
                <a:schemeClr val="tx1"/>
              </a:solidFill>
            </a:endParaRPr>
          </a:p>
          <a:p>
            <a:r>
              <a:rPr lang="tr-TR" altLang="en-US" sz="2210" dirty="0">
                <a:solidFill>
                  <a:schemeClr val="tx1"/>
                </a:solidFill>
              </a:rPr>
              <a:t>                                8-PWM ve Can nedir?</a:t>
            </a:r>
            <a:endParaRPr lang="tr-TR" altLang="en-US" sz="2210" dirty="0">
              <a:solidFill>
                <a:schemeClr val="tx1"/>
              </a:solidFill>
            </a:endParaRPr>
          </a:p>
          <a:p>
            <a:r>
              <a:rPr lang="tr-TR" altLang="en-US" sz="2210" dirty="0">
                <a:solidFill>
                  <a:schemeClr val="tx1"/>
                </a:solidFill>
              </a:rPr>
              <a:t>                                     9-Robot </a:t>
            </a:r>
            <a:r>
              <a:rPr lang="tr-TR" altLang="en-US" sz="2210" dirty="0" err="1">
                <a:solidFill>
                  <a:schemeClr val="tx1"/>
                </a:solidFill>
              </a:rPr>
              <a:t>Modları</a:t>
            </a:r>
            <a:r>
              <a:rPr lang="tr-TR" altLang="en-US" sz="2210" dirty="0">
                <a:solidFill>
                  <a:schemeClr val="tx1"/>
                </a:solidFill>
              </a:rPr>
              <a:t> nedir?</a:t>
            </a:r>
            <a:endParaRPr lang="tr-TR" altLang="en-US" sz="2210" dirty="0">
              <a:solidFill>
                <a:schemeClr val="tx1"/>
              </a:solidFill>
            </a:endParaRPr>
          </a:p>
          <a:p>
            <a:r>
              <a:rPr lang="tr-TR" altLang="en-US" sz="2000" dirty="0">
                <a:solidFill>
                  <a:schemeClr val="tx1"/>
                </a:solidFill>
              </a:rPr>
              <a:t>                                              </a:t>
            </a:r>
            <a:r>
              <a:rPr lang="tr-TR" altLang="en-US" sz="2210" dirty="0">
                <a:solidFill>
                  <a:schemeClr val="tx1"/>
                </a:solidFill>
              </a:rPr>
              <a:t>10-Tüm </a:t>
            </a:r>
            <a:r>
              <a:rPr lang="tr-TR" altLang="en-US" sz="2210" dirty="0" err="1">
                <a:solidFill>
                  <a:schemeClr val="tx1"/>
                </a:solidFill>
              </a:rPr>
              <a:t>wpilib</a:t>
            </a:r>
            <a:r>
              <a:rPr lang="tr-TR" altLang="en-US" sz="2210" dirty="0">
                <a:solidFill>
                  <a:schemeClr val="tx1"/>
                </a:solidFill>
              </a:rPr>
              <a:t> sınıfları ve ekstra </a:t>
            </a:r>
            <a:r>
              <a:rPr lang="tr-TR" altLang="en-US" sz="2210" dirty="0" err="1">
                <a:solidFill>
                  <a:schemeClr val="tx1"/>
                </a:solidFill>
              </a:rPr>
              <a:t>kaynaklar,kullanılan</a:t>
            </a:r>
            <a:r>
              <a:rPr lang="tr-TR" altLang="en-US" sz="2210" dirty="0">
                <a:solidFill>
                  <a:schemeClr val="tx1"/>
                </a:solidFill>
              </a:rPr>
              <a:t> bazı terimler.</a:t>
            </a:r>
            <a:endParaRPr lang="tr-TR" altLang="en-US" sz="2210" dirty="0">
              <a:solidFill>
                <a:schemeClr val="tx1"/>
              </a:solidFill>
            </a:endParaRPr>
          </a:p>
          <a:p>
            <a:r>
              <a:rPr lang="tr-TR" altLang="en-US" sz="2210" dirty="0">
                <a:solidFill>
                  <a:schemeClr val="tx1"/>
                </a:solidFill>
              </a:rPr>
              <a:t>                                                        11-Driver Station nedir?</a:t>
            </a:r>
            <a:endParaRPr lang="tr-TR" altLang="en-US" sz="2210" dirty="0">
              <a:solidFill>
                <a:schemeClr val="tx1"/>
              </a:solidFill>
            </a:endParaRPr>
          </a:p>
          <a:p>
            <a:r>
              <a:rPr lang="tr-TR" altLang="en-US" sz="2210" dirty="0">
                <a:solidFill>
                  <a:schemeClr val="tx1"/>
                </a:solidFill>
              </a:rPr>
              <a:t>                                                                12-robot a kod yüklemek...</a:t>
            </a:r>
            <a:endParaRPr lang="tr-TR" altLang="en-US" sz="2210" dirty="0">
              <a:solidFill>
                <a:schemeClr val="tx1"/>
              </a:solidFill>
            </a:endParaRPr>
          </a:p>
          <a:p>
            <a:r>
              <a:rPr lang="tr-TR" altLang="en-US" sz="2210" dirty="0">
                <a:solidFill>
                  <a:schemeClr val="tx1"/>
                </a:solidFill>
              </a:rPr>
              <a:t> 					13-FRC </a:t>
            </a:r>
            <a:r>
              <a:rPr lang="tr-TR" altLang="en-US" sz="2210" dirty="0" err="1">
                <a:solidFill>
                  <a:schemeClr val="tx1"/>
                </a:solidFill>
              </a:rPr>
              <a:t>Vision</a:t>
            </a:r>
            <a:r>
              <a:rPr lang="tr-TR" altLang="en-US" sz="2210" dirty="0">
                <a:solidFill>
                  <a:schemeClr val="tx1"/>
                </a:solidFill>
              </a:rPr>
              <a:t>(görüntü işleme)</a:t>
            </a:r>
            <a:endParaRPr lang="tr-TR" altLang="en-US" sz="221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1010" y="-266700"/>
            <a:ext cx="4829810" cy="1325880"/>
          </a:xfrm>
        </p:spPr>
        <p:txBody>
          <a:bodyPr>
            <a:normAutofit/>
          </a:bodyPr>
          <a:lstStyle/>
          <a:p>
            <a:r>
              <a:rPr lang="tr-TR" altLang="en-US">
                <a:solidFill>
                  <a:schemeClr val="tx1"/>
                </a:solidFill>
                <a:sym typeface="+mn-ea"/>
              </a:rPr>
              <a:t>Robot.java Methodları</a:t>
            </a:r>
            <a:endParaRPr lang="tr-TR" altLang="en-US">
              <a:solidFill>
                <a:schemeClr val="tx1"/>
              </a:solidFill>
              <a:sym typeface="+mn-ea"/>
            </a:endParaRPr>
          </a:p>
        </p:txBody>
      </p:sp>
      <p:sp>
        <p:nvSpPr>
          <p:cNvPr id="4" name="Content Placeholder 3"/>
          <p:cNvSpPr>
            <a:spLocks noGrp="1"/>
          </p:cNvSpPr>
          <p:nvPr>
            <p:ph sz="half" idx="1"/>
          </p:nvPr>
        </p:nvSpPr>
        <p:spPr>
          <a:xfrm>
            <a:off x="406400" y="1825625"/>
            <a:ext cx="5181600" cy="4351338"/>
          </a:xfrm>
        </p:spPr>
        <p:txBody>
          <a:bodyPr/>
          <a:lstStyle/>
          <a:p>
            <a:r>
              <a:rPr lang="tr-TR" altLang="en-US"/>
              <a:t>teleopInit()</a:t>
            </a:r>
            <a:endParaRPr lang="tr-TR" altLang="en-US"/>
          </a:p>
          <a:p>
            <a:r>
              <a:rPr lang="tr-TR" altLang="en-US"/>
              <a:t>teleoperated modda bir defa çağrılır</a:t>
            </a:r>
            <a:endParaRPr lang="tr-TR" altLang="en-US"/>
          </a:p>
          <a:p>
            <a:endParaRPr lang="tr-TR" altLang="en-US">
              <a:sym typeface="+mn-ea"/>
            </a:endParaRPr>
          </a:p>
          <a:p>
            <a:endParaRPr lang="tr-TR" altLang="en-US">
              <a:sym typeface="+mn-ea"/>
            </a:endParaRPr>
          </a:p>
          <a:p>
            <a:r>
              <a:rPr lang="tr-TR" altLang="en-US">
                <a:sym typeface="+mn-ea"/>
              </a:rPr>
              <a:t>teleopInitPeriodic()</a:t>
            </a:r>
            <a:endParaRPr lang="tr-TR" altLang="en-US"/>
          </a:p>
          <a:p>
            <a:r>
              <a:rPr lang="tr-TR" altLang="en-US">
                <a:sym typeface="+mn-ea"/>
              </a:rPr>
              <a:t>teleoperated  modda sürekli çağrılır</a:t>
            </a:r>
            <a:endParaRPr lang="tr-TR" altLang="en-US"/>
          </a:p>
          <a:p>
            <a:endParaRPr lang="tr-TR" altLang="en-US"/>
          </a:p>
        </p:txBody>
      </p:sp>
      <p:pic>
        <p:nvPicPr>
          <p:cNvPr id="7" name="Content Placeholder 6"/>
          <p:cNvPicPr>
            <a:picLocks noGrp="1" noChangeAspect="1"/>
          </p:cNvPicPr>
          <p:nvPr>
            <p:ph sz="half" idx="2"/>
          </p:nvPr>
        </p:nvPicPr>
        <p:blipFill>
          <a:blip r:embed="rId2"/>
          <a:stretch>
            <a:fillRect/>
          </a:stretch>
        </p:blipFill>
        <p:spPr>
          <a:xfrm>
            <a:off x="6286500" y="1305560"/>
            <a:ext cx="5181600" cy="2200910"/>
          </a:xfrm>
          <a:prstGeom prst="rect">
            <a:avLst/>
          </a:prstGeom>
        </p:spPr>
      </p:pic>
      <p:pic>
        <p:nvPicPr>
          <p:cNvPr id="8" name="Picture 7"/>
          <p:cNvPicPr>
            <a:picLocks noChangeAspect="1"/>
          </p:cNvPicPr>
          <p:nvPr/>
        </p:nvPicPr>
        <p:blipFill>
          <a:blip r:embed="rId3"/>
          <a:stretch>
            <a:fillRect/>
          </a:stretch>
        </p:blipFill>
        <p:spPr>
          <a:xfrm>
            <a:off x="6286500" y="4279900"/>
            <a:ext cx="5252085" cy="1219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31975" y="0"/>
            <a:ext cx="10515600" cy="936625"/>
          </a:xfrm>
        </p:spPr>
        <p:txBody>
          <a:bodyPr>
            <a:normAutofit/>
          </a:bodyPr>
          <a:lstStyle/>
          <a:p>
            <a:pPr algn="l"/>
            <a:r>
              <a:rPr lang="tr-TR" altLang="en-US">
                <a:solidFill>
                  <a:schemeClr val="tx1"/>
                </a:solidFill>
                <a:sym typeface="+mn-ea"/>
              </a:rPr>
              <a:t>Robot.java Methodları</a:t>
            </a:r>
            <a:endParaRPr lang="tr-TR" altLang="en-US">
              <a:solidFill>
                <a:schemeClr val="tx1"/>
              </a:solidFill>
              <a:sym typeface="+mn-ea"/>
            </a:endParaRPr>
          </a:p>
        </p:txBody>
      </p:sp>
      <p:sp>
        <p:nvSpPr>
          <p:cNvPr id="4" name="Content Placeholder 3"/>
          <p:cNvSpPr>
            <a:spLocks noGrp="1"/>
          </p:cNvSpPr>
          <p:nvPr>
            <p:ph sz="half" idx="1"/>
          </p:nvPr>
        </p:nvSpPr>
        <p:spPr>
          <a:xfrm>
            <a:off x="406400" y="1825625"/>
            <a:ext cx="5181600" cy="4351338"/>
          </a:xfrm>
        </p:spPr>
        <p:txBody>
          <a:bodyPr>
            <a:normAutofit lnSpcReduction="10000"/>
          </a:bodyPr>
          <a:lstStyle/>
          <a:p>
            <a:r>
              <a:rPr lang="tr-TR" altLang="en-US"/>
              <a:t>testInit()</a:t>
            </a:r>
            <a:endParaRPr lang="tr-TR" altLang="en-US"/>
          </a:p>
          <a:p>
            <a:r>
              <a:rPr lang="tr-TR" altLang="en-US">
                <a:sym typeface="+mn-ea"/>
              </a:rPr>
              <a:t>-test modunda bir defa çağrılır.</a:t>
            </a:r>
            <a:endParaRPr lang="tr-TR" altLang="en-US"/>
          </a:p>
          <a:p>
            <a:r>
              <a:rPr lang="tr-TR" altLang="en-US"/>
              <a:t>testPeriodic()</a:t>
            </a:r>
            <a:endParaRPr lang="tr-TR" altLang="en-US"/>
          </a:p>
          <a:p>
            <a:r>
              <a:rPr lang="tr-TR" altLang="en-US">
                <a:sym typeface="+mn-ea"/>
              </a:rPr>
              <a:t>-test modunda sürekli çağrılır.</a:t>
            </a:r>
            <a:endParaRPr lang="tr-TR" altLang="en-US"/>
          </a:p>
          <a:p>
            <a:endParaRPr lang="tr-TR" altLang="en-US"/>
          </a:p>
          <a:p>
            <a:r>
              <a:rPr lang="tr-TR" altLang="en-US"/>
              <a:t>simulationInit()</a:t>
            </a:r>
            <a:endParaRPr lang="tr-TR" altLang="en-US"/>
          </a:p>
          <a:p>
            <a:r>
              <a:rPr lang="tr-TR" altLang="en-US">
                <a:sym typeface="+mn-ea"/>
              </a:rPr>
              <a:t>-test modunda bir defa çağrılır.</a:t>
            </a:r>
            <a:endParaRPr lang="tr-TR" altLang="en-US"/>
          </a:p>
          <a:p>
            <a:r>
              <a:rPr lang="tr-TR" altLang="en-US"/>
              <a:t>simulationPeriodic()</a:t>
            </a:r>
            <a:endParaRPr lang="tr-TR" altLang="en-US"/>
          </a:p>
          <a:p>
            <a:r>
              <a:rPr lang="tr-TR" altLang="en-US">
                <a:sym typeface="+mn-ea"/>
              </a:rPr>
              <a:t>-test modunda sürekli çağrılır.</a:t>
            </a:r>
            <a:endParaRPr lang="tr-TR" altLang="en-US"/>
          </a:p>
          <a:p>
            <a:endParaRPr lang="tr-TR" altLang="en-US"/>
          </a:p>
        </p:txBody>
      </p:sp>
      <p:pic>
        <p:nvPicPr>
          <p:cNvPr id="5" name="Content Placeholder 4"/>
          <p:cNvPicPr>
            <a:picLocks noGrp="1" noChangeAspect="1"/>
          </p:cNvPicPr>
          <p:nvPr>
            <p:ph sz="half" idx="2"/>
          </p:nvPr>
        </p:nvPicPr>
        <p:blipFill>
          <a:blip r:embed="rId2"/>
          <a:stretch>
            <a:fillRect/>
          </a:stretch>
        </p:blipFill>
        <p:spPr>
          <a:xfrm>
            <a:off x="6460490" y="1556385"/>
            <a:ext cx="4933950" cy="3924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20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676400" y="-106045"/>
            <a:ext cx="9058910" cy="990600"/>
          </a:xfrm>
        </p:spPr>
        <p:txBody>
          <a:bodyPr/>
          <a:lstStyle/>
          <a:p>
            <a:pPr algn="l"/>
            <a:r>
              <a:rPr lang="tr-TR" altLang="en-US">
                <a:solidFill>
                  <a:schemeClr val="tx1"/>
                </a:solidFill>
              </a:rPr>
              <a:t>Roborio ve Modem Nedir</a:t>
            </a:r>
            <a:endParaRPr lang="tr-TR" altLang="en-US">
              <a:solidFill>
                <a:schemeClr val="tx1"/>
              </a:solidFill>
            </a:endParaRPr>
          </a:p>
        </p:txBody>
      </p:sp>
      <p:sp>
        <p:nvSpPr>
          <p:cNvPr id="7" name="Content Placeholder 6"/>
          <p:cNvSpPr>
            <a:spLocks noGrp="1"/>
          </p:cNvSpPr>
          <p:nvPr>
            <p:ph sz="half" idx="1"/>
          </p:nvPr>
        </p:nvSpPr>
        <p:spPr>
          <a:xfrm>
            <a:off x="378460" y="884555"/>
            <a:ext cx="5181600" cy="1445260"/>
          </a:xfrm>
        </p:spPr>
        <p:txBody>
          <a:bodyPr/>
          <a:lstStyle/>
          <a:p>
            <a:r>
              <a:rPr lang="tr-TR" altLang="en-US">
                <a:solidFill>
                  <a:schemeClr val="tx1"/>
                </a:solidFill>
              </a:rPr>
              <a:t>Roborio Robotun beynidir.</a:t>
            </a:r>
            <a:endParaRPr lang="tr-TR" altLang="en-US">
              <a:solidFill>
                <a:schemeClr val="tx1"/>
              </a:solidFill>
            </a:endParaRPr>
          </a:p>
          <a:p>
            <a:r>
              <a:rPr lang="tr-TR" altLang="en-US">
                <a:solidFill>
                  <a:schemeClr val="tx1"/>
                </a:solidFill>
              </a:rPr>
              <a:t>görevi yazılan kod’a göre işlemleri yerine getirmektir.</a:t>
            </a:r>
            <a:endParaRPr lang="tr-TR" altLang="en-US">
              <a:solidFill>
                <a:schemeClr val="tx1"/>
              </a:solidFill>
            </a:endParaRPr>
          </a:p>
          <a:p>
            <a:pPr marL="0" indent="0">
              <a:buNone/>
            </a:pPr>
            <a:endParaRPr lang="tr-TR" altLang="en-US">
              <a:solidFill>
                <a:schemeClr val="tx1"/>
              </a:solidFill>
            </a:endParaRPr>
          </a:p>
        </p:txBody>
      </p:sp>
      <p:sp>
        <p:nvSpPr>
          <p:cNvPr id="8" name="Content Placeholder 7"/>
          <p:cNvSpPr>
            <a:spLocks noGrp="1"/>
          </p:cNvSpPr>
          <p:nvPr>
            <p:ph sz="half" idx="2"/>
          </p:nvPr>
        </p:nvSpPr>
        <p:spPr>
          <a:xfrm>
            <a:off x="6181725" y="884555"/>
            <a:ext cx="5181600" cy="2037080"/>
          </a:xfrm>
        </p:spPr>
        <p:txBody>
          <a:bodyPr/>
          <a:lstStyle/>
          <a:p>
            <a:r>
              <a:rPr lang="tr-TR" altLang="en-US" dirty="0">
                <a:solidFill>
                  <a:schemeClr val="tx1"/>
                </a:solidFill>
              </a:rPr>
              <a:t>Modem robota bağlanmak ve kod yüklemek kontrol etmek içindir.</a:t>
            </a:r>
            <a:endParaRPr lang="tr-TR" altLang="en-US" dirty="0">
              <a:solidFill>
                <a:schemeClr val="tx1"/>
              </a:solidFill>
            </a:endParaRPr>
          </a:p>
        </p:txBody>
      </p:sp>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altLang="en-US">
              <a:solidFill>
                <a:schemeClr val="tx1"/>
              </a:solidFill>
            </a:endParaRPr>
          </a:p>
        </p:txBody>
      </p:sp>
      <p:pic>
        <p:nvPicPr>
          <p:cNvPr id="100" name="Picture 99"/>
          <p:cNvPicPr/>
          <p:nvPr/>
        </p:nvPicPr>
        <p:blipFill>
          <a:blip r:embed="rId2"/>
          <a:stretch>
            <a:fillRect/>
          </a:stretch>
        </p:blipFill>
        <p:spPr>
          <a:xfrm>
            <a:off x="6602095" y="3206750"/>
            <a:ext cx="4291965" cy="3305810"/>
          </a:xfrm>
          <a:prstGeom prst="rect">
            <a:avLst/>
          </a:prstGeom>
          <a:noFill/>
          <a:ln w="9525">
            <a:noFill/>
          </a:ln>
        </p:spPr>
      </p:pic>
      <p:pic>
        <p:nvPicPr>
          <p:cNvPr id="101" name="Picture 100"/>
          <p:cNvPicPr/>
          <p:nvPr/>
        </p:nvPicPr>
        <p:blipFill>
          <a:blip r:embed="rId3"/>
          <a:srcRect l="9973" t="-1524" b="1642"/>
          <a:stretch>
            <a:fillRect/>
          </a:stretch>
        </p:blipFill>
        <p:spPr>
          <a:xfrm>
            <a:off x="933450" y="3037840"/>
            <a:ext cx="4464050" cy="342328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127000"/>
            <a:ext cx="10515600" cy="1325563"/>
          </a:xfrm>
        </p:spPr>
        <p:txBody>
          <a:bodyPr/>
          <a:lstStyle/>
          <a:p>
            <a:pPr algn="l"/>
            <a:r>
              <a:rPr lang="tr-TR" altLang="en-US"/>
              <a:t>          </a:t>
            </a:r>
            <a:r>
              <a:rPr lang="tr-TR" altLang="en-US">
                <a:solidFill>
                  <a:schemeClr val="tx1"/>
                </a:solidFill>
              </a:rPr>
              <a:t>   Roborio Girişleri</a:t>
            </a:r>
            <a:endParaRPr lang="tr-TR" altLang="en-US">
              <a:solidFill>
                <a:schemeClr val="tx1"/>
              </a:solidFill>
            </a:endParaRPr>
          </a:p>
        </p:txBody>
      </p:sp>
      <p:pic>
        <p:nvPicPr>
          <p:cNvPr id="7" name="Content Placeholder 6"/>
          <p:cNvPicPr>
            <a:picLocks noGrp="1" noChangeAspect="1"/>
          </p:cNvPicPr>
          <p:nvPr>
            <p:ph sz="half" idx="1"/>
          </p:nvPr>
        </p:nvPicPr>
        <p:blipFill>
          <a:blip r:embed="rId2"/>
          <a:stretch>
            <a:fillRect/>
          </a:stretch>
        </p:blipFill>
        <p:spPr>
          <a:xfrm>
            <a:off x="5253990" y="868680"/>
            <a:ext cx="6938010" cy="5845810"/>
          </a:xfrm>
          <a:prstGeom prst="rect">
            <a:avLst/>
          </a:prstGeom>
        </p:spPr>
      </p:pic>
      <p:sp>
        <p:nvSpPr>
          <p:cNvPr id="8" name="Text Box 7"/>
          <p:cNvSpPr txBox="1"/>
          <p:nvPr/>
        </p:nvSpPr>
        <p:spPr>
          <a:xfrm>
            <a:off x="76200" y="869315"/>
            <a:ext cx="4812665" cy="5631180"/>
          </a:xfrm>
          <a:prstGeom prst="rect">
            <a:avLst/>
          </a:prstGeom>
          <a:noFill/>
        </p:spPr>
        <p:txBody>
          <a:bodyPr wrap="square" rtlCol="0" anchor="t">
            <a:spAutoFit/>
          </a:bodyPr>
          <a:lstStyle/>
          <a:p>
            <a:r>
              <a:rPr lang="en-US"/>
              <a:t>1 Dijital giriş ve çıkış (DIO) portu</a:t>
            </a:r>
            <a:endParaRPr lang="en-US"/>
          </a:p>
          <a:p>
            <a:r>
              <a:rPr lang="en-US"/>
              <a:t>2 RS-232 bağlantı noktası</a:t>
            </a:r>
            <a:endParaRPr lang="en-US"/>
          </a:p>
          <a:p>
            <a:r>
              <a:rPr lang="en-US"/>
              <a:t>3 I2C bağlantı noktası</a:t>
            </a:r>
            <a:endParaRPr lang="en-US"/>
          </a:p>
          <a:p>
            <a:r>
              <a:rPr lang="en-US"/>
              <a:t>4 CAN bağlantı noktası</a:t>
            </a:r>
            <a:endParaRPr lang="en-US"/>
          </a:p>
          <a:p>
            <a:r>
              <a:rPr lang="en-US"/>
              <a:t>6 USB Cihaz bağlantı noktası</a:t>
            </a:r>
            <a:endParaRPr lang="en-US"/>
          </a:p>
          <a:p>
            <a:r>
              <a:rPr lang="en-US"/>
              <a:t>5 Güç konektörü</a:t>
            </a:r>
            <a:endParaRPr lang="en-US"/>
          </a:p>
          <a:p>
            <a:r>
              <a:rPr lang="en-US"/>
              <a:t>7 USB Ana Bilgisayar tutma yuvası</a:t>
            </a:r>
            <a:endParaRPr lang="en-US"/>
          </a:p>
          <a:p>
            <a:r>
              <a:rPr lang="en-US"/>
              <a:t>8 USB Ana Bilgisayar bağlantı noktası</a:t>
            </a:r>
            <a:endParaRPr lang="en-US"/>
          </a:p>
          <a:p>
            <a:r>
              <a:rPr lang="en-US"/>
              <a:t>9 Ethernet bağlantı noktası</a:t>
            </a:r>
            <a:endParaRPr lang="en-US"/>
          </a:p>
          <a:p>
            <a:endParaRPr lang="en-US"/>
          </a:p>
          <a:p>
            <a:r>
              <a:rPr lang="en-US"/>
              <a:t>10 Seri çevresel arabirim veri yolu (SPI) bağlantı noktası</a:t>
            </a:r>
            <a:endParaRPr lang="en-US"/>
          </a:p>
          <a:p>
            <a:r>
              <a:rPr lang="en-US"/>
              <a:t>11 LED</a:t>
            </a:r>
            <a:endParaRPr lang="en-US"/>
          </a:p>
          <a:p>
            <a:r>
              <a:rPr lang="en-US"/>
              <a:t>12 (PWM) portu</a:t>
            </a:r>
            <a:endParaRPr lang="en-US"/>
          </a:p>
          <a:p>
            <a:r>
              <a:rPr lang="en-US"/>
              <a:t>13 myRIO Genişleme Bağlantı Noktası (MXP)</a:t>
            </a:r>
            <a:endParaRPr lang="en-US"/>
          </a:p>
          <a:p>
            <a:r>
              <a:rPr lang="en-US"/>
              <a:t>14 MXP tutma yuvası</a:t>
            </a:r>
            <a:endParaRPr lang="en-US"/>
          </a:p>
          <a:p>
            <a:r>
              <a:rPr lang="en-US"/>
              <a:t>15 Kullanıcı ve Sıfırlama düğmeleri</a:t>
            </a:r>
            <a:endParaRPr lang="en-US"/>
          </a:p>
          <a:p>
            <a:r>
              <a:rPr lang="en-US"/>
              <a:t>16 Analog giriş (Al) portu</a:t>
            </a:r>
            <a:endParaRPr lang="en-US"/>
          </a:p>
          <a:p>
            <a:r>
              <a:rPr lang="en-US"/>
              <a:t>17 Röle bağlantı noktası</a:t>
            </a:r>
            <a:endParaRPr lang="en-US"/>
          </a:p>
          <a:p>
            <a:r>
              <a:rPr lang="en-US"/>
              <a:t>18 Robot sinyal ışığı (RSL) portu</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0305" y="-212725"/>
            <a:ext cx="6837045" cy="1325880"/>
          </a:xfrm>
        </p:spPr>
        <p:txBody>
          <a:bodyPr/>
          <a:lstStyle/>
          <a:p>
            <a:pPr algn="l"/>
            <a:r>
              <a:rPr lang="tr-TR" altLang="en-US">
                <a:solidFill>
                  <a:schemeClr val="tx1"/>
                </a:solidFill>
              </a:rPr>
              <a:t>    Modem Girişleri</a:t>
            </a:r>
            <a:endParaRPr lang="tr-TR" altLang="en-US">
              <a:solidFill>
                <a:schemeClr val="tx1"/>
              </a:solidFill>
            </a:endParaRPr>
          </a:p>
        </p:txBody>
      </p:sp>
      <p:pic>
        <p:nvPicPr>
          <p:cNvPr id="5" name="Content Placeholder 4"/>
          <p:cNvPicPr>
            <a:picLocks noGrp="1" noChangeAspect="1"/>
          </p:cNvPicPr>
          <p:nvPr>
            <p:ph sz="half" idx="1"/>
          </p:nvPr>
        </p:nvPicPr>
        <p:blipFill>
          <a:blip r:embed="rId2"/>
          <a:stretch>
            <a:fillRect/>
          </a:stretch>
        </p:blipFill>
        <p:spPr>
          <a:xfrm>
            <a:off x="8007350" y="930910"/>
            <a:ext cx="4184650" cy="3088640"/>
          </a:xfrm>
          <a:prstGeom prst="rect">
            <a:avLst/>
          </a:prstGeom>
        </p:spPr>
      </p:pic>
      <p:pic>
        <p:nvPicPr>
          <p:cNvPr id="10" name="Content Placeholder 9"/>
          <p:cNvPicPr>
            <a:picLocks noGrp="1" noChangeAspect="1"/>
          </p:cNvPicPr>
          <p:nvPr>
            <p:ph sz="half" idx="2"/>
          </p:nvPr>
        </p:nvPicPr>
        <p:blipFill>
          <a:blip r:embed="rId3"/>
          <a:srcRect l="16238" t="26730" r="2706"/>
          <a:stretch>
            <a:fillRect/>
          </a:stretch>
        </p:blipFill>
        <p:spPr>
          <a:xfrm>
            <a:off x="8894445" y="4554855"/>
            <a:ext cx="3134995" cy="2223770"/>
          </a:xfrm>
          <a:prstGeom prst="rect">
            <a:avLst/>
          </a:prstGeom>
        </p:spPr>
      </p:pic>
      <p:sp>
        <p:nvSpPr>
          <p:cNvPr id="16" name="Text Box 15"/>
          <p:cNvSpPr txBox="1"/>
          <p:nvPr/>
        </p:nvSpPr>
        <p:spPr>
          <a:xfrm>
            <a:off x="175895" y="930910"/>
            <a:ext cx="8271510" cy="5847755"/>
          </a:xfrm>
          <a:prstGeom prst="rect">
            <a:avLst/>
          </a:prstGeom>
          <a:noFill/>
        </p:spPr>
        <p:txBody>
          <a:bodyPr wrap="square" rtlCol="0" anchor="t">
            <a:spAutoFit/>
          </a:bodyPr>
          <a:lstStyle/>
          <a:p>
            <a:r>
              <a:rPr lang="tr-TR" sz="2200" dirty="0">
                <a:sym typeface="+mn-ea"/>
              </a:rPr>
              <a:t>Durum Işıkları</a:t>
            </a:r>
            <a:endParaRPr lang="tr-TR" altLang="en-US" sz="2200" dirty="0">
              <a:sym typeface="+mn-ea"/>
            </a:endParaRPr>
          </a:p>
          <a:p>
            <a:r>
              <a:rPr lang="tr-TR" altLang="en-US" sz="2200" dirty="0">
                <a:sym typeface="+mn-ea"/>
              </a:rPr>
              <a:t> </a:t>
            </a:r>
            <a:r>
              <a:rPr lang="en-US" sz="2200" dirty="0" err="1">
                <a:sym typeface="+mn-ea"/>
              </a:rPr>
              <a:t>Güç</a:t>
            </a:r>
            <a:endParaRPr lang="tr-TR" sz="2200" dirty="0">
              <a:sym typeface="+mn-ea"/>
            </a:endParaRPr>
          </a:p>
          <a:p>
            <a:r>
              <a:rPr lang="tr-TR" altLang="en-US" sz="2200" dirty="0"/>
              <a:t>         </a:t>
            </a:r>
            <a:r>
              <a:rPr lang="en-US" sz="2200" dirty="0" err="1"/>
              <a:t>Mavi</a:t>
            </a:r>
            <a:r>
              <a:rPr lang="tr-TR" altLang="en-US" sz="2200" dirty="0"/>
              <a:t> </a:t>
            </a:r>
            <a:r>
              <a:rPr lang="en-US" sz="2200" dirty="0" err="1"/>
              <a:t>Açık</a:t>
            </a:r>
            <a:r>
              <a:rPr lang="en-US" sz="2200" dirty="0"/>
              <a:t> </a:t>
            </a:r>
            <a:r>
              <a:rPr lang="tr-TR" altLang="en-US" sz="2200" dirty="0"/>
              <a:t>-- </a:t>
            </a:r>
            <a:r>
              <a:rPr lang="en-US" sz="2200" dirty="0" err="1"/>
              <a:t>Güç</a:t>
            </a:r>
            <a:r>
              <a:rPr lang="en-US" sz="2200" dirty="0"/>
              <a:t> </a:t>
            </a:r>
            <a:r>
              <a:rPr lang="en-US" sz="2200" dirty="0" err="1"/>
              <a:t>Veriliyor</a:t>
            </a:r>
            <a:endParaRPr lang="en-US" sz="2200" dirty="0"/>
          </a:p>
          <a:p>
            <a:r>
              <a:rPr lang="tr-TR" altLang="en-US" sz="2200" dirty="0"/>
              <a:t>          </a:t>
            </a:r>
            <a:r>
              <a:rPr lang="en-US" sz="2200" dirty="0" err="1"/>
              <a:t>Mavi</a:t>
            </a:r>
            <a:r>
              <a:rPr lang="en-US" sz="2200" dirty="0"/>
              <a:t> </a:t>
            </a:r>
            <a:r>
              <a:rPr lang="en-US" sz="2200" dirty="0" err="1"/>
              <a:t>yanıp</a:t>
            </a:r>
            <a:r>
              <a:rPr lang="en-US" sz="2200" dirty="0"/>
              <a:t> </a:t>
            </a:r>
            <a:r>
              <a:rPr lang="en-US" sz="2200" dirty="0" err="1"/>
              <a:t>sönüyor</a:t>
            </a:r>
            <a:r>
              <a:rPr lang="tr-TR" altLang="en-US" sz="2200" dirty="0"/>
              <a:t>--</a:t>
            </a:r>
            <a:r>
              <a:rPr lang="en-US" sz="2200" dirty="0" err="1"/>
              <a:t>Açık</a:t>
            </a:r>
            <a:r>
              <a:rPr lang="en-US" sz="2200" dirty="0"/>
              <a:t> </a:t>
            </a:r>
            <a:r>
              <a:rPr lang="en-US" sz="2200" dirty="0" err="1"/>
              <a:t>veya</a:t>
            </a:r>
            <a:r>
              <a:rPr lang="en-US" sz="2200" dirty="0"/>
              <a:t> </a:t>
            </a:r>
            <a:r>
              <a:rPr lang="en-US" sz="2200" dirty="0" err="1"/>
              <a:t>Güç</a:t>
            </a:r>
            <a:r>
              <a:rPr lang="en-US" sz="2200" dirty="0"/>
              <a:t> </a:t>
            </a:r>
            <a:r>
              <a:rPr lang="en-US" sz="2200" dirty="0" err="1"/>
              <a:t>Veriliyor</a:t>
            </a:r>
            <a:endParaRPr lang="en-US" sz="2200" dirty="0"/>
          </a:p>
          <a:p>
            <a:endParaRPr lang="en-US" sz="2200" dirty="0"/>
          </a:p>
          <a:p>
            <a:r>
              <a:rPr lang="tr-TR" altLang="en-US" sz="2200" dirty="0" err="1">
                <a:sym typeface="+mn-ea"/>
              </a:rPr>
              <a:t>ethernet</a:t>
            </a:r>
            <a:r>
              <a:rPr lang="en-US" sz="2200" dirty="0">
                <a:sym typeface="+mn-ea"/>
              </a:rPr>
              <a:t>	</a:t>
            </a:r>
            <a:endParaRPr lang="en-US" sz="2200" dirty="0"/>
          </a:p>
          <a:p>
            <a:r>
              <a:rPr lang="en-US" sz="2200" dirty="0"/>
              <a:t>	</a:t>
            </a:r>
            <a:r>
              <a:rPr lang="en-US" sz="2200" dirty="0" err="1"/>
              <a:t>Mavi</a:t>
            </a:r>
            <a:r>
              <a:rPr lang="tr-TR" altLang="en-US" sz="2200" dirty="0"/>
              <a:t>--</a:t>
            </a:r>
            <a:r>
              <a:rPr lang="en-US" sz="2200" dirty="0" err="1"/>
              <a:t>Bağlantı</a:t>
            </a:r>
            <a:r>
              <a:rPr lang="en-US" sz="2200" dirty="0"/>
              <a:t> </a:t>
            </a:r>
            <a:r>
              <a:rPr lang="en-US" sz="2200" dirty="0" err="1"/>
              <a:t>kuruldu</a:t>
            </a:r>
            <a:r>
              <a:rPr lang="en-US" sz="2200" dirty="0"/>
              <a:t> 		</a:t>
            </a:r>
            <a:endParaRPr lang="en-US" sz="2200" dirty="0"/>
          </a:p>
          <a:p>
            <a:r>
              <a:rPr lang="en-US" sz="2200" dirty="0"/>
              <a:t>	</a:t>
            </a:r>
            <a:r>
              <a:rPr lang="en-US" sz="2200" dirty="0" err="1"/>
              <a:t>Mavi</a:t>
            </a:r>
            <a:r>
              <a:rPr lang="en-US" sz="2200" dirty="0"/>
              <a:t> </a:t>
            </a:r>
            <a:r>
              <a:rPr lang="en-US" sz="2200" dirty="0" err="1"/>
              <a:t>yanıp</a:t>
            </a:r>
            <a:r>
              <a:rPr lang="en-US" sz="2200" dirty="0"/>
              <a:t> </a:t>
            </a:r>
            <a:r>
              <a:rPr lang="en-US" sz="2200" dirty="0" err="1"/>
              <a:t>sönüyor</a:t>
            </a:r>
            <a:r>
              <a:rPr lang="tr-TR" altLang="en-US" sz="2200" dirty="0"/>
              <a:t>--</a:t>
            </a:r>
            <a:r>
              <a:rPr lang="en-US" sz="2200" dirty="0" err="1"/>
              <a:t>Trafik</a:t>
            </a:r>
            <a:r>
              <a:rPr lang="en-US" sz="2200" dirty="0"/>
              <a:t> </a:t>
            </a:r>
            <a:r>
              <a:rPr lang="en-US" sz="2200" dirty="0" err="1"/>
              <a:t>Mevcut</a:t>
            </a:r>
            <a:endParaRPr lang="en-US" sz="2200" dirty="0"/>
          </a:p>
          <a:p>
            <a:r>
              <a:rPr lang="en-US" sz="2200" dirty="0"/>
              <a:t>	</a:t>
            </a:r>
            <a:r>
              <a:rPr lang="en-US" sz="2200" dirty="0" err="1"/>
              <a:t>Kapalı</a:t>
            </a:r>
            <a:r>
              <a:rPr lang="tr-TR" altLang="en-US" sz="2200" dirty="0"/>
              <a:t>--</a:t>
            </a:r>
            <a:r>
              <a:rPr lang="en-US" sz="2200" dirty="0" err="1"/>
              <a:t>Köprü</a:t>
            </a:r>
            <a:r>
              <a:rPr lang="en-US" sz="2200" dirty="0"/>
              <a:t> </a:t>
            </a:r>
            <a:r>
              <a:rPr lang="en-US" sz="2200" dirty="0" err="1"/>
              <a:t>modu</a:t>
            </a:r>
            <a:r>
              <a:rPr lang="en-US" sz="2200" dirty="0"/>
              <a:t>, </a:t>
            </a:r>
            <a:r>
              <a:rPr lang="en-US" sz="2200" dirty="0" err="1"/>
              <a:t>Bağlantısız</a:t>
            </a:r>
            <a:r>
              <a:rPr lang="en-US" sz="2200" dirty="0"/>
              <a:t> </a:t>
            </a:r>
            <a:r>
              <a:rPr lang="en-US" sz="2200" dirty="0" err="1"/>
              <a:t>veya</a:t>
            </a:r>
            <a:r>
              <a:rPr lang="en-US" sz="2200" dirty="0"/>
              <a:t> -FRC </a:t>
            </a:r>
            <a:r>
              <a:rPr lang="en-US" sz="2200" dirty="0" err="1"/>
              <a:t>olmayan</a:t>
            </a:r>
            <a:r>
              <a:rPr lang="en-US" sz="2200" dirty="0"/>
              <a:t> </a:t>
            </a:r>
            <a:r>
              <a:rPr lang="en-US" sz="2200" dirty="0" err="1"/>
              <a:t>ürün</a:t>
            </a:r>
            <a:r>
              <a:rPr lang="en-US" sz="2200" dirty="0"/>
              <a:t> </a:t>
            </a:r>
            <a:r>
              <a:rPr lang="en-US" sz="2200" dirty="0" err="1"/>
              <a:t>yazılımı</a:t>
            </a:r>
            <a:r>
              <a:rPr lang="en-US" sz="2200" dirty="0"/>
              <a:t> </a:t>
            </a:r>
            <a:endParaRPr lang="en-US" sz="2200" dirty="0"/>
          </a:p>
          <a:p>
            <a:endParaRPr lang="en-US" sz="2200" dirty="0"/>
          </a:p>
          <a:p>
            <a:r>
              <a:rPr lang="en-US" sz="2200" dirty="0" err="1"/>
              <a:t>WiFi</a:t>
            </a:r>
            <a:r>
              <a:rPr lang="en-US" sz="2200" dirty="0"/>
              <a:t> 	</a:t>
            </a:r>
            <a:r>
              <a:rPr lang="en-US" sz="2200" dirty="0" err="1"/>
              <a:t>kırmızı</a:t>
            </a:r>
            <a:r>
              <a:rPr lang="tr-TR" altLang="en-US" sz="2200" dirty="0"/>
              <a:t>--</a:t>
            </a:r>
            <a:r>
              <a:rPr lang="en-US" sz="2200" dirty="0"/>
              <a:t>AP .</a:t>
            </a:r>
            <a:r>
              <a:rPr lang="en-US" sz="2200" dirty="0" err="1"/>
              <a:t>Bağlantısız</a:t>
            </a:r>
            <a:endParaRPr lang="en-US" sz="2200" dirty="0"/>
          </a:p>
          <a:p>
            <a:r>
              <a:rPr lang="en-US" sz="2200" dirty="0"/>
              <a:t>	</a:t>
            </a:r>
            <a:r>
              <a:rPr lang="en-US" sz="2200" dirty="0" err="1"/>
              <a:t>sarı</a:t>
            </a:r>
            <a:r>
              <a:rPr lang="en-US" sz="2200" dirty="0"/>
              <a:t> /</a:t>
            </a:r>
            <a:r>
              <a:rPr lang="en-US" sz="2200" dirty="0" err="1"/>
              <a:t>turuncu</a:t>
            </a:r>
            <a:r>
              <a:rPr lang="en-US" sz="2200" dirty="0"/>
              <a:t> </a:t>
            </a:r>
            <a:r>
              <a:rPr lang="tr-TR" altLang="en-US" sz="2200" dirty="0"/>
              <a:t>--</a:t>
            </a:r>
            <a:r>
              <a:rPr lang="en-US" sz="2200" dirty="0"/>
              <a:t>AP ,</a:t>
            </a:r>
            <a:r>
              <a:rPr lang="en-US" sz="2200" dirty="0" err="1"/>
              <a:t>Bağlantılı</a:t>
            </a:r>
            <a:endParaRPr lang="en-US" sz="2200" dirty="0"/>
          </a:p>
          <a:p>
            <a:r>
              <a:rPr lang="en-US" sz="2200" dirty="0"/>
              <a:t>	</a:t>
            </a:r>
            <a:r>
              <a:rPr lang="en-US" sz="2200" dirty="0" err="1"/>
              <a:t>yeşil</a:t>
            </a:r>
            <a:r>
              <a:rPr lang="tr-TR" altLang="en-US" sz="2200" dirty="0"/>
              <a:t>--</a:t>
            </a:r>
            <a:r>
              <a:rPr lang="en-US" sz="2200" dirty="0" err="1"/>
              <a:t>Köprü</a:t>
            </a:r>
            <a:r>
              <a:rPr lang="en-US" sz="2200" dirty="0"/>
              <a:t> </a:t>
            </a:r>
            <a:r>
              <a:rPr lang="en-US" sz="2200" dirty="0" err="1"/>
              <a:t>modu</a:t>
            </a:r>
            <a:r>
              <a:rPr lang="en-US" sz="2200" dirty="0"/>
              <a:t>, </a:t>
            </a:r>
            <a:r>
              <a:rPr lang="en-US" sz="2200" dirty="0" err="1"/>
              <a:t>Bağlantılı</a:t>
            </a:r>
            <a:endParaRPr lang="en-US" sz="2200" dirty="0"/>
          </a:p>
          <a:p>
            <a:endParaRPr lang="en-US" sz="2200" dirty="0"/>
          </a:p>
          <a:p>
            <a:r>
              <a:rPr lang="tr-TR" altLang="en-US" sz="2200" dirty="0"/>
              <a:t>Modem ile </a:t>
            </a:r>
            <a:r>
              <a:rPr lang="tr-TR" altLang="en-US" sz="2200" dirty="0" err="1"/>
              <a:t>roborio</a:t>
            </a:r>
            <a:r>
              <a:rPr lang="tr-TR" altLang="en-US" sz="2200" dirty="0"/>
              <a:t> arasında bağlantı kurmak için modemin 2. </a:t>
            </a:r>
            <a:r>
              <a:rPr lang="tr-TR" altLang="en-US" sz="2200" dirty="0" err="1"/>
              <a:t>ethernet</a:t>
            </a:r>
            <a:r>
              <a:rPr lang="tr-TR" altLang="en-US" sz="2200" dirty="0"/>
              <a:t> portundan </a:t>
            </a:r>
            <a:r>
              <a:rPr lang="tr-TR" altLang="en-US" sz="2200" dirty="0" err="1"/>
              <a:t>roborionun</a:t>
            </a:r>
            <a:r>
              <a:rPr lang="tr-TR" altLang="en-US" sz="2200" dirty="0"/>
              <a:t> </a:t>
            </a:r>
            <a:r>
              <a:rPr lang="tr-TR" altLang="en-US" sz="2200" dirty="0" err="1"/>
              <a:t>ethernetine</a:t>
            </a:r>
            <a:r>
              <a:rPr lang="tr-TR" altLang="en-US" sz="2200" dirty="0"/>
              <a:t> kablo ile bağlanır</a:t>
            </a:r>
            <a:endParaRPr lang="tr-TR" alt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dirty="0">
                <a:solidFill>
                  <a:schemeClr val="tx1"/>
                </a:solidFill>
              </a:rPr>
              <a:t>         Joystick ve </a:t>
            </a:r>
            <a:r>
              <a:rPr lang="tr-TR" dirty="0" err="1">
                <a:solidFill>
                  <a:schemeClr val="tx1"/>
                </a:solidFill>
              </a:rPr>
              <a:t>Controller Nedir</a:t>
            </a:r>
            <a:r>
              <a:rPr lang="tr-TR" dirty="0">
                <a:solidFill>
                  <a:schemeClr val="tx1"/>
                </a:solidFill>
              </a:rPr>
              <a:t>?</a:t>
            </a:r>
            <a:endParaRPr lang="tr-TR" dirty="0">
              <a:solidFill>
                <a:schemeClr val="tx1"/>
              </a:solidFill>
            </a:endParaRPr>
          </a:p>
        </p:txBody>
      </p:sp>
      <p:sp>
        <p:nvSpPr>
          <p:cNvPr id="4" name="İçerik Yer Tutucusu 3"/>
          <p:cNvSpPr>
            <a:spLocks noGrp="1"/>
          </p:cNvSpPr>
          <p:nvPr>
            <p:ph sz="half" idx="2"/>
          </p:nvPr>
        </p:nvSpPr>
        <p:spPr>
          <a:xfrm>
            <a:off x="6172200" y="5738191"/>
            <a:ext cx="5181600" cy="438772"/>
          </a:xfrm>
        </p:spPr>
        <p:txBody>
          <a:bodyPr>
            <a:normAutofit fontScale="92500" lnSpcReduction="10000"/>
          </a:bodyPr>
          <a:lstStyle/>
          <a:p>
            <a:r>
              <a:rPr lang="tr-TR" dirty="0"/>
              <a:t>Xbox – ps4 - diğer</a:t>
            </a:r>
            <a:endParaRPr lang="tr-TR" dirty="0"/>
          </a:p>
        </p:txBody>
      </p:sp>
      <p:pic>
        <p:nvPicPr>
          <p:cNvPr id="2050" name="Picture 2" descr="Joysticks — FIRST Robotics Competition documentati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67980" y="1825625"/>
            <a:ext cx="4881978" cy="4310031"/>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a:picLocks noChangeAspect="1"/>
          </p:cNvPicPr>
          <p:nvPr/>
        </p:nvPicPr>
        <p:blipFill>
          <a:blip r:embed="rId3"/>
          <a:stretch>
            <a:fillRect/>
          </a:stretch>
        </p:blipFill>
        <p:spPr>
          <a:xfrm>
            <a:off x="6172200" y="1690688"/>
            <a:ext cx="5181601" cy="39278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900" y="-230505"/>
            <a:ext cx="10515600" cy="1325563"/>
          </a:xfrm>
        </p:spPr>
        <p:txBody>
          <a:bodyPr/>
          <a:lstStyle/>
          <a:p>
            <a:pPr algn="l"/>
            <a:r>
              <a:rPr lang="tr-TR" altLang="en-US">
                <a:solidFill>
                  <a:schemeClr val="tx1"/>
                </a:solidFill>
              </a:rPr>
              <a:t>             Sürüş Türleri Nedir?</a:t>
            </a:r>
            <a:endParaRPr lang="tr-TR" altLang="en-US">
              <a:solidFill>
                <a:schemeClr val="tx1"/>
              </a:solidFill>
            </a:endParaRPr>
          </a:p>
        </p:txBody>
      </p:sp>
      <p:sp>
        <p:nvSpPr>
          <p:cNvPr id="4" name="Content Placeholder 3"/>
          <p:cNvSpPr>
            <a:spLocks noGrp="1"/>
          </p:cNvSpPr>
          <p:nvPr>
            <p:ph sz="half" idx="2"/>
          </p:nvPr>
        </p:nvSpPr>
        <p:spPr>
          <a:xfrm>
            <a:off x="228600" y="1325880"/>
            <a:ext cx="5803900" cy="5194190"/>
          </a:xfrm>
        </p:spPr>
        <p:txBody>
          <a:bodyPr>
            <a:normAutofit lnSpcReduction="10000"/>
          </a:bodyPr>
          <a:lstStyle/>
          <a:p>
            <a:r>
              <a:rPr lang="tr-TR" altLang="en-US" dirty="0" err="1">
                <a:solidFill>
                  <a:schemeClr val="tx1"/>
                </a:solidFill>
              </a:rPr>
              <a:t>Mecanum</a:t>
            </a:r>
            <a:r>
              <a:rPr lang="tr-TR" altLang="en-US" dirty="0">
                <a:solidFill>
                  <a:schemeClr val="tx1"/>
                </a:solidFill>
              </a:rPr>
              <a:t> Drive: Bu sürüş türü, robotun hareketini kontrol etmek için dört </a:t>
            </a:r>
            <a:r>
              <a:rPr lang="tr-TR" altLang="en-US" dirty="0" err="1">
                <a:solidFill>
                  <a:schemeClr val="tx1"/>
                </a:solidFill>
              </a:rPr>
              <a:t>mecanum</a:t>
            </a:r>
            <a:r>
              <a:rPr lang="tr-TR" altLang="en-US" dirty="0">
                <a:solidFill>
                  <a:schemeClr val="tx1"/>
                </a:solidFill>
              </a:rPr>
              <a:t> tekerlek kullanır. Bu tekerlekler, robotun ileri-geri, sağa-sola ve dönme hareketlerini kontrol etmesine olanak tanır.</a:t>
            </a:r>
            <a:endParaRPr lang="tr-TR" altLang="en-US" dirty="0">
              <a:solidFill>
                <a:schemeClr val="tx1"/>
              </a:solidFill>
            </a:endParaRPr>
          </a:p>
          <a:p>
            <a:endParaRPr lang="tr-TR" altLang="en-US" dirty="0">
              <a:solidFill>
                <a:schemeClr val="tx1"/>
              </a:solidFill>
            </a:endParaRPr>
          </a:p>
          <a:p>
            <a:r>
              <a:rPr lang="tr-TR" altLang="en-US" dirty="0" err="1">
                <a:solidFill>
                  <a:schemeClr val="tx1"/>
                </a:solidFill>
              </a:rPr>
              <a:t>Swerve</a:t>
            </a:r>
            <a:r>
              <a:rPr lang="tr-TR" altLang="en-US" dirty="0">
                <a:solidFill>
                  <a:schemeClr val="tx1"/>
                </a:solidFill>
              </a:rPr>
              <a:t> Drive: Bu sürüş türü, robotun hareketini kontrol etmek için dört tekerlek kullanır. Her tekerlek, robotun ileri-geri, sağa-sola ve dönme hareketlerini kontrol etmek için ayrı ayrı yönlendirilebilir.</a:t>
            </a:r>
            <a:endParaRPr lang="tr-TR" altLang="en-US" dirty="0">
              <a:solidFill>
                <a:schemeClr val="tx1"/>
              </a:solidFill>
            </a:endParaRPr>
          </a:p>
        </p:txBody>
      </p:sp>
      <p:sp>
        <p:nvSpPr>
          <p:cNvPr id="6" name="Content Placeholder 5"/>
          <p:cNvSpPr>
            <a:spLocks noGrp="1"/>
          </p:cNvSpPr>
          <p:nvPr>
            <p:ph sz="half" idx="1"/>
          </p:nvPr>
        </p:nvSpPr>
        <p:spPr>
          <a:xfrm>
            <a:off x="6159500" y="1325879"/>
            <a:ext cx="5778500" cy="5194190"/>
          </a:xfrm>
        </p:spPr>
        <p:txBody>
          <a:bodyPr>
            <a:noAutofit/>
          </a:bodyPr>
          <a:lstStyle/>
          <a:p>
            <a:r>
              <a:rPr lang="en-US" sz="3000" dirty="0">
                <a:solidFill>
                  <a:schemeClr val="tx1"/>
                </a:solidFill>
              </a:rPr>
              <a:t>Arcade Drive: Bu </a:t>
            </a:r>
            <a:r>
              <a:rPr lang="en-US" sz="3000" dirty="0" err="1">
                <a:solidFill>
                  <a:schemeClr val="tx1"/>
                </a:solidFill>
              </a:rPr>
              <a:t>sürüş</a:t>
            </a:r>
            <a:r>
              <a:rPr lang="en-US" sz="3000" dirty="0">
                <a:solidFill>
                  <a:schemeClr val="tx1"/>
                </a:solidFill>
              </a:rPr>
              <a:t> </a:t>
            </a:r>
            <a:r>
              <a:rPr lang="en-US" sz="3000" dirty="0" err="1">
                <a:solidFill>
                  <a:schemeClr val="tx1"/>
                </a:solidFill>
              </a:rPr>
              <a:t>türü</a:t>
            </a:r>
            <a:r>
              <a:rPr lang="en-US" sz="3000" dirty="0">
                <a:solidFill>
                  <a:schemeClr val="tx1"/>
                </a:solidFill>
              </a:rPr>
              <a:t>, </a:t>
            </a:r>
            <a:r>
              <a:rPr lang="en-US" sz="3000" dirty="0" err="1">
                <a:solidFill>
                  <a:schemeClr val="tx1"/>
                </a:solidFill>
              </a:rPr>
              <a:t>robotun</a:t>
            </a:r>
            <a:r>
              <a:rPr lang="en-US" sz="3000" dirty="0">
                <a:solidFill>
                  <a:schemeClr val="tx1"/>
                </a:solidFill>
              </a:rPr>
              <a:t> </a:t>
            </a:r>
            <a:r>
              <a:rPr lang="en-US" sz="3000" dirty="0" err="1">
                <a:solidFill>
                  <a:schemeClr val="tx1"/>
                </a:solidFill>
              </a:rPr>
              <a:t>gaz</a:t>
            </a:r>
            <a:r>
              <a:rPr lang="en-US" sz="3000" dirty="0">
                <a:solidFill>
                  <a:schemeClr val="tx1"/>
                </a:solidFill>
              </a:rPr>
              <a:t> </a:t>
            </a:r>
            <a:r>
              <a:rPr lang="en-US" sz="3000" dirty="0" err="1">
                <a:solidFill>
                  <a:schemeClr val="tx1"/>
                </a:solidFill>
              </a:rPr>
              <a:t>kelebeğini</a:t>
            </a:r>
            <a:r>
              <a:rPr lang="en-US" sz="3000" dirty="0">
                <a:solidFill>
                  <a:schemeClr val="tx1"/>
                </a:solidFill>
              </a:rPr>
              <a:t> (</a:t>
            </a:r>
            <a:r>
              <a:rPr lang="en-US" sz="3000" dirty="0" err="1">
                <a:solidFill>
                  <a:schemeClr val="tx1"/>
                </a:solidFill>
              </a:rPr>
              <a:t>ileri-geri</a:t>
            </a:r>
            <a:r>
              <a:rPr lang="en-US" sz="3000" dirty="0">
                <a:solidFill>
                  <a:schemeClr val="tx1"/>
                </a:solidFill>
              </a:rPr>
              <a:t> </a:t>
            </a:r>
            <a:r>
              <a:rPr lang="en-US" sz="3000" dirty="0" err="1">
                <a:solidFill>
                  <a:schemeClr val="tx1"/>
                </a:solidFill>
              </a:rPr>
              <a:t>hareket</a:t>
            </a:r>
            <a:r>
              <a:rPr lang="en-US" sz="3000" dirty="0">
                <a:solidFill>
                  <a:schemeClr val="tx1"/>
                </a:solidFill>
              </a:rPr>
              <a:t>) </a:t>
            </a:r>
            <a:r>
              <a:rPr lang="en-US" sz="3000" dirty="0" err="1">
                <a:solidFill>
                  <a:schemeClr val="tx1"/>
                </a:solidFill>
              </a:rPr>
              <a:t>ve</a:t>
            </a:r>
            <a:r>
              <a:rPr lang="en-US" sz="3000" dirty="0">
                <a:solidFill>
                  <a:schemeClr val="tx1"/>
                </a:solidFill>
              </a:rPr>
              <a:t> </a:t>
            </a:r>
            <a:r>
              <a:rPr lang="en-US" sz="3000" dirty="0" err="1">
                <a:solidFill>
                  <a:schemeClr val="tx1"/>
                </a:solidFill>
              </a:rPr>
              <a:t>rotasyon</a:t>
            </a:r>
            <a:r>
              <a:rPr lang="en-US" sz="3000" dirty="0">
                <a:solidFill>
                  <a:schemeClr val="tx1"/>
                </a:solidFill>
              </a:rPr>
              <a:t> </a:t>
            </a:r>
            <a:r>
              <a:rPr lang="en-US" sz="3000" dirty="0" err="1">
                <a:solidFill>
                  <a:schemeClr val="tx1"/>
                </a:solidFill>
              </a:rPr>
              <a:t>oranını</a:t>
            </a:r>
            <a:r>
              <a:rPr lang="en-US" sz="3000" dirty="0">
                <a:solidFill>
                  <a:schemeClr val="tx1"/>
                </a:solidFill>
              </a:rPr>
              <a:t> (</a:t>
            </a:r>
            <a:r>
              <a:rPr lang="en-US" sz="3000" dirty="0" err="1">
                <a:solidFill>
                  <a:schemeClr val="tx1"/>
                </a:solidFill>
              </a:rPr>
              <a:t>dönme</a:t>
            </a:r>
            <a:r>
              <a:rPr lang="en-US" sz="3000" dirty="0">
                <a:solidFill>
                  <a:schemeClr val="tx1"/>
                </a:solidFill>
              </a:rPr>
              <a:t> </a:t>
            </a:r>
            <a:r>
              <a:rPr lang="en-US" sz="3000" dirty="0" err="1">
                <a:solidFill>
                  <a:schemeClr val="tx1"/>
                </a:solidFill>
              </a:rPr>
              <a:t>hareketi</a:t>
            </a:r>
            <a:r>
              <a:rPr lang="en-US" sz="3000" dirty="0">
                <a:solidFill>
                  <a:schemeClr val="tx1"/>
                </a:solidFill>
              </a:rPr>
              <a:t>) </a:t>
            </a:r>
            <a:r>
              <a:rPr lang="en-US" sz="3000" dirty="0" err="1">
                <a:solidFill>
                  <a:schemeClr val="tx1"/>
                </a:solidFill>
              </a:rPr>
              <a:t>kontrol</a:t>
            </a:r>
            <a:r>
              <a:rPr lang="en-US" sz="3000" dirty="0">
                <a:solidFill>
                  <a:schemeClr val="tx1"/>
                </a:solidFill>
              </a:rPr>
              <a:t> </a:t>
            </a:r>
            <a:r>
              <a:rPr lang="en-US" sz="3000" dirty="0" err="1">
                <a:solidFill>
                  <a:schemeClr val="tx1"/>
                </a:solidFill>
              </a:rPr>
              <a:t>etmek</a:t>
            </a:r>
            <a:r>
              <a:rPr lang="en-US" sz="3000" dirty="0">
                <a:solidFill>
                  <a:schemeClr val="tx1"/>
                </a:solidFill>
              </a:rPr>
              <a:t> </a:t>
            </a:r>
            <a:r>
              <a:rPr lang="en-US" sz="3000" dirty="0" err="1">
                <a:solidFill>
                  <a:schemeClr val="tx1"/>
                </a:solidFill>
              </a:rPr>
              <a:t>için</a:t>
            </a:r>
            <a:r>
              <a:rPr lang="en-US" sz="3000" dirty="0">
                <a:solidFill>
                  <a:schemeClr val="tx1"/>
                </a:solidFill>
              </a:rPr>
              <a:t> </a:t>
            </a:r>
            <a:r>
              <a:rPr lang="en-US" sz="3000" dirty="0" err="1">
                <a:solidFill>
                  <a:schemeClr val="tx1"/>
                </a:solidFill>
              </a:rPr>
              <a:t>bir</a:t>
            </a:r>
            <a:r>
              <a:rPr lang="en-US" sz="3000" dirty="0">
                <a:solidFill>
                  <a:schemeClr val="tx1"/>
                </a:solidFill>
              </a:rPr>
              <a:t> joystick </a:t>
            </a:r>
            <a:r>
              <a:rPr lang="en-US" sz="3000" dirty="0" err="1">
                <a:solidFill>
                  <a:schemeClr val="tx1"/>
                </a:solidFill>
              </a:rPr>
              <a:t>kullanır</a:t>
            </a:r>
            <a:r>
              <a:rPr lang="tr-TR" altLang="en-US" sz="3000" dirty="0">
                <a:solidFill>
                  <a:schemeClr val="tx1"/>
                </a:solidFill>
              </a:rPr>
              <a:t>.</a:t>
            </a:r>
            <a:endParaRPr lang="tr-TR" altLang="en-US" sz="3000" dirty="0">
              <a:solidFill>
                <a:schemeClr val="tx1"/>
              </a:solidFill>
            </a:endParaRPr>
          </a:p>
          <a:p>
            <a:pPr marL="0" indent="0">
              <a:buNone/>
            </a:pPr>
            <a:endParaRPr lang="en-US" sz="3000" dirty="0">
              <a:solidFill>
                <a:schemeClr val="tx1"/>
              </a:solidFill>
            </a:endParaRPr>
          </a:p>
          <a:p>
            <a:r>
              <a:rPr lang="en-US" sz="3000" dirty="0">
                <a:solidFill>
                  <a:schemeClr val="tx1"/>
                </a:solidFill>
              </a:rPr>
              <a:t>Tank Drive: Bu </a:t>
            </a:r>
            <a:r>
              <a:rPr lang="en-US" sz="3000" dirty="0" err="1">
                <a:solidFill>
                  <a:schemeClr val="tx1"/>
                </a:solidFill>
              </a:rPr>
              <a:t>sürüş</a:t>
            </a:r>
            <a:r>
              <a:rPr lang="en-US" sz="3000" dirty="0">
                <a:solidFill>
                  <a:schemeClr val="tx1"/>
                </a:solidFill>
              </a:rPr>
              <a:t> </a:t>
            </a:r>
            <a:r>
              <a:rPr lang="en-US" sz="3000" dirty="0" err="1">
                <a:solidFill>
                  <a:schemeClr val="tx1"/>
                </a:solidFill>
              </a:rPr>
              <a:t>türü</a:t>
            </a:r>
            <a:r>
              <a:rPr lang="en-US" sz="3000" dirty="0">
                <a:solidFill>
                  <a:schemeClr val="tx1"/>
                </a:solidFill>
              </a:rPr>
              <a:t>, </a:t>
            </a:r>
            <a:r>
              <a:rPr lang="en-US" sz="3000" dirty="0" err="1">
                <a:solidFill>
                  <a:schemeClr val="tx1"/>
                </a:solidFill>
              </a:rPr>
              <a:t>robotun</a:t>
            </a:r>
            <a:r>
              <a:rPr lang="en-US" sz="3000" dirty="0">
                <a:solidFill>
                  <a:schemeClr val="tx1"/>
                </a:solidFill>
              </a:rPr>
              <a:t> her </a:t>
            </a:r>
            <a:r>
              <a:rPr lang="en-US" sz="3000" dirty="0" err="1">
                <a:solidFill>
                  <a:schemeClr val="tx1"/>
                </a:solidFill>
              </a:rPr>
              <a:t>iki</a:t>
            </a:r>
            <a:r>
              <a:rPr lang="en-US" sz="3000" dirty="0">
                <a:solidFill>
                  <a:schemeClr val="tx1"/>
                </a:solidFill>
              </a:rPr>
              <a:t> </a:t>
            </a:r>
            <a:r>
              <a:rPr lang="en-US" sz="3000" dirty="0" err="1">
                <a:solidFill>
                  <a:schemeClr val="tx1"/>
                </a:solidFill>
              </a:rPr>
              <a:t>tarafındaki</a:t>
            </a:r>
            <a:r>
              <a:rPr lang="en-US" sz="3000" dirty="0">
                <a:solidFill>
                  <a:schemeClr val="tx1"/>
                </a:solidFill>
              </a:rPr>
              <a:t> </a:t>
            </a:r>
            <a:r>
              <a:rPr lang="en-US" sz="3000" dirty="0" err="1">
                <a:solidFill>
                  <a:schemeClr val="tx1"/>
                </a:solidFill>
              </a:rPr>
              <a:t>aktarma</a:t>
            </a:r>
            <a:r>
              <a:rPr lang="en-US" sz="3000" dirty="0">
                <a:solidFill>
                  <a:schemeClr val="tx1"/>
                </a:solidFill>
              </a:rPr>
              <a:t> </a:t>
            </a:r>
            <a:r>
              <a:rPr lang="en-US" sz="3000" dirty="0" err="1">
                <a:solidFill>
                  <a:schemeClr val="tx1"/>
                </a:solidFill>
              </a:rPr>
              <a:t>organlarını</a:t>
            </a:r>
            <a:r>
              <a:rPr lang="en-US" sz="3000" dirty="0">
                <a:solidFill>
                  <a:schemeClr val="tx1"/>
                </a:solidFill>
              </a:rPr>
              <a:t> </a:t>
            </a:r>
            <a:r>
              <a:rPr lang="en-US" sz="3000" dirty="0" err="1">
                <a:solidFill>
                  <a:schemeClr val="tx1"/>
                </a:solidFill>
              </a:rPr>
              <a:t>ayrı</a:t>
            </a:r>
            <a:r>
              <a:rPr lang="en-US" sz="3000" dirty="0">
                <a:solidFill>
                  <a:schemeClr val="tx1"/>
                </a:solidFill>
              </a:rPr>
              <a:t> </a:t>
            </a:r>
            <a:r>
              <a:rPr lang="en-US" sz="3000" dirty="0" err="1">
                <a:solidFill>
                  <a:schemeClr val="tx1"/>
                </a:solidFill>
              </a:rPr>
              <a:t>ayrı</a:t>
            </a:r>
            <a:r>
              <a:rPr lang="en-US" sz="3000" dirty="0">
                <a:solidFill>
                  <a:schemeClr val="tx1"/>
                </a:solidFill>
              </a:rPr>
              <a:t> </a:t>
            </a:r>
            <a:r>
              <a:rPr lang="en-US" sz="3000" dirty="0" err="1">
                <a:solidFill>
                  <a:schemeClr val="tx1"/>
                </a:solidFill>
              </a:rPr>
              <a:t>kontrol</a:t>
            </a:r>
            <a:r>
              <a:rPr lang="en-US" sz="3000" dirty="0">
                <a:solidFill>
                  <a:schemeClr val="tx1"/>
                </a:solidFill>
              </a:rPr>
              <a:t> </a:t>
            </a:r>
            <a:r>
              <a:rPr lang="en-US" sz="3000" dirty="0" err="1">
                <a:solidFill>
                  <a:schemeClr val="tx1"/>
                </a:solidFill>
              </a:rPr>
              <a:t>etmek</a:t>
            </a:r>
            <a:r>
              <a:rPr lang="en-US" sz="3000" dirty="0">
                <a:solidFill>
                  <a:schemeClr val="tx1"/>
                </a:solidFill>
              </a:rPr>
              <a:t> </a:t>
            </a:r>
            <a:r>
              <a:rPr lang="en-US" sz="3000" dirty="0" err="1">
                <a:solidFill>
                  <a:schemeClr val="tx1"/>
                </a:solidFill>
              </a:rPr>
              <a:t>için</a:t>
            </a:r>
            <a:r>
              <a:rPr lang="en-US" sz="3000" dirty="0">
                <a:solidFill>
                  <a:schemeClr val="tx1"/>
                </a:solidFill>
              </a:rPr>
              <a:t> </a:t>
            </a:r>
            <a:r>
              <a:rPr lang="en-US" sz="3000" dirty="0" err="1">
                <a:solidFill>
                  <a:schemeClr val="tx1"/>
                </a:solidFill>
              </a:rPr>
              <a:t>iki</a:t>
            </a:r>
            <a:r>
              <a:rPr lang="en-US" sz="3000" dirty="0">
                <a:solidFill>
                  <a:schemeClr val="tx1"/>
                </a:solidFill>
              </a:rPr>
              <a:t> joystick </a:t>
            </a:r>
            <a:r>
              <a:rPr lang="en-US" sz="3000" dirty="0" err="1">
                <a:solidFill>
                  <a:schemeClr val="tx1"/>
                </a:solidFill>
              </a:rPr>
              <a:t>kullanır</a:t>
            </a:r>
            <a:r>
              <a:rPr lang="tr-TR" altLang="en-US" sz="3000" dirty="0">
                <a:solidFill>
                  <a:schemeClr val="tx1"/>
                </a:solidFill>
              </a:rPr>
              <a:t>.</a:t>
            </a:r>
            <a:endParaRPr lang="tr-TR" altLang="en-US" sz="3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26" name="Picture 2" descr="Using the WPILib Classes to Drive your Robot — FIRST Robotics Competition  docu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29" y="-277"/>
            <a:ext cx="4396823" cy="270573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106"/>
          <p:cNvPicPr>
            <a:picLocks noChangeAspect="1"/>
          </p:cNvPicPr>
          <p:nvPr/>
        </p:nvPicPr>
        <p:blipFill>
          <a:blip r:embed="rId3"/>
          <a:stretch>
            <a:fillRect/>
          </a:stretch>
        </p:blipFill>
        <p:spPr>
          <a:xfrm>
            <a:off x="160919" y="3573262"/>
            <a:ext cx="2488702" cy="2670280"/>
          </a:xfrm>
          <a:prstGeom prst="rect">
            <a:avLst/>
          </a:prstGeom>
          <a:noFill/>
          <a:ln w="9525">
            <a:noFill/>
          </a:ln>
        </p:spPr>
      </p:pic>
      <p:pic>
        <p:nvPicPr>
          <p:cNvPr id="1028" name="Picture 4" descr="2022-20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621" y="3998859"/>
            <a:ext cx="3647197" cy="2049261"/>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p:cNvPicPr>
            <a:picLocks noChangeAspect="1"/>
          </p:cNvPicPr>
          <p:nvPr/>
        </p:nvPicPr>
        <p:blipFill>
          <a:blip r:embed="rId5"/>
          <a:stretch>
            <a:fillRect/>
          </a:stretch>
        </p:blipFill>
        <p:spPr>
          <a:xfrm>
            <a:off x="6096000" y="166"/>
            <a:ext cx="5534025" cy="2438400"/>
          </a:xfrm>
          <a:prstGeom prst="rect">
            <a:avLst/>
          </a:prstGeom>
        </p:spPr>
      </p:pic>
      <p:pic>
        <p:nvPicPr>
          <p:cNvPr id="9" name="Resim 8"/>
          <p:cNvPicPr>
            <a:picLocks noChangeAspect="1"/>
          </p:cNvPicPr>
          <p:nvPr/>
        </p:nvPicPr>
        <p:blipFill>
          <a:blip r:embed="rId6"/>
          <a:stretch>
            <a:fillRect/>
          </a:stretch>
        </p:blipFill>
        <p:spPr>
          <a:xfrm>
            <a:off x="7039414" y="3091481"/>
            <a:ext cx="3647196" cy="3716823"/>
          </a:xfrm>
          <a:prstGeom prst="rect">
            <a:avLst/>
          </a:prstGeom>
        </p:spPr>
      </p:pic>
      <p:cxnSp>
        <p:nvCxnSpPr>
          <p:cNvPr id="11" name="Düz Bağlayıcı 10"/>
          <p:cNvCxnSpPr/>
          <p:nvPr/>
        </p:nvCxnSpPr>
        <p:spPr>
          <a:xfrm>
            <a:off x="5221357" y="0"/>
            <a:ext cx="0" cy="2888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flipH="1" flipV="1">
            <a:off x="5221357" y="2859141"/>
            <a:ext cx="7063408" cy="29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6559826" y="2859141"/>
            <a:ext cx="0" cy="3998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flipH="1">
            <a:off x="0" y="2859141"/>
            <a:ext cx="522135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Metin kutusu 12"/>
          <p:cNvSpPr txBox="1"/>
          <p:nvPr/>
        </p:nvSpPr>
        <p:spPr>
          <a:xfrm>
            <a:off x="1733273" y="113665"/>
            <a:ext cx="5314121" cy="646331"/>
          </a:xfrm>
          <a:prstGeom prst="rect">
            <a:avLst/>
          </a:prstGeom>
          <a:noFill/>
        </p:spPr>
        <p:txBody>
          <a:bodyPr wrap="square">
            <a:spAutoFit/>
          </a:bodyPr>
          <a:lstStyle/>
          <a:p>
            <a:pPr>
              <a:lnSpc>
                <a:spcPct val="90000"/>
              </a:lnSpc>
              <a:spcAft>
                <a:spcPts val="800"/>
              </a:spcAft>
            </a:pPr>
            <a:r>
              <a:rPr lang="tr-TR" sz="4000" kern="1200" dirty="0">
                <a:solidFill>
                  <a:srgbClr val="000000"/>
                </a:solidFill>
                <a:effectLst/>
                <a:latin typeface="Calibri Light" panose="020F0302020204030204" charset="0"/>
                <a:ea typeface="Times New Roman" panose="02020603050405020304" pitchFamily="18" charset="0"/>
                <a:cs typeface="Times New Roman" panose="02020603050405020304" pitchFamily="18" charset="0"/>
              </a:rPr>
              <a:t>PWM ve CAN Nedir?</a:t>
            </a:r>
            <a:endParaRPr lang="tr-TR" sz="4000" dirty="0">
              <a:effectLst/>
              <a:latin typeface="Calibri" panose="020F0502020204030204" charset="0"/>
              <a:ea typeface="Calibri" panose="020F0502020204030204" charset="0"/>
              <a:cs typeface="Times New Roman" panose="02020603050405020304" pitchFamily="18" charset="0"/>
            </a:endParaRPr>
          </a:p>
        </p:txBody>
      </p:sp>
      <p:sp>
        <p:nvSpPr>
          <p:cNvPr id="15" name="Metin kutusu 14"/>
          <p:cNvSpPr txBox="1"/>
          <p:nvPr/>
        </p:nvSpPr>
        <p:spPr>
          <a:xfrm>
            <a:off x="566530" y="1003488"/>
            <a:ext cx="11058939" cy="2862322"/>
          </a:xfrm>
          <a:prstGeom prst="rect">
            <a:avLst/>
          </a:prstGeom>
          <a:noFill/>
        </p:spPr>
        <p:txBody>
          <a:bodyPr wrap="square">
            <a:spAutoFit/>
          </a:bodyPr>
          <a:lstStyle/>
          <a:p>
            <a:pPr marL="342900" lvl="0" indent="-342900">
              <a:lnSpc>
                <a:spcPct val="90000"/>
              </a:lnSpc>
              <a:buFont typeface="Arial" panose="020B0604020202020204" pitchFamily="34" charset="0"/>
              <a:buChar char="•"/>
              <a:tabLst>
                <a:tab pos="457200" algn="l"/>
              </a:tabLst>
            </a:pPr>
            <a:r>
              <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rPr>
              <a:t>PWM ve CAN bağlantısını motor sürücülere veri iletmek ve almak için kullanırız.</a:t>
            </a:r>
            <a:endPar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endParaRPr>
          </a:p>
          <a:p>
            <a:pPr lvl="0">
              <a:lnSpc>
                <a:spcPct val="90000"/>
              </a:lnSpc>
              <a:tabLst>
                <a:tab pos="457200" algn="l"/>
              </a:tabLst>
            </a:pPr>
            <a:endPar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PWM ve CAN Farkları nelerdir?</a:t>
            </a:r>
            <a:endPar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endPar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r>
              <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rPr>
              <a:t>PWM de </a:t>
            </a:r>
            <a:r>
              <a:rPr lang="tr-TR" sz="2500" kern="1200" dirty="0" err="1">
                <a:solidFill>
                  <a:srgbClr val="000000"/>
                </a:solidFill>
                <a:effectLst/>
                <a:latin typeface="Calibri" panose="020F0502020204030204" charset="0"/>
                <a:ea typeface="Times New Roman" panose="02020603050405020304" pitchFamily="18" charset="0"/>
                <a:cs typeface="Times New Roman" panose="02020603050405020304" pitchFamily="18" charset="0"/>
              </a:rPr>
              <a:t>Roborio</a:t>
            </a:r>
            <a:r>
              <a:rPr lang="tr-TR" sz="2500" dirty="0" err="1">
                <a:solidFill>
                  <a:srgbClr val="000000"/>
                </a:solidFill>
                <a:latin typeface="Calibri" panose="020F0502020204030204" charset="0"/>
                <a:ea typeface="Times New Roman" panose="02020603050405020304" pitchFamily="18" charset="0"/>
                <a:cs typeface="Times New Roman" panose="02020603050405020304" pitchFamily="18" charset="0"/>
              </a:rPr>
              <a:t>unun</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 üzerindeki PWM </a:t>
            </a:r>
            <a:r>
              <a:rPr lang="tr-TR" sz="2500" dirty="0" err="1">
                <a:solidFill>
                  <a:srgbClr val="000000"/>
                </a:solidFill>
                <a:latin typeface="Calibri" panose="020F0502020204030204" charset="0"/>
                <a:ea typeface="Times New Roman" panose="02020603050405020304" pitchFamily="18" charset="0"/>
                <a:cs typeface="Times New Roman" panose="02020603050405020304" pitchFamily="18" charset="0"/>
              </a:rPr>
              <a:t>pinlerine</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 3 </a:t>
            </a:r>
            <a:r>
              <a:rPr lang="tr-TR" sz="2500" dirty="0" err="1">
                <a:solidFill>
                  <a:srgbClr val="000000"/>
                </a:solidFill>
                <a:latin typeface="Calibri" panose="020F0502020204030204" charset="0"/>
                <a:ea typeface="Times New Roman" panose="02020603050405020304" pitchFamily="18" charset="0"/>
                <a:cs typeface="Times New Roman" panose="02020603050405020304" pitchFamily="18" charset="0"/>
              </a:rPr>
              <a:t>lü</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 kablo girer,0-9 a kadardır.</a:t>
            </a:r>
            <a:endPar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endPar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r>
              <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rPr>
              <a:t>CAN de so</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nsuz tane kullanılabilir , bağlantısı tüm can cihazlarından , can cihazları ile can kablosu </a:t>
            </a:r>
            <a:r>
              <a:rPr lang="tr-TR" sz="2500" dirty="0" err="1">
                <a:solidFill>
                  <a:srgbClr val="000000"/>
                </a:solidFill>
                <a:latin typeface="Calibri" panose="020F0502020204030204" charset="0"/>
                <a:ea typeface="Times New Roman" panose="02020603050405020304" pitchFamily="18" charset="0"/>
                <a:cs typeface="Times New Roman" panose="02020603050405020304" pitchFamily="18" charset="0"/>
              </a:rPr>
              <a:t>birleştirilirek.roboriounun</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 üzerindeki can yuvasına girer.</a:t>
            </a:r>
            <a:endPar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endParaRPr>
          </a:p>
        </p:txBody>
      </p:sp>
      <p:pic>
        <p:nvPicPr>
          <p:cNvPr id="21" name="Resim 20"/>
          <p:cNvPicPr>
            <a:picLocks noChangeAspect="1"/>
          </p:cNvPicPr>
          <p:nvPr/>
        </p:nvPicPr>
        <p:blipFill>
          <a:blip r:embed="rId2"/>
          <a:stretch>
            <a:fillRect/>
          </a:stretch>
        </p:blipFill>
        <p:spPr>
          <a:xfrm>
            <a:off x="4697675" y="3865644"/>
            <a:ext cx="3829879" cy="32353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35" y="0"/>
            <a:ext cx="10515600" cy="1009015"/>
          </a:xfrm>
        </p:spPr>
        <p:txBody>
          <a:bodyPr/>
          <a:lstStyle/>
          <a:p>
            <a:pPr algn="l"/>
            <a:r>
              <a:rPr lang="tr-TR" altLang="en-US">
                <a:solidFill>
                  <a:schemeClr val="tx1"/>
                </a:solidFill>
              </a:rPr>
              <a:t>              Robot Modları Nedir?</a:t>
            </a:r>
            <a:endParaRPr lang="tr-TR" altLang="en-US">
              <a:solidFill>
                <a:schemeClr val="tx1"/>
              </a:solidFill>
            </a:endParaRPr>
          </a:p>
        </p:txBody>
      </p:sp>
      <p:sp>
        <p:nvSpPr>
          <p:cNvPr id="3" name="Content Placeholder 2"/>
          <p:cNvSpPr>
            <a:spLocks noGrp="1"/>
          </p:cNvSpPr>
          <p:nvPr>
            <p:ph sz="half" idx="1"/>
          </p:nvPr>
        </p:nvSpPr>
        <p:spPr>
          <a:xfrm>
            <a:off x="38735" y="1305560"/>
            <a:ext cx="12114530" cy="5551805"/>
          </a:xfrm>
        </p:spPr>
        <p:txBody>
          <a:bodyPr>
            <a:normAutofit/>
          </a:bodyPr>
          <a:lstStyle/>
          <a:p>
            <a:r>
              <a:rPr lang="tr-TR" altLang="en-US"/>
              <a:t>Robot modları robotun hangi işi yapıcaksa ona göre seçilir.</a:t>
            </a:r>
            <a:endParaRPr lang="tr-TR" altLang="en-US"/>
          </a:p>
          <a:p>
            <a:r>
              <a:rPr lang="tr-TR" altLang="en-US"/>
              <a:t>robot türleri </a:t>
            </a:r>
            <a:endParaRPr lang="tr-TR" altLang="en-US"/>
          </a:p>
          <a:p>
            <a:pPr marL="514350" indent="-514350">
              <a:buAutoNum type="arabicPeriod"/>
            </a:pPr>
            <a:r>
              <a:rPr lang="tr-TR" altLang="en-US"/>
              <a:t>TeleOpereted (Uzaktan kumanda)</a:t>
            </a:r>
            <a:endParaRPr lang="tr-TR" altLang="en-US"/>
          </a:p>
          <a:p>
            <a:pPr marL="514350" indent="-514350">
              <a:buAutoNum type="arabicPeriod"/>
            </a:pPr>
            <a:r>
              <a:rPr lang="tr-TR" altLang="en-US"/>
              <a:t>Autonoums(kendi belirlenenhareketleri)</a:t>
            </a:r>
            <a:endParaRPr lang="tr-TR" altLang="en-US"/>
          </a:p>
          <a:p>
            <a:pPr marL="514350" indent="-514350">
              <a:buAutoNum type="arabicPeriod"/>
            </a:pPr>
            <a:r>
              <a:rPr lang="tr-TR" altLang="en-US"/>
              <a:t>Practice(pratik)</a:t>
            </a:r>
            <a:endParaRPr lang="tr-TR" altLang="en-US"/>
          </a:p>
          <a:p>
            <a:pPr marL="514350" indent="-514350">
              <a:buAutoNum type="arabicPeriod"/>
            </a:pPr>
            <a:r>
              <a:rPr lang="tr-TR" altLang="en-US"/>
              <a:t>Test(test)</a:t>
            </a:r>
            <a:endParaRPr lang="tr-TR" altLang="en-US"/>
          </a:p>
          <a:p>
            <a:pPr marL="0" indent="0">
              <a:buNone/>
            </a:pPr>
            <a:endParaRPr lang="tr-TR" altLang="en-US"/>
          </a:p>
          <a:p>
            <a:pPr marL="514350" indent="-514350">
              <a:buAutoNum type="arabicPeriod"/>
            </a:pPr>
            <a:endParaRPr lang="tr-TR" altLang="en-US"/>
          </a:p>
          <a:p>
            <a:pPr marL="514350" indent="-514350">
              <a:buAutoNum type="arabicPeriod"/>
            </a:pPr>
            <a:endParaRPr lang="tr-TR" altLang="en-US"/>
          </a:p>
          <a:p>
            <a:pPr marL="0" indent="0">
              <a:buNone/>
            </a:pPr>
            <a:r>
              <a:rPr lang="tr-TR" altLang="en-US"/>
              <a:t>                                                                                                                                            --&gt;                               </a:t>
            </a:r>
            <a:endParaRPr lang="tr-T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465" y="1251585"/>
            <a:ext cx="11177905" cy="2397125"/>
          </a:xfrm>
        </p:spPr>
        <p:txBody>
          <a:bodyPr>
            <a:normAutofit lnSpcReduction="10000"/>
          </a:bodyPr>
          <a:lstStyle/>
          <a:p>
            <a:r>
              <a:rPr lang="tr-TR" altLang="en-US" dirty="0">
                <a:solidFill>
                  <a:schemeClr val="tx1"/>
                </a:solidFill>
              </a:rPr>
              <a:t>WPİLİB </a:t>
            </a:r>
            <a:r>
              <a:rPr lang="tr-TR" altLang="en-US" dirty="0" err="1">
                <a:solidFill>
                  <a:schemeClr val="tx1"/>
                </a:solidFill>
              </a:rPr>
              <a:t>frc</a:t>
            </a:r>
            <a:r>
              <a:rPr lang="tr-TR" altLang="en-US" dirty="0">
                <a:solidFill>
                  <a:schemeClr val="tx1"/>
                </a:solidFill>
              </a:rPr>
              <a:t> </a:t>
            </a:r>
            <a:r>
              <a:rPr lang="tr-TR" altLang="en-US" dirty="0" err="1">
                <a:solidFill>
                  <a:schemeClr val="tx1"/>
                </a:solidFill>
              </a:rPr>
              <a:t>için,Worcester</a:t>
            </a:r>
            <a:r>
              <a:rPr lang="tr-TR" altLang="en-US" dirty="0">
                <a:solidFill>
                  <a:schemeClr val="tx1"/>
                </a:solidFill>
              </a:rPr>
              <a:t> </a:t>
            </a:r>
            <a:r>
              <a:rPr lang="tr-TR" altLang="en-US" dirty="0" err="1">
                <a:solidFill>
                  <a:schemeClr val="tx1"/>
                </a:solidFill>
              </a:rPr>
              <a:t>Polytechnic</a:t>
            </a:r>
            <a:r>
              <a:rPr lang="tr-TR" altLang="en-US" dirty="0">
                <a:solidFill>
                  <a:schemeClr val="tx1"/>
                </a:solidFill>
              </a:rPr>
              <a:t> </a:t>
            </a:r>
            <a:r>
              <a:rPr lang="tr-TR" altLang="en-US" dirty="0" err="1">
                <a:solidFill>
                  <a:schemeClr val="tx1"/>
                </a:solidFill>
              </a:rPr>
              <a:t>Institute</a:t>
            </a:r>
            <a:r>
              <a:rPr lang="tr-TR" altLang="en-US" dirty="0">
                <a:solidFill>
                  <a:schemeClr val="tx1"/>
                </a:solidFill>
              </a:rPr>
              <a:t> (WPI) </a:t>
            </a:r>
            <a:r>
              <a:rPr lang="tr-TR" altLang="en-US" dirty="0" err="1">
                <a:solidFill>
                  <a:schemeClr val="tx1"/>
                </a:solidFill>
              </a:rPr>
              <a:t>amerikan</a:t>
            </a:r>
            <a:r>
              <a:rPr lang="tr-TR" altLang="en-US" dirty="0">
                <a:solidFill>
                  <a:schemeClr val="tx1"/>
                </a:solidFill>
              </a:rPr>
              <a:t>  </a:t>
            </a:r>
            <a:endParaRPr lang="tr-TR" altLang="en-US" dirty="0">
              <a:solidFill>
                <a:schemeClr val="tx1"/>
              </a:solidFill>
            </a:endParaRPr>
          </a:p>
          <a:p>
            <a:pPr marL="0" indent="0">
              <a:buNone/>
            </a:pPr>
            <a:r>
              <a:rPr lang="tr-TR" altLang="en-US" dirty="0">
                <a:solidFill>
                  <a:schemeClr val="tx1"/>
                </a:solidFill>
              </a:rPr>
              <a:t>  </a:t>
            </a:r>
            <a:r>
              <a:rPr lang="tr-TR" altLang="en-US" dirty="0" err="1">
                <a:solidFill>
                  <a:schemeClr val="tx1"/>
                </a:solidFill>
              </a:rPr>
              <a:t>universitesi</a:t>
            </a:r>
            <a:r>
              <a:rPr lang="tr-TR" altLang="en-US" dirty="0">
                <a:solidFill>
                  <a:schemeClr val="tx1"/>
                </a:solidFill>
              </a:rPr>
              <a:t> tarafından oluşturulan bir Kütüphanedir.</a:t>
            </a:r>
            <a:endParaRPr lang="tr-TR" altLang="en-US" dirty="0">
              <a:solidFill>
                <a:schemeClr val="tx1"/>
              </a:solidFill>
            </a:endParaRPr>
          </a:p>
          <a:p>
            <a:r>
              <a:rPr lang="tr-TR" altLang="en-US" dirty="0">
                <a:solidFill>
                  <a:schemeClr val="tx1"/>
                </a:solidFill>
              </a:rPr>
              <a:t>Robotu kodlarken bu platformu kullanırız.</a:t>
            </a:r>
            <a:endParaRPr lang="tr-TR" altLang="en-US" dirty="0">
              <a:solidFill>
                <a:schemeClr val="tx1"/>
              </a:solidFill>
            </a:endParaRPr>
          </a:p>
          <a:p>
            <a:r>
              <a:rPr lang="tr-TR" altLang="en-US" dirty="0">
                <a:solidFill>
                  <a:schemeClr val="tx1"/>
                </a:solidFill>
              </a:rPr>
              <a:t>Sürekli güncellenir.</a:t>
            </a:r>
            <a:endParaRPr lang="tr-TR" altLang="en-US" dirty="0">
              <a:solidFill>
                <a:schemeClr val="tx1"/>
              </a:solidFill>
            </a:endParaRPr>
          </a:p>
          <a:p>
            <a:r>
              <a:rPr lang="tr-TR" altLang="en-US" dirty="0">
                <a:solidFill>
                  <a:schemeClr val="tx1"/>
                </a:solidFill>
              </a:rPr>
              <a:t>amacı robotik yarışması </a:t>
            </a:r>
            <a:r>
              <a:rPr lang="tr-TR" altLang="en-US" dirty="0" err="1">
                <a:solidFill>
                  <a:schemeClr val="tx1"/>
                </a:solidFill>
              </a:rPr>
              <a:t>frc</a:t>
            </a:r>
            <a:r>
              <a:rPr lang="tr-TR" altLang="en-US" dirty="0">
                <a:solidFill>
                  <a:schemeClr val="tx1"/>
                </a:solidFill>
              </a:rPr>
              <a:t> de kullanılan robotları kodlamak içindir.</a:t>
            </a:r>
            <a:endParaRPr lang="tr-TR" altLang="en-US" dirty="0">
              <a:solidFill>
                <a:schemeClr val="tx1"/>
              </a:solidFill>
            </a:endParaRPr>
          </a:p>
        </p:txBody>
      </p:sp>
      <p:pic>
        <p:nvPicPr>
          <p:cNvPr id="4" name="Picture 3" descr="indir (1) (1)"/>
          <p:cNvPicPr>
            <a:picLocks noChangeAspect="1"/>
          </p:cNvPicPr>
          <p:nvPr/>
        </p:nvPicPr>
        <p:blipFill>
          <a:blip r:embed="rId2"/>
          <a:stretch>
            <a:fillRect/>
          </a:stretch>
        </p:blipFill>
        <p:spPr>
          <a:xfrm>
            <a:off x="8024495" y="4488180"/>
            <a:ext cx="2362835" cy="2224405"/>
          </a:xfrm>
          <a:prstGeom prst="rect">
            <a:avLst/>
          </a:prstGeom>
        </p:spPr>
      </p:pic>
      <p:sp>
        <p:nvSpPr>
          <p:cNvPr id="6" name="Title 1"/>
          <p:cNvSpPr>
            <a:spLocks noGrp="1"/>
          </p:cNvSpPr>
          <p:nvPr/>
        </p:nvSpPr>
        <p:spPr>
          <a:xfrm>
            <a:off x="1676400" y="-742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b="1">
                <a:solidFill>
                  <a:schemeClr val="tx1"/>
                </a:solidFill>
              </a:rPr>
              <a:t>Wpilib Nedir?</a:t>
            </a:r>
            <a:endParaRPr lang="tr-TR" altLang="en-US" b="1">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3695" y="-216535"/>
            <a:ext cx="7759700" cy="1325880"/>
          </a:xfrm>
        </p:spPr>
        <p:txBody>
          <a:bodyPr>
            <a:normAutofit/>
          </a:bodyPr>
          <a:lstStyle/>
          <a:p>
            <a:r>
              <a:rPr lang="tr-TR" altLang="en-US">
                <a:solidFill>
                  <a:schemeClr val="tx1"/>
                </a:solidFill>
                <a:sym typeface="+mn-ea"/>
              </a:rPr>
              <a:t>TeleOperated</a:t>
            </a:r>
            <a:r>
              <a:rPr lang="tr-TR" altLang="en-US">
                <a:solidFill>
                  <a:schemeClr val="tx1"/>
                </a:solidFill>
              </a:rPr>
              <a:t> ve </a:t>
            </a:r>
            <a:r>
              <a:rPr lang="tr-TR" altLang="en-US">
                <a:solidFill>
                  <a:schemeClr val="tx1"/>
                </a:solidFill>
                <a:sym typeface="+mn-ea"/>
              </a:rPr>
              <a:t>Autonoums </a:t>
            </a:r>
            <a:r>
              <a:rPr lang="tr-TR" altLang="en-US">
                <a:solidFill>
                  <a:schemeClr val="tx1"/>
                </a:solidFill>
              </a:rPr>
              <a:t>nedir?</a:t>
            </a:r>
            <a:endParaRPr lang="tr-TR" altLang="en-US">
              <a:solidFill>
                <a:schemeClr val="tx1"/>
              </a:solidFill>
            </a:endParaRPr>
          </a:p>
        </p:txBody>
      </p:sp>
      <p:sp>
        <p:nvSpPr>
          <p:cNvPr id="3" name="Content Placeholder 2"/>
          <p:cNvSpPr>
            <a:spLocks noGrp="1"/>
          </p:cNvSpPr>
          <p:nvPr>
            <p:ph sz="half" idx="1"/>
          </p:nvPr>
        </p:nvSpPr>
        <p:spPr>
          <a:xfrm>
            <a:off x="304165" y="1109345"/>
            <a:ext cx="5677535" cy="4850765"/>
          </a:xfrm>
        </p:spPr>
        <p:txBody>
          <a:bodyPr>
            <a:normAutofit fontScale="97500" lnSpcReduction="10000"/>
          </a:bodyPr>
          <a:lstStyle/>
          <a:p>
            <a:r>
              <a:rPr lang="en-US" dirty="0" err="1"/>
              <a:t>Teleop</a:t>
            </a:r>
            <a:r>
              <a:rPr lang="en-US" dirty="0"/>
              <a:t> (Teleoperated) </a:t>
            </a:r>
            <a:r>
              <a:rPr lang="en-US" dirty="0" err="1"/>
              <a:t>Modu</a:t>
            </a:r>
            <a:r>
              <a:rPr lang="en-US" dirty="0"/>
              <a:t>:</a:t>
            </a:r>
            <a:endParaRPr lang="en-US" dirty="0"/>
          </a:p>
          <a:p>
            <a:r>
              <a:rPr lang="en-US" dirty="0"/>
              <a:t>Bu mod, </a:t>
            </a:r>
            <a:r>
              <a:rPr lang="en-US" dirty="0" err="1"/>
              <a:t>insan</a:t>
            </a:r>
            <a:r>
              <a:rPr lang="en-US" dirty="0"/>
              <a:t> </a:t>
            </a:r>
            <a:r>
              <a:rPr lang="en-US" dirty="0" err="1"/>
              <a:t>operatörlerin</a:t>
            </a:r>
            <a:r>
              <a:rPr lang="en-US" dirty="0"/>
              <a:t> </a:t>
            </a:r>
            <a:r>
              <a:rPr lang="en-US" dirty="0" err="1"/>
              <a:t>robotu</a:t>
            </a:r>
            <a:r>
              <a:rPr lang="en-US" dirty="0"/>
              <a:t> </a:t>
            </a:r>
            <a:r>
              <a:rPr lang="en-US" dirty="0" err="1"/>
              <a:t>uzaktan</a:t>
            </a:r>
            <a:r>
              <a:rPr lang="en-US" dirty="0"/>
              <a:t> </a:t>
            </a:r>
            <a:r>
              <a:rPr lang="en-US" dirty="0" err="1"/>
              <a:t>kontrol</a:t>
            </a:r>
            <a:r>
              <a:rPr lang="en-US" dirty="0"/>
              <a:t> </a:t>
            </a:r>
            <a:r>
              <a:rPr lang="en-US" dirty="0" err="1"/>
              <a:t>etmeleri</a:t>
            </a:r>
            <a:r>
              <a:rPr lang="en-US" dirty="0"/>
              <a:t> </a:t>
            </a:r>
            <a:r>
              <a:rPr lang="en-US" dirty="0" err="1"/>
              <a:t>için</a:t>
            </a:r>
            <a:r>
              <a:rPr lang="en-US" dirty="0"/>
              <a:t> </a:t>
            </a:r>
            <a:r>
              <a:rPr lang="en-US" dirty="0" err="1"/>
              <a:t>tasarlanmıştır</a:t>
            </a:r>
            <a:r>
              <a:rPr lang="en-US" dirty="0"/>
              <a:t>.</a:t>
            </a:r>
            <a:endParaRPr lang="en-US" dirty="0"/>
          </a:p>
          <a:p>
            <a:r>
              <a:rPr lang="en-US" dirty="0" err="1"/>
              <a:t>Oyuncular</a:t>
            </a:r>
            <a:r>
              <a:rPr lang="en-US" dirty="0"/>
              <a:t> </a:t>
            </a:r>
            <a:r>
              <a:rPr lang="en-US" dirty="0" err="1"/>
              <a:t>bir</a:t>
            </a:r>
            <a:r>
              <a:rPr lang="en-US" dirty="0"/>
              <a:t> </a:t>
            </a:r>
            <a:r>
              <a:rPr lang="en-US" dirty="0" err="1"/>
              <a:t>denetleyici</a:t>
            </a:r>
            <a:r>
              <a:rPr lang="en-US" dirty="0"/>
              <a:t> </a:t>
            </a:r>
            <a:r>
              <a:rPr lang="en-US" dirty="0" err="1"/>
              <a:t>kullanarak</a:t>
            </a:r>
            <a:r>
              <a:rPr lang="en-US" dirty="0"/>
              <a:t> </a:t>
            </a:r>
            <a:r>
              <a:rPr lang="en-US" dirty="0" err="1"/>
              <a:t>robotu</a:t>
            </a:r>
            <a:r>
              <a:rPr lang="en-US" dirty="0"/>
              <a:t> </a:t>
            </a:r>
            <a:r>
              <a:rPr lang="en-US" dirty="0" err="1"/>
              <a:t>yönlendirir</a:t>
            </a:r>
            <a:r>
              <a:rPr lang="en-US" dirty="0"/>
              <a:t> </a:t>
            </a:r>
            <a:r>
              <a:rPr lang="en-US" dirty="0" err="1"/>
              <a:t>ve</a:t>
            </a:r>
            <a:r>
              <a:rPr lang="en-US" dirty="0"/>
              <a:t> </a:t>
            </a:r>
            <a:r>
              <a:rPr lang="en-US" dirty="0" err="1"/>
              <a:t>oyun</a:t>
            </a:r>
            <a:r>
              <a:rPr lang="en-US" dirty="0"/>
              <a:t> </a:t>
            </a:r>
            <a:r>
              <a:rPr lang="en-US" dirty="0" err="1"/>
              <a:t>alanındaki</a:t>
            </a:r>
            <a:r>
              <a:rPr lang="en-US" dirty="0"/>
              <a:t> </a:t>
            </a:r>
            <a:r>
              <a:rPr lang="en-US" dirty="0" err="1"/>
              <a:t>görevleri</a:t>
            </a:r>
            <a:r>
              <a:rPr lang="en-US" dirty="0"/>
              <a:t> </a:t>
            </a:r>
            <a:r>
              <a:rPr lang="en-US" dirty="0" err="1"/>
              <a:t>gerçekleştirir</a:t>
            </a:r>
            <a:r>
              <a:rPr lang="en-US" dirty="0"/>
              <a:t>.</a:t>
            </a:r>
            <a:endParaRPr lang="en-US" dirty="0"/>
          </a:p>
          <a:p>
            <a:r>
              <a:rPr lang="en-US" dirty="0" err="1"/>
              <a:t>Teleop</a:t>
            </a:r>
            <a:r>
              <a:rPr lang="en-US" dirty="0"/>
              <a:t> </a:t>
            </a:r>
            <a:r>
              <a:rPr lang="en-US" dirty="0" err="1"/>
              <a:t>modu</a:t>
            </a:r>
            <a:r>
              <a:rPr lang="en-US" dirty="0"/>
              <a:t> </a:t>
            </a:r>
            <a:r>
              <a:rPr lang="en-US" dirty="0" err="1"/>
              <a:t>genellikle</a:t>
            </a:r>
            <a:r>
              <a:rPr lang="en-US" dirty="0"/>
              <a:t> </a:t>
            </a:r>
            <a:r>
              <a:rPr lang="en-US" dirty="0" err="1"/>
              <a:t>maçın</a:t>
            </a:r>
            <a:r>
              <a:rPr lang="en-US" dirty="0"/>
              <a:t> </a:t>
            </a:r>
            <a:r>
              <a:rPr lang="en-US" dirty="0" err="1"/>
              <a:t>çoğu</a:t>
            </a:r>
            <a:r>
              <a:rPr lang="en-US" dirty="0"/>
              <a:t> </a:t>
            </a:r>
            <a:r>
              <a:rPr lang="en-US" dirty="0" err="1"/>
              <a:t>süresini</a:t>
            </a:r>
            <a:r>
              <a:rPr lang="en-US" dirty="0"/>
              <a:t> </a:t>
            </a:r>
            <a:r>
              <a:rPr lang="en-US" dirty="0" err="1"/>
              <a:t>kapsar</a:t>
            </a:r>
            <a:r>
              <a:rPr lang="en-US" dirty="0"/>
              <a:t> </a:t>
            </a:r>
            <a:r>
              <a:rPr lang="en-US" dirty="0" err="1"/>
              <a:t>ve</a:t>
            </a:r>
            <a:r>
              <a:rPr lang="en-US" dirty="0"/>
              <a:t> </a:t>
            </a:r>
            <a:r>
              <a:rPr lang="en-US" dirty="0" err="1"/>
              <a:t>oyuncuların</a:t>
            </a:r>
            <a:r>
              <a:rPr lang="en-US" dirty="0"/>
              <a:t> </a:t>
            </a:r>
            <a:r>
              <a:rPr lang="en-US" dirty="0" err="1"/>
              <a:t>doğrudan</a:t>
            </a:r>
            <a:r>
              <a:rPr lang="en-US" dirty="0"/>
              <a:t> </a:t>
            </a:r>
            <a:r>
              <a:rPr lang="en-US" dirty="0" err="1"/>
              <a:t>müdahale</a:t>
            </a:r>
            <a:r>
              <a:rPr lang="en-US" dirty="0"/>
              <a:t> </a:t>
            </a:r>
            <a:r>
              <a:rPr lang="en-US" dirty="0" err="1"/>
              <a:t>etmelerine</a:t>
            </a:r>
            <a:r>
              <a:rPr lang="en-US" dirty="0"/>
              <a:t> </a:t>
            </a:r>
            <a:r>
              <a:rPr lang="en-US" dirty="0" err="1"/>
              <a:t>olanak</a:t>
            </a:r>
            <a:r>
              <a:rPr lang="en-US" dirty="0"/>
              <a:t> </a:t>
            </a:r>
            <a:r>
              <a:rPr lang="en-US" dirty="0" err="1"/>
              <a:t>tanır</a:t>
            </a:r>
            <a:r>
              <a:rPr lang="en-US" dirty="0"/>
              <a:t>.</a:t>
            </a:r>
            <a:endParaRPr lang="en-US" dirty="0"/>
          </a:p>
        </p:txBody>
      </p:sp>
      <p:sp>
        <p:nvSpPr>
          <p:cNvPr id="4" name="Content Placeholder 3"/>
          <p:cNvSpPr>
            <a:spLocks noGrp="1"/>
          </p:cNvSpPr>
          <p:nvPr>
            <p:ph sz="half" idx="2"/>
          </p:nvPr>
        </p:nvSpPr>
        <p:spPr>
          <a:xfrm>
            <a:off x="6273800" y="1217295"/>
            <a:ext cx="5651500" cy="4851400"/>
          </a:xfrm>
        </p:spPr>
        <p:txBody>
          <a:bodyPr>
            <a:noAutofit/>
          </a:bodyPr>
          <a:lstStyle/>
          <a:p>
            <a:r>
              <a:rPr lang="en-US" sz="2500"/>
              <a:t>Autonomous (Otonom) Modu:</a:t>
            </a:r>
            <a:endParaRPr lang="en-US" sz="2500"/>
          </a:p>
          <a:p>
            <a:r>
              <a:rPr lang="en-US" sz="2500"/>
              <a:t>Bu mod, robotun belirli bir süre boyunca otomatik olarak hareket ettiği bir dönemi içerir.</a:t>
            </a:r>
            <a:endParaRPr lang="en-US" sz="2500"/>
          </a:p>
          <a:p>
            <a:r>
              <a:rPr lang="en-US" sz="2500"/>
              <a:t>Takımlar, oyun başladığında robotlarını belirli görevleri yerine getirecek şekilde programlarlar.</a:t>
            </a:r>
            <a:endParaRPr lang="en-US" sz="2500"/>
          </a:p>
          <a:p>
            <a:r>
              <a:rPr lang="en-US" sz="2500"/>
              <a:t>Autonomous modunda, sensörler ve programlamadan elde edilen verilerle robotun önceden belirlenmiş görevleri gerçekleştirmesi amaçlanır.</a:t>
            </a:r>
            <a:endParaRPr lang="en-US" sz="2500"/>
          </a:p>
        </p:txBody>
      </p:sp>
      <p:sp>
        <p:nvSpPr>
          <p:cNvPr id="5" name="Text Box 4"/>
          <p:cNvSpPr txBox="1"/>
          <p:nvPr/>
        </p:nvSpPr>
        <p:spPr>
          <a:xfrm>
            <a:off x="304165" y="6176645"/>
            <a:ext cx="8190865" cy="368300"/>
          </a:xfrm>
          <a:prstGeom prst="rect">
            <a:avLst/>
          </a:prstGeom>
          <a:noFill/>
        </p:spPr>
        <p:txBody>
          <a:bodyPr wrap="square" rtlCol="0" anchor="t">
            <a:spAutoFit/>
          </a:bodyPr>
          <a:lstStyle/>
          <a:p>
            <a:endParaRPr lang="tr-TR"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8905"/>
            <a:ext cx="10515600" cy="1325563"/>
          </a:xfrm>
        </p:spPr>
        <p:txBody>
          <a:bodyPr/>
          <a:lstStyle/>
          <a:p>
            <a:pPr algn="l"/>
            <a:r>
              <a:rPr lang="tr-TR" altLang="en-US">
                <a:solidFill>
                  <a:schemeClr val="tx1"/>
                </a:solidFill>
              </a:rPr>
              <a:t>              Practice ve Test nedir?</a:t>
            </a:r>
            <a:endParaRPr lang="tr-TR" altLang="en-US">
              <a:solidFill>
                <a:schemeClr val="tx1"/>
              </a:solidFill>
            </a:endParaRPr>
          </a:p>
        </p:txBody>
      </p:sp>
      <p:sp>
        <p:nvSpPr>
          <p:cNvPr id="3" name="Content Placeholder 2"/>
          <p:cNvSpPr>
            <a:spLocks noGrp="1"/>
          </p:cNvSpPr>
          <p:nvPr>
            <p:ph sz="half" idx="1"/>
          </p:nvPr>
        </p:nvSpPr>
        <p:spPr>
          <a:xfrm>
            <a:off x="304165" y="1325880"/>
            <a:ext cx="5677535" cy="4850765"/>
          </a:xfrm>
        </p:spPr>
        <p:txBody>
          <a:bodyPr>
            <a:noAutofit/>
          </a:bodyPr>
          <a:lstStyle/>
          <a:p>
            <a:r>
              <a:rPr lang="en-US" sz="2800" dirty="0"/>
              <a:t>Practice (Pratik) </a:t>
            </a:r>
            <a:r>
              <a:rPr lang="en-US" sz="2800" dirty="0" err="1"/>
              <a:t>Modu</a:t>
            </a:r>
            <a:r>
              <a:rPr lang="en-US" sz="2800" dirty="0"/>
              <a:t>:</a:t>
            </a:r>
            <a:endParaRPr lang="en-US" sz="2800" dirty="0"/>
          </a:p>
          <a:p>
            <a:endParaRPr lang="en-US" sz="2800" dirty="0"/>
          </a:p>
          <a:p>
            <a:r>
              <a:rPr lang="en-US" sz="2800" dirty="0"/>
              <a:t>Pratik </a:t>
            </a:r>
            <a:r>
              <a:rPr lang="en-US" sz="2800" dirty="0" err="1"/>
              <a:t>modu</a:t>
            </a:r>
            <a:r>
              <a:rPr lang="en-US" sz="2800" dirty="0"/>
              <a:t>, </a:t>
            </a:r>
            <a:r>
              <a:rPr lang="en-US" sz="2800" dirty="0" err="1"/>
              <a:t>takımların</a:t>
            </a:r>
            <a:r>
              <a:rPr lang="en-US" sz="2800" dirty="0"/>
              <a:t> </a:t>
            </a:r>
            <a:r>
              <a:rPr lang="en-US" sz="2800" dirty="0" err="1"/>
              <a:t>robotlarını</a:t>
            </a:r>
            <a:r>
              <a:rPr lang="en-US" sz="2800" dirty="0"/>
              <a:t> test </a:t>
            </a:r>
            <a:r>
              <a:rPr lang="en-US" sz="2800" dirty="0" err="1"/>
              <a:t>etmeleri</a:t>
            </a:r>
            <a:r>
              <a:rPr lang="en-US" sz="2800" dirty="0"/>
              <a:t> </a:t>
            </a:r>
            <a:r>
              <a:rPr lang="en-US" sz="2800" dirty="0" err="1"/>
              <a:t>ve</a:t>
            </a:r>
            <a:r>
              <a:rPr lang="en-US" sz="2800" dirty="0"/>
              <a:t> </a:t>
            </a:r>
            <a:r>
              <a:rPr lang="en-US" sz="2800" dirty="0" err="1"/>
              <a:t>geliştirmeleri</a:t>
            </a:r>
            <a:r>
              <a:rPr lang="en-US" sz="2800" dirty="0"/>
              <a:t> </a:t>
            </a:r>
            <a:r>
              <a:rPr lang="en-US" sz="2800" dirty="0" err="1"/>
              <a:t>için</a:t>
            </a:r>
            <a:r>
              <a:rPr lang="en-US" sz="2800" dirty="0"/>
              <a:t> </a:t>
            </a:r>
            <a:r>
              <a:rPr lang="en-US" sz="2800" dirty="0" err="1"/>
              <a:t>bir</a:t>
            </a:r>
            <a:r>
              <a:rPr lang="en-US" sz="2800" dirty="0"/>
              <a:t> </a:t>
            </a:r>
            <a:r>
              <a:rPr lang="en-US" sz="2800" dirty="0" err="1"/>
              <a:t>süre</a:t>
            </a:r>
            <a:r>
              <a:rPr lang="en-US" sz="2800" dirty="0"/>
              <a:t> </a:t>
            </a:r>
            <a:r>
              <a:rPr lang="en-US" sz="2800" dirty="0" err="1"/>
              <a:t>sağlar</a:t>
            </a:r>
            <a:r>
              <a:rPr lang="en-US" sz="2800" dirty="0"/>
              <a:t>.</a:t>
            </a:r>
            <a:endParaRPr lang="en-US" sz="2800" dirty="0"/>
          </a:p>
          <a:p>
            <a:r>
              <a:rPr lang="en-US" sz="2800" dirty="0"/>
              <a:t>Bu mod </a:t>
            </a:r>
            <a:r>
              <a:rPr lang="en-US" sz="2800" dirty="0" err="1"/>
              <a:t>genellikle</a:t>
            </a:r>
            <a:r>
              <a:rPr lang="en-US" sz="2800" dirty="0"/>
              <a:t> </a:t>
            </a:r>
            <a:r>
              <a:rPr lang="en-US" sz="2800" dirty="0" err="1"/>
              <a:t>resmi</a:t>
            </a:r>
            <a:r>
              <a:rPr lang="en-US" sz="2800" dirty="0"/>
              <a:t> </a:t>
            </a:r>
            <a:r>
              <a:rPr lang="en-US" sz="2800" dirty="0" err="1"/>
              <a:t>maçlardan</a:t>
            </a:r>
            <a:r>
              <a:rPr lang="en-US" sz="2800" dirty="0"/>
              <a:t> </a:t>
            </a:r>
            <a:r>
              <a:rPr lang="en-US" sz="2800" dirty="0" err="1"/>
              <a:t>önce</a:t>
            </a:r>
            <a:r>
              <a:rPr lang="en-US" sz="2800" dirty="0"/>
              <a:t> </a:t>
            </a:r>
            <a:r>
              <a:rPr lang="en-US" sz="2800" dirty="0" err="1"/>
              <a:t>veya</a:t>
            </a:r>
            <a:r>
              <a:rPr lang="en-US" sz="2800" dirty="0"/>
              <a:t> </a:t>
            </a:r>
            <a:r>
              <a:rPr lang="en-US" sz="2800" dirty="0" err="1"/>
              <a:t>arasında</a:t>
            </a:r>
            <a:r>
              <a:rPr lang="en-US" sz="2800" dirty="0"/>
              <a:t> </a:t>
            </a:r>
            <a:r>
              <a:rPr lang="en-US" sz="2800" dirty="0" err="1"/>
              <a:t>kullanılır</a:t>
            </a:r>
            <a:r>
              <a:rPr lang="en-US" sz="2800" dirty="0"/>
              <a:t>. </a:t>
            </a:r>
            <a:r>
              <a:rPr lang="en-US" sz="2800" dirty="0" err="1"/>
              <a:t>Takımlar</a:t>
            </a:r>
            <a:r>
              <a:rPr lang="en-US" sz="2800" dirty="0"/>
              <a:t>, </a:t>
            </a:r>
            <a:r>
              <a:rPr lang="en-US" sz="2800" dirty="0" err="1"/>
              <a:t>robotlarının</a:t>
            </a:r>
            <a:r>
              <a:rPr lang="en-US" sz="2800" dirty="0"/>
              <a:t> </a:t>
            </a:r>
            <a:r>
              <a:rPr lang="en-US" sz="2800" dirty="0" err="1"/>
              <a:t>performansını</a:t>
            </a:r>
            <a:r>
              <a:rPr lang="en-US" sz="2800" dirty="0"/>
              <a:t> </a:t>
            </a:r>
            <a:r>
              <a:rPr lang="en-US" sz="2800" dirty="0" err="1"/>
              <a:t>değerlendirmek</a:t>
            </a:r>
            <a:r>
              <a:rPr lang="en-US" sz="2800" dirty="0"/>
              <a:t> </a:t>
            </a:r>
            <a:r>
              <a:rPr lang="en-US" sz="2800" dirty="0" err="1"/>
              <a:t>ve</a:t>
            </a:r>
            <a:r>
              <a:rPr lang="en-US" sz="2800" dirty="0"/>
              <a:t> </a:t>
            </a:r>
            <a:r>
              <a:rPr lang="en-US" sz="2800" dirty="0" err="1"/>
              <a:t>ayarlamak</a:t>
            </a:r>
            <a:r>
              <a:rPr lang="en-US" sz="2800" dirty="0"/>
              <a:t> </a:t>
            </a:r>
            <a:r>
              <a:rPr lang="en-US" sz="2800" dirty="0" err="1"/>
              <a:t>için</a:t>
            </a:r>
            <a:r>
              <a:rPr lang="en-US" sz="2800" dirty="0"/>
              <a:t> </a:t>
            </a:r>
            <a:r>
              <a:rPr lang="en-US" sz="2800" dirty="0" err="1"/>
              <a:t>pratik</a:t>
            </a:r>
            <a:r>
              <a:rPr lang="en-US" sz="2800" dirty="0"/>
              <a:t> </a:t>
            </a:r>
            <a:r>
              <a:rPr lang="en-US" sz="2800" dirty="0" err="1"/>
              <a:t>modunu</a:t>
            </a:r>
            <a:r>
              <a:rPr lang="en-US" sz="2800" dirty="0"/>
              <a:t> </a:t>
            </a:r>
            <a:r>
              <a:rPr lang="en-US" sz="2800" dirty="0" err="1"/>
              <a:t>kullanabilirler</a:t>
            </a:r>
            <a:r>
              <a:rPr lang="en-US" sz="2800" dirty="0"/>
              <a:t>.</a:t>
            </a:r>
            <a:endParaRPr lang="en-US" sz="2800" dirty="0"/>
          </a:p>
        </p:txBody>
      </p:sp>
      <p:sp>
        <p:nvSpPr>
          <p:cNvPr id="4" name="Content Placeholder 3"/>
          <p:cNvSpPr>
            <a:spLocks noGrp="1"/>
          </p:cNvSpPr>
          <p:nvPr>
            <p:ph sz="half" idx="2"/>
          </p:nvPr>
        </p:nvSpPr>
        <p:spPr>
          <a:xfrm>
            <a:off x="6172200" y="1325880"/>
            <a:ext cx="5651500" cy="4851400"/>
          </a:xfrm>
        </p:spPr>
        <p:txBody>
          <a:bodyPr>
            <a:normAutofit/>
          </a:bodyPr>
          <a:lstStyle/>
          <a:p>
            <a:r>
              <a:rPr lang="en-US" sz="2800"/>
              <a:t>Test (Test) Modu:</a:t>
            </a:r>
            <a:endParaRPr lang="en-US" sz="2800"/>
          </a:p>
          <a:p>
            <a:endParaRPr lang="en-US" sz="2800"/>
          </a:p>
          <a:p>
            <a:r>
              <a:rPr lang="en-US" sz="2800"/>
              <a:t>Test modu, genellikle robotun donanım veya yazılım bileşenlerini izlemek ve hataları tespit etmek için kullanılır.</a:t>
            </a:r>
            <a:endParaRPr lang="en-US" sz="2800"/>
          </a:p>
          <a:p>
            <a:r>
              <a:rPr lang="en-US" sz="2800"/>
              <a:t>Takımlar, robotlarını test ederken motorlarını, sensörlerini ve diğer sistemlerini bu modda kontrol edebilirler.</a:t>
            </a:r>
            <a:endParaRPr 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2180" y="-238125"/>
            <a:ext cx="9159240" cy="1325880"/>
          </a:xfrm>
        </p:spPr>
        <p:txBody>
          <a:bodyPr/>
          <a:lstStyle/>
          <a:p>
            <a:pPr algn="ctr"/>
            <a:r>
              <a:rPr lang="tr-TR" altLang="en-US">
                <a:solidFill>
                  <a:schemeClr val="tx1"/>
                </a:solidFill>
              </a:rPr>
              <a:t>Bu Süreçteki Yazılım-Kaynaklarınız</a:t>
            </a:r>
            <a:endParaRPr lang="tr-TR" altLang="en-US">
              <a:solidFill>
                <a:schemeClr val="tx1"/>
              </a:solidFill>
            </a:endParaRPr>
          </a:p>
        </p:txBody>
      </p:sp>
      <p:sp>
        <p:nvSpPr>
          <p:cNvPr id="3" name="Content Placeholder 2"/>
          <p:cNvSpPr>
            <a:spLocks noGrp="1"/>
          </p:cNvSpPr>
          <p:nvPr>
            <p:ph sz="half" idx="1"/>
          </p:nvPr>
        </p:nvSpPr>
        <p:spPr>
          <a:xfrm>
            <a:off x="457835" y="1343660"/>
            <a:ext cx="11123930" cy="528320"/>
          </a:xfrm>
        </p:spPr>
        <p:txBody>
          <a:bodyPr/>
          <a:lstStyle/>
          <a:p>
            <a:r>
              <a:rPr lang="en-US"/>
              <a:t>https://docs.wpilib.org/</a:t>
            </a:r>
            <a:endParaRPr lang="en-US"/>
          </a:p>
          <a:p>
            <a:endParaRPr lang="en-US"/>
          </a:p>
        </p:txBody>
      </p:sp>
      <p:sp>
        <p:nvSpPr>
          <p:cNvPr id="5" name="Title 1"/>
          <p:cNvSpPr>
            <a:spLocks noGrp="1"/>
          </p:cNvSpPr>
          <p:nvPr/>
        </p:nvSpPr>
        <p:spPr>
          <a:xfrm>
            <a:off x="342900" y="18719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t>Yazılım Kütüphaneleriniz</a:t>
            </a:r>
            <a:endParaRPr lang="tr-TR" altLang="en-US"/>
          </a:p>
        </p:txBody>
      </p:sp>
      <p:sp>
        <p:nvSpPr>
          <p:cNvPr id="6" name="Content Placeholder 2"/>
          <p:cNvSpPr>
            <a:spLocks noGrp="1"/>
          </p:cNvSpPr>
          <p:nvPr/>
        </p:nvSpPr>
        <p:spPr>
          <a:xfrm>
            <a:off x="457835" y="3140710"/>
            <a:ext cx="11123930" cy="1391285"/>
          </a:xfrm>
          <a:prstGeom prst="rect">
            <a:avLst/>
          </a:prstGeom>
        </p:spPr>
        <p:txBody>
          <a:bodyPr vert="horz" lIns="91440" tIns="45720" rIns="91440" bIns="45720" rtlCol="0">
            <a:normAutofit fontScale="9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https://github.wpilib.org/allwpilib/docs/release/java/index.html</a:t>
            </a:r>
            <a:endParaRPr lang="en-US"/>
          </a:p>
          <a:p>
            <a:r>
              <a:rPr lang="en-US"/>
              <a:t>https://api.ctr-electronics.com/phoenix/release/java/</a:t>
            </a:r>
            <a:r>
              <a:rPr lang="tr-TR" altLang="en-US"/>
              <a:t> phonix5(2023)</a:t>
            </a:r>
            <a:endParaRPr lang="en-US"/>
          </a:p>
          <a:p>
            <a:r>
              <a:rPr lang="en-US"/>
              <a:t>https://api.ctr-electronics.com/phoenix6/release/java/</a:t>
            </a:r>
            <a:r>
              <a:rPr lang="tr-TR" altLang="en-US"/>
              <a:t>  </a:t>
            </a:r>
            <a:r>
              <a:rPr lang="tr-TR" altLang="en-US">
                <a:sym typeface="+mn-ea"/>
              </a:rPr>
              <a:t>phonix6(2024)</a:t>
            </a:r>
            <a:endParaRPr lang="en-US"/>
          </a:p>
          <a:p>
            <a:endParaRPr lang="en-US"/>
          </a:p>
          <a:p>
            <a:endParaRPr lang="en-US"/>
          </a:p>
        </p:txBody>
      </p:sp>
      <p:sp>
        <p:nvSpPr>
          <p:cNvPr id="7" name="Title 1"/>
          <p:cNvSpPr>
            <a:spLocks noGrp="1"/>
          </p:cNvSpPr>
          <p:nvPr/>
        </p:nvSpPr>
        <p:spPr>
          <a:xfrm>
            <a:off x="254000" y="4403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t>Örnek kodlar</a:t>
            </a:r>
            <a:endParaRPr lang="tr-TR" altLang="en-US"/>
          </a:p>
        </p:txBody>
      </p:sp>
      <p:sp>
        <p:nvSpPr>
          <p:cNvPr id="8" name="Content Placeholder 2"/>
          <p:cNvSpPr>
            <a:spLocks noGrp="1"/>
          </p:cNvSpPr>
          <p:nvPr/>
        </p:nvSpPr>
        <p:spPr>
          <a:xfrm>
            <a:off x="368935" y="5610860"/>
            <a:ext cx="11123930" cy="528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https://github.com/search?q=frc&amp;type=repositories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101600"/>
            <a:ext cx="10515600" cy="1325563"/>
          </a:xfrm>
        </p:spPr>
        <p:txBody>
          <a:bodyPr>
            <a:normAutofit/>
          </a:bodyPr>
          <a:lstStyle/>
          <a:p>
            <a:pPr algn="l"/>
            <a:r>
              <a:rPr lang="tr-TR" altLang="en-US">
                <a:solidFill>
                  <a:schemeClr val="tx1"/>
                </a:solidFill>
              </a:rPr>
              <a:t>              Driver Station Nedir?</a:t>
            </a:r>
            <a:endParaRPr lang="tr-TR" altLang="en-US">
              <a:solidFill>
                <a:schemeClr val="tx1"/>
              </a:solidFill>
            </a:endParaRPr>
          </a:p>
        </p:txBody>
      </p:sp>
      <p:sp>
        <p:nvSpPr>
          <p:cNvPr id="11" name="Content Placeholder 10"/>
          <p:cNvSpPr>
            <a:spLocks noGrp="1"/>
          </p:cNvSpPr>
          <p:nvPr>
            <p:ph sz="half" idx="1"/>
          </p:nvPr>
        </p:nvSpPr>
        <p:spPr>
          <a:xfrm>
            <a:off x="101600" y="1431925"/>
            <a:ext cx="5600700" cy="5341620"/>
          </a:xfrm>
        </p:spPr>
        <p:txBody>
          <a:bodyPr>
            <a:normAutofit fontScale="90000" lnSpcReduction="20000"/>
          </a:bodyPr>
          <a:lstStyle/>
          <a:p>
            <a:r>
              <a:rPr lang="tr-TR" altLang="en-US" sz="3000" dirty="0"/>
              <a:t>FRC Driver Station, FIRST </a:t>
            </a:r>
            <a:r>
              <a:rPr lang="tr-TR" altLang="en-US" sz="3000" dirty="0" err="1"/>
              <a:t>Robotics</a:t>
            </a:r>
            <a:r>
              <a:rPr lang="tr-TR" altLang="en-US" sz="3000" dirty="0"/>
              <a:t> </a:t>
            </a:r>
            <a:r>
              <a:rPr lang="tr-TR" altLang="en-US" sz="3000" dirty="0" err="1"/>
              <a:t>Competition</a:t>
            </a:r>
            <a:r>
              <a:rPr lang="tr-TR" altLang="en-US" sz="3000" dirty="0"/>
              <a:t> (FRC) tarafından kullanılan bir kontrol istasyonu yazılımıdır.</a:t>
            </a:r>
            <a:endParaRPr lang="tr-TR" altLang="en-US" sz="3000" dirty="0"/>
          </a:p>
          <a:p>
            <a:r>
              <a:rPr lang="en-US" sz="3000" b="1" dirty="0">
                <a:sym typeface="+mn-ea"/>
              </a:rPr>
              <a:t>Robot </a:t>
            </a:r>
            <a:r>
              <a:rPr lang="en-US" sz="3000" b="1" dirty="0" err="1">
                <a:sym typeface="+mn-ea"/>
              </a:rPr>
              <a:t>Kontrolü</a:t>
            </a:r>
            <a:r>
              <a:rPr lang="en-US" sz="3000" b="1" dirty="0">
                <a:sym typeface="+mn-ea"/>
              </a:rPr>
              <a:t>: </a:t>
            </a:r>
            <a:r>
              <a:rPr lang="en-US" sz="3000" dirty="0">
                <a:sym typeface="+mn-ea"/>
              </a:rPr>
              <a:t>FRC </a:t>
            </a:r>
            <a:r>
              <a:rPr lang="en-US" sz="3000" dirty="0" err="1">
                <a:sym typeface="+mn-ea"/>
              </a:rPr>
              <a:t>takımları</a:t>
            </a:r>
            <a:r>
              <a:rPr lang="en-US" sz="3000" dirty="0">
                <a:sym typeface="+mn-ea"/>
              </a:rPr>
              <a:t>, </a:t>
            </a:r>
            <a:r>
              <a:rPr lang="en-US" sz="3000" dirty="0" err="1">
                <a:sym typeface="+mn-ea"/>
              </a:rPr>
              <a:t>bu</a:t>
            </a:r>
            <a:r>
              <a:rPr lang="en-US" sz="3000" dirty="0">
                <a:sym typeface="+mn-ea"/>
              </a:rPr>
              <a:t> </a:t>
            </a:r>
            <a:r>
              <a:rPr lang="en-US" sz="3000" dirty="0" err="1">
                <a:sym typeface="+mn-ea"/>
              </a:rPr>
              <a:t>yazılım</a:t>
            </a:r>
            <a:r>
              <a:rPr lang="en-US" sz="3000" dirty="0">
                <a:sym typeface="+mn-ea"/>
              </a:rPr>
              <a:t> </a:t>
            </a:r>
            <a:r>
              <a:rPr lang="en-US" sz="3000" dirty="0" err="1">
                <a:sym typeface="+mn-ea"/>
              </a:rPr>
              <a:t>aracılığıyla</a:t>
            </a:r>
            <a:r>
              <a:rPr lang="en-US" sz="3000" dirty="0">
                <a:sym typeface="+mn-ea"/>
              </a:rPr>
              <a:t> </a:t>
            </a:r>
            <a:r>
              <a:rPr lang="en-US" sz="3000" dirty="0" err="1">
                <a:sym typeface="+mn-ea"/>
              </a:rPr>
              <a:t>robotlarını</a:t>
            </a:r>
            <a:r>
              <a:rPr lang="en-US" sz="3000" dirty="0">
                <a:sym typeface="+mn-ea"/>
              </a:rPr>
              <a:t> </a:t>
            </a:r>
            <a:r>
              <a:rPr lang="en-US" sz="3000" dirty="0" err="1">
                <a:sym typeface="+mn-ea"/>
              </a:rPr>
              <a:t>kontrol</a:t>
            </a:r>
            <a:r>
              <a:rPr lang="en-US" sz="3000" dirty="0">
                <a:sym typeface="+mn-ea"/>
              </a:rPr>
              <a:t> </a:t>
            </a:r>
            <a:r>
              <a:rPr lang="en-US" sz="3000" dirty="0" err="1">
                <a:sym typeface="+mn-ea"/>
              </a:rPr>
              <a:t>edebilirler</a:t>
            </a:r>
            <a:r>
              <a:rPr lang="en-US" sz="3000" dirty="0">
                <a:sym typeface="+mn-ea"/>
              </a:rPr>
              <a:t>. </a:t>
            </a:r>
            <a:r>
              <a:rPr lang="en-US" sz="3000" dirty="0" err="1">
                <a:sym typeface="+mn-ea"/>
              </a:rPr>
              <a:t>Joystick'ler</a:t>
            </a:r>
            <a:r>
              <a:rPr lang="en-US" sz="3000" dirty="0">
                <a:sym typeface="+mn-ea"/>
              </a:rPr>
              <a:t> </a:t>
            </a:r>
            <a:r>
              <a:rPr lang="en-US" sz="3000" dirty="0" err="1">
                <a:sym typeface="+mn-ea"/>
              </a:rPr>
              <a:t>ve</a:t>
            </a:r>
            <a:r>
              <a:rPr lang="en-US" sz="3000" dirty="0">
                <a:sym typeface="+mn-ea"/>
              </a:rPr>
              <a:t> </a:t>
            </a:r>
            <a:r>
              <a:rPr lang="en-US" sz="3000" dirty="0" err="1">
                <a:sym typeface="+mn-ea"/>
              </a:rPr>
              <a:t>diğer</a:t>
            </a:r>
            <a:r>
              <a:rPr lang="en-US" sz="3000" dirty="0">
                <a:sym typeface="+mn-ea"/>
              </a:rPr>
              <a:t> </a:t>
            </a:r>
            <a:r>
              <a:rPr lang="en-US" sz="3000" dirty="0" err="1">
                <a:sym typeface="+mn-ea"/>
              </a:rPr>
              <a:t>giriş</a:t>
            </a:r>
            <a:r>
              <a:rPr lang="en-US" sz="3000" dirty="0">
                <a:sym typeface="+mn-ea"/>
              </a:rPr>
              <a:t> </a:t>
            </a:r>
            <a:r>
              <a:rPr lang="en-US" sz="3000" dirty="0" err="1">
                <a:sym typeface="+mn-ea"/>
              </a:rPr>
              <a:t>aygıtları</a:t>
            </a:r>
            <a:r>
              <a:rPr lang="en-US" sz="3000" dirty="0">
                <a:sym typeface="+mn-ea"/>
              </a:rPr>
              <a:t> </a:t>
            </a:r>
            <a:r>
              <a:rPr lang="en-US" sz="3000" dirty="0" err="1">
                <a:sym typeface="+mn-ea"/>
              </a:rPr>
              <a:t>aracılığıyla</a:t>
            </a:r>
            <a:r>
              <a:rPr lang="en-US" sz="3000" dirty="0">
                <a:sym typeface="+mn-ea"/>
              </a:rPr>
              <a:t> </a:t>
            </a:r>
            <a:r>
              <a:rPr lang="en-US" sz="3000" dirty="0" err="1">
                <a:sym typeface="+mn-ea"/>
              </a:rPr>
              <a:t>robotun</a:t>
            </a:r>
            <a:r>
              <a:rPr lang="en-US" sz="3000" dirty="0">
                <a:sym typeface="+mn-ea"/>
              </a:rPr>
              <a:t> </a:t>
            </a:r>
            <a:r>
              <a:rPr lang="en-US" sz="3000" dirty="0" err="1">
                <a:sym typeface="+mn-ea"/>
              </a:rPr>
              <a:t>hareketini</a:t>
            </a:r>
            <a:r>
              <a:rPr lang="en-US" sz="3000" dirty="0">
                <a:sym typeface="+mn-ea"/>
              </a:rPr>
              <a:t> </a:t>
            </a:r>
            <a:r>
              <a:rPr lang="en-US" sz="3000" dirty="0" err="1">
                <a:sym typeface="+mn-ea"/>
              </a:rPr>
              <a:t>kontrol</a:t>
            </a:r>
            <a:r>
              <a:rPr lang="en-US" sz="3000" dirty="0">
                <a:sym typeface="+mn-ea"/>
              </a:rPr>
              <a:t> </a:t>
            </a:r>
            <a:r>
              <a:rPr lang="en-US" sz="3000" dirty="0" err="1">
                <a:sym typeface="+mn-ea"/>
              </a:rPr>
              <a:t>edebilir</a:t>
            </a:r>
            <a:r>
              <a:rPr lang="en-US" sz="3000" dirty="0">
                <a:sym typeface="+mn-ea"/>
              </a:rPr>
              <a:t> </a:t>
            </a:r>
            <a:r>
              <a:rPr lang="en-US" sz="3000" dirty="0" err="1">
                <a:sym typeface="+mn-ea"/>
              </a:rPr>
              <a:t>ve</a:t>
            </a:r>
            <a:r>
              <a:rPr lang="en-US" sz="3000" dirty="0">
                <a:sym typeface="+mn-ea"/>
              </a:rPr>
              <a:t> </a:t>
            </a:r>
            <a:r>
              <a:rPr lang="en-US" sz="3000" dirty="0" err="1">
                <a:sym typeface="+mn-ea"/>
              </a:rPr>
              <a:t>çeşitli</a:t>
            </a:r>
            <a:r>
              <a:rPr lang="en-US" sz="3000" dirty="0">
                <a:sym typeface="+mn-ea"/>
              </a:rPr>
              <a:t> </a:t>
            </a:r>
            <a:r>
              <a:rPr lang="en-US" sz="3000" dirty="0" err="1">
                <a:sym typeface="+mn-ea"/>
              </a:rPr>
              <a:t>sensörlerin</a:t>
            </a:r>
            <a:r>
              <a:rPr lang="en-US" sz="3000" dirty="0">
                <a:sym typeface="+mn-ea"/>
              </a:rPr>
              <a:t> </a:t>
            </a:r>
            <a:r>
              <a:rPr lang="en-US" sz="3000" dirty="0" err="1">
                <a:sym typeface="+mn-ea"/>
              </a:rPr>
              <a:t>verilerini</a:t>
            </a:r>
            <a:r>
              <a:rPr lang="en-US" sz="3000" dirty="0">
                <a:sym typeface="+mn-ea"/>
              </a:rPr>
              <a:t> </a:t>
            </a:r>
            <a:r>
              <a:rPr lang="en-US" sz="3000" dirty="0" err="1">
                <a:sym typeface="+mn-ea"/>
              </a:rPr>
              <a:t>izleyebilirler</a:t>
            </a:r>
            <a:r>
              <a:rPr lang="en-US" sz="3000" dirty="0">
                <a:sym typeface="+mn-ea"/>
              </a:rPr>
              <a:t>.</a:t>
            </a:r>
            <a:endParaRPr lang="en-US" sz="3000" dirty="0"/>
          </a:p>
          <a:p>
            <a:r>
              <a:rPr lang="en-US" sz="3000" b="1" dirty="0" err="1">
                <a:sym typeface="+mn-ea"/>
              </a:rPr>
              <a:t>Oyun</a:t>
            </a:r>
            <a:r>
              <a:rPr lang="en-US" sz="3000" b="1" dirty="0">
                <a:sym typeface="+mn-ea"/>
              </a:rPr>
              <a:t> </a:t>
            </a:r>
            <a:r>
              <a:rPr lang="en-US" sz="3000" b="1" dirty="0" err="1">
                <a:sym typeface="+mn-ea"/>
              </a:rPr>
              <a:t>Alanı</a:t>
            </a:r>
            <a:r>
              <a:rPr lang="en-US" sz="3000" b="1" dirty="0">
                <a:sym typeface="+mn-ea"/>
              </a:rPr>
              <a:t> </a:t>
            </a:r>
            <a:r>
              <a:rPr lang="en-US" sz="3000" b="1" dirty="0" err="1">
                <a:sym typeface="+mn-ea"/>
              </a:rPr>
              <a:t>Haberleşmesi</a:t>
            </a:r>
            <a:r>
              <a:rPr lang="en-US" sz="3000" b="1" dirty="0">
                <a:sym typeface="+mn-ea"/>
              </a:rPr>
              <a:t>: </a:t>
            </a:r>
            <a:r>
              <a:rPr lang="en-US" sz="3000" dirty="0">
                <a:sym typeface="+mn-ea"/>
              </a:rPr>
              <a:t>FRC </a:t>
            </a:r>
            <a:r>
              <a:rPr lang="en-US" sz="3000" dirty="0" err="1">
                <a:sym typeface="+mn-ea"/>
              </a:rPr>
              <a:t>yarışmalarında</a:t>
            </a:r>
            <a:r>
              <a:rPr lang="en-US" sz="3000" dirty="0">
                <a:sym typeface="+mn-ea"/>
              </a:rPr>
              <a:t>, </a:t>
            </a:r>
            <a:r>
              <a:rPr lang="en-US" sz="3000" dirty="0" err="1">
                <a:sym typeface="+mn-ea"/>
              </a:rPr>
              <a:t>robotlar</a:t>
            </a:r>
            <a:r>
              <a:rPr lang="en-US" sz="3000" dirty="0">
                <a:sym typeface="+mn-ea"/>
              </a:rPr>
              <a:t> </a:t>
            </a:r>
            <a:r>
              <a:rPr lang="en-US" sz="3000" dirty="0" err="1">
                <a:sym typeface="+mn-ea"/>
              </a:rPr>
              <a:t>bir</a:t>
            </a:r>
            <a:r>
              <a:rPr lang="en-US" sz="3000" dirty="0">
                <a:sym typeface="+mn-ea"/>
              </a:rPr>
              <a:t> </a:t>
            </a:r>
            <a:r>
              <a:rPr lang="en-US" sz="3000" dirty="0" err="1">
                <a:sym typeface="+mn-ea"/>
              </a:rPr>
              <a:t>oyun</a:t>
            </a:r>
            <a:r>
              <a:rPr lang="en-US" sz="3000" dirty="0">
                <a:sym typeface="+mn-ea"/>
              </a:rPr>
              <a:t> </a:t>
            </a:r>
            <a:r>
              <a:rPr lang="en-US" sz="3000" dirty="0" err="1">
                <a:sym typeface="+mn-ea"/>
              </a:rPr>
              <a:t>alanında</a:t>
            </a:r>
            <a:r>
              <a:rPr lang="en-US" sz="3000" dirty="0">
                <a:sym typeface="+mn-ea"/>
              </a:rPr>
              <a:t> </a:t>
            </a:r>
            <a:r>
              <a:rPr lang="en-US" sz="3000" dirty="0" err="1">
                <a:sym typeface="+mn-ea"/>
              </a:rPr>
              <a:t>belirli</a:t>
            </a:r>
            <a:r>
              <a:rPr lang="en-US" sz="3000" dirty="0">
                <a:sym typeface="+mn-ea"/>
              </a:rPr>
              <a:t> </a:t>
            </a:r>
            <a:r>
              <a:rPr lang="en-US" sz="3000" dirty="0" err="1">
                <a:sym typeface="+mn-ea"/>
              </a:rPr>
              <a:t>görevleri</a:t>
            </a:r>
            <a:r>
              <a:rPr lang="en-US" sz="3000" dirty="0">
                <a:sym typeface="+mn-ea"/>
              </a:rPr>
              <a:t> </a:t>
            </a:r>
            <a:r>
              <a:rPr lang="en-US" sz="3000" dirty="0" err="1">
                <a:sym typeface="+mn-ea"/>
              </a:rPr>
              <a:t>yerine</a:t>
            </a:r>
            <a:r>
              <a:rPr lang="en-US" sz="3000" dirty="0">
                <a:sym typeface="+mn-ea"/>
              </a:rPr>
              <a:t> </a:t>
            </a:r>
            <a:r>
              <a:rPr lang="en-US" sz="3000" dirty="0" err="1">
                <a:sym typeface="+mn-ea"/>
              </a:rPr>
              <a:t>getirmeye</a:t>
            </a:r>
            <a:r>
              <a:rPr lang="en-US" sz="3000" dirty="0">
                <a:sym typeface="+mn-ea"/>
              </a:rPr>
              <a:t> </a:t>
            </a:r>
            <a:r>
              <a:rPr lang="en-US" sz="3000" dirty="0" err="1">
                <a:sym typeface="+mn-ea"/>
              </a:rPr>
              <a:t>çalışırlar</a:t>
            </a:r>
            <a:r>
              <a:rPr lang="en-US" sz="3000" dirty="0">
                <a:sym typeface="+mn-ea"/>
              </a:rPr>
              <a:t>. FRC Driver Station, </a:t>
            </a:r>
            <a:r>
              <a:rPr lang="en-US" sz="3000" dirty="0" err="1">
                <a:sym typeface="+mn-ea"/>
              </a:rPr>
              <a:t>oyun</a:t>
            </a:r>
            <a:r>
              <a:rPr lang="en-US" sz="3000" dirty="0">
                <a:sym typeface="+mn-ea"/>
              </a:rPr>
              <a:t> </a:t>
            </a:r>
            <a:r>
              <a:rPr lang="en-US" sz="3000" dirty="0" err="1">
                <a:sym typeface="+mn-ea"/>
              </a:rPr>
              <a:t>alanındaki</a:t>
            </a:r>
            <a:r>
              <a:rPr lang="en-US" sz="3000" dirty="0">
                <a:sym typeface="+mn-ea"/>
              </a:rPr>
              <a:t> </a:t>
            </a:r>
            <a:r>
              <a:rPr lang="en-US" sz="3000" dirty="0" err="1">
                <a:sym typeface="+mn-ea"/>
              </a:rPr>
              <a:t>alanlara</a:t>
            </a:r>
            <a:r>
              <a:rPr lang="en-US" sz="3000" dirty="0">
                <a:sym typeface="+mn-ea"/>
              </a:rPr>
              <a:t> </a:t>
            </a:r>
            <a:r>
              <a:rPr lang="en-US" sz="3000" dirty="0" err="1">
                <a:sym typeface="+mn-ea"/>
              </a:rPr>
              <a:t>ve</a:t>
            </a:r>
            <a:r>
              <a:rPr lang="en-US" sz="3000" dirty="0">
                <a:sym typeface="+mn-ea"/>
              </a:rPr>
              <a:t> </a:t>
            </a:r>
            <a:r>
              <a:rPr lang="en-US" sz="3000" dirty="0" err="1">
                <a:sym typeface="+mn-ea"/>
              </a:rPr>
              <a:t>robotlara</a:t>
            </a:r>
            <a:r>
              <a:rPr lang="en-US" sz="3000" dirty="0">
                <a:sym typeface="+mn-ea"/>
              </a:rPr>
              <a:t> </a:t>
            </a:r>
            <a:r>
              <a:rPr lang="en-US" sz="3000" dirty="0" err="1">
                <a:sym typeface="+mn-ea"/>
              </a:rPr>
              <a:t>ilişkin</a:t>
            </a:r>
            <a:r>
              <a:rPr lang="en-US" sz="3000" dirty="0">
                <a:sym typeface="+mn-ea"/>
              </a:rPr>
              <a:t> </a:t>
            </a:r>
            <a:r>
              <a:rPr lang="en-US" sz="3000" dirty="0" err="1">
                <a:sym typeface="+mn-ea"/>
              </a:rPr>
              <a:t>bilgileri</a:t>
            </a:r>
            <a:r>
              <a:rPr lang="en-US" sz="3000" dirty="0">
                <a:sym typeface="+mn-ea"/>
              </a:rPr>
              <a:t> </a:t>
            </a:r>
            <a:r>
              <a:rPr lang="en-US" sz="3000" dirty="0" err="1">
                <a:sym typeface="+mn-ea"/>
              </a:rPr>
              <a:t>sağlar</a:t>
            </a:r>
            <a:r>
              <a:rPr lang="en-US" sz="3000" dirty="0">
                <a:sym typeface="+mn-ea"/>
              </a:rPr>
              <a:t>.</a:t>
            </a:r>
            <a:endParaRPr lang="tr-TR" altLang="en-US" sz="3000" dirty="0"/>
          </a:p>
        </p:txBody>
      </p:sp>
      <p:sp>
        <p:nvSpPr>
          <p:cNvPr id="12" name="Content Placeholder 11"/>
          <p:cNvSpPr>
            <a:spLocks noGrp="1"/>
          </p:cNvSpPr>
          <p:nvPr>
            <p:ph sz="half" idx="2"/>
          </p:nvPr>
        </p:nvSpPr>
        <p:spPr>
          <a:xfrm>
            <a:off x="6070600" y="1224280"/>
            <a:ext cx="6019800" cy="4994275"/>
          </a:xfrm>
        </p:spPr>
        <p:txBody>
          <a:bodyPr>
            <a:noAutofit/>
          </a:bodyPr>
          <a:lstStyle/>
          <a:p>
            <a:r>
              <a:rPr lang="en-US" sz="2700" b="1"/>
              <a:t>Bağlantı Durumu İzleme: </a:t>
            </a:r>
            <a:r>
              <a:rPr lang="en-US" sz="2700"/>
              <a:t>FRC Driver Station, robotun kontrolü için kullanılan bilgisayarın ve robotun arasındaki bağlantı durumunu izler. Bağlantı kopmalarını ve sorunları belirleyerek takıma bilgi verir.</a:t>
            </a:r>
            <a:endParaRPr lang="en-US" sz="2700" b="1"/>
          </a:p>
          <a:p>
            <a:r>
              <a:rPr lang="en-US" sz="2700" b="1"/>
              <a:t>Yarışma Modunu Kontrol Etme: </a:t>
            </a:r>
            <a:r>
              <a:rPr lang="en-US" sz="2700"/>
              <a:t>FRC yarışmaları sırasında, FRC Driver Station, robotların yarışma modları arasında geçiş yapmalarını sağlar. Örneğin, bir teleoperasyon modundan otonom moduna geçiş yapabilir.</a:t>
            </a:r>
            <a:r>
              <a:rPr lang="tr-TR" altLang="en-US" sz="2700"/>
              <a:t>(autonoums,teleop vs.)</a:t>
            </a:r>
            <a:endParaRPr lang="tr-TR" altLang="en-US" sz="27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1" name="Content Placeholder 10"/>
          <p:cNvPicPr>
            <a:picLocks noGrp="1" noChangeAspect="1"/>
          </p:cNvPicPr>
          <p:nvPr>
            <p:ph sz="half" idx="1"/>
          </p:nvPr>
        </p:nvPicPr>
        <p:blipFill>
          <a:blip r:embed="rId2"/>
          <a:stretch>
            <a:fillRect/>
          </a:stretch>
        </p:blipFill>
        <p:spPr>
          <a:xfrm>
            <a:off x="0" y="947420"/>
            <a:ext cx="12079605" cy="2689860"/>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0" y="3761105"/>
            <a:ext cx="11950065" cy="2747645"/>
          </a:xfrm>
          <a:prstGeom prst="rect">
            <a:avLst/>
          </a:prstGeom>
        </p:spPr>
      </p:pic>
      <p:sp>
        <p:nvSpPr>
          <p:cNvPr id="17" name="Text Box 16"/>
          <p:cNvSpPr txBox="1"/>
          <p:nvPr/>
        </p:nvSpPr>
        <p:spPr>
          <a:xfrm>
            <a:off x="203835" y="240030"/>
            <a:ext cx="11746865" cy="583565"/>
          </a:xfrm>
          <a:prstGeom prst="rect">
            <a:avLst/>
          </a:prstGeom>
          <a:noFill/>
        </p:spPr>
        <p:txBody>
          <a:bodyPr wrap="square" rtlCol="0" anchor="t">
            <a:spAutoFit/>
          </a:bodyPr>
          <a:lstStyle/>
          <a:p>
            <a:pPr algn="ctr"/>
            <a:r>
              <a:rPr lang="en-US" sz="3200"/>
              <a:t>frc</a:t>
            </a:r>
            <a:r>
              <a:rPr lang="tr-TR" altLang="en-US" sz="3200"/>
              <a:t> Driver Station ı tanıyalım</a:t>
            </a:r>
            <a:endParaRPr lang="tr-TR" alt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0" y="-309245"/>
            <a:ext cx="12192635" cy="2824480"/>
          </a:xfrm>
          <a:prstGeom prst="rect">
            <a:avLst/>
          </a:prstGeom>
        </p:spPr>
      </p:pic>
      <p:pic>
        <p:nvPicPr>
          <p:cNvPr id="16" name="Picture 15"/>
          <p:cNvPicPr>
            <a:picLocks noChangeAspect="1"/>
          </p:cNvPicPr>
          <p:nvPr/>
        </p:nvPicPr>
        <p:blipFill>
          <a:blip r:embed="rId3"/>
          <a:stretch>
            <a:fillRect/>
          </a:stretch>
        </p:blipFill>
        <p:spPr>
          <a:xfrm>
            <a:off x="635" y="3377565"/>
            <a:ext cx="12228830" cy="2794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9550" y="86360"/>
            <a:ext cx="10515600" cy="936625"/>
          </a:xfrm>
        </p:spPr>
        <p:txBody>
          <a:bodyPr/>
          <a:lstStyle/>
          <a:p>
            <a:pPr algn="l"/>
            <a:r>
              <a:rPr lang="tr-TR" altLang="en-US">
                <a:solidFill>
                  <a:schemeClr val="tx1"/>
                </a:solidFill>
              </a:rPr>
              <a:t>             Frc Smart Dashbord</a:t>
            </a:r>
            <a:endParaRPr lang="tr-TR" altLang="en-US">
              <a:solidFill>
                <a:schemeClr val="tx1"/>
              </a:solidFill>
            </a:endParaRPr>
          </a:p>
        </p:txBody>
      </p:sp>
      <p:sp>
        <p:nvSpPr>
          <p:cNvPr id="3" name="Content Placeholder 2"/>
          <p:cNvSpPr>
            <a:spLocks noGrp="1"/>
          </p:cNvSpPr>
          <p:nvPr>
            <p:ph sz="half" idx="1"/>
          </p:nvPr>
        </p:nvSpPr>
        <p:spPr>
          <a:xfrm>
            <a:off x="368300" y="1851025"/>
            <a:ext cx="5181600" cy="4351338"/>
          </a:xfrm>
        </p:spPr>
        <p:txBody>
          <a:bodyPr/>
          <a:lstStyle/>
          <a:p>
            <a:r>
              <a:rPr lang="tr-TR" altLang="en-US" dirty="0"/>
              <a:t>Robotunuz bağlı iken bazı veriler e ulaşabilirsiniz.</a:t>
            </a:r>
            <a:endParaRPr lang="tr-TR" altLang="en-US" dirty="0"/>
          </a:p>
          <a:p>
            <a:r>
              <a:rPr lang="tr-TR" altLang="en-US" dirty="0"/>
              <a:t>Örnek:</a:t>
            </a:r>
            <a:endParaRPr lang="tr-TR" altLang="en-US" dirty="0"/>
          </a:p>
          <a:p>
            <a:r>
              <a:rPr lang="tr-TR" altLang="en-US" dirty="0"/>
              <a:t>kamera</a:t>
            </a:r>
            <a:endParaRPr lang="tr-TR" altLang="en-US" dirty="0"/>
          </a:p>
          <a:p>
            <a:r>
              <a:rPr lang="tr-TR" altLang="en-US" dirty="0" err="1"/>
              <a:t>gyro</a:t>
            </a:r>
            <a:endParaRPr lang="tr-TR" altLang="en-US" dirty="0"/>
          </a:p>
          <a:p>
            <a:r>
              <a:rPr lang="tr-TR" altLang="en-US" dirty="0"/>
              <a:t>değişkenler </a:t>
            </a:r>
            <a:endParaRPr lang="tr-TR" altLang="en-US" dirty="0"/>
          </a:p>
          <a:p>
            <a:r>
              <a:rPr lang="tr-TR" altLang="en-US" dirty="0"/>
              <a:t>joystick verileri vs.</a:t>
            </a:r>
            <a:endParaRPr lang="tr-TR" altLang="en-US" dirty="0"/>
          </a:p>
          <a:p>
            <a:endParaRPr lang="tr-TR" altLang="en-US" dirty="0"/>
          </a:p>
        </p:txBody>
      </p:sp>
      <p:pic>
        <p:nvPicPr>
          <p:cNvPr id="6" name="Content Placeholder 5"/>
          <p:cNvPicPr>
            <a:picLocks noGrp="1" noChangeAspect="1"/>
          </p:cNvPicPr>
          <p:nvPr>
            <p:ph sz="half" idx="2"/>
          </p:nvPr>
        </p:nvPicPr>
        <p:blipFill>
          <a:blip r:embed="rId2"/>
          <a:stretch>
            <a:fillRect/>
          </a:stretch>
        </p:blipFill>
        <p:spPr>
          <a:xfrm>
            <a:off x="5614035" y="1022668"/>
            <a:ext cx="6438265" cy="51796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4282" y="-110490"/>
            <a:ext cx="10515600" cy="1325563"/>
          </a:xfrm>
        </p:spPr>
        <p:txBody>
          <a:bodyPr/>
          <a:lstStyle/>
          <a:p>
            <a:pPr algn="l"/>
            <a:r>
              <a:rPr lang="tr-TR" altLang="en-US" b="1">
                <a:solidFill>
                  <a:schemeClr val="tx1"/>
                </a:solidFill>
              </a:rPr>
              <a:t>       Robotta Kullanılan Terimler</a:t>
            </a:r>
            <a:endParaRPr lang="tr-TR" altLang="en-US" b="1">
              <a:solidFill>
                <a:schemeClr val="tx1"/>
              </a:solidFill>
            </a:endParaRPr>
          </a:p>
        </p:txBody>
      </p:sp>
      <p:sp>
        <p:nvSpPr>
          <p:cNvPr id="5" name="Text Placeholder 4"/>
          <p:cNvSpPr>
            <a:spLocks noGrp="1"/>
          </p:cNvSpPr>
          <p:nvPr>
            <p:ph type="body" idx="1"/>
          </p:nvPr>
        </p:nvSpPr>
        <p:spPr/>
        <p:txBody>
          <a:bodyPr/>
          <a:lstStyle/>
          <a:p>
            <a:r>
              <a:rPr lang="tr-TR" altLang="en-US" sz="3600">
                <a:sym typeface="+mn-ea"/>
              </a:rPr>
              <a:t>intake </a:t>
            </a:r>
            <a:endParaRPr lang="en-US" sz="3600"/>
          </a:p>
        </p:txBody>
      </p:sp>
      <p:sp>
        <p:nvSpPr>
          <p:cNvPr id="3" name="Content Placeholder 2"/>
          <p:cNvSpPr>
            <a:spLocks noGrp="1"/>
          </p:cNvSpPr>
          <p:nvPr>
            <p:ph sz="half" idx="2"/>
          </p:nvPr>
        </p:nvSpPr>
        <p:spPr/>
        <p:txBody>
          <a:bodyPr/>
          <a:lstStyle/>
          <a:p>
            <a:r>
              <a:rPr lang="tr-TR" altLang="en-US"/>
              <a:t>Robotun parçayı alıcağı kısmına denir</a:t>
            </a:r>
            <a:endParaRPr lang="tr-TR" altLang="en-US"/>
          </a:p>
        </p:txBody>
      </p:sp>
      <p:sp>
        <p:nvSpPr>
          <p:cNvPr id="6" name="Text Placeholder 5"/>
          <p:cNvSpPr>
            <a:spLocks noGrp="1"/>
          </p:cNvSpPr>
          <p:nvPr>
            <p:ph type="body" sz="quarter" idx="3"/>
          </p:nvPr>
        </p:nvSpPr>
        <p:spPr/>
        <p:txBody>
          <a:bodyPr/>
          <a:lstStyle/>
          <a:p>
            <a:r>
              <a:rPr lang="tr-TR" altLang="en-US" sz="3600"/>
              <a:t>Shooter</a:t>
            </a:r>
            <a:endParaRPr lang="tr-TR" altLang="en-US" sz="3600"/>
          </a:p>
        </p:txBody>
      </p:sp>
      <p:sp>
        <p:nvSpPr>
          <p:cNvPr id="8" name="Content Placeholder 2"/>
          <p:cNvSpPr>
            <a:spLocks noGrp="1"/>
          </p:cNvSpPr>
          <p:nvPr/>
        </p:nvSpPr>
        <p:spPr>
          <a:xfrm>
            <a:off x="6171883" y="2505075"/>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altLang="en-US" dirty="0"/>
              <a:t>Robotun parçayı </a:t>
            </a:r>
            <a:r>
              <a:rPr lang="tr-TR" altLang="en-US" dirty="0" err="1"/>
              <a:t>atıcağı</a:t>
            </a:r>
            <a:r>
              <a:rPr lang="tr-TR" altLang="en-US" dirty="0"/>
              <a:t> kısmına denir</a:t>
            </a:r>
            <a:endParaRPr lang="tr-TR" altLang="en-US" dirty="0"/>
          </a:p>
        </p:txBody>
      </p:sp>
      <p:pic>
        <p:nvPicPr>
          <p:cNvPr id="12" name="Resim 11"/>
          <p:cNvPicPr>
            <a:picLocks noChangeAspect="1"/>
          </p:cNvPicPr>
          <p:nvPr/>
        </p:nvPicPr>
        <p:blipFill>
          <a:blip r:embed="rId2"/>
          <a:stretch>
            <a:fillRect/>
          </a:stretch>
        </p:blipFill>
        <p:spPr>
          <a:xfrm>
            <a:off x="862330" y="3429000"/>
            <a:ext cx="3552825" cy="2990850"/>
          </a:xfrm>
          <a:prstGeom prst="rect">
            <a:avLst/>
          </a:prstGeom>
        </p:spPr>
      </p:pic>
      <p:pic>
        <p:nvPicPr>
          <p:cNvPr id="16" name="Resim 15"/>
          <p:cNvPicPr>
            <a:picLocks noChangeAspect="1"/>
          </p:cNvPicPr>
          <p:nvPr/>
        </p:nvPicPr>
        <p:blipFill>
          <a:blip r:embed="rId3"/>
          <a:stretch>
            <a:fillRect/>
          </a:stretch>
        </p:blipFill>
        <p:spPr>
          <a:xfrm>
            <a:off x="6203330" y="3429000"/>
            <a:ext cx="4547773" cy="324840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altLang="en-US" b="1">
                <a:sym typeface="+mn-ea"/>
              </a:rPr>
              <a:t>Kullanılan Terimler</a:t>
            </a:r>
            <a:endParaRPr lang="en-US"/>
          </a:p>
        </p:txBody>
      </p:sp>
      <p:sp>
        <p:nvSpPr>
          <p:cNvPr id="3" name="Text Placeholder 2"/>
          <p:cNvSpPr>
            <a:spLocks noGrp="1"/>
          </p:cNvSpPr>
          <p:nvPr>
            <p:ph type="body" idx="1"/>
          </p:nvPr>
        </p:nvSpPr>
        <p:spPr>
          <a:xfrm>
            <a:off x="839788" y="1414463"/>
            <a:ext cx="5157787" cy="823912"/>
          </a:xfrm>
        </p:spPr>
        <p:txBody>
          <a:bodyPr>
            <a:normAutofit/>
          </a:bodyPr>
          <a:lstStyle/>
          <a:p>
            <a:r>
              <a:rPr lang="tr-TR" altLang="en-US" dirty="0" err="1"/>
              <a:t>Eleveatoer</a:t>
            </a:r>
            <a:r>
              <a:rPr lang="tr-TR" altLang="en-US" dirty="0"/>
              <a:t>((</a:t>
            </a:r>
            <a:r>
              <a:rPr lang="tr-TR" altLang="en-US" dirty="0" err="1"/>
              <a:t>climb</a:t>
            </a:r>
            <a:r>
              <a:rPr lang="tr-TR" altLang="en-US" dirty="0"/>
              <a:t>)</a:t>
            </a:r>
            <a:r>
              <a:rPr lang="tr-TR" altLang="en-US" dirty="0">
                <a:sym typeface="+mn-ea"/>
              </a:rPr>
              <a:t>(tırmanma</a:t>
            </a:r>
            <a:r>
              <a:rPr lang="tr-TR" altLang="en-US" dirty="0"/>
              <a:t>)</a:t>
            </a:r>
            <a:endParaRPr lang="tr-TR" altLang="en-US" dirty="0"/>
          </a:p>
        </p:txBody>
      </p:sp>
      <p:sp>
        <p:nvSpPr>
          <p:cNvPr id="4" name="Content Placeholder 3"/>
          <p:cNvSpPr>
            <a:spLocks noGrp="1"/>
          </p:cNvSpPr>
          <p:nvPr>
            <p:ph sz="half" idx="2"/>
          </p:nvPr>
        </p:nvSpPr>
        <p:spPr>
          <a:xfrm>
            <a:off x="840105" y="2505075"/>
            <a:ext cx="5157470" cy="586105"/>
          </a:xfrm>
        </p:spPr>
        <p:txBody>
          <a:bodyPr/>
          <a:lstStyle/>
          <a:p>
            <a:r>
              <a:rPr lang="tr-TR" altLang="en-US"/>
              <a:t>Tırmanma ya verilen isimdir</a:t>
            </a:r>
            <a:endParaRPr lang="tr-TR" altLang="en-US"/>
          </a:p>
        </p:txBody>
      </p:sp>
      <p:sp>
        <p:nvSpPr>
          <p:cNvPr id="9" name="Text Placeholder 2"/>
          <p:cNvSpPr>
            <a:spLocks noGrp="1"/>
          </p:cNvSpPr>
          <p:nvPr/>
        </p:nvSpPr>
        <p:spPr>
          <a:xfrm>
            <a:off x="839788" y="37004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tr-TR" altLang="en-US"/>
              <a:t>Arm(</a:t>
            </a:r>
            <a:r>
              <a:rPr lang="tr-TR" altLang="en-US">
                <a:sym typeface="+mn-ea"/>
              </a:rPr>
              <a:t>(kol</a:t>
            </a:r>
            <a:r>
              <a:rPr lang="tr-TR" altLang="en-US"/>
              <a:t>)</a:t>
            </a:r>
            <a:endParaRPr lang="tr-TR" altLang="en-US"/>
          </a:p>
        </p:txBody>
      </p:sp>
      <p:sp>
        <p:nvSpPr>
          <p:cNvPr id="10" name="Content Placeholder 3"/>
          <p:cNvSpPr>
            <a:spLocks noGrp="1"/>
          </p:cNvSpPr>
          <p:nvPr/>
        </p:nvSpPr>
        <p:spPr>
          <a:xfrm>
            <a:off x="840105" y="4791075"/>
            <a:ext cx="5157470" cy="58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altLang="en-US"/>
              <a:t>Kol kısmına verilen isimdir</a:t>
            </a:r>
            <a:endParaRPr lang="tr-TR" altLang="en-US"/>
          </a:p>
        </p:txBody>
      </p:sp>
      <p:pic>
        <p:nvPicPr>
          <p:cNvPr id="12" name="Resim 11"/>
          <p:cNvPicPr>
            <a:picLocks noChangeAspect="1"/>
          </p:cNvPicPr>
          <p:nvPr/>
        </p:nvPicPr>
        <p:blipFill>
          <a:blip r:embed="rId2"/>
          <a:stretch>
            <a:fillRect/>
          </a:stretch>
        </p:blipFill>
        <p:spPr>
          <a:xfrm>
            <a:off x="5893903" y="1179811"/>
            <a:ext cx="2468217" cy="2650528"/>
          </a:xfrm>
          <a:prstGeom prst="rect">
            <a:avLst/>
          </a:prstGeom>
        </p:spPr>
      </p:pic>
      <p:pic>
        <p:nvPicPr>
          <p:cNvPr id="14" name="Resim 13"/>
          <p:cNvPicPr>
            <a:picLocks noChangeAspect="1"/>
          </p:cNvPicPr>
          <p:nvPr/>
        </p:nvPicPr>
        <p:blipFill>
          <a:blip r:embed="rId3"/>
          <a:stretch>
            <a:fillRect/>
          </a:stretch>
        </p:blipFill>
        <p:spPr>
          <a:xfrm>
            <a:off x="8971722" y="1071873"/>
            <a:ext cx="2888973" cy="2866403"/>
          </a:xfrm>
          <a:prstGeom prst="rect">
            <a:avLst/>
          </a:prstGeom>
        </p:spPr>
      </p:pic>
      <p:pic>
        <p:nvPicPr>
          <p:cNvPr id="16" name="Resim 15"/>
          <p:cNvPicPr>
            <a:picLocks noChangeAspect="1"/>
          </p:cNvPicPr>
          <p:nvPr/>
        </p:nvPicPr>
        <p:blipFill>
          <a:blip r:embed="rId4"/>
          <a:stretch>
            <a:fillRect/>
          </a:stretch>
        </p:blipFill>
        <p:spPr>
          <a:xfrm>
            <a:off x="5473146" y="4112419"/>
            <a:ext cx="2888974" cy="263187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457199" y="-172720"/>
            <a:ext cx="10515600" cy="1325563"/>
          </a:xfrm>
        </p:spPr>
        <p:txBody>
          <a:bodyPr/>
          <a:lstStyle/>
          <a:p>
            <a:pPr algn="l"/>
            <a:r>
              <a:rPr lang="tr-TR" dirty="0" err="1">
                <a:solidFill>
                  <a:schemeClr val="tx1"/>
                </a:solidFill>
              </a:rPr>
              <a:t>          Frc</a:t>
            </a:r>
            <a:r>
              <a:rPr lang="tr-TR" dirty="0">
                <a:solidFill>
                  <a:schemeClr val="tx1"/>
                </a:solidFill>
              </a:rPr>
              <a:t> En çok kullanılan komutlar</a:t>
            </a:r>
            <a:endParaRPr lang="tr-TR" dirty="0">
              <a:solidFill>
                <a:schemeClr val="tx1"/>
              </a:solidFill>
            </a:endParaRPr>
          </a:p>
        </p:txBody>
      </p:sp>
      <p:sp>
        <p:nvSpPr>
          <p:cNvPr id="8" name="İçerik Yer Tutucusu 7"/>
          <p:cNvSpPr>
            <a:spLocks noGrp="1"/>
          </p:cNvSpPr>
          <p:nvPr>
            <p:ph sz="half" idx="2"/>
          </p:nvPr>
        </p:nvSpPr>
        <p:spPr>
          <a:xfrm>
            <a:off x="217751" y="3571113"/>
            <a:ext cx="5671929" cy="2625380"/>
          </a:xfrm>
        </p:spPr>
        <p:txBody>
          <a:bodyPr/>
          <a:lstStyle/>
          <a:p>
            <a:r>
              <a:rPr lang="tr-TR" dirty="0" err="1"/>
              <a:t>Simulate</a:t>
            </a:r>
            <a:r>
              <a:rPr lang="tr-TR" dirty="0"/>
              <a:t> Robot </a:t>
            </a:r>
            <a:r>
              <a:rPr lang="tr-TR" dirty="0" err="1"/>
              <a:t>Code</a:t>
            </a:r>
            <a:r>
              <a:rPr lang="tr-TR" dirty="0"/>
              <a:t> : robot kodunu </a:t>
            </a:r>
            <a:r>
              <a:rPr lang="tr-TR" dirty="0" err="1"/>
              <a:t>simule</a:t>
            </a:r>
            <a:r>
              <a:rPr lang="tr-TR" dirty="0"/>
              <a:t> eder.</a:t>
            </a:r>
            <a:endParaRPr lang="tr-TR" dirty="0"/>
          </a:p>
          <a:p>
            <a:r>
              <a:rPr lang="tr-TR" dirty="0"/>
              <a:t>Hardware Sim Robot </a:t>
            </a:r>
            <a:r>
              <a:rPr lang="tr-TR" dirty="0" err="1"/>
              <a:t>Code</a:t>
            </a:r>
            <a:r>
              <a:rPr lang="tr-TR" dirty="0"/>
              <a:t>:</a:t>
            </a:r>
            <a:endParaRPr lang="tr-TR" dirty="0"/>
          </a:p>
          <a:p>
            <a:pPr marL="0" indent="0">
              <a:buNone/>
            </a:pPr>
            <a:r>
              <a:rPr lang="tr-TR" dirty="0"/>
              <a:t>  donanım + robot </a:t>
            </a:r>
            <a:r>
              <a:rPr lang="tr-TR" dirty="0" err="1"/>
              <a:t>code</a:t>
            </a:r>
            <a:r>
              <a:rPr lang="tr-TR" dirty="0"/>
              <a:t> simülasyonu.</a:t>
            </a:r>
            <a:endParaRPr lang="tr-TR" dirty="0"/>
          </a:p>
        </p:txBody>
      </p:sp>
      <p:pic>
        <p:nvPicPr>
          <p:cNvPr id="10" name="Resim 9"/>
          <p:cNvPicPr>
            <a:picLocks noChangeAspect="1"/>
          </p:cNvPicPr>
          <p:nvPr/>
        </p:nvPicPr>
        <p:blipFill>
          <a:blip r:embed="rId2"/>
          <a:stretch>
            <a:fillRect/>
          </a:stretch>
        </p:blipFill>
        <p:spPr>
          <a:xfrm>
            <a:off x="378182" y="1514888"/>
            <a:ext cx="5562601" cy="1866900"/>
          </a:xfrm>
          <a:prstGeom prst="rect">
            <a:avLst/>
          </a:prstGeom>
        </p:spPr>
      </p:pic>
      <p:pic>
        <p:nvPicPr>
          <p:cNvPr id="12" name="Resim 11"/>
          <p:cNvPicPr>
            <a:picLocks noChangeAspect="1"/>
          </p:cNvPicPr>
          <p:nvPr/>
        </p:nvPicPr>
        <p:blipFill>
          <a:blip r:embed="rId3"/>
          <a:stretch>
            <a:fillRect/>
          </a:stretch>
        </p:blipFill>
        <p:spPr>
          <a:xfrm>
            <a:off x="6175014" y="1650222"/>
            <a:ext cx="6016986" cy="1596231"/>
          </a:xfrm>
          <a:prstGeom prst="rect">
            <a:avLst/>
          </a:prstGeom>
        </p:spPr>
      </p:pic>
      <p:sp>
        <p:nvSpPr>
          <p:cNvPr id="13" name="İçerik Yer Tutucusu 7"/>
          <p:cNvSpPr txBox="1"/>
          <p:nvPr/>
        </p:nvSpPr>
        <p:spPr>
          <a:xfrm>
            <a:off x="6096000" y="3368742"/>
            <a:ext cx="5671929" cy="2625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t>Debug</a:t>
            </a:r>
            <a:r>
              <a:rPr lang="tr-TR" dirty="0"/>
              <a:t> Robot </a:t>
            </a:r>
            <a:r>
              <a:rPr lang="tr-TR" dirty="0" err="1"/>
              <a:t>Code:robot</a:t>
            </a:r>
            <a:r>
              <a:rPr lang="tr-TR" dirty="0"/>
              <a:t> kodunu derler ve hataları görüntülemenizi sağlar. </a:t>
            </a:r>
            <a:endParaRPr lang="tr-TR" dirty="0"/>
          </a:p>
          <a:p>
            <a:r>
              <a:rPr lang="tr-TR" dirty="0"/>
              <a:t> </a:t>
            </a:r>
            <a:r>
              <a:rPr lang="tr-TR" dirty="0" err="1"/>
              <a:t>Deploy</a:t>
            </a:r>
            <a:r>
              <a:rPr lang="tr-TR" dirty="0"/>
              <a:t> Robot </a:t>
            </a:r>
            <a:r>
              <a:rPr lang="tr-TR" dirty="0" err="1"/>
              <a:t>Code:Roborio</a:t>
            </a:r>
            <a:r>
              <a:rPr lang="tr-TR" dirty="0"/>
              <a:t> ya kod yüklemek için kullanılır.(</a:t>
            </a:r>
            <a:r>
              <a:rPr lang="tr-TR" dirty="0" err="1"/>
              <a:t>roborio</a:t>
            </a:r>
            <a:r>
              <a:rPr lang="tr-TR" dirty="0"/>
              <a:t> ya bağlı olmanız gerekiyor..)</a:t>
            </a:r>
            <a:endParaRPr lang="tr-TR" dirty="0"/>
          </a:p>
        </p:txBody>
      </p:sp>
      <p:pic>
        <p:nvPicPr>
          <p:cNvPr id="4" name="Resim 3"/>
          <p:cNvPicPr>
            <a:picLocks noChangeAspect="1"/>
          </p:cNvPicPr>
          <p:nvPr/>
        </p:nvPicPr>
        <p:blipFill>
          <a:blip r:embed="rId4"/>
          <a:stretch>
            <a:fillRect/>
          </a:stretch>
        </p:blipFill>
        <p:spPr>
          <a:xfrm>
            <a:off x="10815636" y="463193"/>
            <a:ext cx="314325" cy="400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725805" y="0"/>
            <a:ext cx="10069830" cy="912495"/>
          </a:xfrm>
          <a:effectLst/>
        </p:spPr>
        <p:txBody>
          <a:bodyPr>
            <a:normAutofit fontScale="90000"/>
          </a:bodyPr>
          <a:lstStyle/>
          <a:p>
            <a:r>
              <a:rPr lang="tr-TR" altLang="en-US">
                <a:solidFill>
                  <a:schemeClr val="bg1"/>
                </a:solidFill>
              </a:rPr>
              <a:t>Gerekli kaynaklar ve kurulumu</a:t>
            </a:r>
            <a:endParaRPr lang="tr-TR" altLang="en-US">
              <a:solidFill>
                <a:schemeClr val="bg1"/>
              </a:solidFill>
            </a:endParaRPr>
          </a:p>
        </p:txBody>
      </p:sp>
      <p:sp>
        <p:nvSpPr>
          <p:cNvPr id="2" name="Text Box 1"/>
          <p:cNvSpPr txBox="1"/>
          <p:nvPr/>
        </p:nvSpPr>
        <p:spPr>
          <a:xfrm>
            <a:off x="272415" y="713740"/>
            <a:ext cx="5143500" cy="645160"/>
          </a:xfrm>
          <a:prstGeom prst="rect">
            <a:avLst/>
          </a:prstGeom>
          <a:noFill/>
        </p:spPr>
        <p:txBody>
          <a:bodyPr wrap="square" rtlCol="0" anchor="t">
            <a:spAutoFit/>
          </a:bodyPr>
          <a:lstStyle/>
          <a:p>
            <a:r>
              <a:rPr lang="en-US">
                <a:highlight>
                  <a:srgbClr val="FFFF00"/>
                </a:highlight>
              </a:rPr>
              <a:t>https://www.ni.com/en/support/downloads/drivers/download.frc-game-tools.html#500107</a:t>
            </a:r>
            <a:endParaRPr lang="en-US">
              <a:highlight>
                <a:srgbClr val="FFFF00"/>
              </a:highlight>
            </a:endParaRPr>
          </a:p>
        </p:txBody>
      </p:sp>
      <p:pic>
        <p:nvPicPr>
          <p:cNvPr id="3" name="Picture 2"/>
          <p:cNvPicPr>
            <a:picLocks noChangeAspect="1"/>
          </p:cNvPicPr>
          <p:nvPr/>
        </p:nvPicPr>
        <p:blipFill>
          <a:blip r:embed="rId2"/>
          <a:stretch>
            <a:fillRect/>
          </a:stretch>
        </p:blipFill>
        <p:spPr>
          <a:xfrm>
            <a:off x="331470" y="1358900"/>
            <a:ext cx="5202555" cy="3923665"/>
          </a:xfrm>
          <a:prstGeom prst="rect">
            <a:avLst/>
          </a:prstGeom>
        </p:spPr>
      </p:pic>
      <p:sp>
        <p:nvSpPr>
          <p:cNvPr id="6" name="Text Box 5"/>
          <p:cNvSpPr txBox="1"/>
          <p:nvPr/>
        </p:nvSpPr>
        <p:spPr>
          <a:xfrm>
            <a:off x="331470" y="5807075"/>
            <a:ext cx="4049395" cy="645160"/>
          </a:xfrm>
          <a:prstGeom prst="rect">
            <a:avLst/>
          </a:prstGeom>
          <a:noFill/>
        </p:spPr>
        <p:txBody>
          <a:bodyPr wrap="square" rtlCol="0" anchor="t">
            <a:spAutoFit/>
          </a:bodyPr>
          <a:lstStyle/>
          <a:p>
            <a:r>
              <a:rPr lang="en-US">
                <a:highlight>
                  <a:srgbClr val="FFFF00"/>
                </a:highlight>
              </a:rPr>
              <a:t>https://docs.wpilib.org/en/stable/docs/zero-to-robot/step-2/frc-game-tools.html</a:t>
            </a:r>
            <a:endParaRPr lang="en-US">
              <a:highlight>
                <a:srgbClr val="FFFF00"/>
              </a:highlight>
            </a:endParaRPr>
          </a:p>
        </p:txBody>
      </p:sp>
      <p:sp>
        <p:nvSpPr>
          <p:cNvPr id="7" name="Text Box 6"/>
          <p:cNvSpPr txBox="1"/>
          <p:nvPr/>
        </p:nvSpPr>
        <p:spPr>
          <a:xfrm>
            <a:off x="272415" y="5360670"/>
            <a:ext cx="2995295" cy="368300"/>
          </a:xfrm>
          <a:prstGeom prst="rect">
            <a:avLst/>
          </a:prstGeom>
          <a:noFill/>
        </p:spPr>
        <p:txBody>
          <a:bodyPr wrap="square" rtlCol="0" anchor="t">
            <a:spAutoFit/>
          </a:bodyPr>
          <a:lstStyle/>
          <a:p>
            <a:r>
              <a:rPr lang="tr-TR" altLang="en-US">
                <a:highlight>
                  <a:srgbClr val="FFFF00"/>
                </a:highlight>
              </a:rPr>
              <a:t>DETAYLI  Kurulum Rehberi </a:t>
            </a:r>
            <a:endParaRPr lang="tr-TR" altLang="en-US">
              <a:highlight>
                <a:srgbClr val="FFFF00"/>
              </a:highlight>
            </a:endParaRPr>
          </a:p>
        </p:txBody>
      </p:sp>
      <p:sp>
        <p:nvSpPr>
          <p:cNvPr id="8" name="Text Box 7"/>
          <p:cNvSpPr txBox="1"/>
          <p:nvPr/>
        </p:nvSpPr>
        <p:spPr>
          <a:xfrm>
            <a:off x="5871210" y="713740"/>
            <a:ext cx="5870575" cy="645160"/>
          </a:xfrm>
          <a:prstGeom prst="rect">
            <a:avLst/>
          </a:prstGeom>
          <a:noFill/>
        </p:spPr>
        <p:txBody>
          <a:bodyPr wrap="square" rtlCol="0" anchor="t">
            <a:spAutoFit/>
          </a:bodyPr>
          <a:lstStyle/>
          <a:p>
            <a:r>
              <a:rPr lang="en-US">
                <a:highlight>
                  <a:srgbClr val="FFFF00"/>
                </a:highlight>
              </a:rPr>
              <a:t>https://packages.wpilib.workers.dev/installer/v2024.2.1/Win64/WPILib_Windows-2024.2.1.iso</a:t>
            </a:r>
            <a:endParaRPr lang="en-US">
              <a:highlight>
                <a:srgbClr val="FFFF00"/>
              </a:highlight>
            </a:endParaRPr>
          </a:p>
        </p:txBody>
      </p:sp>
      <p:sp>
        <p:nvSpPr>
          <p:cNvPr id="9" name="Text Box 8"/>
          <p:cNvSpPr txBox="1"/>
          <p:nvPr/>
        </p:nvSpPr>
        <p:spPr>
          <a:xfrm>
            <a:off x="5534025" y="5807075"/>
            <a:ext cx="5803265" cy="645160"/>
          </a:xfrm>
          <a:prstGeom prst="rect">
            <a:avLst/>
          </a:prstGeom>
          <a:noFill/>
        </p:spPr>
        <p:txBody>
          <a:bodyPr wrap="square" rtlCol="0" anchor="t">
            <a:spAutoFit/>
          </a:bodyPr>
          <a:lstStyle/>
          <a:p>
            <a:r>
              <a:rPr lang="en-US">
                <a:highlight>
                  <a:srgbClr val="FFFF00"/>
                </a:highlight>
              </a:rPr>
              <a:t>https://docs.wpilib.org/en/stable/docs/zero-to-robot/step-2/wpilib-setup.html#</a:t>
            </a:r>
            <a:endParaRPr lang="en-US">
              <a:highlight>
                <a:srgbClr val="FFFF00"/>
              </a:highlight>
            </a:endParaRPr>
          </a:p>
        </p:txBody>
      </p:sp>
      <p:pic>
        <p:nvPicPr>
          <p:cNvPr id="11" name="Picture 10"/>
          <p:cNvPicPr>
            <a:picLocks noChangeAspect="1"/>
          </p:cNvPicPr>
          <p:nvPr/>
        </p:nvPicPr>
        <p:blipFill>
          <a:blip r:embed="rId3"/>
          <a:stretch>
            <a:fillRect/>
          </a:stretch>
        </p:blipFill>
        <p:spPr>
          <a:xfrm>
            <a:off x="5795010" y="1518285"/>
            <a:ext cx="5860415" cy="3804285"/>
          </a:xfrm>
          <a:prstGeom prst="rect">
            <a:avLst/>
          </a:prstGeom>
        </p:spPr>
      </p:pic>
      <p:sp>
        <p:nvSpPr>
          <p:cNvPr id="12" name="Text Box 11"/>
          <p:cNvSpPr txBox="1"/>
          <p:nvPr/>
        </p:nvSpPr>
        <p:spPr>
          <a:xfrm>
            <a:off x="5619115" y="5380990"/>
            <a:ext cx="2995295" cy="368300"/>
          </a:xfrm>
          <a:prstGeom prst="rect">
            <a:avLst/>
          </a:prstGeom>
          <a:noFill/>
        </p:spPr>
        <p:txBody>
          <a:bodyPr wrap="square" rtlCol="0" anchor="t">
            <a:spAutoFit/>
          </a:bodyPr>
          <a:lstStyle/>
          <a:p>
            <a:r>
              <a:rPr lang="tr-TR" altLang="en-US">
                <a:highlight>
                  <a:srgbClr val="FFFF00"/>
                </a:highlight>
              </a:rPr>
              <a:t>DETAYLI  Kurulum Rehberi </a:t>
            </a:r>
            <a:endParaRPr lang="tr-TR" altLang="en-US">
              <a:highlight>
                <a:srgbClr val="FFFF00"/>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Başlık 1"/>
          <p:cNvSpPr>
            <a:spLocks noGrp="1"/>
          </p:cNvSpPr>
          <p:nvPr>
            <p:ph type="title"/>
          </p:nvPr>
        </p:nvSpPr>
        <p:spPr>
          <a:xfrm>
            <a:off x="-934941" y="-266141"/>
            <a:ext cx="10515600" cy="1325563"/>
          </a:xfrm>
        </p:spPr>
        <p:txBody>
          <a:bodyPr/>
          <a:lstStyle/>
          <a:p>
            <a:pPr algn="l"/>
            <a:r>
              <a:rPr lang="tr-TR" dirty="0" err="1">
                <a:solidFill>
                  <a:schemeClr val="tx1"/>
                </a:solidFill>
              </a:rPr>
              <a:t>                     Frc</a:t>
            </a:r>
            <a:r>
              <a:rPr lang="tr-TR" dirty="0">
                <a:solidFill>
                  <a:schemeClr val="tx1"/>
                </a:solidFill>
              </a:rPr>
              <a:t> En çok kullanılan komutlar</a:t>
            </a:r>
            <a:endParaRPr lang="tr-TR" dirty="0">
              <a:solidFill>
                <a:schemeClr val="tx1"/>
              </a:solidFill>
            </a:endParaRPr>
          </a:p>
        </p:txBody>
      </p:sp>
      <p:sp>
        <p:nvSpPr>
          <p:cNvPr id="8" name="İçerik Yer Tutucusu 7"/>
          <p:cNvSpPr>
            <a:spLocks noGrp="1"/>
          </p:cNvSpPr>
          <p:nvPr>
            <p:ph sz="half" idx="1"/>
          </p:nvPr>
        </p:nvSpPr>
        <p:spPr>
          <a:xfrm>
            <a:off x="334645" y="2385695"/>
            <a:ext cx="4993640" cy="1515745"/>
          </a:xfrm>
        </p:spPr>
        <p:txBody>
          <a:bodyPr/>
          <a:lstStyle/>
          <a:p>
            <a:r>
              <a:rPr lang="tr-TR" sz="2600" dirty="0" err="1"/>
              <a:t>Manage</a:t>
            </a:r>
            <a:r>
              <a:rPr lang="tr-TR" sz="2600" dirty="0"/>
              <a:t> </a:t>
            </a:r>
            <a:r>
              <a:rPr lang="tr-TR" sz="2600" dirty="0" err="1"/>
              <a:t>Vendor</a:t>
            </a:r>
            <a:r>
              <a:rPr lang="tr-TR" sz="2600" dirty="0"/>
              <a:t> Libraries:</a:t>
            </a:r>
            <a:endParaRPr lang="tr-TR" sz="2600" dirty="0"/>
          </a:p>
          <a:p>
            <a:pPr marL="0" indent="0">
              <a:buNone/>
            </a:pPr>
            <a:r>
              <a:rPr lang="tr-TR" sz="2600" dirty="0"/>
              <a:t>Farklı yazılım </a:t>
            </a:r>
            <a:r>
              <a:rPr lang="tr-TR" sz="2600" dirty="0" err="1"/>
              <a:t>küyüphanelerini</a:t>
            </a:r>
            <a:r>
              <a:rPr lang="tr-TR" sz="2600" dirty="0"/>
              <a:t> projeye dahil etmek için kullanılır</a:t>
            </a:r>
            <a:endParaRPr lang="tr-TR" sz="2600" dirty="0"/>
          </a:p>
          <a:p>
            <a:pPr marL="0" indent="0">
              <a:buNone/>
            </a:pPr>
            <a:endParaRPr lang="tr-TR" sz="2600" dirty="0"/>
          </a:p>
        </p:txBody>
      </p:sp>
      <p:pic>
        <p:nvPicPr>
          <p:cNvPr id="7" name="Resim 6"/>
          <p:cNvPicPr>
            <a:picLocks noChangeAspect="1"/>
          </p:cNvPicPr>
          <p:nvPr/>
        </p:nvPicPr>
        <p:blipFill>
          <a:blip r:embed="rId2"/>
          <a:stretch>
            <a:fillRect/>
          </a:stretch>
        </p:blipFill>
        <p:spPr>
          <a:xfrm>
            <a:off x="162338" y="1060036"/>
            <a:ext cx="7230925" cy="1325563"/>
          </a:xfrm>
          <a:prstGeom prst="rect">
            <a:avLst/>
          </a:prstGeom>
        </p:spPr>
      </p:pic>
      <p:pic>
        <p:nvPicPr>
          <p:cNvPr id="13" name="Resim 12"/>
          <p:cNvPicPr>
            <a:picLocks noChangeAspect="1"/>
          </p:cNvPicPr>
          <p:nvPr/>
        </p:nvPicPr>
        <p:blipFill>
          <a:blip r:embed="rId3"/>
          <a:stretch>
            <a:fillRect/>
          </a:stretch>
        </p:blipFill>
        <p:spPr>
          <a:xfrm>
            <a:off x="162339" y="3728947"/>
            <a:ext cx="7230925" cy="2229472"/>
          </a:xfrm>
          <a:prstGeom prst="rect">
            <a:avLst/>
          </a:prstGeom>
        </p:spPr>
      </p:pic>
      <p:sp>
        <p:nvSpPr>
          <p:cNvPr id="14" name="İçerik Yer Tutucusu 7"/>
          <p:cNvSpPr txBox="1"/>
          <p:nvPr/>
        </p:nvSpPr>
        <p:spPr>
          <a:xfrm>
            <a:off x="7727950" y="801370"/>
            <a:ext cx="4464685" cy="49358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err="1"/>
              <a:t>Manage</a:t>
            </a:r>
            <a:r>
              <a:rPr lang="tr-TR" sz="2400" dirty="0"/>
              <a:t> </a:t>
            </a:r>
            <a:r>
              <a:rPr lang="tr-TR" sz="2400" dirty="0" err="1"/>
              <a:t>Current</a:t>
            </a:r>
            <a:r>
              <a:rPr lang="tr-TR" sz="2400" dirty="0"/>
              <a:t> </a:t>
            </a:r>
            <a:r>
              <a:rPr lang="tr-TR" sz="2400" dirty="0" err="1"/>
              <a:t>Libraries:eklediğiniz</a:t>
            </a:r>
            <a:r>
              <a:rPr lang="tr-TR" sz="2400" dirty="0"/>
              <a:t> kütüphaneleri kaldırabilirsiniz.</a:t>
            </a:r>
            <a:endParaRPr lang="tr-TR" sz="2400" dirty="0"/>
          </a:p>
          <a:p>
            <a:r>
              <a:rPr lang="tr-TR" sz="2400" dirty="0"/>
              <a:t>Eklenen </a:t>
            </a:r>
            <a:r>
              <a:rPr lang="tr-TR" sz="2400" dirty="0" err="1"/>
              <a:t>kütühaneler</a:t>
            </a:r>
            <a:r>
              <a:rPr lang="tr-TR" sz="2400" dirty="0"/>
              <a:t> de güncelleme olup olmadığını online yada offline ,kontrol eder.</a:t>
            </a:r>
            <a:endParaRPr lang="tr-TR" sz="2400" dirty="0"/>
          </a:p>
          <a:p>
            <a:r>
              <a:rPr lang="tr-TR" sz="2400" dirty="0" err="1"/>
              <a:t>İnstall</a:t>
            </a:r>
            <a:r>
              <a:rPr lang="tr-TR" sz="2400" dirty="0"/>
              <a:t> </a:t>
            </a:r>
            <a:r>
              <a:rPr lang="tr-TR" sz="2400" dirty="0" err="1"/>
              <a:t>new</a:t>
            </a:r>
            <a:r>
              <a:rPr lang="tr-TR" sz="2400" dirty="0"/>
              <a:t> </a:t>
            </a:r>
            <a:r>
              <a:rPr lang="tr-TR" sz="2400" dirty="0" err="1"/>
              <a:t>libraries:offline</a:t>
            </a:r>
            <a:r>
              <a:rPr lang="tr-TR" sz="2400" dirty="0"/>
              <a:t> yada online şekilde kütüphane yüklemek için </a:t>
            </a:r>
            <a:r>
              <a:rPr lang="tr-TR" sz="2400" dirty="0" err="1"/>
              <a:t>kullanılır,bu</a:t>
            </a:r>
            <a:r>
              <a:rPr lang="tr-TR" sz="2400" dirty="0"/>
              <a:t> seçenekten sonra açılan yazı alanına kütüphanenin </a:t>
            </a:r>
            <a:r>
              <a:rPr lang="tr-TR" sz="2400" dirty="0" err="1"/>
              <a:t>json</a:t>
            </a:r>
            <a:r>
              <a:rPr lang="tr-TR" sz="2400" dirty="0"/>
              <a:t> kodunu yazmanız gerekmektedir.</a:t>
            </a:r>
            <a:endParaRPr lang="tr-TR" sz="2400" dirty="0"/>
          </a:p>
          <a:p>
            <a:endParaRPr lang="tr-TR" sz="2400" dirty="0"/>
          </a:p>
          <a:p>
            <a:endParaRPr lang="tr-TR" sz="2400" dirty="0"/>
          </a:p>
        </p:txBody>
      </p:sp>
      <p:sp>
        <p:nvSpPr>
          <p:cNvPr id="16" name="Metin kutusu 15"/>
          <p:cNvSpPr txBox="1"/>
          <p:nvPr/>
        </p:nvSpPr>
        <p:spPr>
          <a:xfrm>
            <a:off x="62950" y="6100868"/>
            <a:ext cx="12129050" cy="646331"/>
          </a:xfrm>
          <a:prstGeom prst="rect">
            <a:avLst/>
          </a:prstGeom>
          <a:noFill/>
        </p:spPr>
        <p:txBody>
          <a:bodyPr wrap="square">
            <a:spAutoFit/>
          </a:bodyPr>
          <a:lstStyle/>
          <a:p>
            <a:pPr marL="0" indent="0">
              <a:buNone/>
            </a:pPr>
            <a:r>
              <a:rPr lang="tr-TR" dirty="0"/>
              <a:t>Eğer manuel olarak kütüphane eklemek istiyorsanız yazılım sayfasından aldığınız .</a:t>
            </a:r>
            <a:r>
              <a:rPr lang="tr-TR" dirty="0" err="1"/>
              <a:t>json</a:t>
            </a:r>
            <a:r>
              <a:rPr lang="tr-TR" dirty="0"/>
              <a:t> dosyasını , projedeki </a:t>
            </a:r>
            <a:r>
              <a:rPr lang="tr-TR" dirty="0" err="1"/>
              <a:t>vendoreps</a:t>
            </a:r>
            <a:r>
              <a:rPr lang="tr-TR" dirty="0"/>
              <a:t> klasörünün içine </a:t>
            </a:r>
            <a:r>
              <a:rPr lang="tr-TR" dirty="0" err="1"/>
              <a:t>koyabilirsiniz.yüklenen</a:t>
            </a:r>
            <a:r>
              <a:rPr lang="tr-TR" dirty="0"/>
              <a:t> kütüphanelerin varlığı </a:t>
            </a:r>
            <a:r>
              <a:rPr lang="tr-TR" dirty="0" err="1"/>
              <a:t>burdalardır.manuel</a:t>
            </a:r>
            <a:r>
              <a:rPr lang="tr-TR" dirty="0"/>
              <a:t> şekilde yükleme ve silme </a:t>
            </a:r>
            <a:r>
              <a:rPr lang="tr-TR" dirty="0" err="1"/>
              <a:t>yapabilrisiniz</a:t>
            </a:r>
            <a:endParaRPr lang="tr-T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0" y="-72390"/>
            <a:ext cx="11936730" cy="1325880"/>
          </a:xfrm>
        </p:spPr>
        <p:txBody>
          <a:bodyPr/>
          <a:lstStyle/>
          <a:p>
            <a:r>
              <a:rPr lang="tr-TR" sz="3400" dirty="0" err="1">
                <a:solidFill>
                  <a:schemeClr val="tx1"/>
                </a:solidFill>
              </a:rPr>
              <a:t>Wpilib’i</a:t>
            </a:r>
            <a:r>
              <a:rPr lang="tr-TR" sz="3400" dirty="0">
                <a:solidFill>
                  <a:schemeClr val="tx1"/>
                </a:solidFill>
              </a:rPr>
              <a:t> güncellemek, </a:t>
            </a:r>
            <a:r>
              <a:rPr lang="tr-TR" sz="3400" dirty="0" err="1">
                <a:solidFill>
                  <a:schemeClr val="tx1"/>
                </a:solidFill>
              </a:rPr>
              <a:t>Frc</a:t>
            </a:r>
            <a:r>
              <a:rPr lang="tr-TR" sz="3400" dirty="0">
                <a:solidFill>
                  <a:schemeClr val="tx1"/>
                </a:solidFill>
              </a:rPr>
              <a:t> En çok kullanılan komutlar</a:t>
            </a:r>
            <a:endParaRPr lang="tr-TR" sz="3400" dirty="0">
              <a:solidFill>
                <a:schemeClr val="tx1"/>
              </a:solidFill>
            </a:endParaRPr>
          </a:p>
        </p:txBody>
      </p:sp>
      <p:sp>
        <p:nvSpPr>
          <p:cNvPr id="3" name="İçerik Yer Tutucusu 2"/>
          <p:cNvSpPr>
            <a:spLocks noGrp="1"/>
          </p:cNvSpPr>
          <p:nvPr>
            <p:ph sz="half" idx="1"/>
          </p:nvPr>
        </p:nvSpPr>
        <p:spPr>
          <a:xfrm>
            <a:off x="255105" y="2393328"/>
            <a:ext cx="5181600" cy="4351338"/>
          </a:xfrm>
        </p:spPr>
        <p:txBody>
          <a:bodyPr/>
          <a:lstStyle/>
          <a:p>
            <a:r>
              <a:rPr lang="tr-TR" dirty="0" err="1">
                <a:solidFill>
                  <a:schemeClr val="tx1"/>
                </a:solidFill>
              </a:rPr>
              <a:t>Wpilib’in</a:t>
            </a:r>
            <a:r>
              <a:rPr lang="tr-TR" dirty="0">
                <a:solidFill>
                  <a:schemeClr val="tx1"/>
                </a:solidFill>
              </a:rPr>
              <a:t> yeni bir sürümü çıktığında bu seçeneği </a:t>
            </a:r>
            <a:r>
              <a:rPr lang="tr-TR" dirty="0" err="1">
                <a:solidFill>
                  <a:schemeClr val="tx1"/>
                </a:solidFill>
              </a:rPr>
              <a:t>kullanarak,ardından</a:t>
            </a:r>
            <a:r>
              <a:rPr lang="tr-TR" dirty="0">
                <a:solidFill>
                  <a:schemeClr val="tx1"/>
                </a:solidFill>
              </a:rPr>
              <a:t> online ı seçip </a:t>
            </a:r>
            <a:r>
              <a:rPr lang="tr-TR" dirty="0" err="1">
                <a:solidFill>
                  <a:schemeClr val="tx1"/>
                </a:solidFill>
              </a:rPr>
              <a:t>güncelliyebilirsiniz</a:t>
            </a:r>
            <a:endParaRPr lang="tr-TR" dirty="0" err="1">
              <a:solidFill>
                <a:schemeClr val="tx1"/>
              </a:solidFill>
            </a:endParaRPr>
          </a:p>
        </p:txBody>
      </p:sp>
      <p:pic>
        <p:nvPicPr>
          <p:cNvPr id="6" name="Resim 5"/>
          <p:cNvPicPr>
            <a:picLocks noChangeAspect="1"/>
          </p:cNvPicPr>
          <p:nvPr/>
        </p:nvPicPr>
        <p:blipFill>
          <a:blip r:embed="rId2"/>
          <a:stretch>
            <a:fillRect/>
          </a:stretch>
        </p:blipFill>
        <p:spPr>
          <a:xfrm>
            <a:off x="362571" y="1253330"/>
            <a:ext cx="7915275" cy="847725"/>
          </a:xfrm>
          <a:prstGeom prst="rect">
            <a:avLst/>
          </a:prstGeom>
        </p:spPr>
      </p:pic>
      <p:pic>
        <p:nvPicPr>
          <p:cNvPr id="8" name="Resim 7"/>
          <p:cNvPicPr>
            <a:picLocks noChangeAspect="1"/>
          </p:cNvPicPr>
          <p:nvPr/>
        </p:nvPicPr>
        <p:blipFill>
          <a:blip r:embed="rId3"/>
          <a:stretch>
            <a:fillRect/>
          </a:stretch>
        </p:blipFill>
        <p:spPr>
          <a:xfrm>
            <a:off x="506068" y="4739308"/>
            <a:ext cx="3467100" cy="1143000"/>
          </a:xfrm>
          <a:prstGeom prst="rect">
            <a:avLst/>
          </a:prstGeom>
        </p:spPr>
      </p:pic>
      <p:sp>
        <p:nvSpPr>
          <p:cNvPr id="9" name="İçerik Yer Tutucusu 2"/>
          <p:cNvSpPr txBox="1"/>
          <p:nvPr/>
        </p:nvSpPr>
        <p:spPr>
          <a:xfrm>
            <a:off x="5589105" y="2393328"/>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solidFill>
                  <a:schemeClr val="tx1"/>
                </a:solidFill>
              </a:rPr>
              <a:t>Not:yıllar</a:t>
            </a:r>
            <a:r>
              <a:rPr lang="tr-TR" dirty="0">
                <a:solidFill>
                  <a:schemeClr val="tx1"/>
                </a:solidFill>
              </a:rPr>
              <a:t> arası geçiş de </a:t>
            </a:r>
            <a:r>
              <a:rPr lang="tr-TR" dirty="0" err="1">
                <a:solidFill>
                  <a:schemeClr val="tx1"/>
                </a:solidFill>
              </a:rPr>
              <a:t>wpilib</a:t>
            </a:r>
            <a:r>
              <a:rPr lang="tr-TR" dirty="0">
                <a:solidFill>
                  <a:schemeClr val="tx1"/>
                </a:solidFill>
              </a:rPr>
              <a:t> i baştan silip baştan kurmanız gerekmektedir!!!</a:t>
            </a:r>
            <a:endParaRPr lang="tr-TR"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1250950" y="-228600"/>
            <a:ext cx="6779260" cy="1325880"/>
          </a:xfrm>
        </p:spPr>
        <p:txBody>
          <a:bodyPr/>
          <a:lstStyle/>
          <a:p>
            <a:r>
              <a:rPr lang="tr-TR" dirty="0" err="1">
                <a:solidFill>
                  <a:schemeClr val="tx1"/>
                </a:solidFill>
              </a:rPr>
              <a:t>Frc</a:t>
            </a:r>
            <a:r>
              <a:rPr lang="tr-TR" dirty="0">
                <a:solidFill>
                  <a:schemeClr val="tx1"/>
                </a:solidFill>
              </a:rPr>
              <a:t> En çok kullanılan komutlar</a:t>
            </a:r>
            <a:endParaRPr lang="tr-TR" dirty="0">
              <a:solidFill>
                <a:schemeClr val="tx1"/>
              </a:solidFill>
            </a:endParaRPr>
          </a:p>
        </p:txBody>
      </p:sp>
      <p:pic>
        <p:nvPicPr>
          <p:cNvPr id="6" name="İçerik Yer Tutucusu 5"/>
          <p:cNvPicPr>
            <a:picLocks noGrp="1" noChangeAspect="1"/>
          </p:cNvPicPr>
          <p:nvPr>
            <p:ph sz="half" idx="1"/>
          </p:nvPr>
        </p:nvPicPr>
        <p:blipFill>
          <a:blip r:embed="rId2"/>
          <a:stretch>
            <a:fillRect/>
          </a:stretch>
        </p:blipFill>
        <p:spPr>
          <a:xfrm>
            <a:off x="347869" y="1311965"/>
            <a:ext cx="8584544" cy="921967"/>
          </a:xfrm>
        </p:spPr>
      </p:pic>
      <p:sp>
        <p:nvSpPr>
          <p:cNvPr id="4" name="İçerik Yer Tutucusu 3"/>
          <p:cNvSpPr>
            <a:spLocks noGrp="1"/>
          </p:cNvSpPr>
          <p:nvPr>
            <p:ph sz="half" idx="2"/>
          </p:nvPr>
        </p:nvSpPr>
        <p:spPr>
          <a:xfrm>
            <a:off x="347868" y="2448400"/>
            <a:ext cx="11751367" cy="4351338"/>
          </a:xfrm>
        </p:spPr>
        <p:txBody>
          <a:bodyPr/>
          <a:lstStyle/>
          <a:p>
            <a:r>
              <a:rPr lang="tr-TR" dirty="0"/>
              <a:t>Geçmiş senelerdeki </a:t>
            </a:r>
            <a:r>
              <a:rPr lang="tr-TR" dirty="0" err="1"/>
              <a:t>wpilib</a:t>
            </a:r>
            <a:r>
              <a:rPr lang="tr-TR" dirty="0"/>
              <a:t> projelerini bu yıldaki </a:t>
            </a:r>
            <a:r>
              <a:rPr lang="tr-TR" dirty="0" err="1"/>
              <a:t>wpilib</a:t>
            </a:r>
            <a:r>
              <a:rPr lang="tr-TR" dirty="0"/>
              <a:t> projelerine </a:t>
            </a:r>
            <a:r>
              <a:rPr lang="tr-TR" dirty="0" err="1"/>
              <a:t>import</a:t>
            </a:r>
            <a:r>
              <a:rPr lang="tr-TR" dirty="0"/>
              <a:t> (eklemek) için kullanılır.</a:t>
            </a:r>
            <a:endParaRPr lang="tr-TR" dirty="0"/>
          </a:p>
          <a:p>
            <a:endParaRPr lang="tr-TR" dirty="0"/>
          </a:p>
          <a:p>
            <a:endParaRPr lang="tr-TR" dirty="0"/>
          </a:p>
          <a:p>
            <a:r>
              <a:rPr lang="tr-TR" dirty="0"/>
              <a:t>Projenizin takım numarasını tekrardan düzenlemek için kullanılır.</a:t>
            </a:r>
            <a:endParaRPr lang="tr-TR" dirty="0"/>
          </a:p>
          <a:p>
            <a:endParaRPr lang="tr-TR" dirty="0"/>
          </a:p>
          <a:p>
            <a:endParaRPr lang="tr-TR" dirty="0"/>
          </a:p>
          <a:p>
            <a:r>
              <a:rPr lang="tr-TR" dirty="0"/>
              <a:t>Robot Kodunu test edebilirsiniz.</a:t>
            </a:r>
            <a:endParaRPr lang="tr-TR" dirty="0"/>
          </a:p>
        </p:txBody>
      </p:sp>
      <p:pic>
        <p:nvPicPr>
          <p:cNvPr id="10" name="Resim 9"/>
          <p:cNvPicPr>
            <a:picLocks noChangeAspect="1"/>
          </p:cNvPicPr>
          <p:nvPr/>
        </p:nvPicPr>
        <p:blipFill>
          <a:blip r:embed="rId3"/>
          <a:stretch>
            <a:fillRect/>
          </a:stretch>
        </p:blipFill>
        <p:spPr>
          <a:xfrm>
            <a:off x="347868" y="3461389"/>
            <a:ext cx="7886700" cy="819150"/>
          </a:xfrm>
          <a:prstGeom prst="rect">
            <a:avLst/>
          </a:prstGeom>
        </p:spPr>
      </p:pic>
      <p:pic>
        <p:nvPicPr>
          <p:cNvPr id="12" name="Resim 11"/>
          <p:cNvPicPr>
            <a:picLocks noChangeAspect="1"/>
          </p:cNvPicPr>
          <p:nvPr/>
        </p:nvPicPr>
        <p:blipFill>
          <a:blip r:embed="rId4"/>
          <a:stretch>
            <a:fillRect/>
          </a:stretch>
        </p:blipFill>
        <p:spPr>
          <a:xfrm>
            <a:off x="347868" y="4879190"/>
            <a:ext cx="7886700" cy="8286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14195" y="-158750"/>
            <a:ext cx="6388735" cy="1325880"/>
          </a:xfrm>
        </p:spPr>
        <p:txBody>
          <a:bodyPr/>
          <a:lstStyle/>
          <a:p>
            <a:r>
              <a:rPr lang="tr-TR" dirty="0" err="1">
                <a:solidFill>
                  <a:schemeClr val="tx1"/>
                </a:solidFill>
              </a:rPr>
              <a:t>Frc</a:t>
            </a:r>
            <a:r>
              <a:rPr lang="tr-TR" dirty="0">
                <a:solidFill>
                  <a:schemeClr val="tx1"/>
                </a:solidFill>
              </a:rPr>
              <a:t> En çok kullanılan komutlar</a:t>
            </a:r>
            <a:endParaRPr lang="tr-TR" altLang="en-US" dirty="0">
              <a:solidFill>
                <a:schemeClr val="tx1"/>
              </a:solidFill>
            </a:endParaRPr>
          </a:p>
        </p:txBody>
      </p:sp>
      <p:sp>
        <p:nvSpPr>
          <p:cNvPr id="4" name="İçerik Yer Tutucusu 3"/>
          <p:cNvSpPr>
            <a:spLocks noGrp="1"/>
          </p:cNvSpPr>
          <p:nvPr>
            <p:ph sz="half" idx="1"/>
          </p:nvPr>
        </p:nvSpPr>
        <p:spPr>
          <a:xfrm>
            <a:off x="1122790" y="2506373"/>
            <a:ext cx="5181600" cy="4351338"/>
          </a:xfrm>
        </p:spPr>
        <p:txBody>
          <a:bodyPr/>
          <a:lstStyle/>
          <a:p>
            <a:pPr marL="457200" lvl="1" indent="0">
              <a:buNone/>
            </a:pPr>
            <a:r>
              <a:rPr lang="tr-TR" sz="2600" dirty="0" err="1"/>
              <a:t>Wpilib</a:t>
            </a:r>
            <a:r>
              <a:rPr lang="tr-TR" sz="2600" dirty="0"/>
              <a:t> </a:t>
            </a:r>
            <a:r>
              <a:rPr lang="tr-TR" sz="2600" dirty="0" err="1"/>
              <a:t>Change</a:t>
            </a:r>
            <a:r>
              <a:rPr lang="tr-TR" sz="2600" dirty="0"/>
              <a:t> Desktop </a:t>
            </a:r>
            <a:r>
              <a:rPr lang="tr-TR" sz="2600" dirty="0" err="1"/>
              <a:t>Support</a:t>
            </a:r>
            <a:r>
              <a:rPr lang="tr-TR" sz="2600" dirty="0"/>
              <a:t> </a:t>
            </a:r>
            <a:r>
              <a:rPr lang="tr-TR" sz="2600" dirty="0" err="1"/>
              <a:t>Eneabled</a:t>
            </a:r>
            <a:r>
              <a:rPr lang="tr-TR" sz="2600" dirty="0"/>
              <a:t> </a:t>
            </a:r>
            <a:r>
              <a:rPr lang="tr-TR" sz="2600" dirty="0" err="1"/>
              <a:t>Setting</a:t>
            </a:r>
            <a:endParaRPr lang="tr-TR" sz="2600" dirty="0"/>
          </a:p>
          <a:p>
            <a:pPr marL="1371600" lvl="3" indent="0">
              <a:buNone/>
            </a:pPr>
            <a:r>
              <a:rPr lang="tr-TR" sz="2600" dirty="0"/>
              <a:t>Kodunuzu </a:t>
            </a:r>
            <a:r>
              <a:rPr lang="tr-TR" sz="2600" dirty="0" err="1"/>
              <a:t>simule</a:t>
            </a:r>
            <a:r>
              <a:rPr lang="tr-TR" sz="2600" dirty="0"/>
              <a:t> edebilmeniz için bu değerin </a:t>
            </a:r>
            <a:r>
              <a:rPr lang="tr-TR" sz="2600" dirty="0" err="1"/>
              <a:t>true</a:t>
            </a:r>
            <a:r>
              <a:rPr lang="tr-TR" sz="2600" dirty="0"/>
              <a:t> olması gerekmektedir.</a:t>
            </a:r>
            <a:endParaRPr lang="tr-TR" sz="2600" dirty="0"/>
          </a:p>
        </p:txBody>
      </p:sp>
      <p:pic>
        <p:nvPicPr>
          <p:cNvPr id="6" name="Resim 5"/>
          <p:cNvPicPr>
            <a:picLocks noChangeAspect="1"/>
          </p:cNvPicPr>
          <p:nvPr/>
        </p:nvPicPr>
        <p:blipFill rotWithShape="1">
          <a:blip r:embed="rId2"/>
          <a:srcRect r="45994"/>
          <a:stretch>
            <a:fillRect/>
          </a:stretch>
        </p:blipFill>
        <p:spPr>
          <a:xfrm>
            <a:off x="838200" y="1325563"/>
            <a:ext cx="4212949" cy="838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965" y="1100455"/>
            <a:ext cx="8049260" cy="4170680"/>
          </a:xfrm>
        </p:spPr>
        <p:txBody>
          <a:bodyPr>
            <a:noAutofit/>
          </a:bodyPr>
          <a:lstStyle/>
          <a:p>
            <a:pPr algn="l"/>
            <a:r>
              <a:rPr lang="tr-TR" altLang="en-US" sz="3000">
                <a:solidFill>
                  <a:schemeClr val="tx1"/>
                </a:solidFill>
                <a:sym typeface="+mn-ea"/>
              </a:rPr>
              <a:t>Cyber Griffins </a:t>
            </a:r>
            <a:r>
              <a:rPr lang="tr-TR" altLang="en-US" sz="3000">
                <a:solidFill>
                  <a:schemeClr val="tx1"/>
                </a:solidFill>
                <a:sym typeface="+mn-ea"/>
              </a:rPr>
              <a:t>#8070</a:t>
            </a:r>
            <a:br>
              <a:rPr lang="tr-TR" altLang="en-US" sz="3000">
                <a:solidFill>
                  <a:schemeClr val="tx1"/>
                </a:solidFill>
                <a:sym typeface="+mn-ea"/>
              </a:rPr>
            </a:br>
            <a:r>
              <a:rPr lang="tr-TR" altLang="en-US" sz="3000">
                <a:solidFill>
                  <a:schemeClr val="tx1"/>
                </a:solidFill>
                <a:sym typeface="+mn-ea"/>
              </a:rPr>
              <a:t>Hazırlayan:Yazılım Kaptanı/Emre İnanç(2024-Mezun)</a:t>
            </a:r>
            <a:br>
              <a:rPr lang="tr-TR" altLang="en-US" sz="3000">
                <a:solidFill>
                  <a:schemeClr val="tx1"/>
                </a:solidFill>
              </a:rPr>
            </a:br>
            <a:r>
              <a:rPr lang="tr-TR" altLang="en-US" sz="3000">
                <a:solidFill>
                  <a:schemeClr val="tx1"/>
                </a:solidFill>
                <a:sym typeface="+mn-ea"/>
              </a:rPr>
              <a:t>Tecrübe:3 Yıl</a:t>
            </a:r>
            <a:br>
              <a:rPr lang="tr-TR" altLang="en-US" sz="3000">
                <a:solidFill>
                  <a:schemeClr val="tx1"/>
                </a:solidFill>
              </a:rPr>
            </a:br>
            <a:br>
              <a:rPr lang="tr-TR" altLang="en-US" sz="3000">
                <a:solidFill>
                  <a:schemeClr val="tx1"/>
                </a:solidFill>
                <a:sym typeface="+mn-ea"/>
              </a:rPr>
            </a:br>
            <a:r>
              <a:rPr lang="tr-TR" altLang="en-US" sz="3000">
                <a:solidFill>
                  <a:schemeClr val="tx1"/>
                </a:solidFill>
                <a:sym typeface="+mn-ea"/>
              </a:rPr>
              <a:t>Okuduğunuz için teşekkürler.</a:t>
            </a:r>
            <a:br>
              <a:rPr lang="tr-TR" altLang="en-US" sz="3000">
                <a:solidFill>
                  <a:schemeClr val="tx1"/>
                </a:solidFill>
              </a:rPr>
            </a:br>
            <a:endParaRPr lang="tr-TR" altLang="en-US" sz="3000" b="1" dirty="0">
              <a:solidFill>
                <a:schemeClr val="tx1"/>
              </a:solidFill>
            </a:endParaRPr>
          </a:p>
        </p:txBody>
      </p:sp>
      <p:pic>
        <p:nvPicPr>
          <p:cNvPr id="5" name="Content Placeholder 4" descr="indir"/>
          <p:cNvPicPr>
            <a:picLocks noGrp="1" noChangeAspect="1"/>
          </p:cNvPicPr>
          <p:nvPr>
            <p:ph idx="1"/>
          </p:nvPr>
        </p:nvPicPr>
        <p:blipFill>
          <a:blip r:embed="rId2"/>
          <a:stretch>
            <a:fillRect/>
          </a:stretch>
        </p:blipFill>
        <p:spPr>
          <a:xfrm>
            <a:off x="8277225" y="916511"/>
            <a:ext cx="3352165" cy="3155315"/>
          </a:xfrm>
          <a:prstGeom prst="rect">
            <a:avLst/>
          </a:prstGeom>
        </p:spPr>
      </p:pic>
      <p:sp>
        <p:nvSpPr>
          <p:cNvPr id="3" name="Text Box 2"/>
          <p:cNvSpPr txBox="1"/>
          <p:nvPr/>
        </p:nvSpPr>
        <p:spPr>
          <a:xfrm>
            <a:off x="2110105" y="0"/>
            <a:ext cx="5807710" cy="916305"/>
          </a:xfrm>
          <a:prstGeom prst="rect">
            <a:avLst/>
          </a:prstGeom>
          <a:noFill/>
        </p:spPr>
        <p:txBody>
          <a:bodyPr wrap="square" rtlCol="0" anchor="t">
            <a:noAutofit/>
          </a:bodyPr>
          <a:p>
            <a:r>
              <a:rPr lang="tr-TR" altLang="en-US" sz="4800" b="1" dirty="0">
                <a:sym typeface="+mn-ea"/>
              </a:rPr>
              <a:t>8070 </a:t>
            </a:r>
            <a:r>
              <a:rPr lang="tr-TR" altLang="en-US" sz="4800" b="1" dirty="0" err="1">
                <a:sym typeface="+mn-ea"/>
              </a:rPr>
              <a:t>Cyber</a:t>
            </a:r>
            <a:r>
              <a:rPr lang="tr-TR" altLang="en-US" sz="4800" b="1" dirty="0">
                <a:sym typeface="+mn-ea"/>
              </a:rPr>
              <a:t> </a:t>
            </a:r>
            <a:r>
              <a:rPr lang="tr-TR" altLang="en-US" sz="4800" b="1" dirty="0" err="1">
                <a:sym typeface="+mn-ea"/>
              </a:rPr>
              <a:t>Griffins</a:t>
            </a:r>
            <a:br>
              <a:rPr lang="tr-TR" altLang="en-US" sz="4800" b="1" dirty="0">
                <a:sym typeface="+mn-ea"/>
              </a:rPr>
            </a:br>
            <a:endParaRPr lang="tr-TR" altLang="en-US" sz="4800" b="1"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5000"/>
          </a:stretch>
        </a:blipFill>
        <a:effectLst/>
      </p:bgPr>
    </p:bg>
    <p:spTree>
      <p:nvGrpSpPr>
        <p:cNvPr id="1" name=""/>
        <p:cNvGrpSpPr/>
        <p:nvPr/>
      </p:nvGrpSpPr>
      <p:grpSpPr>
        <a:xfrm>
          <a:off x="0" y="0"/>
          <a:ext cx="0" cy="0"/>
          <a:chOff x="0" y="0"/>
          <a:chExt cx="0" cy="0"/>
        </a:xfrm>
      </p:grpSpPr>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altLang="en-US" b="1">
              <a:solidFill>
                <a:schemeClr val="bg1"/>
              </a:solidFill>
            </a:endParaRPr>
          </a:p>
        </p:txBody>
      </p:sp>
      <p:sp>
        <p:nvSpPr>
          <p:cNvPr id="7" name="Title 6"/>
          <p:cNvSpPr>
            <a:spLocks noGrp="1"/>
          </p:cNvSpPr>
          <p:nvPr>
            <p:ph type="title"/>
          </p:nvPr>
        </p:nvSpPr>
        <p:spPr>
          <a:xfrm>
            <a:off x="1876425" y="-138430"/>
            <a:ext cx="9332595" cy="1325880"/>
          </a:xfrm>
        </p:spPr>
        <p:txBody>
          <a:bodyPr/>
          <a:lstStyle/>
          <a:p>
            <a:pPr algn="l"/>
            <a:r>
              <a:rPr lang="tr-TR" altLang="en-US">
                <a:solidFill>
                  <a:schemeClr val="tx1"/>
                </a:solidFill>
              </a:rPr>
              <a:t>Wpilib yeni proje oluşturma </a:t>
            </a:r>
            <a:endParaRPr lang="tr-TR" altLang="en-US">
              <a:solidFill>
                <a:schemeClr val="tx1"/>
              </a:solidFill>
            </a:endParaRPr>
          </a:p>
        </p:txBody>
      </p:sp>
      <p:pic>
        <p:nvPicPr>
          <p:cNvPr id="8" name="Content Placeholder 7"/>
          <p:cNvPicPr>
            <a:picLocks noGrp="1" noChangeAspect="1"/>
          </p:cNvPicPr>
          <p:nvPr>
            <p:ph sz="half" idx="1"/>
          </p:nvPr>
        </p:nvPicPr>
        <p:blipFill>
          <a:blip r:embed="rId2"/>
          <a:stretch>
            <a:fillRect/>
          </a:stretch>
        </p:blipFill>
        <p:spPr>
          <a:xfrm>
            <a:off x="378460" y="1816735"/>
            <a:ext cx="3295650" cy="800100"/>
          </a:xfrm>
          <a:prstGeom prst="rect">
            <a:avLst/>
          </a:prstGeom>
        </p:spPr>
      </p:pic>
      <p:pic>
        <p:nvPicPr>
          <p:cNvPr id="9" name="Content Placeholder 8"/>
          <p:cNvPicPr>
            <a:picLocks noGrp="1" noChangeAspect="1"/>
          </p:cNvPicPr>
          <p:nvPr>
            <p:ph sz="half" idx="2"/>
          </p:nvPr>
        </p:nvPicPr>
        <p:blipFill>
          <a:blip r:embed="rId3"/>
          <a:stretch>
            <a:fillRect/>
          </a:stretch>
        </p:blipFill>
        <p:spPr>
          <a:xfrm>
            <a:off x="91440" y="2957830"/>
            <a:ext cx="4693920" cy="3507105"/>
          </a:xfrm>
          <a:prstGeom prst="rect">
            <a:avLst/>
          </a:prstGeom>
        </p:spPr>
      </p:pic>
      <p:pic>
        <p:nvPicPr>
          <p:cNvPr id="10" name="Picture 9"/>
          <p:cNvPicPr>
            <a:picLocks noChangeAspect="1"/>
          </p:cNvPicPr>
          <p:nvPr/>
        </p:nvPicPr>
        <p:blipFill>
          <a:blip r:embed="rId4"/>
          <a:stretch>
            <a:fillRect/>
          </a:stretch>
        </p:blipFill>
        <p:spPr>
          <a:xfrm>
            <a:off x="5243195" y="2835910"/>
            <a:ext cx="4908550" cy="2350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5000"/>
          </a:stretch>
        </a:blipFill>
        <a:effectLst/>
      </p:bgPr>
    </p:bg>
    <p:spTree>
      <p:nvGrpSpPr>
        <p:cNvPr id="1" name=""/>
        <p:cNvGrpSpPr/>
        <p:nvPr/>
      </p:nvGrpSpPr>
      <p:grpSpPr>
        <a:xfrm>
          <a:off x="0" y="0"/>
          <a:ext cx="0" cy="0"/>
          <a:chOff x="0" y="0"/>
          <a:chExt cx="0" cy="0"/>
        </a:xfrm>
      </p:grpSpPr>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altLang="en-US" b="1">
              <a:solidFill>
                <a:schemeClr val="bg1"/>
              </a:solidFill>
            </a:endParaRPr>
          </a:p>
        </p:txBody>
      </p:sp>
      <p:sp>
        <p:nvSpPr>
          <p:cNvPr id="7" name="Title 6"/>
          <p:cNvSpPr>
            <a:spLocks noGrp="1"/>
          </p:cNvSpPr>
          <p:nvPr>
            <p:ph type="title"/>
          </p:nvPr>
        </p:nvSpPr>
        <p:spPr>
          <a:xfrm>
            <a:off x="638175" y="190500"/>
            <a:ext cx="10944225" cy="582930"/>
          </a:xfrm>
        </p:spPr>
        <p:txBody>
          <a:bodyPr/>
          <a:lstStyle/>
          <a:p>
            <a:pPr algn="l"/>
            <a:r>
              <a:rPr lang="tr-TR" altLang="en-US">
                <a:solidFill>
                  <a:schemeClr val="tx1"/>
                </a:solidFill>
              </a:rPr>
              <a:t>         Wpilib yeni proje oluşturma </a:t>
            </a:r>
            <a:endParaRPr lang="tr-TR" altLang="en-US">
              <a:solidFill>
                <a:schemeClr val="tx1"/>
              </a:solidFill>
            </a:endParaRPr>
          </a:p>
        </p:txBody>
      </p:sp>
      <p:pic>
        <p:nvPicPr>
          <p:cNvPr id="11" name="Picture 10"/>
          <p:cNvPicPr>
            <a:picLocks noChangeAspect="1"/>
          </p:cNvPicPr>
          <p:nvPr/>
        </p:nvPicPr>
        <p:blipFill>
          <a:blip r:embed="rId2"/>
          <a:stretch>
            <a:fillRect/>
          </a:stretch>
        </p:blipFill>
        <p:spPr>
          <a:xfrm>
            <a:off x="635" y="774065"/>
            <a:ext cx="9225915" cy="6165850"/>
          </a:xfrm>
          <a:prstGeom prst="rect">
            <a:avLst/>
          </a:prstGeom>
        </p:spPr>
      </p:pic>
      <p:pic>
        <p:nvPicPr>
          <p:cNvPr id="12" name="Content Placeholder 11"/>
          <p:cNvPicPr>
            <a:picLocks noGrp="1" noChangeAspect="1"/>
          </p:cNvPicPr>
          <p:nvPr>
            <p:ph idx="1"/>
          </p:nvPr>
        </p:nvPicPr>
        <p:blipFill>
          <a:blip r:embed="rId3"/>
          <a:stretch>
            <a:fillRect/>
          </a:stretch>
        </p:blipFill>
        <p:spPr>
          <a:xfrm>
            <a:off x="9491980" y="889000"/>
            <a:ext cx="2314575" cy="53130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853" y="1120176"/>
            <a:ext cx="9682480" cy="2436495"/>
          </a:xfrm>
        </p:spPr>
        <p:txBody>
          <a:bodyPr>
            <a:normAutofit/>
          </a:bodyPr>
          <a:lstStyle/>
          <a:p>
            <a:r>
              <a:rPr lang="tr-TR" altLang="en-US" sz="2500" b="1" dirty="0">
                <a:solidFill>
                  <a:schemeClr val="tx1"/>
                </a:solidFill>
              </a:rPr>
              <a:t>"</a:t>
            </a:r>
            <a:r>
              <a:rPr lang="tr-TR" altLang="en-US" sz="2500" b="1" dirty="0" err="1">
                <a:solidFill>
                  <a:schemeClr val="tx1"/>
                </a:solidFill>
              </a:rPr>
              <a:t>CommandBase</a:t>
            </a:r>
            <a:r>
              <a:rPr lang="tr-TR" altLang="en-US" sz="2500" b="1" dirty="0">
                <a:solidFill>
                  <a:schemeClr val="tx1"/>
                </a:solidFill>
              </a:rPr>
              <a:t>" sınıfı, bir FRC robot kontrol programının temelini oluşturan bir sınıftır.</a:t>
            </a:r>
            <a:endParaRPr lang="tr-TR" altLang="en-US" sz="2500" b="1" dirty="0">
              <a:solidFill>
                <a:schemeClr val="tx1"/>
              </a:solidFill>
            </a:endParaRPr>
          </a:p>
          <a:p>
            <a:r>
              <a:rPr lang="tr-TR" altLang="en-US" sz="2500" b="1" dirty="0">
                <a:solidFill>
                  <a:schemeClr val="tx1"/>
                </a:solidFill>
              </a:rPr>
              <a:t>bu sınıf, robotun tüm alt sistemlerini başlatmak ve bu alt sistemlere erişim sağlamak için kullanılır.</a:t>
            </a:r>
            <a:endParaRPr lang="tr-TR" altLang="en-US" sz="2500" b="1" dirty="0">
              <a:solidFill>
                <a:schemeClr val="tx1"/>
              </a:solidFill>
            </a:endParaRPr>
          </a:p>
          <a:p>
            <a:r>
              <a:rPr lang="tr-TR" altLang="en-US" sz="2500" b="1" dirty="0">
                <a:solidFill>
                  <a:schemeClr val="tx1"/>
                </a:solidFill>
              </a:rPr>
              <a:t> Böylece, komutlar "</a:t>
            </a:r>
            <a:r>
              <a:rPr lang="tr-TR" altLang="en-US" sz="2500" b="1" dirty="0" err="1">
                <a:solidFill>
                  <a:schemeClr val="tx1"/>
                </a:solidFill>
              </a:rPr>
              <a:t>CommandBase</a:t>
            </a:r>
            <a:r>
              <a:rPr lang="tr-TR" altLang="en-US" sz="2500" b="1" dirty="0">
                <a:solidFill>
                  <a:schemeClr val="tx1"/>
                </a:solidFill>
              </a:rPr>
              <a:t>" üzerinden alt sistemlere erişebilir ve kullanabilir.</a:t>
            </a:r>
            <a:endParaRPr lang="tr-TR" altLang="en-US" sz="2500" b="1" dirty="0">
              <a:solidFill>
                <a:schemeClr val="tx1"/>
              </a:solidFill>
            </a:endParaRPr>
          </a:p>
        </p:txBody>
      </p:sp>
      <p:sp>
        <p:nvSpPr>
          <p:cNvPr id="6" name="Title 1"/>
          <p:cNvSpPr>
            <a:spLocks noGrp="1"/>
          </p:cNvSpPr>
          <p:nvPr/>
        </p:nvSpPr>
        <p:spPr>
          <a:xfrm>
            <a:off x="351155" y="0"/>
            <a:ext cx="10515600" cy="1022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457200"/>
            <a:r>
              <a:rPr lang="tr-TR" altLang="en-US" b="1" dirty="0" err="1">
                <a:solidFill>
                  <a:schemeClr val="tx1"/>
                </a:solidFill>
              </a:rPr>
              <a:t>      Command</a:t>
            </a:r>
            <a:r>
              <a:rPr lang="tr-TR" altLang="en-US" b="1" dirty="0">
                <a:solidFill>
                  <a:schemeClr val="tx1"/>
                </a:solidFill>
              </a:rPr>
              <a:t> Base Nedir?</a:t>
            </a:r>
            <a:endParaRPr lang="tr-TR" altLang="en-US"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243205" y="0"/>
            <a:ext cx="10515600" cy="1094740"/>
          </a:xfrm>
        </p:spPr>
        <p:txBody>
          <a:bodyPr/>
          <a:lstStyle/>
          <a:p>
            <a:pPr algn="l"/>
            <a:r>
              <a:rPr lang="tr-TR" dirty="0">
                <a:solidFill>
                  <a:schemeClr val="tx1"/>
                </a:solidFill>
              </a:rPr>
              <a:t>            Robot Platformları( Robot </a:t>
            </a:r>
            <a:r>
              <a:rPr lang="tr-TR" dirty="0" err="1">
                <a:solidFill>
                  <a:schemeClr val="tx1"/>
                </a:solidFill>
              </a:rPr>
              <a:t>B</a:t>
            </a:r>
            <a:r>
              <a:rPr lang="tr-TR" dirty="0" err="1">
                <a:solidFill>
                  <a:schemeClr val="tx1"/>
                </a:solidFill>
              </a:rPr>
              <a:t>ase</a:t>
            </a:r>
            <a:r>
              <a:rPr lang="tr-TR" dirty="0">
                <a:solidFill>
                  <a:schemeClr val="tx1"/>
                </a:solidFill>
              </a:rPr>
              <a:t>)</a:t>
            </a:r>
            <a:endParaRPr lang="tr-TR" dirty="0">
              <a:solidFill>
                <a:schemeClr val="tx1"/>
              </a:solidFill>
            </a:endParaRPr>
          </a:p>
        </p:txBody>
      </p:sp>
      <p:sp>
        <p:nvSpPr>
          <p:cNvPr id="5" name="Metin Yer Tutucusu 4"/>
          <p:cNvSpPr>
            <a:spLocks noGrp="1"/>
          </p:cNvSpPr>
          <p:nvPr>
            <p:ph type="body" idx="1"/>
          </p:nvPr>
        </p:nvSpPr>
        <p:spPr>
          <a:xfrm>
            <a:off x="243441" y="1214335"/>
            <a:ext cx="5157787" cy="823912"/>
          </a:xfrm>
        </p:spPr>
        <p:txBody>
          <a:bodyPr>
            <a:normAutofit/>
          </a:bodyPr>
          <a:lstStyle/>
          <a:p>
            <a:r>
              <a:rPr lang="tr-TR" sz="3200" dirty="0" err="1"/>
              <a:t>Sample</a:t>
            </a:r>
            <a:r>
              <a:rPr lang="tr-TR" sz="3200" dirty="0"/>
              <a:t> Robot</a:t>
            </a:r>
            <a:endParaRPr lang="tr-TR" sz="3200" dirty="0"/>
          </a:p>
        </p:txBody>
      </p:sp>
      <p:sp>
        <p:nvSpPr>
          <p:cNvPr id="3" name="İçerik Yer Tutucusu 2"/>
          <p:cNvSpPr>
            <a:spLocks noGrp="1"/>
          </p:cNvSpPr>
          <p:nvPr>
            <p:ph sz="half" idx="2"/>
          </p:nvPr>
        </p:nvSpPr>
        <p:spPr>
          <a:xfrm>
            <a:off x="495232" y="2438814"/>
            <a:ext cx="11948559" cy="3684588"/>
          </a:xfrm>
        </p:spPr>
        <p:txBody>
          <a:bodyPr>
            <a:normAutofit/>
          </a:bodyPr>
          <a:lstStyle/>
          <a:p>
            <a:r>
              <a:rPr lang="tr-TR" dirty="0">
                <a:effectLst/>
              </a:rPr>
              <a:t>küçük örnek programlar yazmak için iyi, özellikle fikirleri denemek için. Bir yarışma programı oluşturmak için kullanılabilir olsa da, ek yetenekler eklendikçe genişletilmesi çok zor olduğu için tavsiye edilmez.</a:t>
            </a:r>
            <a:endParaRPr lang="tr-TR"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 y="0"/>
            <a:ext cx="10515600" cy="1325563"/>
          </a:xfrm>
        </p:spPr>
        <p:txBody>
          <a:bodyPr/>
          <a:lstStyle/>
          <a:p>
            <a:r>
              <a:rPr lang="tr-TR" dirty="0"/>
              <a:t>robot platformları( Robot </a:t>
            </a:r>
            <a:r>
              <a:rPr lang="tr-TR" dirty="0" err="1"/>
              <a:t>base</a:t>
            </a:r>
            <a:r>
              <a:rPr lang="tr-TR" dirty="0"/>
              <a:t>)</a:t>
            </a:r>
            <a:endParaRPr lang="tr-TR" dirty="0"/>
          </a:p>
        </p:txBody>
      </p:sp>
      <p:sp>
        <p:nvSpPr>
          <p:cNvPr id="3" name="İçerik Yer Tutucusu 2"/>
          <p:cNvSpPr>
            <a:spLocks noGrp="1"/>
          </p:cNvSpPr>
          <p:nvPr>
            <p:ph sz="half" idx="1"/>
          </p:nvPr>
        </p:nvSpPr>
        <p:spPr>
          <a:xfrm>
            <a:off x="472108" y="1325563"/>
            <a:ext cx="11247783" cy="4851400"/>
          </a:xfrm>
        </p:spPr>
        <p:txBody>
          <a:bodyPr>
            <a:normAutofit/>
          </a:bodyPr>
          <a:lstStyle/>
          <a:p>
            <a:pPr marL="0" indent="0">
              <a:buNone/>
            </a:pPr>
            <a:r>
              <a:rPr lang="tr-TR" b="1" dirty="0" err="1"/>
              <a:t>Iterative</a:t>
            </a:r>
            <a:r>
              <a:rPr lang="tr-TR" b="1" dirty="0"/>
              <a:t> Robot:</a:t>
            </a:r>
            <a:endParaRPr lang="tr-TR" b="1" dirty="0"/>
          </a:p>
          <a:p>
            <a:r>
              <a:rPr lang="tr-TR" dirty="0" err="1"/>
              <a:t>IterativeRobot</a:t>
            </a:r>
            <a:r>
              <a:rPr lang="tr-TR" dirty="0"/>
              <a:t> </a:t>
            </a:r>
            <a:r>
              <a:rPr lang="tr-TR" dirty="0" err="1"/>
              <a:t>base</a:t>
            </a:r>
            <a:r>
              <a:rPr lang="tr-TR" dirty="0"/>
              <a:t> </a:t>
            </a:r>
            <a:r>
              <a:rPr lang="tr-TR" dirty="0" err="1"/>
              <a:t>class</a:t>
            </a:r>
            <a:r>
              <a:rPr lang="tr-TR" dirty="0"/>
              <a:t>, yeni veriler sürücü istasyonundan geldiğinde her zaman periyodik olarak çağrılan yöntemlere sahiptir. Fikir, robotun (özerk, </a:t>
            </a:r>
            <a:r>
              <a:rPr lang="tr-TR" dirty="0" err="1"/>
              <a:t>teleop</a:t>
            </a:r>
            <a:r>
              <a:rPr lang="tr-TR" dirty="0"/>
              <a:t> veya test) çalıştığı her </a:t>
            </a:r>
            <a:r>
              <a:rPr lang="tr-TR" dirty="0" err="1"/>
              <a:t>mod</a:t>
            </a:r>
            <a:r>
              <a:rPr lang="tr-TR" dirty="0"/>
              <a:t> için, programın az miktarda iş yaptığı uygun periyodik yöntem denir. Döngüler veya gecikmeler gibi periyodik yöntemlerde uzun süre çalışan bir kod bulundurmamak önemlidir. Bunu yapmak, robot performansını olumsuz yönde etkileyebilecek eksik sürücü istasyonu güncellemelerine neden olabilir. Her periyot yaklaşık olarak 20 milisaniye olup, </a:t>
            </a:r>
            <a:r>
              <a:rPr lang="tr-TR" dirty="0" err="1"/>
              <a:t>roboRİO</a:t>
            </a:r>
            <a:r>
              <a:rPr lang="tr-TR" dirty="0"/>
              <a:t>, Driver Station bilgisayarı veya ağ trafiği üzerindeki CPU yüküne bağlı olarak değişebilir. Eğer hassas zamanlama gerekiyorsa, örneğin robot kontrol algoritmaları uygulamak için tavsiye edilmez. bunun yerine </a:t>
            </a:r>
            <a:r>
              <a:rPr lang="tr-TR" dirty="0" err="1"/>
              <a:t>TimedRobot</a:t>
            </a:r>
            <a:r>
              <a:rPr lang="tr-TR" dirty="0"/>
              <a:t> (aşağıda) kullanabilirsiniz.</a:t>
            </a:r>
            <a:endParaRPr lang="tr-TR" dirty="0"/>
          </a:p>
        </p:txBody>
      </p:sp>
    </p:spTree>
  </p:cSld>
  <p:clrMapOvr>
    <a:masterClrMapping/>
  </p:clrMapOvr>
  <p:transition/>
</p:sld>
</file>

<file path=ppt/theme/theme1.xml><?xml version="1.0" encoding="utf-8"?>
<a:theme xmlns:a="http://schemas.openxmlformats.org/drawingml/2006/main" name="1_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14739</Words>
  <Application>WPS Presentation</Application>
  <PresentationFormat>Geniş ekran</PresentationFormat>
  <Paragraphs>386</Paragraphs>
  <Slides>44</Slides>
  <Notes>0</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SimSun</vt:lpstr>
      <vt:lpstr>Wingdings</vt:lpstr>
      <vt:lpstr>Calibri Light</vt:lpstr>
      <vt:lpstr>Microsoft YaHei</vt:lpstr>
      <vt:lpstr>Arial Unicode MS</vt:lpstr>
      <vt:lpstr>Calibri</vt:lpstr>
      <vt:lpstr>Times New Roman</vt:lpstr>
      <vt:lpstr>1_Communications and Dialogues</vt:lpstr>
      <vt:lpstr>Detaylı FRC Yazılım  Sunumuna hoşgeldiniz</vt:lpstr>
      <vt:lpstr>Nelerden bahsediceğiz?</vt:lpstr>
      <vt:lpstr>PowerPoint 演示文稿</vt:lpstr>
      <vt:lpstr>Gerekli kaynaklar ve kurulumu</vt:lpstr>
      <vt:lpstr>Wpilib yeni proje oluşturma </vt:lpstr>
      <vt:lpstr>Wpilib yeni proje oluşturma </vt:lpstr>
      <vt:lpstr>PowerPoint 演示文稿</vt:lpstr>
      <vt:lpstr>robot platformları( Robot base)</vt:lpstr>
      <vt:lpstr>robot platformları( Robot base)</vt:lpstr>
      <vt:lpstr>robot platformları(Robot base)</vt:lpstr>
      <vt:lpstr>PowerPoint 演示文稿</vt:lpstr>
      <vt:lpstr>PowerPoint 演示文稿</vt:lpstr>
      <vt:lpstr>Command Base Yapısın deki Methodlar</vt:lpstr>
      <vt:lpstr>Command Base Yapısın deki Methodlar  -Command</vt:lpstr>
      <vt:lpstr>Command Base deki diğer dosyalar</vt:lpstr>
      <vt:lpstr>Command Base deki diğer dosyalar</vt:lpstr>
      <vt:lpstr>Robot.java Methodları</vt:lpstr>
      <vt:lpstr>Robot.java Methodları</vt:lpstr>
      <vt:lpstr>Robot.java Methodları</vt:lpstr>
      <vt:lpstr>Robot.java Methodları</vt:lpstr>
      <vt:lpstr>Robot.java Methodları</vt:lpstr>
      <vt:lpstr>Roborio ve Modem Nedir</vt:lpstr>
      <vt:lpstr>Roborio Girişleri</vt:lpstr>
      <vt:lpstr>Modem Girişleri</vt:lpstr>
      <vt:lpstr>Joystick ve ControllerNedir?</vt:lpstr>
      <vt:lpstr>Sürüş Türleri Nedir?</vt:lpstr>
      <vt:lpstr>PowerPoint 演示文稿</vt:lpstr>
      <vt:lpstr>PowerPoint 演示文稿</vt:lpstr>
      <vt:lpstr>Robot Modları Nedir?</vt:lpstr>
      <vt:lpstr>TeleOperated ve Autonoums nedir?</vt:lpstr>
      <vt:lpstr>Practice ve Test nedir?</vt:lpstr>
      <vt:lpstr>Bu Süreçteki Yazılım-Kaynaklarınız</vt:lpstr>
      <vt:lpstr>Driver Station Nedir?</vt:lpstr>
      <vt:lpstr>PowerPoint 演示文稿</vt:lpstr>
      <vt:lpstr>PowerPoint 演示文稿</vt:lpstr>
      <vt:lpstr>Frc Smart Dashbord</vt:lpstr>
      <vt:lpstr>Robotta Kullanılan Terimler</vt:lpstr>
      <vt:lpstr>Kullanılan Terimler</vt:lpstr>
      <vt:lpstr>Frc En çok kullanılan komutlar</vt:lpstr>
      <vt:lpstr>Frc En çok kullanılan komutlar</vt:lpstr>
      <vt:lpstr>Wpilib’i güncellemek, Frc En çok kullanılan komutlar</vt:lpstr>
      <vt:lpstr>Frc En çok kullanılan komutlar</vt:lpstr>
      <vt:lpstr>Frc En çok kullanılan komutlar</vt:lpstr>
      <vt:lpstr>8070 Cyber Griffins  Dinlediğiniz için teşekkürler  Yazılım Kaptanı-Emre İnanç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Yazılım sunumuna Hoşgeldiniz</dc:title>
  <dc:creator>Destek Stajyer -1</dc:creator>
  <cp:lastModifiedBy>emrec</cp:lastModifiedBy>
  <cp:revision>177</cp:revision>
  <dcterms:created xsi:type="dcterms:W3CDTF">2024-01-30T08:55:00Z</dcterms:created>
  <dcterms:modified xsi:type="dcterms:W3CDTF">2024-07-08T00:55:18Z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123612C148C846B99DBD62F28805C924</vt:lpwstr>
  </property>
  <property fmtid="{D5CDD505-2E9C-101B-9397-08002B2CF9AE}" pid="3" name="KSOProductBuildVer">
    <vt:lpwstr>1033-12.2.0.13472</vt:lpwstr>
  </property>
</Properties>
</file>