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7">
          <p15:clr>
            <a:srgbClr val="747775"/>
          </p15:clr>
        </p15:guide>
        <p15:guide id="2" pos="567">
          <p15:clr>
            <a:srgbClr val="747775"/>
          </p15:clr>
        </p15:guide>
        <p15:guide id="3" pos="7113">
          <p15:clr>
            <a:srgbClr val="747775"/>
          </p15:clr>
        </p15:guide>
        <p15:guide id="4" orient="horz" pos="522">
          <p15:clr>
            <a:srgbClr val="747775"/>
          </p15:clr>
        </p15:guide>
        <p15:guide id="5" orient="horz" pos="3798">
          <p15:clr>
            <a:srgbClr val="747775"/>
          </p15:clr>
        </p15:guide>
        <p15:guide id="6" orient="horz" pos="1134">
          <p15:clr>
            <a:srgbClr val="747775"/>
          </p15:clr>
        </p15:guide>
      </p15:sldGuideLst>
    </p:ext>
    <p:ext uri="GoogleSlidesCustomDataVersion2">
      <go:slidesCustomData xmlns:go="http://customooxmlschemas.google.com/" r:id="rId13" roundtripDataSignature="AMtx7mhQpmKxaTvW/U4ATV06k8msOzRM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7" orient="horz"/>
        <p:guide pos="567"/>
        <p:guide pos="7113"/>
        <p:guide pos="522" orient="horz"/>
        <p:guide pos="3798" orient="horz"/>
        <p:guide pos="113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rnetcomputer.org/how-it-works/chain-key-technology/" TargetMode="External"/><Relationship Id="rId3" Type="http://schemas.openxmlformats.org/officeDocument/2006/relationships/hyperlink" Target="https://internetcomputer.org/how-it-works/chain-key-technolog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t/>
            </a:r>
            <a:endParaRPr sz="900"/>
          </a:p>
        </p:txBody>
      </p:sp>
      <p:sp>
        <p:nvSpPr>
          <p:cNvPr id="134" name="Google Shape;134;p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t/>
            </a:r>
            <a:endParaRPr sz="900"/>
          </a:p>
        </p:txBody>
      </p:sp>
      <p:sp>
        <p:nvSpPr>
          <p:cNvPr id="140" name="Google Shape;140;p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t/>
            </a:r>
            <a:endParaRPr sz="900"/>
          </a:p>
        </p:txBody>
      </p:sp>
      <p:sp>
        <p:nvSpPr>
          <p:cNvPr id="162" name="Google Shape;162;p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rPr lang="tr-TR" sz="900"/>
              <a:t>*1</a:t>
            </a:r>
            <a:endParaRPr/>
          </a:p>
          <a:p>
            <a:pPr indent="0" lvl="0" marL="0" rtl="0" algn="l">
              <a:spcBef>
                <a:spcPts val="0"/>
              </a:spcBef>
              <a:spcAft>
                <a:spcPts val="0"/>
              </a:spcAft>
              <a:buNone/>
            </a:pPr>
            <a:r>
              <a:rPr lang="tr-TR"/>
              <a:t>The Internet Computer (IC) is not just another blockchain platform. It is a radical new way of building and running software on the internet. Imagine if you could create any kind of application or service without worrying about servers, hosting, scalability, security, or performance. Imagine if you could deploy your code directly to the public internet and let it run forever. Imagine if you could access any data or functionality on the web with a single click. That is the primary vision of IC: to provide a limitless environment for developers and users to create and enjoy the next generation of internet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*2</a:t>
            </a:r>
            <a:endParaRPr/>
          </a:p>
          <a:p>
            <a:pPr indent="0" lvl="0" marL="0" rtl="0" algn="l">
              <a:spcBef>
                <a:spcPts val="0"/>
              </a:spcBef>
              <a:spcAft>
                <a:spcPts val="0"/>
              </a:spcAft>
              <a:buNone/>
            </a:pPr>
            <a:r>
              <a:rPr lang="tr-TR"/>
              <a:t>second text:</a:t>
            </a:r>
            <a:endParaRPr/>
          </a:p>
          <a:p>
            <a:pPr indent="0" lvl="0" marL="0" rtl="0" algn="l">
              <a:spcBef>
                <a:spcPts val="0"/>
              </a:spcBef>
              <a:spcAft>
                <a:spcPts val="0"/>
              </a:spcAft>
              <a:buNone/>
            </a:pPr>
            <a:r>
              <a:rPr lang="tr-TR"/>
              <a:t>One of the most amazing features of the Internet Computer is that it allows you to run your software directly on the public internet without needing any central infrastructure or services. This means you don’t have to rely on third-party providers like Amazon, Google, or Facebook to host your applications or store your data. You don’t have to worry about censorship, downtime, hacking, or fees. You don’t have to compromise on your privacy, security, or sovereignty. You can simply write your code and deploy it to the Internet Computer network, which is composed of thousands of independent nodes that work together to provide a seamless and unstoppable computing environment.</a:t>
            </a:r>
            <a:endParaRPr/>
          </a:p>
          <a:p>
            <a:pPr indent="0" lvl="0" marL="0" rtl="0" algn="l">
              <a:spcBef>
                <a:spcPts val="0"/>
              </a:spcBef>
              <a:spcAft>
                <a:spcPts val="0"/>
              </a:spcAft>
              <a:buNone/>
            </a:pPr>
            <a:r>
              <a:t/>
            </a:r>
            <a:endParaRPr/>
          </a:p>
        </p:txBody>
      </p:sp>
      <p:sp>
        <p:nvSpPr>
          <p:cNvPr id="177" name="Google Shape;177;p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171450" lvl="0" marL="171450" rtl="0" algn="l">
              <a:spcBef>
                <a:spcPts val="0"/>
              </a:spcBef>
              <a:spcAft>
                <a:spcPts val="0"/>
              </a:spcAft>
              <a:buClr>
                <a:schemeClr val="dk1"/>
              </a:buClr>
              <a:buSzPts val="1200"/>
              <a:buFont typeface="Arial"/>
              <a:buChar char="•"/>
            </a:pPr>
            <a:r>
              <a:rPr lang="tr-TR"/>
              <a:t>Data centers: Data centers are physical locations that host the hardware and software components of the Internet Computer network. They are composed of servers, storage devices, routers, switches, and other equipment that provide computing power, storage capacity, and network connectivity. Data centers are distributed across the world and operated by independent providers who contribute their resources to the network in exchange for rewards.</a:t>
            </a:r>
            <a:endParaRPr/>
          </a:p>
          <a:p>
            <a:pPr indent="-171450" lvl="0" marL="171450" rtl="0" algn="l">
              <a:spcBef>
                <a:spcPts val="0"/>
              </a:spcBef>
              <a:spcAft>
                <a:spcPts val="0"/>
              </a:spcAft>
              <a:buClr>
                <a:schemeClr val="dk1"/>
              </a:buClr>
              <a:buSzPts val="1200"/>
              <a:buFont typeface="Arial"/>
              <a:buChar char="•"/>
            </a:pPr>
            <a:r>
              <a:rPr lang="tr-TR"/>
              <a:t>Nodes and Subnets: Nodes are individual computers that run the Internet Computer Protocol (ICP) and execute the software deployed on the network. Nodes are grouped into subnets, which are collections of nodes that work together to provide a specific service or functionality. Subnets can communicate with each other through message passing and can scale up or down depending on the demand. Subnets are also responsible for ensuring the security and reliability of the network by validating transactions and reaching consensus.</a:t>
            </a:r>
            <a:endParaRPr/>
          </a:p>
          <a:p>
            <a:pPr indent="-171450" lvl="0" marL="171450" rtl="0" algn="l">
              <a:spcBef>
                <a:spcPts val="0"/>
              </a:spcBef>
              <a:spcAft>
                <a:spcPts val="0"/>
              </a:spcAft>
              <a:buClr>
                <a:schemeClr val="dk1"/>
              </a:buClr>
              <a:buSzPts val="1200"/>
              <a:buFont typeface="Arial"/>
              <a:buChar char="•"/>
            </a:pPr>
            <a:r>
              <a:rPr lang="tr-TR"/>
              <a:t>Network Nervous System: The Network Nervous System (NNS) is a decentralized governance system that controls and manages the Internet Computer network. The NNS is composed of neurons, which are smart contracts that represent the voting power of network participants. Neurons can propose, vote on, and execute proposals that affect various aspects of the network, such as upgrading the protocol, creating new subnets, allocating resources, setting fees, and more. The NNS is designed to be adaptive, responsive, and transparent, allowing the network to evolve and improve over time.</a:t>
            </a:r>
            <a:endParaRPr/>
          </a:p>
          <a:p>
            <a:pPr indent="-171450" lvl="0" marL="171450" rtl="0" algn="l">
              <a:spcBef>
                <a:spcPts val="0"/>
              </a:spcBef>
              <a:spcAft>
                <a:spcPts val="0"/>
              </a:spcAft>
              <a:buClr>
                <a:schemeClr val="dk1"/>
              </a:buClr>
              <a:buSzPts val="1200"/>
              <a:buFont typeface="Arial"/>
              <a:buChar char="•"/>
            </a:pPr>
            <a:r>
              <a:rPr lang="tr-TR"/>
              <a:t>Chain Key Technology:</a:t>
            </a:r>
            <a:r>
              <a:rPr lang="tr-TR">
                <a:highlight>
                  <a:srgbClr val="FFFFFF"/>
                </a:highlight>
                <a:latin typeface="Arial"/>
                <a:ea typeface="Arial"/>
                <a:cs typeface="Arial"/>
                <a:sym typeface="Arial"/>
              </a:rPr>
              <a:t>The correct operation of subnets (and inter-subnet communication) relies on a suite of novel cryptographic protocols, collectively referred to as</a:t>
            </a:r>
            <a:r>
              <a:rPr lang="tr-TR">
                <a:highlight>
                  <a:srgbClr val="FFFFFF"/>
                </a:highlight>
                <a:uFill>
                  <a:noFill/>
                </a:uFill>
                <a:latin typeface="Arial"/>
                <a:ea typeface="Arial"/>
                <a:cs typeface="Arial"/>
                <a:sym typeface="Arial"/>
                <a:hlinkClick r:id="rId2"/>
              </a:rPr>
              <a:t> </a:t>
            </a:r>
            <a:r>
              <a:rPr i="1" lang="tr-TR" u="sng">
                <a:solidFill>
                  <a:srgbClr val="0563C1"/>
                </a:solidFill>
                <a:highlight>
                  <a:srgbClr val="FFFFFF"/>
                </a:highlight>
                <a:latin typeface="Arial"/>
                <a:ea typeface="Arial"/>
                <a:cs typeface="Arial"/>
                <a:sym typeface="Arial"/>
                <a:hlinkClick r:id="rId3">
                  <a:extLst>
                    <a:ext uri="{A12FA001-AC4F-418D-AE19-62706E023703}">
                      <ahyp:hlinkClr val="tx"/>
                    </a:ext>
                  </a:extLst>
                </a:hlinkClick>
              </a:rPr>
              <a:t>chain-key cryptography</a:t>
            </a:r>
            <a:r>
              <a:rPr lang="tr-TR">
                <a:highlight>
                  <a:srgbClr val="FFFFFF"/>
                </a:highlight>
                <a:latin typeface="Arial"/>
                <a:ea typeface="Arial"/>
                <a:cs typeface="Arial"/>
                <a:sym typeface="Arial"/>
              </a:rPr>
              <a:t>. Chain-key cryptography makes it possible for subnets to authenticate </a:t>
            </a:r>
            <a:endParaRPr>
              <a:highlight>
                <a:srgbClr val="FFFFFF"/>
              </a:highlight>
              <a:latin typeface="Arial"/>
              <a:ea typeface="Arial"/>
              <a:cs typeface="Arial"/>
              <a:sym typeface="Arial"/>
            </a:endParaRPr>
          </a:p>
          <a:p>
            <a:pPr indent="-304800" lvl="0" marL="685800" rtl="0" algn="l">
              <a:lnSpc>
                <a:spcPct val="115000"/>
              </a:lnSpc>
              <a:spcBef>
                <a:spcPts val="0"/>
              </a:spcBef>
              <a:spcAft>
                <a:spcPts val="0"/>
              </a:spcAft>
              <a:buClr>
                <a:schemeClr val="dk1"/>
              </a:buClr>
              <a:buSzPts val="1200"/>
              <a:buFont typeface="Arial"/>
              <a:buChar char="●"/>
            </a:pPr>
            <a:r>
              <a:rPr lang="tr-TR">
                <a:highlight>
                  <a:srgbClr val="FFFFFF"/>
                </a:highlight>
                <a:latin typeface="Arial"/>
                <a:ea typeface="Arial"/>
                <a:cs typeface="Arial"/>
                <a:sym typeface="Arial"/>
              </a:rPr>
              <a:t>responses to user requests, </a:t>
            </a:r>
            <a:endParaRPr>
              <a:highlight>
                <a:srgbClr val="FFFFFF"/>
              </a:highlight>
              <a:latin typeface="Arial"/>
              <a:ea typeface="Arial"/>
              <a:cs typeface="Arial"/>
              <a:sym typeface="Arial"/>
            </a:endParaRPr>
          </a:p>
          <a:p>
            <a:pPr indent="-304800" lvl="0" marL="685800" rtl="0" algn="l">
              <a:lnSpc>
                <a:spcPct val="115000"/>
              </a:lnSpc>
              <a:spcBef>
                <a:spcPts val="0"/>
              </a:spcBef>
              <a:spcAft>
                <a:spcPts val="0"/>
              </a:spcAft>
              <a:buClr>
                <a:schemeClr val="dk1"/>
              </a:buClr>
              <a:buSzPts val="1200"/>
              <a:buFont typeface="Arial"/>
              <a:buChar char="●"/>
            </a:pPr>
            <a:r>
              <a:rPr lang="tr-TR">
                <a:highlight>
                  <a:srgbClr val="FFFFFF"/>
                </a:highlight>
                <a:latin typeface="Arial"/>
                <a:ea typeface="Arial"/>
                <a:cs typeface="Arial"/>
                <a:sym typeface="Arial"/>
              </a:rPr>
              <a:t>the subnet state, and </a:t>
            </a:r>
            <a:endParaRPr>
              <a:highlight>
                <a:srgbClr val="FFFFFF"/>
              </a:highlight>
              <a:latin typeface="Arial"/>
              <a:ea typeface="Arial"/>
              <a:cs typeface="Arial"/>
              <a:sym typeface="Arial"/>
            </a:endParaRPr>
          </a:p>
          <a:p>
            <a:pPr indent="-304800" lvl="0" marL="685800" rtl="0" algn="l">
              <a:lnSpc>
                <a:spcPct val="115000"/>
              </a:lnSpc>
              <a:spcBef>
                <a:spcPts val="0"/>
              </a:spcBef>
              <a:spcAft>
                <a:spcPts val="0"/>
              </a:spcAft>
              <a:buClr>
                <a:schemeClr val="dk1"/>
              </a:buClr>
              <a:buSzPts val="1200"/>
              <a:buFont typeface="Arial"/>
              <a:buChar char="●"/>
            </a:pPr>
            <a:r>
              <a:rPr lang="tr-TR">
                <a:highlight>
                  <a:srgbClr val="FFFFFF"/>
                </a:highlight>
                <a:latin typeface="Arial"/>
                <a:ea typeface="Arial"/>
                <a:cs typeface="Arial"/>
                <a:sym typeface="Arial"/>
              </a:rPr>
              <a:t>inter-subnet messages in a completely decentralized way. </a:t>
            </a:r>
            <a:endParaRPr/>
          </a:p>
          <a:p>
            <a:pPr indent="-171450" lvl="0" marL="171450" rtl="0" algn="l">
              <a:spcBef>
                <a:spcPts val="0"/>
              </a:spcBef>
              <a:spcAft>
                <a:spcPts val="0"/>
              </a:spcAft>
              <a:buClr>
                <a:schemeClr val="dk1"/>
              </a:buClr>
              <a:buSzPts val="1200"/>
              <a:buFont typeface="Arial"/>
              <a:buChar char="•"/>
            </a:pPr>
            <a:r>
              <a:rPr lang="tr-TR"/>
              <a:t>Canisters: Canisters are the basic unit of software deployment and execution on the Internet Computer network. Canisters are self-contained bundles of code, data, and memory that run on subnets and communicate with each other through messages. Canisters can implement any kind of functionality, such as web services, smart contracts, decentralized applications, or user interfaces. Canisters are scalable, secure, and autonomous, meaning they can adjust their resource consumption, protect themselves from malicious attacks, and manage their own lifecycles.</a:t>
            </a:r>
            <a:endParaRPr/>
          </a:p>
          <a:p>
            <a:pPr indent="0" lvl="0" marL="0" rtl="0" algn="l">
              <a:spcBef>
                <a:spcPts val="0"/>
              </a:spcBef>
              <a:spcAft>
                <a:spcPts val="0"/>
              </a:spcAft>
              <a:buNone/>
            </a:pPr>
            <a:r>
              <a:rPr lang="tr-TR"/>
              <a:t>These components work together to create a seamless and unstoppable computing environment that can host any kind of software or service on the public internet. The Internet Computer network aims to provide a limitless platform for developers and users to create and enjoy the next generation of internet services.</a:t>
            </a:r>
            <a:endParaRPr/>
          </a:p>
          <a:p>
            <a:pPr indent="0" lvl="0" marL="0" rtl="0" algn="l">
              <a:spcBef>
                <a:spcPts val="0"/>
              </a:spcBef>
              <a:spcAft>
                <a:spcPts val="0"/>
              </a:spcAft>
              <a:buClr>
                <a:schemeClr val="dk1"/>
              </a:buClr>
              <a:buSzPts val="900"/>
              <a:buFont typeface="Calibri"/>
              <a:buNone/>
            </a:pPr>
            <a:r>
              <a:t/>
            </a:r>
            <a:endParaRPr sz="900"/>
          </a:p>
        </p:txBody>
      </p:sp>
      <p:sp>
        <p:nvSpPr>
          <p:cNvPr id="189" name="Google Shape;189;p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t/>
            </a:r>
            <a:endParaRPr sz="900"/>
          </a:p>
        </p:txBody>
      </p:sp>
      <p:sp>
        <p:nvSpPr>
          <p:cNvPr id="216" name="Google Shape;216;p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tr-TR" sz="900"/>
              <a:t>‹#›</a:t>
            </a:fld>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7"/>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8"/>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51" name="Google Shape;51;p18"/>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4" name="Google Shape;6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9"/>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6" name="Google Shape;16;p9"/>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7" name="Google Shape;17;p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7" name="Google Shape;10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8" name="Google Shape;10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9"/>
          <p:cNvSpPr/>
          <p:nvPr>
            <p:ph idx="2" type="pic"/>
          </p:nvPr>
        </p:nvSpPr>
        <p:spPr>
          <a:xfrm>
            <a:off x="5183188" y="987425"/>
            <a:ext cx="6172200" cy="4873625"/>
          </a:xfrm>
          <a:prstGeom prst="rect">
            <a:avLst/>
          </a:prstGeom>
          <a:noFill/>
          <a:ln>
            <a:noFill/>
          </a:ln>
        </p:spPr>
      </p:sp>
      <p:sp>
        <p:nvSpPr>
          <p:cNvPr id="114" name="Google Shape;11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5" name="Google Shape;11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30" name="Shape 1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0"/>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0" name="Google Shape;20;p1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12"/>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9" name="Google Shape;29;p1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4"/>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5" name="Google Shape;35;p14"/>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1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5"/>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39" name="Google Shape;39;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533"/>
              <a:buFont typeface="Arial"/>
              <a:buNone/>
            </a:pPr>
            <a:r>
              <a:t/>
            </a:r>
            <a:endParaRPr sz="2533">
              <a:solidFill>
                <a:schemeClr val="dk1"/>
              </a:solidFill>
              <a:latin typeface="Arial"/>
              <a:ea typeface="Arial"/>
              <a:cs typeface="Arial"/>
              <a:sym typeface="Arial"/>
            </a:endParaRPr>
          </a:p>
        </p:txBody>
      </p:sp>
      <p:sp>
        <p:nvSpPr>
          <p:cNvPr id="42" name="Google Shape;42;p16"/>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3" name="Google Shape;43;p16"/>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4" name="Google Shape;44;p16"/>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12" name="Google Shape;12;p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1"/>
          <p:cNvSpPr/>
          <p:nvPr/>
        </p:nvSpPr>
        <p:spPr>
          <a:xfrm>
            <a:off x="900001" y="2520000"/>
            <a:ext cx="8889900" cy="3009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tr-TR" sz="4000" u="none" cap="none" strike="noStrike">
                <a:solidFill>
                  <a:srgbClr val="FFFFFF"/>
                </a:solidFill>
                <a:latin typeface="Arial"/>
                <a:ea typeface="Arial"/>
                <a:cs typeface="Arial"/>
                <a:sym typeface="Arial"/>
              </a:rPr>
              <a:t>Internet Computer Protocol:</a:t>
            </a:r>
            <a:endParaRPr b="0" i="0" sz="40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i="0" lang="tr-TR" sz="4000" u="none" cap="none" strike="noStrike">
                <a:solidFill>
                  <a:srgbClr val="FFFFFF"/>
                </a:solidFill>
              </a:rPr>
              <a:t>Overview of the IC Ecosystem and Core Differences</a:t>
            </a:r>
            <a:endParaRPr b="0" i="0" sz="40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t/>
            </a:r>
            <a:endParaRPr b="1" i="0" sz="4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
          <p:cNvSpPr/>
          <p:nvPr/>
        </p:nvSpPr>
        <p:spPr>
          <a:xfrm>
            <a:off x="900002" y="828000"/>
            <a:ext cx="1670100" cy="4887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1" i="0" lang="tr-TR" sz="3200" u="none" cap="none" strike="noStrike">
                <a:solidFill>
                  <a:schemeClr val="lt1"/>
                </a:solidFill>
                <a:latin typeface="Arial"/>
                <a:ea typeface="Arial"/>
                <a:cs typeface="Arial"/>
                <a:sym typeface="Arial"/>
              </a:rPr>
              <a:t>Content</a:t>
            </a:r>
            <a:endParaRPr b="1" i="0" sz="3200" u="none" cap="none" strike="noStrike">
              <a:solidFill>
                <a:schemeClr val="lt1"/>
              </a:solidFill>
              <a:latin typeface="Arial"/>
              <a:ea typeface="Arial"/>
              <a:cs typeface="Arial"/>
              <a:sym typeface="Arial"/>
            </a:endParaRPr>
          </a:p>
        </p:txBody>
      </p:sp>
      <p:grpSp>
        <p:nvGrpSpPr>
          <p:cNvPr id="143" name="Google Shape;143;p2"/>
          <p:cNvGrpSpPr/>
          <p:nvPr/>
        </p:nvGrpSpPr>
        <p:grpSpPr>
          <a:xfrm>
            <a:off x="3108946" y="1800007"/>
            <a:ext cx="6172062" cy="749837"/>
            <a:chOff x="1761795" y="792228"/>
            <a:chExt cx="3615313" cy="438912"/>
          </a:xfrm>
        </p:grpSpPr>
        <p:pic>
          <p:nvPicPr>
            <p:cNvPr descr="preencoded.png" id="144" name="Google Shape;144;p2"/>
            <p:cNvPicPr preferRelativeResize="0"/>
            <p:nvPr/>
          </p:nvPicPr>
          <p:blipFill rotWithShape="1">
            <a:blip r:embed="rId4">
              <a:alphaModFix/>
            </a:blip>
            <a:srcRect b="0" l="0" r="0" t="0"/>
            <a:stretch/>
          </p:blipFill>
          <p:spPr>
            <a:xfrm>
              <a:off x="1761795" y="792228"/>
              <a:ext cx="3615313" cy="438912"/>
            </a:xfrm>
            <a:prstGeom prst="rect">
              <a:avLst/>
            </a:prstGeom>
            <a:noFill/>
            <a:ln>
              <a:noFill/>
            </a:ln>
          </p:spPr>
        </p:pic>
        <p:sp>
          <p:nvSpPr>
            <p:cNvPr id="145" name="Google Shape;145;p2"/>
            <p:cNvSpPr/>
            <p:nvPr/>
          </p:nvSpPr>
          <p:spPr>
            <a:xfrm>
              <a:off x="1863479" y="86858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tr-TR" sz="3200" u="none" cap="none" strike="noStrike">
                  <a:solidFill>
                    <a:srgbClr val="D2D2F6"/>
                  </a:solidFill>
                  <a:latin typeface="Arial"/>
                  <a:ea typeface="Arial"/>
                  <a:cs typeface="Arial"/>
                  <a:sym typeface="Arial"/>
                </a:rPr>
                <a:t>1</a:t>
              </a:r>
              <a:endParaRPr b="1" i="0" sz="3200" u="none" cap="none" strike="noStrike">
                <a:solidFill>
                  <a:srgbClr val="D2D2F6"/>
                </a:solidFill>
                <a:latin typeface="Arial"/>
                <a:ea typeface="Arial"/>
                <a:cs typeface="Arial"/>
                <a:sym typeface="Arial"/>
              </a:endParaRPr>
            </a:p>
          </p:txBody>
        </p:sp>
        <p:sp>
          <p:nvSpPr>
            <p:cNvPr id="146" name="Google Shape;146;p2"/>
            <p:cNvSpPr/>
            <p:nvPr/>
          </p:nvSpPr>
          <p:spPr>
            <a:xfrm>
              <a:off x="2187313" y="842476"/>
              <a:ext cx="23925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0" lang="tr-TR" sz="2000" u="none" cap="none" strike="noStrike">
                  <a:solidFill>
                    <a:srgbClr val="FFFFFF"/>
                  </a:solidFill>
                </a:rPr>
                <a:t>Brief history and background of the Internet Computer Protocol</a:t>
              </a:r>
              <a:endParaRPr i="0" sz="2000" u="none" cap="none" strike="noStrike">
                <a:solidFill>
                  <a:schemeClr val="dk1"/>
                </a:solidFill>
              </a:endParaRPr>
            </a:p>
          </p:txBody>
        </p:sp>
      </p:grpSp>
      <p:grpSp>
        <p:nvGrpSpPr>
          <p:cNvPr id="147" name="Google Shape;147;p2"/>
          <p:cNvGrpSpPr/>
          <p:nvPr/>
        </p:nvGrpSpPr>
        <p:grpSpPr>
          <a:xfrm>
            <a:off x="3108946" y="3672072"/>
            <a:ext cx="6172062" cy="749837"/>
            <a:chOff x="1761795" y="1773141"/>
            <a:chExt cx="3615313" cy="438912"/>
          </a:xfrm>
        </p:grpSpPr>
        <p:pic>
          <p:nvPicPr>
            <p:cNvPr descr="preencoded.png" id="148" name="Google Shape;148;p2"/>
            <p:cNvPicPr preferRelativeResize="0"/>
            <p:nvPr/>
          </p:nvPicPr>
          <p:blipFill rotWithShape="1">
            <a:blip r:embed="rId5">
              <a:alphaModFix/>
            </a:blip>
            <a:srcRect b="0" l="0" r="0" t="0"/>
            <a:stretch/>
          </p:blipFill>
          <p:spPr>
            <a:xfrm>
              <a:off x="1761795" y="1773141"/>
              <a:ext cx="3615313" cy="438912"/>
            </a:xfrm>
            <a:prstGeom prst="rect">
              <a:avLst/>
            </a:prstGeom>
            <a:noFill/>
            <a:ln>
              <a:noFill/>
            </a:ln>
          </p:spPr>
        </p:pic>
        <p:sp>
          <p:nvSpPr>
            <p:cNvPr id="149" name="Google Shape;149;p2"/>
            <p:cNvSpPr/>
            <p:nvPr/>
          </p:nvSpPr>
          <p:spPr>
            <a:xfrm>
              <a:off x="1863479" y="186400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tr-TR" sz="3200" u="none" cap="none" strike="noStrike">
                  <a:solidFill>
                    <a:srgbClr val="D2D2F6"/>
                  </a:solidFill>
                  <a:latin typeface="Arial"/>
                  <a:ea typeface="Arial"/>
                  <a:cs typeface="Arial"/>
                  <a:sym typeface="Arial"/>
                </a:rPr>
                <a:t>3</a:t>
              </a:r>
              <a:endParaRPr b="1" i="0" sz="3200" u="none" cap="none" strike="noStrike">
                <a:solidFill>
                  <a:srgbClr val="D2D2F6"/>
                </a:solidFill>
                <a:latin typeface="Arial"/>
                <a:ea typeface="Arial"/>
                <a:cs typeface="Arial"/>
                <a:sym typeface="Arial"/>
              </a:endParaRPr>
            </a:p>
          </p:txBody>
        </p:sp>
        <p:sp>
          <p:nvSpPr>
            <p:cNvPr id="150" name="Google Shape;150;p2"/>
            <p:cNvSpPr/>
            <p:nvPr/>
          </p:nvSpPr>
          <p:spPr>
            <a:xfrm>
              <a:off x="2201949" y="1929400"/>
              <a:ext cx="28320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0" lang="tr-TR" sz="2000" u="none" cap="none" strike="noStrike">
                  <a:solidFill>
                    <a:srgbClr val="FFFFFF"/>
                  </a:solidFill>
                </a:rPr>
                <a:t>Key components in the IC ecosystem </a:t>
              </a:r>
              <a:endParaRPr i="0" sz="2000" u="none" cap="none" strike="noStrike">
                <a:solidFill>
                  <a:schemeClr val="dk1"/>
                </a:solidFill>
              </a:endParaRPr>
            </a:p>
          </p:txBody>
        </p:sp>
      </p:grpSp>
      <p:grpSp>
        <p:nvGrpSpPr>
          <p:cNvPr id="151" name="Google Shape;151;p2"/>
          <p:cNvGrpSpPr/>
          <p:nvPr/>
        </p:nvGrpSpPr>
        <p:grpSpPr>
          <a:xfrm>
            <a:off x="3108946" y="4608105"/>
            <a:ext cx="6172062" cy="749837"/>
            <a:chOff x="1761795" y="2263598"/>
            <a:chExt cx="3615313" cy="438912"/>
          </a:xfrm>
        </p:grpSpPr>
        <p:pic>
          <p:nvPicPr>
            <p:cNvPr descr="preencoded.png" id="152" name="Google Shape;152;p2"/>
            <p:cNvPicPr preferRelativeResize="0"/>
            <p:nvPr/>
          </p:nvPicPr>
          <p:blipFill rotWithShape="1">
            <a:blip r:embed="rId6">
              <a:alphaModFix/>
            </a:blip>
            <a:srcRect b="0" l="0" r="0" t="0"/>
            <a:stretch/>
          </p:blipFill>
          <p:spPr>
            <a:xfrm>
              <a:off x="1761795" y="2263598"/>
              <a:ext cx="3615313" cy="438912"/>
            </a:xfrm>
            <a:prstGeom prst="rect">
              <a:avLst/>
            </a:prstGeom>
            <a:noFill/>
            <a:ln>
              <a:noFill/>
            </a:ln>
          </p:spPr>
        </p:pic>
        <p:sp>
          <p:nvSpPr>
            <p:cNvPr id="153" name="Google Shape;153;p2"/>
            <p:cNvSpPr/>
            <p:nvPr/>
          </p:nvSpPr>
          <p:spPr>
            <a:xfrm>
              <a:off x="1863479" y="233995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tr-TR" sz="3200" u="none" cap="none" strike="noStrike">
                  <a:solidFill>
                    <a:srgbClr val="D2D2F6"/>
                  </a:solidFill>
                  <a:latin typeface="Arial"/>
                  <a:ea typeface="Arial"/>
                  <a:cs typeface="Arial"/>
                  <a:sym typeface="Arial"/>
                </a:rPr>
                <a:t>4</a:t>
              </a:r>
              <a:endParaRPr b="1" i="0" sz="3200" u="none" cap="none" strike="noStrike">
                <a:solidFill>
                  <a:srgbClr val="D2D2F6"/>
                </a:solidFill>
                <a:latin typeface="Arial"/>
                <a:ea typeface="Arial"/>
                <a:cs typeface="Arial"/>
                <a:sym typeface="Arial"/>
              </a:endParaRPr>
            </a:p>
          </p:txBody>
        </p:sp>
        <p:sp>
          <p:nvSpPr>
            <p:cNvPr id="154" name="Google Shape;154;p2"/>
            <p:cNvSpPr/>
            <p:nvPr/>
          </p:nvSpPr>
          <p:spPr>
            <a:xfrm>
              <a:off x="2201946" y="2419875"/>
              <a:ext cx="21348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0" lang="tr-TR" sz="2000" u="none" cap="none" strike="noStrike">
                  <a:solidFill>
                    <a:srgbClr val="FFFFFF"/>
                  </a:solidFill>
                </a:rPr>
                <a:t>Conclusion </a:t>
              </a:r>
              <a:endParaRPr i="0" sz="2000" u="none" cap="none" strike="noStrike">
                <a:solidFill>
                  <a:schemeClr val="dk1"/>
                </a:solidFill>
              </a:endParaRPr>
            </a:p>
          </p:txBody>
        </p:sp>
      </p:grpSp>
      <p:grpSp>
        <p:nvGrpSpPr>
          <p:cNvPr id="155" name="Google Shape;155;p2"/>
          <p:cNvGrpSpPr/>
          <p:nvPr/>
        </p:nvGrpSpPr>
        <p:grpSpPr>
          <a:xfrm>
            <a:off x="3108947" y="2739648"/>
            <a:ext cx="6276101" cy="749837"/>
            <a:chOff x="1761795" y="1298313"/>
            <a:chExt cx="3676254" cy="438912"/>
          </a:xfrm>
        </p:grpSpPr>
        <p:pic>
          <p:nvPicPr>
            <p:cNvPr descr="preencoded.png" id="156" name="Google Shape;156;p2"/>
            <p:cNvPicPr preferRelativeResize="0"/>
            <p:nvPr/>
          </p:nvPicPr>
          <p:blipFill rotWithShape="1">
            <a:blip r:embed="rId7">
              <a:alphaModFix/>
            </a:blip>
            <a:srcRect b="0" l="0" r="0" t="0"/>
            <a:stretch/>
          </p:blipFill>
          <p:spPr>
            <a:xfrm>
              <a:off x="1761795" y="1298313"/>
              <a:ext cx="3615313" cy="438912"/>
            </a:xfrm>
            <a:prstGeom prst="rect">
              <a:avLst/>
            </a:prstGeom>
            <a:noFill/>
            <a:ln>
              <a:noFill/>
            </a:ln>
          </p:spPr>
        </p:pic>
        <p:sp>
          <p:nvSpPr>
            <p:cNvPr id="157" name="Google Shape;157;p2"/>
            <p:cNvSpPr/>
            <p:nvPr/>
          </p:nvSpPr>
          <p:spPr>
            <a:xfrm>
              <a:off x="1863479" y="135514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tr-TR" sz="3200" u="none" cap="none" strike="noStrike">
                  <a:solidFill>
                    <a:srgbClr val="D2D2F6"/>
                  </a:solidFill>
                  <a:latin typeface="Arial"/>
                  <a:ea typeface="Arial"/>
                  <a:cs typeface="Arial"/>
                  <a:sym typeface="Arial"/>
                </a:rPr>
                <a:t>2</a:t>
              </a:r>
              <a:endParaRPr b="1" i="0" sz="3200" u="none" cap="none" strike="noStrike">
                <a:solidFill>
                  <a:srgbClr val="D2D2F6"/>
                </a:solidFill>
                <a:latin typeface="Arial"/>
                <a:ea typeface="Arial"/>
                <a:cs typeface="Arial"/>
                <a:sym typeface="Arial"/>
              </a:endParaRPr>
            </a:p>
          </p:txBody>
        </p:sp>
        <p:sp>
          <p:nvSpPr>
            <p:cNvPr id="158" name="Google Shape;158;p2"/>
            <p:cNvSpPr/>
            <p:nvPr/>
          </p:nvSpPr>
          <p:spPr>
            <a:xfrm>
              <a:off x="2201949" y="1425119"/>
              <a:ext cx="32361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0" lang="tr-TR" sz="2000" u="none" cap="none" strike="noStrike">
                  <a:solidFill>
                    <a:srgbClr val="FFFFFF"/>
                  </a:solidFill>
                </a:rPr>
                <a:t>Purpose and vision of the IC Protocol </a:t>
              </a:r>
              <a:endParaRPr i="0" sz="2000" u="none" cap="none" strike="noStrike">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grpSp>
        <p:nvGrpSpPr>
          <p:cNvPr id="164" name="Google Shape;164;p3"/>
          <p:cNvGrpSpPr/>
          <p:nvPr/>
        </p:nvGrpSpPr>
        <p:grpSpPr>
          <a:xfrm>
            <a:off x="2550739" y="1316700"/>
            <a:ext cx="7090528" cy="1831376"/>
            <a:chOff x="23776" y="1111972"/>
            <a:chExt cx="4153308" cy="969598"/>
          </a:xfrm>
        </p:grpSpPr>
        <p:pic>
          <p:nvPicPr>
            <p:cNvPr descr="preencoded.png" id="165" name="Google Shape;165;p3"/>
            <p:cNvPicPr preferRelativeResize="0"/>
            <p:nvPr/>
          </p:nvPicPr>
          <p:blipFill rotWithShape="1">
            <a:blip r:embed="rId4">
              <a:alphaModFix/>
            </a:blip>
            <a:srcRect b="0" l="0" r="0" t="0"/>
            <a:stretch/>
          </p:blipFill>
          <p:spPr>
            <a:xfrm>
              <a:off x="23776" y="1111972"/>
              <a:ext cx="4153308" cy="969598"/>
            </a:xfrm>
            <a:prstGeom prst="rect">
              <a:avLst/>
            </a:prstGeom>
            <a:noFill/>
            <a:ln>
              <a:noFill/>
            </a:ln>
          </p:spPr>
        </p:pic>
        <p:sp>
          <p:nvSpPr>
            <p:cNvPr id="166" name="Google Shape;166;p3"/>
            <p:cNvSpPr/>
            <p:nvPr/>
          </p:nvSpPr>
          <p:spPr>
            <a:xfrm>
              <a:off x="492393" y="1446868"/>
              <a:ext cx="3214200" cy="252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tr-TR" sz="2000" u="none" cap="none" strike="noStrike">
                  <a:solidFill>
                    <a:srgbClr val="FFFFFF"/>
                  </a:solidFill>
                  <a:latin typeface="Arial"/>
                  <a:ea typeface="Arial"/>
                  <a:cs typeface="Arial"/>
                  <a:sym typeface="Arial"/>
                </a:rPr>
                <a:t>The Internet Computer Protocol, developed by the </a:t>
              </a:r>
              <a:r>
                <a:rPr lang="tr-TR" sz="2000">
                  <a:solidFill>
                    <a:srgbClr val="FFFFFF"/>
                  </a:solidFill>
                </a:rPr>
                <a:t>DFINITY</a:t>
              </a:r>
              <a:r>
                <a:rPr b="0" i="0" lang="tr-TR" sz="2000" u="none" cap="none" strike="noStrike">
                  <a:solidFill>
                    <a:srgbClr val="FFFFFF"/>
                  </a:solidFill>
                  <a:latin typeface="Arial"/>
                  <a:ea typeface="Arial"/>
                  <a:cs typeface="Arial"/>
                  <a:sym typeface="Arial"/>
                </a:rPr>
                <a:t> Foundation</a:t>
              </a:r>
              <a:r>
                <a:rPr lang="tr-TR" sz="2000">
                  <a:solidFill>
                    <a:srgbClr val="FFFFFF"/>
                  </a:solidFill>
                </a:rPr>
                <a:t>.</a:t>
              </a:r>
              <a:endParaRPr sz="2000">
                <a:solidFill>
                  <a:schemeClr val="dk1"/>
                </a:solidFill>
                <a:latin typeface="Arial"/>
                <a:ea typeface="Arial"/>
                <a:cs typeface="Arial"/>
                <a:sym typeface="Arial"/>
              </a:endParaRPr>
            </a:p>
          </p:txBody>
        </p:sp>
      </p:grpSp>
      <p:grpSp>
        <p:nvGrpSpPr>
          <p:cNvPr id="167" name="Google Shape;167;p3"/>
          <p:cNvGrpSpPr/>
          <p:nvPr/>
        </p:nvGrpSpPr>
        <p:grpSpPr>
          <a:xfrm>
            <a:off x="2550737" y="2435900"/>
            <a:ext cx="7090528" cy="1981274"/>
            <a:chOff x="23775" y="1617188"/>
            <a:chExt cx="4153308" cy="969597"/>
          </a:xfrm>
        </p:grpSpPr>
        <p:pic>
          <p:nvPicPr>
            <p:cNvPr descr="preencoded.png" id="168" name="Google Shape;168;p3"/>
            <p:cNvPicPr preferRelativeResize="0"/>
            <p:nvPr/>
          </p:nvPicPr>
          <p:blipFill rotWithShape="1">
            <a:blip r:embed="rId5">
              <a:alphaModFix/>
            </a:blip>
            <a:srcRect b="0" l="0" r="0" t="0"/>
            <a:stretch/>
          </p:blipFill>
          <p:spPr>
            <a:xfrm>
              <a:off x="23775" y="1617188"/>
              <a:ext cx="4153308" cy="969597"/>
            </a:xfrm>
            <a:prstGeom prst="rect">
              <a:avLst/>
            </a:prstGeom>
            <a:noFill/>
            <a:ln>
              <a:noFill/>
            </a:ln>
          </p:spPr>
        </p:pic>
        <p:sp>
          <p:nvSpPr>
            <p:cNvPr id="169" name="Google Shape;169;p3"/>
            <p:cNvSpPr/>
            <p:nvPr/>
          </p:nvSpPr>
          <p:spPr>
            <a:xfrm>
              <a:off x="484911" y="1958885"/>
              <a:ext cx="3354300" cy="286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tr-TR" sz="2000">
                  <a:solidFill>
                    <a:srgbClr val="FFFFFF"/>
                  </a:solidFill>
                  <a:latin typeface="Arial"/>
                  <a:ea typeface="Arial"/>
                  <a:cs typeface="Arial"/>
                  <a:sym typeface="Arial"/>
                </a:rPr>
                <a:t>Revolutionary blockchain infrastructure that seeks to expand the functionality of public internet. </a:t>
              </a:r>
              <a:endParaRPr sz="2000">
                <a:solidFill>
                  <a:schemeClr val="dk1"/>
                </a:solidFill>
                <a:latin typeface="Arial"/>
                <a:ea typeface="Arial"/>
                <a:cs typeface="Arial"/>
                <a:sym typeface="Arial"/>
              </a:endParaRPr>
            </a:p>
          </p:txBody>
        </p:sp>
      </p:grpSp>
      <p:grpSp>
        <p:nvGrpSpPr>
          <p:cNvPr id="170" name="Google Shape;170;p3"/>
          <p:cNvGrpSpPr/>
          <p:nvPr/>
        </p:nvGrpSpPr>
        <p:grpSpPr>
          <a:xfrm>
            <a:off x="2550739" y="3666800"/>
            <a:ext cx="7090528" cy="2062449"/>
            <a:chOff x="23776" y="2095676"/>
            <a:chExt cx="4153308" cy="969606"/>
          </a:xfrm>
        </p:grpSpPr>
        <p:pic>
          <p:nvPicPr>
            <p:cNvPr descr="preencoded.png" id="171" name="Google Shape;171;p3"/>
            <p:cNvPicPr preferRelativeResize="0"/>
            <p:nvPr/>
          </p:nvPicPr>
          <p:blipFill rotWithShape="1">
            <a:blip r:embed="rId6">
              <a:alphaModFix/>
            </a:blip>
            <a:srcRect b="0" l="0" r="0" t="0"/>
            <a:stretch/>
          </p:blipFill>
          <p:spPr>
            <a:xfrm>
              <a:off x="23776" y="2095676"/>
              <a:ext cx="4153308" cy="969606"/>
            </a:xfrm>
            <a:prstGeom prst="rect">
              <a:avLst/>
            </a:prstGeom>
            <a:noFill/>
            <a:ln>
              <a:noFill/>
            </a:ln>
          </p:spPr>
        </p:pic>
        <p:sp>
          <p:nvSpPr>
            <p:cNvPr id="172" name="Google Shape;172;p3"/>
            <p:cNvSpPr/>
            <p:nvPr/>
          </p:nvSpPr>
          <p:spPr>
            <a:xfrm>
              <a:off x="492408" y="2501945"/>
              <a:ext cx="3181200" cy="138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tr-TR" sz="2000">
                  <a:solidFill>
                    <a:srgbClr val="FFFFFF"/>
                  </a:solidFill>
                  <a:latin typeface="Arial"/>
                  <a:ea typeface="Arial"/>
                  <a:cs typeface="Arial"/>
                  <a:sym typeface="Arial"/>
                </a:rPr>
                <a:t>Officially launched in 2021 after several years of intense development. </a:t>
              </a:r>
              <a:endParaRPr sz="2000">
                <a:solidFill>
                  <a:schemeClr val="dk1"/>
                </a:solidFill>
                <a:latin typeface="Arial"/>
                <a:ea typeface="Arial"/>
                <a:cs typeface="Arial"/>
                <a:sym typeface="Arial"/>
              </a:endParaRPr>
            </a:p>
          </p:txBody>
        </p:sp>
      </p:grpSp>
      <p:sp>
        <p:nvSpPr>
          <p:cNvPr id="173" name="Google Shape;173;p3"/>
          <p:cNvSpPr/>
          <p:nvPr/>
        </p:nvSpPr>
        <p:spPr>
          <a:xfrm>
            <a:off x="899996" y="827991"/>
            <a:ext cx="2653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tr-TR" sz="3200">
                <a:solidFill>
                  <a:srgbClr val="FFFFFF"/>
                </a:solidFill>
              </a:rPr>
              <a:t>What is ICP?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4"/>
          <p:cNvSpPr/>
          <p:nvPr/>
        </p:nvSpPr>
        <p:spPr>
          <a:xfrm>
            <a:off x="899992" y="827996"/>
            <a:ext cx="7525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tr-TR" sz="3200">
                <a:solidFill>
                  <a:srgbClr val="FFFFFF"/>
                </a:solidFill>
              </a:rPr>
              <a:t>Purpose and Vision of the IC Protocol</a:t>
            </a:r>
            <a:endParaRPr b="1" sz="3200">
              <a:solidFill>
                <a:srgbClr val="FFFFFF"/>
              </a:solidFill>
            </a:endParaRPr>
          </a:p>
        </p:txBody>
      </p:sp>
      <p:grpSp>
        <p:nvGrpSpPr>
          <p:cNvPr id="180" name="Google Shape;180;p4"/>
          <p:cNvGrpSpPr/>
          <p:nvPr/>
        </p:nvGrpSpPr>
        <p:grpSpPr>
          <a:xfrm>
            <a:off x="2550739" y="1316700"/>
            <a:ext cx="7090528" cy="1831376"/>
            <a:chOff x="23776" y="1111972"/>
            <a:chExt cx="4153308" cy="969598"/>
          </a:xfrm>
        </p:grpSpPr>
        <p:pic>
          <p:nvPicPr>
            <p:cNvPr descr="preencoded.png" id="181" name="Google Shape;181;p4"/>
            <p:cNvPicPr preferRelativeResize="0"/>
            <p:nvPr/>
          </p:nvPicPr>
          <p:blipFill rotWithShape="1">
            <a:blip r:embed="rId4">
              <a:alphaModFix/>
            </a:blip>
            <a:srcRect b="0" l="0" r="0" t="0"/>
            <a:stretch/>
          </p:blipFill>
          <p:spPr>
            <a:xfrm>
              <a:off x="23776" y="1111972"/>
              <a:ext cx="4153308" cy="969598"/>
            </a:xfrm>
            <a:prstGeom prst="rect">
              <a:avLst/>
            </a:prstGeom>
            <a:noFill/>
            <a:ln>
              <a:noFill/>
            </a:ln>
          </p:spPr>
        </p:pic>
        <p:sp>
          <p:nvSpPr>
            <p:cNvPr id="182" name="Google Shape;182;p4"/>
            <p:cNvSpPr/>
            <p:nvPr/>
          </p:nvSpPr>
          <p:spPr>
            <a:xfrm>
              <a:off x="492393" y="1446868"/>
              <a:ext cx="3214200" cy="252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tr-TR" sz="2000">
                  <a:solidFill>
                    <a:srgbClr val="FFFFFF"/>
                  </a:solidFill>
                </a:rPr>
                <a:t>The primary vision of IC is to provide a limitless environment</a:t>
              </a:r>
              <a:endParaRPr sz="2000">
                <a:solidFill>
                  <a:srgbClr val="FFFFFF"/>
                </a:solidFill>
              </a:endParaRPr>
            </a:p>
          </p:txBody>
        </p:sp>
      </p:grpSp>
      <p:grpSp>
        <p:nvGrpSpPr>
          <p:cNvPr id="183" name="Google Shape;183;p4"/>
          <p:cNvGrpSpPr/>
          <p:nvPr/>
        </p:nvGrpSpPr>
        <p:grpSpPr>
          <a:xfrm>
            <a:off x="2550737" y="2435900"/>
            <a:ext cx="7090528" cy="1981274"/>
            <a:chOff x="23775" y="1617188"/>
            <a:chExt cx="4153308" cy="969597"/>
          </a:xfrm>
        </p:grpSpPr>
        <p:pic>
          <p:nvPicPr>
            <p:cNvPr descr="preencoded.png" id="184" name="Google Shape;184;p4"/>
            <p:cNvPicPr preferRelativeResize="0"/>
            <p:nvPr/>
          </p:nvPicPr>
          <p:blipFill rotWithShape="1">
            <a:blip r:embed="rId5">
              <a:alphaModFix/>
            </a:blip>
            <a:srcRect b="0" l="0" r="0" t="0"/>
            <a:stretch/>
          </p:blipFill>
          <p:spPr>
            <a:xfrm>
              <a:off x="23775" y="1617188"/>
              <a:ext cx="4153308" cy="969597"/>
            </a:xfrm>
            <a:prstGeom prst="rect">
              <a:avLst/>
            </a:prstGeom>
            <a:noFill/>
            <a:ln>
              <a:noFill/>
            </a:ln>
          </p:spPr>
        </p:pic>
        <p:sp>
          <p:nvSpPr>
            <p:cNvPr id="185" name="Google Shape;185;p4"/>
            <p:cNvSpPr/>
            <p:nvPr/>
          </p:nvSpPr>
          <p:spPr>
            <a:xfrm>
              <a:off x="484911" y="1958885"/>
              <a:ext cx="3354300" cy="286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SzPts val="1100"/>
                <a:buNone/>
              </a:pPr>
              <a:r>
                <a:rPr lang="tr-TR" sz="2000">
                  <a:solidFill>
                    <a:srgbClr val="FFFFFF"/>
                  </a:solidFill>
                </a:rPr>
                <a:t>Directly on the public internet without needing central infrastructure or services </a:t>
              </a:r>
              <a:endParaRPr sz="20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5"/>
          <p:cNvSpPr/>
          <p:nvPr/>
        </p:nvSpPr>
        <p:spPr>
          <a:xfrm>
            <a:off x="900009" y="828000"/>
            <a:ext cx="7165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tr-TR" sz="3200">
                <a:solidFill>
                  <a:srgbClr val="FFFFFF"/>
                </a:solidFill>
              </a:rPr>
              <a:t>Key Components of IC Ecosystem </a:t>
            </a:r>
            <a:endParaRPr b="1" sz="3200">
              <a:solidFill>
                <a:srgbClr val="FFFFFF"/>
              </a:solidFill>
            </a:endParaRPr>
          </a:p>
        </p:txBody>
      </p:sp>
      <p:grpSp>
        <p:nvGrpSpPr>
          <p:cNvPr id="192" name="Google Shape;192;p5"/>
          <p:cNvGrpSpPr/>
          <p:nvPr/>
        </p:nvGrpSpPr>
        <p:grpSpPr>
          <a:xfrm>
            <a:off x="5548965" y="1800000"/>
            <a:ext cx="4919154" cy="3788631"/>
            <a:chOff x="232254" y="850"/>
            <a:chExt cx="3512427" cy="2911420"/>
          </a:xfrm>
        </p:grpSpPr>
        <p:sp>
          <p:nvSpPr>
            <p:cNvPr id="193" name="Google Shape;193;p5"/>
            <p:cNvSpPr/>
            <p:nvPr/>
          </p:nvSpPr>
          <p:spPr>
            <a:xfrm>
              <a:off x="1387461" y="850"/>
              <a:ext cx="1202013" cy="601006"/>
            </a:xfrm>
            <a:prstGeom prst="roundRect">
              <a:avLst>
                <a:gd fmla="val 10000" name="adj"/>
              </a:avLst>
            </a:prstGeom>
            <a:solidFill>
              <a:schemeClr val="accent2">
                <a:alpha val="8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1405064" y="18453"/>
              <a:ext cx="1166807" cy="565800"/>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tr-TR" sz="1800">
                  <a:solidFill>
                    <a:schemeClr val="lt1"/>
                  </a:solidFill>
                </a:rPr>
                <a:t>Data Centers</a:t>
              </a:r>
              <a:endParaRPr sz="1800">
                <a:solidFill>
                  <a:schemeClr val="lt1"/>
                </a:solidFill>
              </a:endParaRPr>
            </a:p>
          </p:txBody>
        </p:sp>
        <p:sp>
          <p:nvSpPr>
            <p:cNvPr id="195" name="Google Shape;195;p5"/>
            <p:cNvSpPr/>
            <p:nvPr/>
          </p:nvSpPr>
          <p:spPr>
            <a:xfrm rot="2700000">
              <a:off x="2252569" y="773780"/>
              <a:ext cx="627005" cy="210352"/>
            </a:xfrm>
            <a:prstGeom prst="leftRightArrow">
              <a:avLst>
                <a:gd fmla="val 60000" name="adj1"/>
                <a:gd fmla="val 50000" name="adj2"/>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rot="2700000">
              <a:off x="2315675" y="815850"/>
              <a:ext cx="500793" cy="126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Arial"/>
                <a:buNone/>
              </a:pPr>
              <a:r>
                <a:t/>
              </a:r>
              <a:endParaRPr sz="900">
                <a:solidFill>
                  <a:schemeClr val="lt1"/>
                </a:solidFill>
                <a:latin typeface="Arial"/>
                <a:ea typeface="Arial"/>
                <a:cs typeface="Arial"/>
                <a:sym typeface="Arial"/>
              </a:endParaRPr>
            </a:p>
          </p:txBody>
        </p:sp>
        <p:sp>
          <p:nvSpPr>
            <p:cNvPr id="197" name="Google Shape;197;p5"/>
            <p:cNvSpPr/>
            <p:nvPr/>
          </p:nvSpPr>
          <p:spPr>
            <a:xfrm>
              <a:off x="2542668" y="1156057"/>
              <a:ext cx="1202013" cy="601006"/>
            </a:xfrm>
            <a:prstGeom prst="roundRect">
              <a:avLst>
                <a:gd fmla="val 10000" name="adj"/>
              </a:avLst>
            </a:prstGeom>
            <a:solidFill>
              <a:schemeClr val="accent2">
                <a:alpha val="76862"/>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txBox="1"/>
            <p:nvPr/>
          </p:nvSpPr>
          <p:spPr>
            <a:xfrm>
              <a:off x="2560271" y="1173660"/>
              <a:ext cx="1166807" cy="565800"/>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tr-TR" sz="1800">
                  <a:solidFill>
                    <a:schemeClr val="lt1"/>
                  </a:solidFill>
                </a:rPr>
                <a:t>Nodes and Subnets</a:t>
              </a:r>
              <a:endParaRPr sz="1800">
                <a:solidFill>
                  <a:schemeClr val="lt1"/>
                </a:solidFill>
              </a:endParaRPr>
            </a:p>
          </p:txBody>
        </p:sp>
        <p:sp>
          <p:nvSpPr>
            <p:cNvPr id="199" name="Google Shape;199;p5"/>
            <p:cNvSpPr/>
            <p:nvPr/>
          </p:nvSpPr>
          <p:spPr>
            <a:xfrm rot="8100000">
              <a:off x="2252569" y="1928987"/>
              <a:ext cx="627005" cy="210352"/>
            </a:xfrm>
            <a:prstGeom prst="leftRightArrow">
              <a:avLst>
                <a:gd fmla="val 60000" name="adj1"/>
                <a:gd fmla="val 50000" name="adj2"/>
              </a:avLst>
            </a:prstGeom>
            <a:solidFill>
              <a:srgbClr val="53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nvSpPr>
          <p:spPr>
            <a:xfrm rot="-2700000">
              <a:off x="2315675" y="1971057"/>
              <a:ext cx="500793" cy="126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Arial"/>
                <a:buNone/>
              </a:pPr>
              <a:r>
                <a:t/>
              </a:r>
              <a:endParaRPr sz="900">
                <a:solidFill>
                  <a:schemeClr val="lt1"/>
                </a:solidFill>
                <a:latin typeface="Arial"/>
                <a:ea typeface="Arial"/>
                <a:cs typeface="Arial"/>
                <a:sym typeface="Arial"/>
              </a:endParaRPr>
            </a:p>
          </p:txBody>
        </p:sp>
        <p:sp>
          <p:nvSpPr>
            <p:cNvPr id="201" name="Google Shape;201;p5"/>
            <p:cNvSpPr/>
            <p:nvPr/>
          </p:nvSpPr>
          <p:spPr>
            <a:xfrm>
              <a:off x="1387461" y="2311264"/>
              <a:ext cx="1202013" cy="601006"/>
            </a:xfrm>
            <a:prstGeom prst="roundRect">
              <a:avLst>
                <a:gd fmla="val 10000" name="adj"/>
              </a:avLst>
            </a:prstGeom>
            <a:solidFill>
              <a:schemeClr val="accent2">
                <a:alpha val="63137"/>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nvSpPr>
          <p:spPr>
            <a:xfrm>
              <a:off x="1405064" y="2328867"/>
              <a:ext cx="1166807" cy="565800"/>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tr-TR" sz="1800">
                  <a:solidFill>
                    <a:schemeClr val="lt1"/>
                  </a:solidFill>
                </a:rPr>
                <a:t>Network Nervous System</a:t>
              </a:r>
              <a:endParaRPr sz="1800">
                <a:solidFill>
                  <a:schemeClr val="lt1"/>
                </a:solidFill>
              </a:endParaRPr>
            </a:p>
          </p:txBody>
        </p:sp>
        <p:sp>
          <p:nvSpPr>
            <p:cNvPr id="203" name="Google Shape;203;p5"/>
            <p:cNvSpPr/>
            <p:nvPr/>
          </p:nvSpPr>
          <p:spPr>
            <a:xfrm rot="-8100000">
              <a:off x="1097362" y="1928987"/>
              <a:ext cx="627005" cy="210352"/>
            </a:xfrm>
            <a:prstGeom prst="leftRightArrow">
              <a:avLst>
                <a:gd fmla="val 60000" name="adj1"/>
                <a:gd fmla="val 50000" name="adj2"/>
              </a:avLst>
            </a:prstGeom>
            <a:solidFill>
              <a:srgbClr val="888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nvSpPr>
          <p:spPr>
            <a:xfrm rot="2700000">
              <a:off x="1160468" y="1971057"/>
              <a:ext cx="500793" cy="126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Arial"/>
                <a:buNone/>
              </a:pPr>
              <a:r>
                <a:t/>
              </a:r>
              <a:endParaRPr sz="900">
                <a:solidFill>
                  <a:schemeClr val="lt1"/>
                </a:solidFill>
                <a:latin typeface="Arial"/>
                <a:ea typeface="Arial"/>
                <a:cs typeface="Arial"/>
                <a:sym typeface="Arial"/>
              </a:endParaRPr>
            </a:p>
          </p:txBody>
        </p:sp>
        <p:sp>
          <p:nvSpPr>
            <p:cNvPr id="205" name="Google Shape;205;p5"/>
            <p:cNvSpPr/>
            <p:nvPr/>
          </p:nvSpPr>
          <p:spPr>
            <a:xfrm>
              <a:off x="232254" y="1156057"/>
              <a:ext cx="1202013" cy="601006"/>
            </a:xfrm>
            <a:prstGeom prst="roundRect">
              <a:avLst>
                <a:gd fmla="val 10000" name="adj"/>
              </a:avLst>
            </a:prstGeom>
            <a:solidFill>
              <a:schemeClr val="accent2">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txBox="1"/>
            <p:nvPr/>
          </p:nvSpPr>
          <p:spPr>
            <a:xfrm>
              <a:off x="249857" y="1173660"/>
              <a:ext cx="1166700" cy="565800"/>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Calibri"/>
                <a:buNone/>
              </a:pPr>
              <a:r>
                <a:rPr lang="tr-TR" sz="1800">
                  <a:solidFill>
                    <a:schemeClr val="lt1"/>
                  </a:solidFill>
                </a:rPr>
                <a:t>Chain Key Technology</a:t>
              </a:r>
              <a:endParaRPr sz="1800"/>
            </a:p>
          </p:txBody>
        </p:sp>
        <p:sp>
          <p:nvSpPr>
            <p:cNvPr id="207" name="Google Shape;207;p5"/>
            <p:cNvSpPr/>
            <p:nvPr/>
          </p:nvSpPr>
          <p:spPr>
            <a:xfrm rot="-2700000">
              <a:off x="1097362" y="773780"/>
              <a:ext cx="627005" cy="210352"/>
            </a:xfrm>
            <a:prstGeom prst="leftRightArrow">
              <a:avLst>
                <a:gd fmla="val 60000" name="adj1"/>
                <a:gd fmla="val 50000" name="adj2"/>
              </a:avLst>
            </a:pr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txBox="1"/>
            <p:nvPr/>
          </p:nvSpPr>
          <p:spPr>
            <a:xfrm rot="-2700000">
              <a:off x="1160468" y="815850"/>
              <a:ext cx="500793" cy="126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Arial"/>
                <a:buNone/>
              </a:pPr>
              <a:r>
                <a:t/>
              </a:r>
              <a:endParaRPr sz="900">
                <a:solidFill>
                  <a:schemeClr val="lt1"/>
                </a:solidFill>
                <a:latin typeface="Arial"/>
                <a:ea typeface="Arial"/>
                <a:cs typeface="Arial"/>
                <a:sym typeface="Arial"/>
              </a:endParaRPr>
            </a:p>
          </p:txBody>
        </p:sp>
      </p:grpSp>
      <p:grpSp>
        <p:nvGrpSpPr>
          <p:cNvPr id="209" name="Google Shape;209;p5"/>
          <p:cNvGrpSpPr/>
          <p:nvPr/>
        </p:nvGrpSpPr>
        <p:grpSpPr>
          <a:xfrm>
            <a:off x="2137836" y="1799998"/>
            <a:ext cx="1365600" cy="527670"/>
            <a:chOff x="-38284" y="243835"/>
            <a:chExt cx="1365600" cy="527670"/>
          </a:xfrm>
        </p:grpSpPr>
        <p:sp>
          <p:nvSpPr>
            <p:cNvPr id="210" name="Google Shape;210;p5"/>
            <p:cNvSpPr/>
            <p:nvPr/>
          </p:nvSpPr>
          <p:spPr>
            <a:xfrm>
              <a:off x="0" y="243835"/>
              <a:ext cx="1266702" cy="527670"/>
            </a:xfrm>
            <a:prstGeom prst="roundRect">
              <a:avLst>
                <a:gd fmla="val 16667"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txBox="1"/>
            <p:nvPr/>
          </p:nvSpPr>
          <p:spPr>
            <a:xfrm>
              <a:off x="-38284" y="269587"/>
              <a:ext cx="1365600" cy="4761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tr-TR" sz="1800">
                  <a:solidFill>
                    <a:schemeClr val="lt1"/>
                  </a:solidFill>
                </a:rPr>
                <a:t>Canisters</a:t>
              </a:r>
              <a:endParaRPr sz="1800">
                <a:solidFill>
                  <a:schemeClr val="lt1"/>
                </a:solidFill>
              </a:endParaRPr>
            </a:p>
          </p:txBody>
        </p:sp>
      </p:grpSp>
      <p:pic>
        <p:nvPicPr>
          <p:cNvPr descr="Purple and green cubes | Free SVG" id="212" name="Google Shape;212;p5"/>
          <p:cNvPicPr preferRelativeResize="0"/>
          <p:nvPr/>
        </p:nvPicPr>
        <p:blipFill rotWithShape="1">
          <a:blip r:embed="rId4">
            <a:alphaModFix/>
          </a:blip>
          <a:srcRect b="0" l="0" r="0" t="0"/>
          <a:stretch/>
        </p:blipFill>
        <p:spPr>
          <a:xfrm>
            <a:off x="1723880" y="2545002"/>
            <a:ext cx="2295851" cy="231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6"/>
          <p:cNvSpPr/>
          <p:nvPr/>
        </p:nvSpPr>
        <p:spPr>
          <a:xfrm>
            <a:off x="900009" y="827999"/>
            <a:ext cx="25809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tr-TR" sz="3200">
                <a:solidFill>
                  <a:srgbClr val="FFFFFF"/>
                </a:solidFill>
              </a:rPr>
              <a:t>Conclusion </a:t>
            </a:r>
            <a:endParaRPr b="1" sz="3200">
              <a:solidFill>
                <a:srgbClr val="FFFFFF"/>
              </a:solidFill>
            </a:endParaRPr>
          </a:p>
        </p:txBody>
      </p:sp>
      <p:grpSp>
        <p:nvGrpSpPr>
          <p:cNvPr id="219" name="Google Shape;219;p6"/>
          <p:cNvGrpSpPr/>
          <p:nvPr/>
        </p:nvGrpSpPr>
        <p:grpSpPr>
          <a:xfrm>
            <a:off x="1150269" y="1185772"/>
            <a:ext cx="9891452" cy="2402324"/>
            <a:chOff x="-867" y="1111972"/>
            <a:chExt cx="5793962" cy="1271878"/>
          </a:xfrm>
        </p:grpSpPr>
        <p:pic>
          <p:nvPicPr>
            <p:cNvPr descr="preencoded.png" id="220" name="Google Shape;220;p6"/>
            <p:cNvPicPr preferRelativeResize="0"/>
            <p:nvPr/>
          </p:nvPicPr>
          <p:blipFill rotWithShape="1">
            <a:blip r:embed="rId4">
              <a:alphaModFix/>
            </a:blip>
            <a:srcRect b="0" l="0" r="0" t="0"/>
            <a:stretch/>
          </p:blipFill>
          <p:spPr>
            <a:xfrm>
              <a:off x="-867" y="1111972"/>
              <a:ext cx="5793962" cy="1271878"/>
            </a:xfrm>
            <a:prstGeom prst="rect">
              <a:avLst/>
            </a:prstGeom>
            <a:noFill/>
            <a:ln>
              <a:noFill/>
            </a:ln>
          </p:spPr>
        </p:pic>
        <p:sp>
          <p:nvSpPr>
            <p:cNvPr id="221" name="Google Shape;221;p6"/>
            <p:cNvSpPr/>
            <p:nvPr/>
          </p:nvSpPr>
          <p:spPr>
            <a:xfrm>
              <a:off x="648563" y="1517918"/>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tr-TR" sz="1800">
                  <a:solidFill>
                    <a:srgbClr val="FFFFFF"/>
                  </a:solidFill>
                </a:rPr>
                <a:t>The Internet Computer, an innovative blockchain network launched by the DFINITY Foundation in May 2021, aspires to be a scalable, open, and secure World Computer.</a:t>
              </a:r>
              <a:endParaRPr sz="1800">
                <a:solidFill>
                  <a:schemeClr val="dk1"/>
                </a:solidFill>
                <a:latin typeface="Arial"/>
                <a:ea typeface="Arial"/>
                <a:cs typeface="Arial"/>
                <a:sym typeface="Arial"/>
              </a:endParaRPr>
            </a:p>
          </p:txBody>
        </p:sp>
      </p:grpSp>
      <p:grpSp>
        <p:nvGrpSpPr>
          <p:cNvPr id="222" name="Google Shape;222;p6"/>
          <p:cNvGrpSpPr/>
          <p:nvPr/>
        </p:nvGrpSpPr>
        <p:grpSpPr>
          <a:xfrm>
            <a:off x="1150269" y="2474504"/>
            <a:ext cx="9891452" cy="2402324"/>
            <a:chOff x="-867" y="1111972"/>
            <a:chExt cx="5793962" cy="1271878"/>
          </a:xfrm>
        </p:grpSpPr>
        <p:pic>
          <p:nvPicPr>
            <p:cNvPr descr="preencoded.png" id="223" name="Google Shape;223;p6"/>
            <p:cNvPicPr preferRelativeResize="0"/>
            <p:nvPr/>
          </p:nvPicPr>
          <p:blipFill rotWithShape="1">
            <a:blip r:embed="rId4">
              <a:alphaModFix/>
            </a:blip>
            <a:srcRect b="0" l="0" r="0" t="0"/>
            <a:stretch/>
          </p:blipFill>
          <p:spPr>
            <a:xfrm>
              <a:off x="-867" y="1111972"/>
              <a:ext cx="5793962" cy="1271878"/>
            </a:xfrm>
            <a:prstGeom prst="rect">
              <a:avLst/>
            </a:prstGeom>
            <a:noFill/>
            <a:ln>
              <a:noFill/>
            </a:ln>
          </p:spPr>
        </p:pic>
        <p:sp>
          <p:nvSpPr>
            <p:cNvPr id="224" name="Google Shape;224;p6"/>
            <p:cNvSpPr/>
            <p:nvPr/>
          </p:nvSpPr>
          <p:spPr>
            <a:xfrm>
              <a:off x="648563" y="1517918"/>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tr-TR" sz="1800">
                  <a:solidFill>
                    <a:srgbClr val="FFFFFF"/>
                  </a:solidFill>
                </a:rPr>
                <a:t>It hosts programs and data as smart contracts, known as canisters, on a network of subnets, with each canister having its own isolated data storage and communicating seamlessly with others across the network. </a:t>
              </a:r>
              <a:endParaRPr sz="1800">
                <a:solidFill>
                  <a:srgbClr val="FFFFFF"/>
                </a:solidFill>
              </a:endParaRPr>
            </a:p>
          </p:txBody>
        </p:sp>
      </p:grpSp>
      <p:grpSp>
        <p:nvGrpSpPr>
          <p:cNvPr id="225" name="Google Shape;225;p6"/>
          <p:cNvGrpSpPr/>
          <p:nvPr/>
        </p:nvGrpSpPr>
        <p:grpSpPr>
          <a:xfrm>
            <a:off x="1150269" y="3753822"/>
            <a:ext cx="9891452" cy="2402324"/>
            <a:chOff x="-867" y="1111972"/>
            <a:chExt cx="5793962" cy="1271878"/>
          </a:xfrm>
        </p:grpSpPr>
        <p:pic>
          <p:nvPicPr>
            <p:cNvPr descr="preencoded.png" id="226" name="Google Shape;226;p6"/>
            <p:cNvPicPr preferRelativeResize="0"/>
            <p:nvPr/>
          </p:nvPicPr>
          <p:blipFill rotWithShape="1">
            <a:blip r:embed="rId4">
              <a:alphaModFix/>
            </a:blip>
            <a:srcRect b="0" l="0" r="0" t="0"/>
            <a:stretch/>
          </p:blipFill>
          <p:spPr>
            <a:xfrm>
              <a:off x="-867" y="1111972"/>
              <a:ext cx="5793962" cy="1271878"/>
            </a:xfrm>
            <a:prstGeom prst="rect">
              <a:avLst/>
            </a:prstGeom>
            <a:noFill/>
            <a:ln>
              <a:noFill/>
            </a:ln>
          </p:spPr>
        </p:pic>
        <p:sp>
          <p:nvSpPr>
            <p:cNvPr id="227" name="Google Shape;227;p6"/>
            <p:cNvSpPr/>
            <p:nvPr/>
          </p:nvSpPr>
          <p:spPr>
            <a:xfrm>
              <a:off x="648563" y="1564283"/>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tr-TR" sz="1800">
                  <a:solidFill>
                    <a:srgbClr val="FFFFFF"/>
                  </a:solidFill>
                </a:rPr>
                <a:t>The Internet Computer Protocol (ICP), at the core of the network, ensures fault tolerance and scalability.</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2023-05-25T23:53:50Z</dcterms:created>
</cp:coreProperties>
</file>