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i5hjmAa/r1CzIAC9PQu64RW4QV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nternetcomputer.org/how-it-works/chain-key-technology/" TargetMode="External"/><Relationship Id="rId3" Type="http://schemas.openxmlformats.org/officeDocument/2006/relationships/hyperlink" Target="https://internetcomputer.org/how-it-works/chain-key-technology/"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914400" y="571500"/>
            <a:ext cx="2743200" cy="1543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 name="Google Shape;57;p1: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Clr>
                <a:schemeClr val="dk1"/>
              </a:buClr>
              <a:buSzPts val="900"/>
              <a:buFont typeface="Arial"/>
              <a:buNone/>
            </a:pPr>
            <a:r>
              <a:t/>
            </a:r>
            <a:endParaRPr sz="900"/>
          </a:p>
        </p:txBody>
      </p:sp>
      <p:sp>
        <p:nvSpPr>
          <p:cNvPr id="58" name="Google Shape;58;p1: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Clr>
                <a:schemeClr val="dk1"/>
              </a:buClr>
              <a:buSzPts val="900"/>
              <a:buFont typeface="Arial"/>
              <a:buNone/>
            </a:pPr>
            <a:fld id="{00000000-1234-1234-1234-123412341234}" type="slidenum">
              <a:rPr lang="en-US" sz="900"/>
              <a:t>‹#›</a:t>
            </a:fld>
            <a:endParaRPr sz="9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p:nvPr>
            <p:ph idx="2" type="sldImg"/>
          </p:nvPr>
        </p:nvSpPr>
        <p:spPr>
          <a:xfrm>
            <a:off x="914400" y="571500"/>
            <a:ext cx="2743200" cy="1543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1: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Clr>
                <a:srgbClr val="CECAC3"/>
              </a:buClr>
              <a:buSzPts val="1100"/>
              <a:buFont typeface="Arial"/>
              <a:buNone/>
            </a:pPr>
            <a:r>
              <a:t/>
            </a:r>
            <a:endParaRPr/>
          </a:p>
          <a:p>
            <a:pPr indent="0" lvl="0" marL="0" rtl="0" algn="l">
              <a:spcBef>
                <a:spcPts val="0"/>
              </a:spcBef>
              <a:spcAft>
                <a:spcPts val="0"/>
              </a:spcAft>
              <a:buClr>
                <a:srgbClr val="CECAC3"/>
              </a:buClr>
              <a:buSzPts val="1100"/>
              <a:buFont typeface="Arial"/>
              <a:buNone/>
            </a:pPr>
            <a:r>
              <a:t/>
            </a:r>
            <a:endParaRPr sz="900"/>
          </a:p>
        </p:txBody>
      </p:sp>
      <p:sp>
        <p:nvSpPr>
          <p:cNvPr id="190" name="Google Shape;190;p11: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Clr>
                <a:schemeClr val="dk1"/>
              </a:buClr>
              <a:buSzPts val="900"/>
              <a:buFont typeface="Arial"/>
              <a:buNone/>
            </a:pPr>
            <a:fld id="{00000000-1234-1234-1234-123412341234}" type="slidenum">
              <a:rPr lang="en-US" sz="900"/>
              <a:t>‹#›</a:t>
            </a:fld>
            <a:endParaRPr sz="9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442166bde_0_34:notes"/>
          <p:cNvSpPr/>
          <p:nvPr>
            <p:ph idx="2" type="sldImg"/>
          </p:nvPr>
        </p:nvSpPr>
        <p:spPr>
          <a:xfrm>
            <a:off x="914400" y="571500"/>
            <a:ext cx="27432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25442166bde_0_34: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Clr>
                <a:schemeClr val="dk1"/>
              </a:buClr>
              <a:buSzPts val="1100"/>
              <a:buFont typeface="Arial"/>
              <a:buNone/>
            </a:pPr>
            <a:r>
              <a:rPr lang="en-US" sz="900"/>
              <a:t>System Subnets: These subnets are reserved for canisters that are an integral part of the Internet Computer. Typically, canisters on these subnets are controlled by the NNS and they don't pay cycles. Users cannot deploy canisters on those subnets.</a:t>
            </a:r>
            <a:endParaRPr sz="900"/>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rPr lang="en-US" sz="900"/>
              <a:t>application subnets: These are the default subnets that users can deploy canisters to. They typically have a size of 13 nodes and canisters on them have to pay cycles. If a user does not provide any specific requirements a random application subnet is chosen as the destination to create the canister.</a:t>
            </a:r>
            <a:endParaRPr sz="900"/>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rPr lang="en-US" sz="900"/>
              <a:t>On top of these basic types, there are also specialized types of subnets that offer certain additional properties that might be useful to dapps. The first such specialized type is "Fiduciary" which is essentially a larger version of an application subnet. Having more nodes provides better security guarantees to dapps running on a "Fiduciary" subnet at the expense of being more expensive in terms of cycles cost</a:t>
            </a:r>
            <a:endParaRPr sz="900"/>
          </a:p>
          <a:p>
            <a:pPr indent="0" lvl="0" marL="0" rtl="0" algn="l">
              <a:spcBef>
                <a:spcPts val="0"/>
              </a:spcBef>
              <a:spcAft>
                <a:spcPts val="0"/>
              </a:spcAft>
              <a:buClr>
                <a:srgbClr val="CECAC3"/>
              </a:buClr>
              <a:buSzPts val="1100"/>
              <a:buFont typeface="Arial"/>
              <a:buNone/>
            </a:pPr>
            <a:r>
              <a:t/>
            </a:r>
            <a:endParaRPr sz="1400">
              <a:solidFill>
                <a:srgbClr val="1C1E21"/>
              </a:solidFill>
              <a:highlight>
                <a:srgbClr val="FFFFFF"/>
              </a:highlight>
              <a:latin typeface="Calibri"/>
              <a:ea typeface="Calibri"/>
              <a:cs typeface="Calibri"/>
              <a:sym typeface="Calibri"/>
            </a:endParaRPr>
          </a:p>
        </p:txBody>
      </p:sp>
      <p:sp>
        <p:nvSpPr>
          <p:cNvPr id="205" name="Google Shape;205;g25442166bde_0_34: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Clr>
                <a:schemeClr val="dk1"/>
              </a:buClr>
              <a:buSzPts val="900"/>
              <a:buFont typeface="Arial"/>
              <a:buNone/>
            </a:pPr>
            <a:fld id="{00000000-1234-1234-1234-123412341234}" type="slidenum">
              <a:rPr lang="en-US" sz="900"/>
              <a:t>‹#›</a:t>
            </a:fld>
            <a:endParaRPr sz="9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p:nvPr>
            <p:ph idx="2" type="sldImg"/>
          </p:nvPr>
        </p:nvSpPr>
        <p:spPr>
          <a:xfrm>
            <a:off x="914400" y="571500"/>
            <a:ext cx="2743200" cy="1543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2: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None/>
            </a:pPr>
            <a:r>
              <a:rPr lang="en-US" sz="900"/>
              <a:t>Subnets and their communication between each other depend on a set of innovative cryptographic protocols known as chain-key cryptography. This cryptographic approach enables subnets to authenticate user request responses, maintain the subnet state, and exchange messages between subnets in a fully decentralized manner.</a:t>
            </a:r>
            <a:endParaRPr sz="900"/>
          </a:p>
          <a:p>
            <a:pPr indent="0" lvl="0" marL="0" rtl="0" algn="l">
              <a:spcBef>
                <a:spcPts val="0"/>
              </a:spcBef>
              <a:spcAft>
                <a:spcPts val="0"/>
              </a:spcAft>
              <a:buNone/>
            </a:pPr>
            <a:r>
              <a:t/>
            </a:r>
            <a:endParaRPr sz="900"/>
          </a:p>
          <a:p>
            <a:pPr indent="228600" lvl="0" marL="0" rtl="0" algn="l">
              <a:lnSpc>
                <a:spcPct val="115000"/>
              </a:lnSpc>
              <a:spcBef>
                <a:spcPts val="0"/>
              </a:spcBef>
              <a:spcAft>
                <a:spcPts val="0"/>
              </a:spcAft>
              <a:buClr>
                <a:schemeClr val="dk1"/>
              </a:buClr>
              <a:buSzPts val="1100"/>
              <a:buFont typeface="Arial"/>
              <a:buNone/>
            </a:pPr>
            <a:r>
              <a:rPr lang="en-US">
                <a:highlight>
                  <a:srgbClr val="FFFFFF"/>
                </a:highlight>
              </a:rPr>
              <a:t>The correct operation of subnets (and inter-subnet communication) relies on a suite of novel cryptographic protocols, collectively referred to as</a:t>
            </a:r>
            <a:r>
              <a:rPr lang="en-US">
                <a:highlight>
                  <a:srgbClr val="FFFFFF"/>
                </a:highlight>
                <a:uFill>
                  <a:noFill/>
                </a:uFill>
                <a:hlinkClick r:id="rId2"/>
              </a:rPr>
              <a:t> </a:t>
            </a:r>
            <a:r>
              <a:rPr i="1" lang="en-US" u="sng">
                <a:solidFill>
                  <a:srgbClr val="0563C1"/>
                </a:solidFill>
                <a:highlight>
                  <a:srgbClr val="FFFFFF"/>
                </a:highlight>
                <a:hlinkClick r:id="rId3">
                  <a:extLst>
                    <a:ext uri="{A12FA001-AC4F-418D-AE19-62706E023703}">
                      <ahyp:hlinkClr val="tx"/>
                    </a:ext>
                  </a:extLst>
                </a:hlinkClick>
              </a:rPr>
              <a:t>chain-key cryptography</a:t>
            </a:r>
            <a:r>
              <a:rPr lang="en-US">
                <a:highlight>
                  <a:srgbClr val="FFFFFF"/>
                </a:highlight>
              </a:rPr>
              <a:t>. Chain-key cryptography makes it possible for subnets to authenticate </a:t>
            </a:r>
            <a:endParaRPr>
              <a:highlight>
                <a:srgbClr val="FFFFFF"/>
              </a:highlight>
            </a:endParaRPr>
          </a:p>
          <a:p>
            <a:pPr indent="-304800" lvl="0" marL="685800" rtl="0" algn="l">
              <a:lnSpc>
                <a:spcPct val="115000"/>
              </a:lnSpc>
              <a:spcBef>
                <a:spcPts val="0"/>
              </a:spcBef>
              <a:spcAft>
                <a:spcPts val="0"/>
              </a:spcAft>
              <a:buClr>
                <a:schemeClr val="dk1"/>
              </a:buClr>
              <a:buSzPts val="1200"/>
              <a:buFont typeface="Arial"/>
              <a:buChar char="●"/>
            </a:pPr>
            <a:r>
              <a:rPr lang="en-US">
                <a:highlight>
                  <a:srgbClr val="FFFFFF"/>
                </a:highlight>
              </a:rPr>
              <a:t>responses to user requests, </a:t>
            </a:r>
            <a:endParaRPr>
              <a:highlight>
                <a:srgbClr val="FFFFFF"/>
              </a:highlight>
            </a:endParaRPr>
          </a:p>
          <a:p>
            <a:pPr indent="-304800" lvl="0" marL="685800" rtl="0" algn="l">
              <a:lnSpc>
                <a:spcPct val="115000"/>
              </a:lnSpc>
              <a:spcBef>
                <a:spcPts val="0"/>
              </a:spcBef>
              <a:spcAft>
                <a:spcPts val="0"/>
              </a:spcAft>
              <a:buClr>
                <a:schemeClr val="dk1"/>
              </a:buClr>
              <a:buSzPts val="1200"/>
              <a:buFont typeface="Arial"/>
              <a:buChar char="●"/>
            </a:pPr>
            <a:r>
              <a:rPr lang="en-US">
                <a:highlight>
                  <a:srgbClr val="FFFFFF"/>
                </a:highlight>
              </a:rPr>
              <a:t>the subnet state, and </a:t>
            </a:r>
            <a:endParaRPr>
              <a:highlight>
                <a:srgbClr val="FFFFFF"/>
              </a:highlight>
            </a:endParaRPr>
          </a:p>
          <a:p>
            <a:pPr indent="-304800" lvl="0" marL="685800" rtl="0" algn="l">
              <a:lnSpc>
                <a:spcPct val="115000"/>
              </a:lnSpc>
              <a:spcBef>
                <a:spcPts val="0"/>
              </a:spcBef>
              <a:spcAft>
                <a:spcPts val="0"/>
              </a:spcAft>
              <a:buClr>
                <a:schemeClr val="dk1"/>
              </a:buClr>
              <a:buSzPts val="1200"/>
              <a:buFont typeface="Arial"/>
              <a:buChar char="●"/>
            </a:pPr>
            <a:r>
              <a:rPr lang="en-US">
                <a:highlight>
                  <a:srgbClr val="FFFFFF"/>
                </a:highlight>
              </a:rPr>
              <a:t>inter-subnet messages in a completely decentralized way. </a:t>
            </a:r>
            <a:endParaRPr>
              <a:highlight>
                <a:srgbClr val="FFFFFF"/>
              </a:highlight>
            </a:endParaRPr>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p:txBody>
      </p:sp>
      <p:sp>
        <p:nvSpPr>
          <p:cNvPr id="220" name="Google Shape;220;p12: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Clr>
                <a:schemeClr val="dk1"/>
              </a:buClr>
              <a:buSzPts val="900"/>
              <a:buFont typeface="Arial"/>
              <a:buNone/>
            </a:pPr>
            <a:fld id="{00000000-1234-1234-1234-123412341234}" type="slidenum">
              <a:rPr lang="en-US" sz="900"/>
              <a:t>‹#›</a:t>
            </a:fld>
            <a:endParaRPr sz="9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p:nvPr>
            <p:ph idx="2" type="sldImg"/>
          </p:nvPr>
        </p:nvSpPr>
        <p:spPr>
          <a:xfrm>
            <a:off x="914400" y="571500"/>
            <a:ext cx="2743200" cy="1543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3: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None/>
            </a:pPr>
            <a:r>
              <a:rPr b="0" i="0" lang="en-US" sz="1100">
                <a:solidFill>
                  <a:srgbClr val="CECAC3"/>
                </a:solidFill>
                <a:latin typeface="Arial"/>
                <a:ea typeface="Arial"/>
                <a:cs typeface="Arial"/>
                <a:sym typeface="Arial"/>
              </a:rPr>
              <a:t>The Network Nervous System (NNS), a key component of the Internet Computer Protocol (ICP), functions as one of the largest Decentralized Autonomous Organizations (DAOs) in the world. It's an open algorithmic system that governs the Internet Computer blockchain, managing the software that operates on the node machines.</a:t>
            </a:r>
            <a:endParaRPr/>
          </a:p>
          <a:p>
            <a:pPr indent="0" lvl="0" marL="0" rtl="0" algn="l">
              <a:spcBef>
                <a:spcPts val="0"/>
              </a:spcBef>
              <a:spcAft>
                <a:spcPts val="0"/>
              </a:spcAft>
              <a:buNone/>
            </a:pPr>
            <a:r>
              <a:rPr b="0" i="0" lang="en-US" sz="1100">
                <a:solidFill>
                  <a:srgbClr val="CECAC3"/>
                </a:solidFill>
                <a:latin typeface="Arial"/>
                <a:ea typeface="Arial"/>
                <a:cs typeface="Arial"/>
                <a:sym typeface="Arial"/>
              </a:rPr>
              <a:t>The NNS is unique in its ability to handle network expansion without the need for complex forks. It enables protocol-level changes through a democratic process open to all ICP token holders. Upon approval of proposals, the NNS deploys these enhancements, leading to smooth network upgrades. Moreover, it manages the formation of subnet blockchains to boost network capacity.</a:t>
            </a:r>
            <a:endParaRPr/>
          </a:p>
          <a:p>
            <a:pPr indent="0" lvl="0" marL="0" rtl="0" algn="l">
              <a:spcBef>
                <a:spcPts val="0"/>
              </a:spcBef>
              <a:spcAft>
                <a:spcPts val="0"/>
              </a:spcAft>
              <a:buNone/>
            </a:pPr>
            <a:r>
              <a:rPr b="0" i="0" lang="en-US" sz="1100">
                <a:solidFill>
                  <a:srgbClr val="CECAC3"/>
                </a:solidFill>
                <a:latin typeface="Arial"/>
                <a:ea typeface="Arial"/>
                <a:cs typeface="Arial"/>
                <a:sym typeface="Arial"/>
              </a:rPr>
              <a:t>To participate in the NNS governance, individuals stake their ICP tokens in neurons. These neurons can then vote on proposals, creating a system of liquid democracy. Voting rewards, distributed daily as maturity, are given to active participants.</a:t>
            </a:r>
            <a:endParaRPr/>
          </a:p>
          <a:p>
            <a:pPr indent="0" lvl="0" marL="0" rtl="0" algn="l">
              <a:spcBef>
                <a:spcPts val="0"/>
              </a:spcBef>
              <a:spcAft>
                <a:spcPts val="0"/>
              </a:spcAft>
              <a:buNone/>
            </a:pPr>
            <a:r>
              <a:rPr b="0" i="0" lang="en-US" sz="1100">
                <a:solidFill>
                  <a:srgbClr val="CECAC3"/>
                </a:solidFill>
                <a:latin typeface="Arial"/>
                <a:ea typeface="Arial"/>
                <a:cs typeface="Arial"/>
                <a:sym typeface="Arial"/>
              </a:rPr>
              <a:t>To draw a real-world parallel, envision the NNS as a democratic government system. Just as citizens vote for law changes or elected officials, ICP token holders vote for protocol-level changes, which the NNS enforces. Voting rewards can be likened to the benefits citizens receive for participating in the democratic process.</a:t>
            </a:r>
            <a:endParaRPr/>
          </a:p>
          <a:p>
            <a:pPr indent="0" lvl="0" marL="0" rtl="0" algn="l">
              <a:spcBef>
                <a:spcPts val="0"/>
              </a:spcBef>
              <a:spcAft>
                <a:spcPts val="0"/>
              </a:spcAft>
              <a:buClr>
                <a:schemeClr val="dk1"/>
              </a:buClr>
              <a:buSzPts val="900"/>
              <a:buFont typeface="Arial"/>
              <a:buNone/>
            </a:pPr>
            <a:r>
              <a:t/>
            </a:r>
            <a:endParaRPr sz="900"/>
          </a:p>
        </p:txBody>
      </p:sp>
      <p:sp>
        <p:nvSpPr>
          <p:cNvPr id="238" name="Google Shape;238;p13: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Clr>
                <a:schemeClr val="dk1"/>
              </a:buClr>
              <a:buSzPts val="900"/>
              <a:buFont typeface="Arial"/>
              <a:buNone/>
            </a:pPr>
            <a:fld id="{00000000-1234-1234-1234-123412341234}" type="slidenum">
              <a:rPr lang="en-US" sz="900"/>
              <a:t>‹#›</a:t>
            </a:fld>
            <a:endParaRPr sz="9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p:nvPr>
            <p:ph idx="2" type="sldImg"/>
          </p:nvPr>
        </p:nvSpPr>
        <p:spPr>
          <a:xfrm>
            <a:off x="914400" y="571500"/>
            <a:ext cx="2743200" cy="1543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4: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Clr>
                <a:schemeClr val="dk1"/>
              </a:buClr>
              <a:buSzPts val="900"/>
              <a:buFont typeface="Arial"/>
              <a:buNone/>
            </a:pPr>
            <a:r>
              <a:t/>
            </a:r>
            <a:endParaRPr sz="900"/>
          </a:p>
        </p:txBody>
      </p:sp>
      <p:sp>
        <p:nvSpPr>
          <p:cNvPr id="257" name="Google Shape;257;p14: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Clr>
                <a:schemeClr val="dk1"/>
              </a:buClr>
              <a:buSzPts val="900"/>
              <a:buFont typeface="Arial"/>
              <a:buNone/>
            </a:pPr>
            <a:fld id="{00000000-1234-1234-1234-123412341234}" type="slidenum">
              <a:rPr lang="en-US" sz="900"/>
              <a:t>‹#›</a:t>
            </a:fld>
            <a:endParaRPr sz="9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0789c949f_0_2:notes"/>
          <p:cNvSpPr/>
          <p:nvPr>
            <p:ph idx="2" type="sldImg"/>
          </p:nvPr>
        </p:nvSpPr>
        <p:spPr>
          <a:xfrm>
            <a:off x="914400" y="571500"/>
            <a:ext cx="27432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g250789c949f_0_2: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Clr>
                <a:schemeClr val="dk1"/>
              </a:buClr>
              <a:buSzPts val="900"/>
              <a:buFont typeface="Calibri"/>
              <a:buNone/>
            </a:pPr>
            <a:r>
              <a:t/>
            </a:r>
            <a:endParaRPr sz="900"/>
          </a:p>
        </p:txBody>
      </p:sp>
      <p:sp>
        <p:nvSpPr>
          <p:cNvPr id="64" name="Google Shape;64;g250789c949f_0_2: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Clr>
                <a:schemeClr val="dk1"/>
              </a:buClr>
              <a:buSzPts val="900"/>
              <a:buFont typeface="Calibri"/>
              <a:buNone/>
            </a:pPr>
            <a:fld id="{00000000-1234-1234-1234-123412341234}" type="slidenum">
              <a:rPr lang="en-US" sz="900"/>
              <a:t>‹#›</a:t>
            </a:fld>
            <a:endParaRPr sz="9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914400" y="571500"/>
            <a:ext cx="2743200" cy="1543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3: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Clr>
                <a:schemeClr val="dk1"/>
              </a:buClr>
              <a:buSzPts val="900"/>
              <a:buFont typeface="Arial"/>
              <a:buNone/>
            </a:pPr>
            <a:r>
              <a:rPr lang="en-US" sz="900"/>
              <a:t>*1</a:t>
            </a:r>
            <a:endParaRPr/>
          </a:p>
          <a:p>
            <a:pPr indent="0" lvl="0" marL="0" rtl="0" algn="l">
              <a:spcBef>
                <a:spcPts val="0"/>
              </a:spcBef>
              <a:spcAft>
                <a:spcPts val="0"/>
              </a:spcAft>
              <a:buClr>
                <a:schemeClr val="dk1"/>
              </a:buClr>
              <a:buSzPts val="900"/>
              <a:buFont typeface="Arial"/>
              <a:buNone/>
            </a:pPr>
            <a:r>
              <a:rPr lang="en-US" sz="900"/>
              <a:t>When we refer to canisters as the fundamental building blocks of the Internet Computer, we mean that they are the core units that make up its infrastructure. They serve dual purposes: they are both the storage units and the computational entities. This means that they not only hold data but also have the capability to perform computations, which is a unique feature that differentiates the Internet Computer from traditional blockchains.</a:t>
            </a:r>
            <a:endParaRPr/>
          </a:p>
          <a:p>
            <a:pPr indent="0" lvl="0" marL="0" rtl="0" algn="l">
              <a:spcBef>
                <a:spcPts val="0"/>
              </a:spcBef>
              <a:spcAft>
                <a:spcPts val="0"/>
              </a:spcAft>
              <a:buClr>
                <a:schemeClr val="dk1"/>
              </a:buClr>
              <a:buSzPts val="900"/>
              <a:buFont typeface="Arial"/>
              <a:buNone/>
            </a:pPr>
            <a:r>
              <a:t/>
            </a:r>
            <a:endParaRPr sz="900"/>
          </a:p>
          <a:p>
            <a:pPr indent="0" lvl="0" marL="0" rtl="0" algn="l">
              <a:spcBef>
                <a:spcPts val="0"/>
              </a:spcBef>
              <a:spcAft>
                <a:spcPts val="0"/>
              </a:spcAft>
              <a:buClr>
                <a:schemeClr val="dk1"/>
              </a:buClr>
              <a:buSzPts val="900"/>
              <a:buFont typeface="Arial"/>
              <a:buNone/>
            </a:pPr>
            <a:r>
              <a:rPr lang="en-US" sz="900"/>
              <a:t>*2</a:t>
            </a:r>
            <a:endParaRPr/>
          </a:p>
          <a:p>
            <a:pPr indent="0" lvl="0" marL="0" rtl="0" algn="l">
              <a:spcBef>
                <a:spcPts val="0"/>
              </a:spcBef>
              <a:spcAft>
                <a:spcPts val="0"/>
              </a:spcAft>
              <a:buClr>
                <a:schemeClr val="dk1"/>
              </a:buClr>
              <a:buSzPts val="900"/>
              <a:buFont typeface="Arial"/>
              <a:buNone/>
            </a:pPr>
            <a:r>
              <a:rPr lang="en-US" sz="900"/>
              <a:t>Canisters are autonomous, scalable, and interactable, implying that they operate independently, can adjust their capacity based on demand, and can interact with other canisters or external entities. They run WebAssembly bytecode, which is a binary instruction format that allows them to execute code at near-native speed. Housing both the data and the code implies that canisters encapsulate the state and functionality of a software service, which streamlines the development process on the Internet Computer.</a:t>
            </a:r>
            <a:endParaRPr sz="900"/>
          </a:p>
        </p:txBody>
      </p:sp>
      <p:sp>
        <p:nvSpPr>
          <p:cNvPr id="90" name="Google Shape;90;p3: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Clr>
                <a:schemeClr val="dk1"/>
              </a:buClr>
              <a:buSzPts val="900"/>
              <a:buFont typeface="Arial"/>
              <a:buNone/>
            </a:pPr>
            <a:fld id="{00000000-1234-1234-1234-123412341234}" type="slidenum">
              <a:rPr lang="en-US" sz="900"/>
              <a:t>‹#›</a:t>
            </a:fld>
            <a:endParaRPr sz="9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914400" y="571500"/>
            <a:ext cx="2743200" cy="1543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4: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69850" lvl="0" marL="0" rtl="0" algn="l">
              <a:spcBef>
                <a:spcPts val="0"/>
              </a:spcBef>
              <a:spcAft>
                <a:spcPts val="0"/>
              </a:spcAft>
              <a:buClr>
                <a:srgbClr val="EDEBE9"/>
              </a:buClr>
              <a:buSzPts val="1100"/>
              <a:buFont typeface="Arial"/>
              <a:buChar char="•"/>
            </a:pPr>
            <a:r>
              <a:rPr b="0" i="0" lang="en-US" sz="1100">
                <a:solidFill>
                  <a:srgbClr val="EDEBE9"/>
                </a:solidFill>
                <a:latin typeface="Arial"/>
                <a:ea typeface="Arial"/>
                <a:cs typeface="Arial"/>
                <a:sym typeface="Arial"/>
              </a:rPr>
              <a:t>Canisters can run at web speed, meaning they can produce blocks and finalize transactions in milliseconds, without compromising security or decentralization.</a:t>
            </a:r>
            <a:endParaRPr/>
          </a:p>
          <a:p>
            <a:pPr indent="-69850" lvl="0" marL="0" rtl="0" algn="l">
              <a:spcBef>
                <a:spcPts val="0"/>
              </a:spcBef>
              <a:spcAft>
                <a:spcPts val="0"/>
              </a:spcAft>
              <a:buClr>
                <a:srgbClr val="EDEBE9"/>
              </a:buClr>
              <a:buSzPts val="1100"/>
              <a:buFont typeface="Arial"/>
              <a:buChar char="•"/>
            </a:pPr>
            <a:r>
              <a:rPr b="0" i="0" lang="en-US" sz="1100">
                <a:solidFill>
                  <a:srgbClr val="EDEBE9"/>
                </a:solidFill>
                <a:latin typeface="Arial"/>
                <a:ea typeface="Arial"/>
                <a:cs typeface="Arial"/>
                <a:sym typeface="Arial"/>
              </a:rPr>
              <a:t>Canisters can scale up or down depending on the demand, meaning they can adjust their resource consumption and performance dynamically.</a:t>
            </a:r>
            <a:endParaRPr/>
          </a:p>
          <a:p>
            <a:pPr indent="-69850" lvl="0" marL="0" rtl="0" algn="l">
              <a:spcBef>
                <a:spcPts val="0"/>
              </a:spcBef>
              <a:spcAft>
                <a:spcPts val="0"/>
              </a:spcAft>
              <a:buClr>
                <a:srgbClr val="EDEBE9"/>
              </a:buClr>
              <a:buSzPts val="1100"/>
              <a:buFont typeface="Arial"/>
              <a:buChar char="•"/>
            </a:pPr>
            <a:r>
              <a:rPr b="0" i="0" lang="en-US" sz="1100">
                <a:solidFill>
                  <a:srgbClr val="EDEBE9"/>
                </a:solidFill>
                <a:latin typeface="Arial"/>
                <a:ea typeface="Arial"/>
                <a:cs typeface="Arial"/>
                <a:sym typeface="Arial"/>
              </a:rPr>
              <a:t>Canisters can communicate with each other and with other blockchains through message passing, meaning they can interoperate seamlessly and efficiently.</a:t>
            </a:r>
            <a:endParaRPr/>
          </a:p>
          <a:p>
            <a:pPr indent="-69850" lvl="0" marL="0" rtl="0" algn="l">
              <a:spcBef>
                <a:spcPts val="0"/>
              </a:spcBef>
              <a:spcAft>
                <a:spcPts val="0"/>
              </a:spcAft>
              <a:buClr>
                <a:srgbClr val="EDEBE9"/>
              </a:buClr>
              <a:buSzPts val="1100"/>
              <a:buFont typeface="Arial"/>
              <a:buChar char="•"/>
            </a:pPr>
            <a:r>
              <a:rPr b="0" i="0" lang="en-US" sz="1100">
                <a:solidFill>
                  <a:srgbClr val="EDEBE9"/>
                </a:solidFill>
                <a:latin typeface="Arial"/>
                <a:ea typeface="Arial"/>
                <a:cs typeface="Arial"/>
                <a:sym typeface="Arial"/>
              </a:rPr>
              <a:t>Canisters can persist their state across upgrades and reboots, meaning they can maintain their data and functionality without interruption.</a:t>
            </a:r>
            <a:endParaRPr/>
          </a:p>
          <a:p>
            <a:pPr indent="0" lvl="0" marL="0" rtl="0" algn="l">
              <a:spcBef>
                <a:spcPts val="0"/>
              </a:spcBef>
              <a:spcAft>
                <a:spcPts val="0"/>
              </a:spcAft>
              <a:buClr>
                <a:schemeClr val="dk1"/>
              </a:buClr>
              <a:buSzPts val="900"/>
              <a:buFont typeface="Arial"/>
              <a:buNone/>
            </a:pPr>
            <a:r>
              <a:t/>
            </a:r>
            <a:endParaRPr sz="900"/>
          </a:p>
        </p:txBody>
      </p:sp>
      <p:sp>
        <p:nvSpPr>
          <p:cNvPr id="102" name="Google Shape;102;p4: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Clr>
                <a:schemeClr val="dk1"/>
              </a:buClr>
              <a:buSzPts val="900"/>
              <a:buFont typeface="Arial"/>
              <a:buNone/>
            </a:pPr>
            <a:fld id="{00000000-1234-1234-1234-123412341234}" type="slidenum">
              <a:rPr lang="en-US" sz="900"/>
              <a:t>‹#›</a:t>
            </a:fld>
            <a:endParaRPr sz="9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914400" y="571500"/>
            <a:ext cx="2743200" cy="1543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5: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Clr>
                <a:schemeClr val="dk1"/>
              </a:buClr>
              <a:buSzPts val="900"/>
              <a:buFont typeface="Arial"/>
              <a:buNone/>
            </a:pPr>
            <a:r>
              <a:t/>
            </a:r>
            <a:endParaRPr sz="900"/>
          </a:p>
        </p:txBody>
      </p:sp>
      <p:sp>
        <p:nvSpPr>
          <p:cNvPr id="124" name="Google Shape;124;p5: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Clr>
                <a:schemeClr val="dk1"/>
              </a:buClr>
              <a:buSzPts val="900"/>
              <a:buFont typeface="Arial"/>
              <a:buNone/>
            </a:pPr>
            <a:fld id="{00000000-1234-1234-1234-123412341234}" type="slidenum">
              <a:rPr lang="en-US" sz="900"/>
              <a:t>‹#›</a:t>
            </a:fld>
            <a:endParaRPr sz="9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p:nvPr>
            <p:ph idx="2" type="sldImg"/>
          </p:nvPr>
        </p:nvSpPr>
        <p:spPr>
          <a:xfrm>
            <a:off x="914400" y="571500"/>
            <a:ext cx="2743200" cy="1543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7: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Clr>
                <a:schemeClr val="dk1"/>
              </a:buClr>
              <a:buSzPts val="900"/>
              <a:buFont typeface="Arial"/>
              <a:buNone/>
            </a:pPr>
            <a:r>
              <a:t/>
            </a:r>
            <a:endParaRPr sz="900"/>
          </a:p>
        </p:txBody>
      </p:sp>
      <p:sp>
        <p:nvSpPr>
          <p:cNvPr id="136" name="Google Shape;136;p7: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Clr>
                <a:schemeClr val="dk1"/>
              </a:buClr>
              <a:buSzPts val="900"/>
              <a:buFont typeface="Arial"/>
              <a:buNone/>
            </a:pPr>
            <a:fld id="{00000000-1234-1234-1234-123412341234}" type="slidenum">
              <a:rPr lang="en-US" sz="900"/>
              <a:t>‹#›</a:t>
            </a:fld>
            <a:endParaRPr sz="9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p:nvPr>
            <p:ph idx="2" type="sldImg"/>
          </p:nvPr>
        </p:nvSpPr>
        <p:spPr>
          <a:xfrm>
            <a:off x="914400" y="571500"/>
            <a:ext cx="2743200" cy="1543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8: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Clr>
                <a:schemeClr val="dk1"/>
              </a:buClr>
              <a:buSzPts val="900"/>
              <a:buFont typeface="Arial"/>
              <a:buNone/>
            </a:pPr>
            <a:r>
              <a:t/>
            </a:r>
            <a:endParaRPr sz="900"/>
          </a:p>
        </p:txBody>
      </p:sp>
      <p:sp>
        <p:nvSpPr>
          <p:cNvPr id="151" name="Google Shape;151;p8: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Clr>
                <a:schemeClr val="dk1"/>
              </a:buClr>
              <a:buSzPts val="900"/>
              <a:buFont typeface="Arial"/>
              <a:buNone/>
            </a:pPr>
            <a:fld id="{00000000-1234-1234-1234-123412341234}" type="slidenum">
              <a:rPr lang="en-US" sz="900"/>
              <a:t>‹#›</a:t>
            </a:fld>
            <a:endParaRPr sz="9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p:nvPr>
            <p:ph idx="2" type="sldImg"/>
          </p:nvPr>
        </p:nvSpPr>
        <p:spPr>
          <a:xfrm>
            <a:off x="914400" y="571500"/>
            <a:ext cx="2743200" cy="1543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9: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Clr>
                <a:schemeClr val="dk1"/>
              </a:buClr>
              <a:buSzPts val="900"/>
              <a:buFont typeface="Arial"/>
              <a:buNone/>
            </a:pPr>
            <a:r>
              <a:rPr lang="en-US" sz="900"/>
              <a:t>*1</a:t>
            </a:r>
            <a:endParaRPr/>
          </a:p>
          <a:p>
            <a:pPr indent="0" lvl="0" marL="0" rtl="0" algn="l">
              <a:spcBef>
                <a:spcPts val="0"/>
              </a:spcBef>
              <a:spcAft>
                <a:spcPts val="0"/>
              </a:spcAft>
              <a:buClr>
                <a:srgbClr val="CECAC3"/>
              </a:buClr>
              <a:buSzPts val="1100"/>
              <a:buFont typeface="Arial"/>
              <a:buNone/>
            </a:pPr>
            <a:r>
              <a:rPr b="0" i="0" lang="en-US" sz="1100">
                <a:solidFill>
                  <a:srgbClr val="CECAC3"/>
                </a:solidFill>
                <a:latin typeface="Arial"/>
                <a:ea typeface="Arial"/>
                <a:cs typeface="Arial"/>
                <a:sym typeface="Arial"/>
              </a:rPr>
              <a:t>When we refer to nodes, we are talking about individual computers that participate in the Internet Computer network. Each of these computers runs the core Internet Computer Protocol, also known as ICP. This protocol governs how nodes communicate and interact with one another. It sets the rules of the game, so to speak. Just like how in a game of chess, all players must follow the same rules for how the pieces move, in the Internet Computer network, all nodes follow the same protocol for how they send, receive, and process information. This uniform adherence to the same protocol across all nodes helps to ensure the security and consistency of the network.</a:t>
            </a:r>
            <a:endParaRPr/>
          </a:p>
          <a:p>
            <a:pPr indent="0" lvl="0" marL="0" rtl="0" algn="l">
              <a:spcBef>
                <a:spcPts val="0"/>
              </a:spcBef>
              <a:spcAft>
                <a:spcPts val="0"/>
              </a:spcAft>
              <a:buClr>
                <a:schemeClr val="dk1"/>
              </a:buClr>
              <a:buSzPts val="1100"/>
              <a:buFont typeface="Arial"/>
              <a:buNone/>
            </a:pPr>
            <a:r>
              <a:t/>
            </a:r>
            <a:endParaRPr b="0" i="0" sz="1100">
              <a:solidFill>
                <a:srgbClr val="CECAC3"/>
              </a:solidFill>
              <a:latin typeface="Arial"/>
              <a:ea typeface="Arial"/>
              <a:cs typeface="Arial"/>
              <a:sym typeface="Arial"/>
            </a:endParaRPr>
          </a:p>
          <a:p>
            <a:pPr indent="0" lvl="0" marL="0" rtl="0" algn="l">
              <a:spcBef>
                <a:spcPts val="0"/>
              </a:spcBef>
              <a:spcAft>
                <a:spcPts val="0"/>
              </a:spcAft>
              <a:buClr>
                <a:srgbClr val="CECAC3"/>
              </a:buClr>
              <a:buSzPts val="1100"/>
              <a:buFont typeface="Arial"/>
              <a:buNone/>
            </a:pPr>
            <a:r>
              <a:rPr b="0" i="0" lang="en-US" sz="1100">
                <a:solidFill>
                  <a:srgbClr val="CECAC3"/>
                </a:solidFill>
                <a:latin typeface="Arial"/>
                <a:ea typeface="Arial"/>
                <a:cs typeface="Arial"/>
                <a:sym typeface="Arial"/>
              </a:rPr>
              <a:t>*2</a:t>
            </a:r>
            <a:endParaRPr/>
          </a:p>
          <a:p>
            <a:pPr indent="0" lvl="0" marL="0" rtl="0" algn="l">
              <a:spcBef>
                <a:spcPts val="0"/>
              </a:spcBef>
              <a:spcAft>
                <a:spcPts val="0"/>
              </a:spcAft>
              <a:buClr>
                <a:srgbClr val="CECAC3"/>
              </a:buClr>
              <a:buSzPts val="1100"/>
              <a:buFont typeface="Arial"/>
              <a:buNone/>
            </a:pPr>
            <a:r>
              <a:rPr b="0" i="0" lang="en-US" sz="1100">
                <a:solidFill>
                  <a:srgbClr val="CECAC3"/>
                </a:solidFill>
                <a:latin typeface="Arial"/>
                <a:ea typeface="Arial"/>
                <a:cs typeface="Arial"/>
                <a:sym typeface="Arial"/>
              </a:rPr>
              <a:t>The nodes we just talked about aren't all gathered together in one physical location. Instead, they're spread out across multiple data centers around the world. This is what we mean by "globally-distributed". These data centers can be thought of as large warehouses filled with servers, located in various countries and regions. By distributing the nodes in this way, the Internet Computer can provide a number of benefits. For instance, it enhances the resilience of the network, because a problem at one data center won't take down the entire network. It also improves the speed and performance of the network, because users can connect to a node that's geographically close to them, reducing the time it takes for data to travel back and forth. Lastly, this global distribution contributes to the decentralization of the network, a key principle in blockchain technology, as it prevents any single entity or region from having too much control over the network.</a:t>
            </a:r>
            <a:endParaRPr b="0" i="0" sz="1100">
              <a:solidFill>
                <a:srgbClr val="CECAC3"/>
              </a:solidFill>
              <a:latin typeface="Arial"/>
              <a:ea typeface="Arial"/>
              <a:cs typeface="Arial"/>
              <a:sym typeface="Arial"/>
            </a:endParaRPr>
          </a:p>
          <a:p>
            <a:pPr indent="0" lvl="0" marL="0" rtl="0" algn="l">
              <a:spcBef>
                <a:spcPts val="0"/>
              </a:spcBef>
              <a:spcAft>
                <a:spcPts val="0"/>
              </a:spcAft>
              <a:buClr>
                <a:srgbClr val="CECAC3"/>
              </a:buClr>
              <a:buSzPts val="1100"/>
              <a:buFont typeface="Arial"/>
              <a:buNone/>
            </a:pPr>
            <a:r>
              <a:t/>
            </a:r>
            <a:endParaRPr sz="1100">
              <a:solidFill>
                <a:srgbClr val="CECAC3"/>
              </a:solidFill>
            </a:endParaRPr>
          </a:p>
          <a:p>
            <a:pPr indent="0" lvl="0" marL="0" rtl="0" algn="l">
              <a:spcBef>
                <a:spcPts val="0"/>
              </a:spcBef>
              <a:spcAft>
                <a:spcPts val="0"/>
              </a:spcAft>
              <a:buClr>
                <a:srgbClr val="CECAC3"/>
              </a:buClr>
              <a:buSzPts val="1100"/>
              <a:buFont typeface="Arial"/>
              <a:buNone/>
            </a:pPr>
            <a:r>
              <a:rPr lang="en-US" sz="1100">
                <a:solidFill>
                  <a:srgbClr val="CECAC3"/>
                </a:solidFill>
              </a:rPr>
              <a:t>It is crucial to note that node providers and data centers are not the same. Node providers operate their nodes within data centers, but the data centers themselves typically do not run nodes. Instead, they lease rack space to the node providers. It is possible to have multiple node providers co-located within a single data center.</a:t>
            </a:r>
            <a:endParaRPr sz="1100">
              <a:solidFill>
                <a:srgbClr val="CECAC3"/>
              </a:solidFill>
            </a:endParaRPr>
          </a:p>
        </p:txBody>
      </p:sp>
      <p:sp>
        <p:nvSpPr>
          <p:cNvPr id="163" name="Google Shape;163;p9: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Clr>
                <a:schemeClr val="dk1"/>
              </a:buClr>
              <a:buSzPts val="900"/>
              <a:buFont typeface="Arial"/>
              <a:buNone/>
            </a:pPr>
            <a:fld id="{00000000-1234-1234-1234-123412341234}" type="slidenum">
              <a:rPr lang="en-US" sz="900"/>
              <a:t>‹#›</a:t>
            </a:fld>
            <a:endParaRPr sz="9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p:nvPr>
            <p:ph idx="2" type="sldImg"/>
          </p:nvPr>
        </p:nvSpPr>
        <p:spPr>
          <a:xfrm>
            <a:off x="914400" y="571500"/>
            <a:ext cx="2743200" cy="1543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0: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Clr>
                <a:schemeClr val="dk1"/>
              </a:buClr>
              <a:buSzPts val="900"/>
              <a:buFont typeface="Arial"/>
              <a:buNone/>
            </a:pPr>
            <a:r>
              <a:rPr lang="en-US" sz="900"/>
              <a:t>*1</a:t>
            </a:r>
            <a:endParaRPr/>
          </a:p>
          <a:p>
            <a:pPr indent="0" lvl="0" marL="0" rtl="0" algn="l">
              <a:spcBef>
                <a:spcPts val="0"/>
              </a:spcBef>
              <a:spcAft>
                <a:spcPts val="0"/>
              </a:spcAft>
              <a:buClr>
                <a:srgbClr val="CECAC3"/>
              </a:buClr>
              <a:buSzPts val="1100"/>
              <a:buFont typeface="Arial"/>
              <a:buNone/>
            </a:pPr>
            <a:r>
              <a:rPr b="0" i="0" lang="en-US" sz="1100">
                <a:solidFill>
                  <a:srgbClr val="CECAC3"/>
                </a:solidFill>
                <a:latin typeface="Arial"/>
                <a:ea typeface="Arial"/>
                <a:cs typeface="Arial"/>
                <a:sym typeface="Arial"/>
              </a:rPr>
              <a:t>When we refer to nodes, we are talking about individual computers that participate in the Internet Computer network. Each of these computers runs the core Internet Computer Protocol, also known as ICP. This protocol governs how nodes communicate and interact with one another. It sets the rules of the game, so to speak. Just like how in a game of chess, all players must follow the same rules for how the pieces move, in the Internet Computer network, all nodes follow the same protocol for how they send, receive, and process information. This uniform adherence to the same protocol across all nodes helps to ensure the security and consistency of the network.</a:t>
            </a:r>
            <a:endParaRPr/>
          </a:p>
          <a:p>
            <a:pPr indent="0" lvl="0" marL="0" rtl="0" algn="l">
              <a:spcBef>
                <a:spcPts val="0"/>
              </a:spcBef>
              <a:spcAft>
                <a:spcPts val="0"/>
              </a:spcAft>
              <a:buClr>
                <a:schemeClr val="dk1"/>
              </a:buClr>
              <a:buSzPts val="1100"/>
              <a:buFont typeface="Arial"/>
              <a:buNone/>
            </a:pPr>
            <a:r>
              <a:t/>
            </a:r>
            <a:endParaRPr b="0" i="0" sz="1100">
              <a:solidFill>
                <a:srgbClr val="CECAC3"/>
              </a:solidFill>
              <a:latin typeface="Arial"/>
              <a:ea typeface="Arial"/>
              <a:cs typeface="Arial"/>
              <a:sym typeface="Arial"/>
            </a:endParaRPr>
          </a:p>
          <a:p>
            <a:pPr indent="0" lvl="0" marL="0" rtl="0" algn="l">
              <a:spcBef>
                <a:spcPts val="0"/>
              </a:spcBef>
              <a:spcAft>
                <a:spcPts val="0"/>
              </a:spcAft>
              <a:buClr>
                <a:srgbClr val="CECAC3"/>
              </a:buClr>
              <a:buSzPts val="1100"/>
              <a:buFont typeface="Arial"/>
              <a:buNone/>
            </a:pPr>
            <a:r>
              <a:rPr b="0" i="0" lang="en-US" sz="1100">
                <a:solidFill>
                  <a:srgbClr val="CECAC3"/>
                </a:solidFill>
                <a:latin typeface="Arial"/>
                <a:ea typeface="Arial"/>
                <a:cs typeface="Arial"/>
                <a:sym typeface="Arial"/>
              </a:rPr>
              <a:t>*2</a:t>
            </a:r>
            <a:endParaRPr/>
          </a:p>
          <a:p>
            <a:pPr indent="0" lvl="0" marL="0" rtl="0" algn="l">
              <a:spcBef>
                <a:spcPts val="0"/>
              </a:spcBef>
              <a:spcAft>
                <a:spcPts val="0"/>
              </a:spcAft>
              <a:buClr>
                <a:srgbClr val="CECAC3"/>
              </a:buClr>
              <a:buSzPts val="1100"/>
              <a:buFont typeface="Arial"/>
              <a:buNone/>
            </a:pPr>
            <a:r>
              <a:rPr b="0" i="0" lang="en-US" sz="1100">
                <a:solidFill>
                  <a:srgbClr val="CECAC3"/>
                </a:solidFill>
                <a:latin typeface="Arial"/>
                <a:ea typeface="Arial"/>
                <a:cs typeface="Arial"/>
                <a:sym typeface="Arial"/>
              </a:rPr>
              <a:t>The nodes we just talked about aren't all gathered together in one physical location. Instead, they're spread out across multiple data centers around the world. This is what we mean by "globally-distributed". These data centers can be thought of as large warehouses filled with servers, located in various countries and regions. By distributing the nodes in this way, the Internet Computer can provide a number of benefits. For instance, it enhances the resilience of the network, because a problem at one data center won't take down the entire network. It also improves the speed and performance of the network, because users can connect to a node that's geographically close to them, reducing the time it takes for data to travel back and forth. Lastly, this global distribution contributes to the decentralization of the network, a key principle in blockchain technology, as it prevents any single entity or region from having too much control over the network.</a:t>
            </a:r>
            <a:endParaRPr sz="900"/>
          </a:p>
        </p:txBody>
      </p:sp>
      <p:sp>
        <p:nvSpPr>
          <p:cNvPr id="178" name="Google Shape;178;p10: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Clr>
                <a:schemeClr val="dk1"/>
              </a:buClr>
              <a:buSzPts val="900"/>
              <a:buFont typeface="Arial"/>
              <a:buNone/>
            </a:pPr>
            <a:fld id="{00000000-1234-1234-1234-123412341234}" type="slidenum">
              <a:rPr lang="en-US" sz="900"/>
              <a:t>‹#›</a:t>
            </a:fld>
            <a:endParaRPr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3"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25"/>
          <p:cNvSpPr txBox="1"/>
          <p:nvPr>
            <p:ph idx="1" type="body"/>
          </p:nvPr>
        </p:nvSpPr>
        <p:spPr>
          <a:xfrm>
            <a:off x="415600" y="5640767"/>
            <a:ext cx="7998400" cy="806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8" name="Google Shape;48;p2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1pPr>
            <a:lvl2pPr indent="0" lvl="1"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2pPr>
            <a:lvl3pPr indent="0" lvl="2"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3pPr>
            <a:lvl4pPr indent="0" lvl="3"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4pPr>
            <a:lvl5pPr indent="0" lvl="4"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5pPr>
            <a:lvl6pPr indent="0" lvl="5"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6pPr>
            <a:lvl7pPr indent="0" lvl="6"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7pPr>
            <a:lvl8pPr indent="0" lvl="7"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8pPr>
            <a:lvl9pPr indent="0" lvl="8"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26"/>
          <p:cNvSpPr txBox="1"/>
          <p:nvPr>
            <p:ph hasCustomPrompt="1" type="title"/>
          </p:nvPr>
        </p:nvSpPr>
        <p:spPr>
          <a:xfrm>
            <a:off x="415600" y="1474833"/>
            <a:ext cx="11360800" cy="26180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51" name="Google Shape;51;p26"/>
          <p:cNvSpPr txBox="1"/>
          <p:nvPr>
            <p:ph idx="1" type="body"/>
          </p:nvPr>
        </p:nvSpPr>
        <p:spPr>
          <a:xfrm>
            <a:off x="415600" y="4202967"/>
            <a:ext cx="11360800" cy="17344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2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1pPr>
            <a:lvl2pPr indent="0" lvl="1"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2pPr>
            <a:lvl3pPr indent="0" lvl="2"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3pPr>
            <a:lvl4pPr indent="0" lvl="3"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4pPr>
            <a:lvl5pPr indent="0" lvl="4"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5pPr>
            <a:lvl6pPr indent="0" lvl="5"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6pPr>
            <a:lvl7pPr indent="0" lvl="6"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7pPr>
            <a:lvl8pPr indent="0" lvl="7"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8pPr>
            <a:lvl9pPr indent="0" lvl="8"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1pPr>
            <a:lvl2pPr indent="0" lvl="1"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2pPr>
            <a:lvl3pPr indent="0" lvl="2"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3pPr>
            <a:lvl4pPr indent="0" lvl="3"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4pPr>
            <a:lvl5pPr indent="0" lvl="4"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5pPr>
            <a:lvl6pPr indent="0" lvl="5"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6pPr>
            <a:lvl7pPr indent="0" lvl="6"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7pPr>
            <a:lvl8pPr indent="0" lvl="7"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8pPr>
            <a:lvl9pPr indent="0" lvl="8"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7"/>
          <p:cNvSpPr txBox="1"/>
          <p:nvPr>
            <p:ph type="ctrTitle"/>
          </p:nvPr>
        </p:nvSpPr>
        <p:spPr>
          <a:xfrm>
            <a:off x="415611" y="992767"/>
            <a:ext cx="11360800" cy="2736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p:txBody>
      </p:sp>
      <p:sp>
        <p:nvSpPr>
          <p:cNvPr id="16" name="Google Shape;16;p17"/>
          <p:cNvSpPr txBox="1"/>
          <p:nvPr>
            <p:ph idx="1" type="subTitle"/>
          </p:nvPr>
        </p:nvSpPr>
        <p:spPr>
          <a:xfrm>
            <a:off x="415600" y="3778833"/>
            <a:ext cx="11360800" cy="1056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17" name="Google Shape;17;p1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1pPr>
            <a:lvl2pPr indent="0" lvl="1"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2pPr>
            <a:lvl3pPr indent="0" lvl="2"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3pPr>
            <a:lvl4pPr indent="0" lvl="3"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4pPr>
            <a:lvl5pPr indent="0" lvl="4"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5pPr>
            <a:lvl6pPr indent="0" lvl="5"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6pPr>
            <a:lvl7pPr indent="0" lvl="6"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7pPr>
            <a:lvl8pPr indent="0" lvl="7"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8pPr>
            <a:lvl9pPr indent="0" lvl="8"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18"/>
          <p:cNvSpPr txBox="1"/>
          <p:nvPr>
            <p:ph type="title"/>
          </p:nvPr>
        </p:nvSpPr>
        <p:spPr>
          <a:xfrm>
            <a:off x="415600" y="2867800"/>
            <a:ext cx="11360800" cy="1122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20" name="Google Shape;20;p18"/>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1pPr>
            <a:lvl2pPr indent="0" lvl="1"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2pPr>
            <a:lvl3pPr indent="0" lvl="2"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3pPr>
            <a:lvl4pPr indent="0" lvl="3"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4pPr>
            <a:lvl5pPr indent="0" lvl="4"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5pPr>
            <a:lvl6pPr indent="0" lvl="5"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6pPr>
            <a:lvl7pPr indent="0" lvl="6"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7pPr>
            <a:lvl8pPr indent="0" lvl="7"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8pPr>
            <a:lvl9pPr indent="0" lvl="8"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19"/>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19"/>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4" name="Google Shape;24;p19"/>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1pPr>
            <a:lvl2pPr indent="0" lvl="1"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2pPr>
            <a:lvl3pPr indent="0" lvl="2"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3pPr>
            <a:lvl4pPr indent="0" lvl="3"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4pPr>
            <a:lvl5pPr indent="0" lvl="4"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5pPr>
            <a:lvl6pPr indent="0" lvl="5"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6pPr>
            <a:lvl7pPr indent="0" lvl="6"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7pPr>
            <a:lvl8pPr indent="0" lvl="7"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8pPr>
            <a:lvl9pPr indent="0" lvl="8"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20"/>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0"/>
          <p:cNvSpPr txBox="1"/>
          <p:nvPr>
            <p:ph idx="1" type="body"/>
          </p:nvPr>
        </p:nvSpPr>
        <p:spPr>
          <a:xfrm>
            <a:off x="4156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28" name="Google Shape;28;p20"/>
          <p:cNvSpPr txBox="1"/>
          <p:nvPr>
            <p:ph idx="2" type="body"/>
          </p:nvPr>
        </p:nvSpPr>
        <p:spPr>
          <a:xfrm>
            <a:off x="64432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29" name="Google Shape;29;p2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1pPr>
            <a:lvl2pPr indent="0" lvl="1"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2pPr>
            <a:lvl3pPr indent="0" lvl="2"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3pPr>
            <a:lvl4pPr indent="0" lvl="3"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4pPr>
            <a:lvl5pPr indent="0" lvl="4"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5pPr>
            <a:lvl6pPr indent="0" lvl="5"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6pPr>
            <a:lvl7pPr indent="0" lvl="6"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7pPr>
            <a:lvl8pPr indent="0" lvl="7"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8pPr>
            <a:lvl9pPr indent="0" lvl="8"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21"/>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2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1pPr>
            <a:lvl2pPr indent="0" lvl="1"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2pPr>
            <a:lvl3pPr indent="0" lvl="2"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3pPr>
            <a:lvl4pPr indent="0" lvl="3"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4pPr>
            <a:lvl5pPr indent="0" lvl="4"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5pPr>
            <a:lvl6pPr indent="0" lvl="5"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6pPr>
            <a:lvl7pPr indent="0" lvl="6"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7pPr>
            <a:lvl8pPr indent="0" lvl="7"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8pPr>
            <a:lvl9pPr indent="0" lvl="8"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22"/>
          <p:cNvSpPr txBox="1"/>
          <p:nvPr>
            <p:ph type="title"/>
          </p:nvPr>
        </p:nvSpPr>
        <p:spPr>
          <a:xfrm>
            <a:off x="415600" y="740800"/>
            <a:ext cx="3744000" cy="1007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35" name="Google Shape;35;p22"/>
          <p:cNvSpPr txBox="1"/>
          <p:nvPr>
            <p:ph idx="1" type="body"/>
          </p:nvPr>
        </p:nvSpPr>
        <p:spPr>
          <a:xfrm>
            <a:off x="415600" y="1852800"/>
            <a:ext cx="3744000" cy="4239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36" name="Google Shape;36;p22"/>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1pPr>
            <a:lvl2pPr indent="0" lvl="1"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2pPr>
            <a:lvl3pPr indent="0" lvl="2"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3pPr>
            <a:lvl4pPr indent="0" lvl="3"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4pPr>
            <a:lvl5pPr indent="0" lvl="4"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5pPr>
            <a:lvl6pPr indent="0" lvl="5"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6pPr>
            <a:lvl7pPr indent="0" lvl="6"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7pPr>
            <a:lvl8pPr indent="0" lvl="7"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8pPr>
            <a:lvl9pPr indent="0" lvl="8"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23"/>
          <p:cNvSpPr txBox="1"/>
          <p:nvPr>
            <p:ph type="title"/>
          </p:nvPr>
        </p:nvSpPr>
        <p:spPr>
          <a:xfrm>
            <a:off x="653667" y="600200"/>
            <a:ext cx="8490400" cy="5454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
        <p:nvSpPr>
          <p:cNvPr id="39" name="Google Shape;39;p2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1pPr>
            <a:lvl2pPr indent="0" lvl="1"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2pPr>
            <a:lvl3pPr indent="0" lvl="2"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3pPr>
            <a:lvl4pPr indent="0" lvl="3"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4pPr>
            <a:lvl5pPr indent="0" lvl="4"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5pPr>
            <a:lvl6pPr indent="0" lvl="5"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6pPr>
            <a:lvl7pPr indent="0" lvl="6"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7pPr>
            <a:lvl8pPr indent="0" lvl="7"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8pPr>
            <a:lvl9pPr indent="0" lvl="8"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24"/>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533"/>
              <a:buFont typeface="Arial"/>
              <a:buNone/>
            </a:pPr>
            <a:r>
              <a:t/>
            </a:r>
            <a:endParaRPr sz="2533">
              <a:solidFill>
                <a:schemeClr val="dk1"/>
              </a:solidFill>
              <a:latin typeface="Arial"/>
              <a:ea typeface="Arial"/>
              <a:cs typeface="Arial"/>
              <a:sym typeface="Arial"/>
            </a:endParaRPr>
          </a:p>
        </p:txBody>
      </p:sp>
      <p:sp>
        <p:nvSpPr>
          <p:cNvPr id="42" name="Google Shape;42;p24"/>
          <p:cNvSpPr txBox="1"/>
          <p:nvPr>
            <p:ph type="title"/>
          </p:nvPr>
        </p:nvSpPr>
        <p:spPr>
          <a:xfrm>
            <a:off x="354000" y="1644233"/>
            <a:ext cx="5393600" cy="1976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43" name="Google Shape;43;p24"/>
          <p:cNvSpPr txBox="1"/>
          <p:nvPr>
            <p:ph idx="1" type="subTitle"/>
          </p:nvPr>
        </p:nvSpPr>
        <p:spPr>
          <a:xfrm>
            <a:off x="354000" y="3737433"/>
            <a:ext cx="5393600" cy="1646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44" name="Google Shape;44;p24"/>
          <p:cNvSpPr txBox="1"/>
          <p:nvPr>
            <p:ph idx="2" type="body"/>
          </p:nvPr>
        </p:nvSpPr>
        <p:spPr>
          <a:xfrm>
            <a:off x="6586000" y="965433"/>
            <a:ext cx="5116000" cy="49268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5" name="Google Shape;45;p2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1pPr>
            <a:lvl2pPr indent="0" lvl="1"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2pPr>
            <a:lvl3pPr indent="0" lvl="2"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3pPr>
            <a:lvl4pPr indent="0" lvl="3"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4pPr>
            <a:lvl5pPr indent="0" lvl="4"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5pPr>
            <a:lvl6pPr indent="0" lvl="5"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6pPr>
            <a:lvl7pPr indent="0" lvl="6"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7pPr>
            <a:lvl8pPr indent="0" lvl="7"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8pPr>
            <a:lvl9pPr indent="0" lvl="8" marL="0" marR="0" algn="r">
              <a:spcBef>
                <a:spcPts val="0"/>
              </a:spcBef>
              <a:spcAft>
                <a:spcPts val="0"/>
              </a:spcAft>
              <a:buClr>
                <a:schemeClr val="dk2"/>
              </a:buClr>
              <a:buSzPts val="1333"/>
              <a:buFont typeface="Arial"/>
              <a:buNone/>
              <a:defRPr sz="1333">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 name="Google Shape;11;p15"/>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9pPr>
          </a:lstStyle>
          <a:p/>
        </p:txBody>
      </p:sp>
      <p:sp>
        <p:nvSpPr>
          <p:cNvPr id="12" name="Google Shape;12;p1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rtl="0" algn="r">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rtl="0" algn="r">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rtl="0" algn="r">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rtl="0" algn="r">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rtl="0" algn="r">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rtl="0" algn="r">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rtl="0" algn="r">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rtl="0" algn="r">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rtl="0" algn="r">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
          <p:cNvSpPr/>
          <p:nvPr/>
        </p:nvSpPr>
        <p:spPr>
          <a:xfrm>
            <a:off x="899999" y="2520000"/>
            <a:ext cx="8439600" cy="15078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1100"/>
              <a:buFont typeface="Arial"/>
              <a:buNone/>
            </a:pPr>
            <a:r>
              <a:rPr b="1" lang="en-US" sz="4000">
                <a:solidFill>
                  <a:srgbClr val="FFFFFF"/>
                </a:solidFill>
              </a:rPr>
              <a:t>Internet Computer Protocol: </a:t>
            </a:r>
            <a:endParaRPr b="1" sz="4000">
              <a:solidFill>
                <a:srgbClr val="FFFFFF"/>
              </a:solidFill>
            </a:endParaRPr>
          </a:p>
          <a:p>
            <a:pPr indent="0" lvl="0" marL="0" marR="0" rtl="0" algn="l">
              <a:lnSpc>
                <a:spcPct val="120000"/>
              </a:lnSpc>
              <a:spcBef>
                <a:spcPts val="0"/>
              </a:spcBef>
              <a:spcAft>
                <a:spcPts val="0"/>
              </a:spcAft>
              <a:buSzPts val="1100"/>
              <a:buNone/>
            </a:pPr>
            <a:r>
              <a:rPr b="1" lang="en-US" sz="4000">
                <a:solidFill>
                  <a:srgbClr val="FFFFFF"/>
                </a:solidFill>
              </a:rPr>
              <a:t>Introduction to IC Ecosystem </a:t>
            </a:r>
            <a:endParaRPr b="1" sz="40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11"/>
          <p:cNvSpPr/>
          <p:nvPr/>
        </p:nvSpPr>
        <p:spPr>
          <a:xfrm>
            <a:off x="899997" y="828000"/>
            <a:ext cx="9891000" cy="488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SzPts val="1100"/>
              <a:buNone/>
            </a:pPr>
            <a:r>
              <a:rPr b="1" lang="en-US" sz="3200">
                <a:solidFill>
                  <a:srgbClr val="FFFFFF"/>
                </a:solidFill>
              </a:rPr>
              <a:t>Subnets </a:t>
            </a:r>
            <a:endParaRPr b="1" sz="3200">
              <a:solidFill>
                <a:srgbClr val="FFFFFF"/>
              </a:solidFill>
            </a:endParaRPr>
          </a:p>
        </p:txBody>
      </p:sp>
      <p:grpSp>
        <p:nvGrpSpPr>
          <p:cNvPr id="193" name="Google Shape;193;p11"/>
          <p:cNvGrpSpPr/>
          <p:nvPr/>
        </p:nvGrpSpPr>
        <p:grpSpPr>
          <a:xfrm>
            <a:off x="1150269" y="1150534"/>
            <a:ext cx="9891452" cy="2560320"/>
            <a:chOff x="-867" y="1111972"/>
            <a:chExt cx="5793962" cy="1355527"/>
          </a:xfrm>
        </p:grpSpPr>
        <p:pic>
          <p:nvPicPr>
            <p:cNvPr descr="preencoded.png" id="194" name="Google Shape;194;p11"/>
            <p:cNvPicPr preferRelativeResize="0"/>
            <p:nvPr/>
          </p:nvPicPr>
          <p:blipFill rotWithShape="1">
            <a:blip r:embed="rId4">
              <a:alphaModFix/>
            </a:blip>
            <a:srcRect b="0" l="0" r="0" t="0"/>
            <a:stretch/>
          </p:blipFill>
          <p:spPr>
            <a:xfrm>
              <a:off x="-867" y="1111972"/>
              <a:ext cx="5793962" cy="1355527"/>
            </a:xfrm>
            <a:prstGeom prst="rect">
              <a:avLst/>
            </a:prstGeom>
            <a:noFill/>
            <a:ln>
              <a:noFill/>
            </a:ln>
          </p:spPr>
        </p:pic>
        <p:sp>
          <p:nvSpPr>
            <p:cNvPr id="195" name="Google Shape;195;p11"/>
            <p:cNvSpPr/>
            <p:nvPr/>
          </p:nvSpPr>
          <p:spPr>
            <a:xfrm>
              <a:off x="648563" y="1552396"/>
              <a:ext cx="4392600" cy="43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100"/>
                <a:buNone/>
              </a:pPr>
              <a:r>
                <a:rPr lang="en-US" sz="1800">
                  <a:solidFill>
                    <a:srgbClr val="FFFFFF"/>
                  </a:solidFill>
                </a:rPr>
                <a:t>The multi-subnet architecture of IC allows for seamless communication between smart contracts on different subnets, enabling the IC to scale practically without limits.</a:t>
              </a:r>
              <a:endParaRPr sz="1800">
                <a:solidFill>
                  <a:srgbClr val="FFFFFF"/>
                </a:solidFill>
              </a:endParaRPr>
            </a:p>
          </p:txBody>
        </p:sp>
      </p:grpSp>
      <p:grpSp>
        <p:nvGrpSpPr>
          <p:cNvPr id="196" name="Google Shape;196;p11"/>
          <p:cNvGrpSpPr/>
          <p:nvPr/>
        </p:nvGrpSpPr>
        <p:grpSpPr>
          <a:xfrm>
            <a:off x="1150275" y="2458225"/>
            <a:ext cx="9891452" cy="2561275"/>
            <a:chOff x="-863" y="1079891"/>
            <a:chExt cx="5793962" cy="1356033"/>
          </a:xfrm>
        </p:grpSpPr>
        <p:pic>
          <p:nvPicPr>
            <p:cNvPr descr="preencoded.png" id="197" name="Google Shape;197;p11"/>
            <p:cNvPicPr preferRelativeResize="0"/>
            <p:nvPr/>
          </p:nvPicPr>
          <p:blipFill rotWithShape="1">
            <a:blip r:embed="rId4">
              <a:alphaModFix/>
            </a:blip>
            <a:srcRect b="0" l="0" r="0" t="0"/>
            <a:stretch/>
          </p:blipFill>
          <p:spPr>
            <a:xfrm>
              <a:off x="-863" y="1079891"/>
              <a:ext cx="5793962" cy="1356033"/>
            </a:xfrm>
            <a:prstGeom prst="rect">
              <a:avLst/>
            </a:prstGeom>
            <a:noFill/>
            <a:ln>
              <a:noFill/>
            </a:ln>
          </p:spPr>
        </p:pic>
        <p:sp>
          <p:nvSpPr>
            <p:cNvPr id="198" name="Google Shape;198;p11"/>
            <p:cNvSpPr/>
            <p:nvPr/>
          </p:nvSpPr>
          <p:spPr>
            <a:xfrm>
              <a:off x="648563" y="1522348"/>
              <a:ext cx="4588800" cy="43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100"/>
                <a:buNone/>
              </a:pPr>
              <a:r>
                <a:rPr lang="en-US" sz="1800">
                  <a:solidFill>
                    <a:srgbClr val="FFFFFF"/>
                  </a:solidFill>
                </a:rPr>
                <a:t>Each subnet operates a blockchain-based replicated state machine, making progress independently but communicating asynchronously with other subnets.</a:t>
              </a:r>
              <a:endParaRPr sz="1800">
                <a:solidFill>
                  <a:srgbClr val="FFFFFF"/>
                </a:solidFill>
              </a:endParaRPr>
            </a:p>
            <a:p>
              <a:pPr indent="0" lvl="0" marL="0" marR="0" rtl="0" algn="l">
                <a:spcBef>
                  <a:spcPts val="0"/>
                </a:spcBef>
                <a:spcAft>
                  <a:spcPts val="0"/>
                </a:spcAft>
                <a:buSzPts val="1100"/>
                <a:buNone/>
              </a:pPr>
              <a:r>
                <a:t/>
              </a:r>
              <a:endParaRPr sz="1800">
                <a:solidFill>
                  <a:srgbClr val="FFFFFF"/>
                </a:solidFill>
              </a:endParaRPr>
            </a:p>
            <a:p>
              <a:pPr indent="0" lvl="0" marL="0" marR="0" rtl="0" algn="l">
                <a:spcBef>
                  <a:spcPts val="0"/>
                </a:spcBef>
                <a:spcAft>
                  <a:spcPts val="0"/>
                </a:spcAft>
                <a:buSzPts val="1100"/>
                <a:buNone/>
              </a:pPr>
              <a:r>
                <a:t/>
              </a:r>
              <a:endParaRPr sz="1800">
                <a:solidFill>
                  <a:srgbClr val="FFFFFF"/>
                </a:solidFill>
              </a:endParaRPr>
            </a:p>
          </p:txBody>
        </p:sp>
      </p:grpSp>
      <p:grpSp>
        <p:nvGrpSpPr>
          <p:cNvPr id="199" name="Google Shape;199;p11"/>
          <p:cNvGrpSpPr/>
          <p:nvPr/>
        </p:nvGrpSpPr>
        <p:grpSpPr>
          <a:xfrm>
            <a:off x="1150275" y="3782300"/>
            <a:ext cx="9891452" cy="2561275"/>
            <a:chOff x="-863" y="1079891"/>
            <a:chExt cx="5793962" cy="1356033"/>
          </a:xfrm>
        </p:grpSpPr>
        <p:pic>
          <p:nvPicPr>
            <p:cNvPr descr="preencoded.png" id="200" name="Google Shape;200;p11"/>
            <p:cNvPicPr preferRelativeResize="0"/>
            <p:nvPr/>
          </p:nvPicPr>
          <p:blipFill rotWithShape="1">
            <a:blip r:embed="rId4">
              <a:alphaModFix/>
            </a:blip>
            <a:srcRect b="0" l="0" r="0" t="0"/>
            <a:stretch/>
          </p:blipFill>
          <p:spPr>
            <a:xfrm>
              <a:off x="-863" y="1079891"/>
              <a:ext cx="5793962" cy="1356033"/>
            </a:xfrm>
            <a:prstGeom prst="rect">
              <a:avLst/>
            </a:prstGeom>
            <a:noFill/>
            <a:ln>
              <a:noFill/>
            </a:ln>
          </p:spPr>
        </p:pic>
        <p:sp>
          <p:nvSpPr>
            <p:cNvPr id="201" name="Google Shape;201;p11"/>
            <p:cNvSpPr/>
            <p:nvPr/>
          </p:nvSpPr>
          <p:spPr>
            <a:xfrm>
              <a:off x="648563" y="1562691"/>
              <a:ext cx="4588800" cy="435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800">
                  <a:solidFill>
                    <a:schemeClr val="lt1"/>
                  </a:solidFill>
                </a:rPr>
                <a:t>The Internet Computer offers various types of subnets, each designed with specific properties that cater to different use cases.</a:t>
              </a:r>
              <a:endParaRPr sz="1800">
                <a:solidFill>
                  <a:srgbClr val="FFFFFF"/>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Google Shape;207;g25442166bde_0_34"/>
          <p:cNvSpPr/>
          <p:nvPr/>
        </p:nvSpPr>
        <p:spPr>
          <a:xfrm>
            <a:off x="899997" y="828000"/>
            <a:ext cx="9891000" cy="488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SzPts val="1100"/>
              <a:buNone/>
            </a:pPr>
            <a:r>
              <a:rPr b="1" lang="en-US" sz="3200">
                <a:solidFill>
                  <a:srgbClr val="FFFFFF"/>
                </a:solidFill>
              </a:rPr>
              <a:t>Subnet Types </a:t>
            </a:r>
            <a:endParaRPr b="1" sz="3200">
              <a:solidFill>
                <a:srgbClr val="FFFFFF"/>
              </a:solidFill>
            </a:endParaRPr>
          </a:p>
        </p:txBody>
      </p:sp>
      <p:grpSp>
        <p:nvGrpSpPr>
          <p:cNvPr id="208" name="Google Shape;208;g25442166bde_0_34"/>
          <p:cNvGrpSpPr/>
          <p:nvPr/>
        </p:nvGrpSpPr>
        <p:grpSpPr>
          <a:xfrm>
            <a:off x="1150269" y="1150534"/>
            <a:ext cx="9891452" cy="2560320"/>
            <a:chOff x="-867" y="1111972"/>
            <a:chExt cx="5793962" cy="1355527"/>
          </a:xfrm>
        </p:grpSpPr>
        <p:pic>
          <p:nvPicPr>
            <p:cNvPr descr="preencoded.png" id="209" name="Google Shape;209;g25442166bde_0_34"/>
            <p:cNvPicPr preferRelativeResize="0"/>
            <p:nvPr/>
          </p:nvPicPr>
          <p:blipFill rotWithShape="1">
            <a:blip r:embed="rId4">
              <a:alphaModFix/>
            </a:blip>
            <a:srcRect b="0" l="0" r="0" t="0"/>
            <a:stretch/>
          </p:blipFill>
          <p:spPr>
            <a:xfrm>
              <a:off x="-867" y="1111972"/>
              <a:ext cx="5793962" cy="1355527"/>
            </a:xfrm>
            <a:prstGeom prst="rect">
              <a:avLst/>
            </a:prstGeom>
            <a:noFill/>
            <a:ln>
              <a:noFill/>
            </a:ln>
          </p:spPr>
        </p:pic>
        <p:sp>
          <p:nvSpPr>
            <p:cNvPr id="210" name="Google Shape;210;g25442166bde_0_34"/>
            <p:cNvSpPr/>
            <p:nvPr/>
          </p:nvSpPr>
          <p:spPr>
            <a:xfrm>
              <a:off x="648563" y="1552396"/>
              <a:ext cx="4392600" cy="435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US" sz="1800">
                  <a:solidFill>
                    <a:schemeClr val="lt1"/>
                  </a:solidFill>
                </a:rPr>
                <a:t>System Subnets</a:t>
              </a:r>
              <a:r>
                <a:rPr lang="en-US" sz="1800">
                  <a:solidFill>
                    <a:schemeClr val="lt1"/>
                  </a:solidFill>
                </a:rPr>
                <a:t>: These subnets are reserved for canisters that are an integral part of the Internet Computer. </a:t>
              </a:r>
              <a:endParaRPr sz="1800">
                <a:solidFill>
                  <a:schemeClr val="lt1"/>
                </a:solidFill>
              </a:endParaRPr>
            </a:p>
            <a:p>
              <a:pPr indent="0" lvl="0" marL="0" rtl="0" algn="l">
                <a:spcBef>
                  <a:spcPts val="0"/>
                </a:spcBef>
                <a:spcAft>
                  <a:spcPts val="0"/>
                </a:spcAft>
                <a:buClr>
                  <a:schemeClr val="dk1"/>
                </a:buClr>
                <a:buSzPts val="1100"/>
                <a:buFont typeface="Arial"/>
                <a:buNone/>
              </a:pPr>
              <a:r>
                <a:t/>
              </a:r>
              <a:endParaRPr sz="1800">
                <a:solidFill>
                  <a:schemeClr val="lt1"/>
                </a:solidFill>
              </a:endParaRPr>
            </a:p>
            <a:p>
              <a:pPr indent="0" lvl="0" marL="0" marR="0" rtl="0" algn="l">
                <a:spcBef>
                  <a:spcPts val="0"/>
                </a:spcBef>
                <a:spcAft>
                  <a:spcPts val="0"/>
                </a:spcAft>
                <a:buSzPts val="1100"/>
                <a:buNone/>
              </a:pPr>
              <a:r>
                <a:t/>
              </a:r>
              <a:endParaRPr sz="1800">
                <a:solidFill>
                  <a:srgbClr val="FFFFFF"/>
                </a:solidFill>
              </a:endParaRPr>
            </a:p>
          </p:txBody>
        </p:sp>
      </p:grpSp>
      <p:grpSp>
        <p:nvGrpSpPr>
          <p:cNvPr id="211" name="Google Shape;211;g25442166bde_0_34"/>
          <p:cNvGrpSpPr/>
          <p:nvPr/>
        </p:nvGrpSpPr>
        <p:grpSpPr>
          <a:xfrm>
            <a:off x="1150275" y="2458225"/>
            <a:ext cx="9891452" cy="2561275"/>
            <a:chOff x="-863" y="1079891"/>
            <a:chExt cx="5793962" cy="1356033"/>
          </a:xfrm>
        </p:grpSpPr>
        <p:pic>
          <p:nvPicPr>
            <p:cNvPr descr="preencoded.png" id="212" name="Google Shape;212;g25442166bde_0_34"/>
            <p:cNvPicPr preferRelativeResize="0"/>
            <p:nvPr/>
          </p:nvPicPr>
          <p:blipFill rotWithShape="1">
            <a:blip r:embed="rId4">
              <a:alphaModFix/>
            </a:blip>
            <a:srcRect b="0" l="0" r="0" t="0"/>
            <a:stretch/>
          </p:blipFill>
          <p:spPr>
            <a:xfrm>
              <a:off x="-863" y="1079891"/>
              <a:ext cx="5793962" cy="1356033"/>
            </a:xfrm>
            <a:prstGeom prst="rect">
              <a:avLst/>
            </a:prstGeom>
            <a:noFill/>
            <a:ln>
              <a:noFill/>
            </a:ln>
          </p:spPr>
        </p:pic>
        <p:sp>
          <p:nvSpPr>
            <p:cNvPr id="213" name="Google Shape;213;g25442166bde_0_34"/>
            <p:cNvSpPr/>
            <p:nvPr/>
          </p:nvSpPr>
          <p:spPr>
            <a:xfrm>
              <a:off x="648563" y="1522348"/>
              <a:ext cx="4588800" cy="43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100"/>
                <a:buNone/>
              </a:pPr>
              <a:r>
                <a:rPr b="1" lang="en-US" sz="1800">
                  <a:solidFill>
                    <a:srgbClr val="FFFFFF"/>
                  </a:solidFill>
                </a:rPr>
                <a:t>Application subnets: </a:t>
              </a:r>
              <a:r>
                <a:rPr lang="en-US" sz="1800">
                  <a:solidFill>
                    <a:srgbClr val="FFFFFF"/>
                  </a:solidFill>
                </a:rPr>
                <a:t>These are the default subnets that users can deploy canisters to. </a:t>
              </a:r>
              <a:endParaRPr sz="1800">
                <a:solidFill>
                  <a:srgbClr val="FFFFFF"/>
                </a:solidFill>
              </a:endParaRPr>
            </a:p>
            <a:p>
              <a:pPr indent="0" lvl="0" marL="0" marR="0" rtl="0" algn="l">
                <a:spcBef>
                  <a:spcPts val="0"/>
                </a:spcBef>
                <a:spcAft>
                  <a:spcPts val="0"/>
                </a:spcAft>
                <a:buSzPts val="1100"/>
                <a:buNone/>
              </a:pPr>
              <a:r>
                <a:t/>
              </a:r>
              <a:endParaRPr sz="1800">
                <a:solidFill>
                  <a:srgbClr val="FFFFFF"/>
                </a:solidFill>
              </a:endParaRPr>
            </a:p>
            <a:p>
              <a:pPr indent="0" lvl="0" marL="0" marR="0" rtl="0" algn="l">
                <a:spcBef>
                  <a:spcPts val="0"/>
                </a:spcBef>
                <a:spcAft>
                  <a:spcPts val="0"/>
                </a:spcAft>
                <a:buSzPts val="1100"/>
                <a:buNone/>
              </a:pPr>
              <a:r>
                <a:t/>
              </a:r>
              <a:endParaRPr sz="1800">
                <a:solidFill>
                  <a:srgbClr val="FFFFFF"/>
                </a:solidFill>
              </a:endParaRPr>
            </a:p>
          </p:txBody>
        </p:sp>
      </p:grpSp>
      <p:grpSp>
        <p:nvGrpSpPr>
          <p:cNvPr id="214" name="Google Shape;214;g25442166bde_0_34"/>
          <p:cNvGrpSpPr/>
          <p:nvPr/>
        </p:nvGrpSpPr>
        <p:grpSpPr>
          <a:xfrm>
            <a:off x="1150275" y="3782300"/>
            <a:ext cx="9891452" cy="2561275"/>
            <a:chOff x="-863" y="1079891"/>
            <a:chExt cx="5793962" cy="1356033"/>
          </a:xfrm>
        </p:grpSpPr>
        <p:pic>
          <p:nvPicPr>
            <p:cNvPr descr="preencoded.png" id="215" name="Google Shape;215;g25442166bde_0_34"/>
            <p:cNvPicPr preferRelativeResize="0"/>
            <p:nvPr/>
          </p:nvPicPr>
          <p:blipFill rotWithShape="1">
            <a:blip r:embed="rId4">
              <a:alphaModFix/>
            </a:blip>
            <a:srcRect b="0" l="0" r="0" t="0"/>
            <a:stretch/>
          </p:blipFill>
          <p:spPr>
            <a:xfrm>
              <a:off x="-863" y="1079891"/>
              <a:ext cx="5793962" cy="1356033"/>
            </a:xfrm>
            <a:prstGeom prst="rect">
              <a:avLst/>
            </a:prstGeom>
            <a:noFill/>
            <a:ln>
              <a:noFill/>
            </a:ln>
          </p:spPr>
        </p:pic>
        <p:sp>
          <p:nvSpPr>
            <p:cNvPr id="216" name="Google Shape;216;g25442166bde_0_34"/>
            <p:cNvSpPr/>
            <p:nvPr/>
          </p:nvSpPr>
          <p:spPr>
            <a:xfrm>
              <a:off x="648563" y="1562691"/>
              <a:ext cx="4588800" cy="43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100"/>
                <a:buNone/>
              </a:pPr>
              <a:r>
                <a:rPr lang="en-US" sz="1800">
                  <a:solidFill>
                    <a:srgbClr val="FFFFFF"/>
                  </a:solidFill>
                </a:rPr>
                <a:t>On top of these basic types, there are also specialized types of subnets that offer certain additional properties that might be useful to dapps.</a:t>
              </a:r>
              <a:endParaRPr sz="1800">
                <a:solidFill>
                  <a:srgbClr val="FFFFFF"/>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12"/>
          <p:cNvSpPr/>
          <p:nvPr/>
        </p:nvSpPr>
        <p:spPr>
          <a:xfrm>
            <a:off x="899997" y="828000"/>
            <a:ext cx="9891000" cy="488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SzPts val="1100"/>
              <a:buNone/>
            </a:pPr>
            <a:r>
              <a:rPr b="1" lang="en-US" sz="3200">
                <a:solidFill>
                  <a:srgbClr val="FFFFFF"/>
                </a:solidFill>
              </a:rPr>
              <a:t>Chain Key Cryptography</a:t>
            </a:r>
            <a:endParaRPr b="1" sz="3200">
              <a:solidFill>
                <a:srgbClr val="FFFFFF"/>
              </a:solidFill>
            </a:endParaRPr>
          </a:p>
        </p:txBody>
      </p:sp>
      <p:grpSp>
        <p:nvGrpSpPr>
          <p:cNvPr id="223" name="Google Shape;223;p12"/>
          <p:cNvGrpSpPr/>
          <p:nvPr/>
        </p:nvGrpSpPr>
        <p:grpSpPr>
          <a:xfrm>
            <a:off x="969492" y="1254487"/>
            <a:ext cx="11359448" cy="2204074"/>
            <a:chOff x="969492" y="1254487"/>
            <a:chExt cx="11359448" cy="2204074"/>
          </a:xfrm>
        </p:grpSpPr>
        <p:pic>
          <p:nvPicPr>
            <p:cNvPr descr="preencoded.png" id="224" name="Google Shape;224;p12"/>
            <p:cNvPicPr preferRelativeResize="0"/>
            <p:nvPr/>
          </p:nvPicPr>
          <p:blipFill rotWithShape="1">
            <a:blip r:embed="rId4">
              <a:alphaModFix/>
            </a:blip>
            <a:srcRect b="0" l="0" r="0" t="0"/>
            <a:stretch/>
          </p:blipFill>
          <p:spPr>
            <a:xfrm>
              <a:off x="969492" y="1254487"/>
              <a:ext cx="11359448" cy="2204074"/>
            </a:xfrm>
            <a:prstGeom prst="rect">
              <a:avLst/>
            </a:prstGeom>
            <a:noFill/>
            <a:ln>
              <a:noFill/>
            </a:ln>
          </p:spPr>
        </p:pic>
        <p:sp>
          <p:nvSpPr>
            <p:cNvPr id="225" name="Google Shape;225;p12"/>
            <p:cNvSpPr/>
            <p:nvPr/>
          </p:nvSpPr>
          <p:spPr>
            <a:xfrm>
              <a:off x="2106575" y="2047538"/>
              <a:ext cx="8961600" cy="82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Subnet membership changes – A replica can join a subnet, by starting from the most recent valid checkpoint, or leave at any point in time. </a:t>
              </a:r>
              <a:endParaRPr sz="1800">
                <a:solidFill>
                  <a:srgbClr val="FFFFFF"/>
                </a:solidFill>
              </a:endParaRPr>
            </a:p>
          </p:txBody>
        </p:sp>
      </p:grpSp>
      <p:grpSp>
        <p:nvGrpSpPr>
          <p:cNvPr id="226" name="Google Shape;226;p12"/>
          <p:cNvGrpSpPr/>
          <p:nvPr/>
        </p:nvGrpSpPr>
        <p:grpSpPr>
          <a:xfrm>
            <a:off x="969492" y="2329992"/>
            <a:ext cx="11359448" cy="2204074"/>
            <a:chOff x="969492" y="2329992"/>
            <a:chExt cx="11359448" cy="2204074"/>
          </a:xfrm>
        </p:grpSpPr>
        <p:pic>
          <p:nvPicPr>
            <p:cNvPr descr="preencoded.png" id="227" name="Google Shape;227;p12"/>
            <p:cNvPicPr preferRelativeResize="0"/>
            <p:nvPr/>
          </p:nvPicPr>
          <p:blipFill rotWithShape="1">
            <a:blip r:embed="rId4">
              <a:alphaModFix/>
            </a:blip>
            <a:srcRect b="0" l="0" r="0" t="0"/>
            <a:stretch/>
          </p:blipFill>
          <p:spPr>
            <a:xfrm>
              <a:off x="969492" y="2329992"/>
              <a:ext cx="11359448" cy="2204074"/>
            </a:xfrm>
            <a:prstGeom prst="rect">
              <a:avLst/>
            </a:prstGeom>
            <a:noFill/>
            <a:ln>
              <a:noFill/>
            </a:ln>
          </p:spPr>
        </p:pic>
        <p:sp>
          <p:nvSpPr>
            <p:cNvPr id="228" name="Google Shape;228;p12"/>
            <p:cNvSpPr/>
            <p:nvPr/>
          </p:nvSpPr>
          <p:spPr>
            <a:xfrm>
              <a:off x="2106575" y="3111012"/>
              <a:ext cx="9116700" cy="82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Proactive security – Threshold keys of the subnet are periodically reshared between the current nodes of the subnet. </a:t>
              </a:r>
              <a:endParaRPr sz="1800">
                <a:solidFill>
                  <a:srgbClr val="FFFFFF"/>
                </a:solidFill>
              </a:endParaRPr>
            </a:p>
          </p:txBody>
        </p:sp>
      </p:grpSp>
      <p:grpSp>
        <p:nvGrpSpPr>
          <p:cNvPr id="229" name="Google Shape;229;p12"/>
          <p:cNvGrpSpPr/>
          <p:nvPr/>
        </p:nvGrpSpPr>
        <p:grpSpPr>
          <a:xfrm>
            <a:off x="969492" y="3405496"/>
            <a:ext cx="11359448" cy="2204074"/>
            <a:chOff x="969492" y="3405496"/>
            <a:chExt cx="11359448" cy="2204074"/>
          </a:xfrm>
        </p:grpSpPr>
        <p:pic>
          <p:nvPicPr>
            <p:cNvPr descr="preencoded.png" id="230" name="Google Shape;230;p12"/>
            <p:cNvPicPr preferRelativeResize="0"/>
            <p:nvPr/>
          </p:nvPicPr>
          <p:blipFill rotWithShape="1">
            <a:blip r:embed="rId4">
              <a:alphaModFix/>
            </a:blip>
            <a:srcRect b="0" l="0" r="0" t="0"/>
            <a:stretch/>
          </p:blipFill>
          <p:spPr>
            <a:xfrm>
              <a:off x="969492" y="3405496"/>
              <a:ext cx="11359448" cy="2204074"/>
            </a:xfrm>
            <a:prstGeom prst="rect">
              <a:avLst/>
            </a:prstGeom>
            <a:noFill/>
            <a:ln>
              <a:noFill/>
            </a:ln>
          </p:spPr>
        </p:pic>
        <p:sp>
          <p:nvSpPr>
            <p:cNvPr id="231" name="Google Shape;231;p12"/>
            <p:cNvSpPr/>
            <p:nvPr/>
          </p:nvSpPr>
          <p:spPr>
            <a:xfrm>
              <a:off x="2106575" y="4206325"/>
              <a:ext cx="8828700" cy="82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Permanent public keys – Membership changes and key resharing do not affect the public key of any subnet. </a:t>
              </a:r>
              <a:endParaRPr sz="1800">
                <a:solidFill>
                  <a:srgbClr val="FFFFFF"/>
                </a:solidFill>
              </a:endParaRPr>
            </a:p>
          </p:txBody>
        </p:sp>
      </p:grpSp>
      <p:grpSp>
        <p:nvGrpSpPr>
          <p:cNvPr id="232" name="Google Shape;232;p12"/>
          <p:cNvGrpSpPr/>
          <p:nvPr/>
        </p:nvGrpSpPr>
        <p:grpSpPr>
          <a:xfrm>
            <a:off x="969492" y="4481000"/>
            <a:ext cx="11359448" cy="2204074"/>
            <a:chOff x="969492" y="4481000"/>
            <a:chExt cx="11359448" cy="2204074"/>
          </a:xfrm>
        </p:grpSpPr>
        <p:pic>
          <p:nvPicPr>
            <p:cNvPr descr="preencoded.png" id="233" name="Google Shape;233;p12"/>
            <p:cNvPicPr preferRelativeResize="0"/>
            <p:nvPr/>
          </p:nvPicPr>
          <p:blipFill rotWithShape="1">
            <a:blip r:embed="rId4">
              <a:alphaModFix/>
            </a:blip>
            <a:srcRect b="0" l="0" r="0" t="0"/>
            <a:stretch/>
          </p:blipFill>
          <p:spPr>
            <a:xfrm>
              <a:off x="969492" y="4481000"/>
              <a:ext cx="11359448" cy="2204074"/>
            </a:xfrm>
            <a:prstGeom prst="rect">
              <a:avLst/>
            </a:prstGeom>
            <a:noFill/>
            <a:ln>
              <a:noFill/>
            </a:ln>
          </p:spPr>
        </p:pic>
        <p:sp>
          <p:nvSpPr>
            <p:cNvPr id="234" name="Google Shape;234;p12"/>
            <p:cNvSpPr/>
            <p:nvPr/>
          </p:nvSpPr>
          <p:spPr>
            <a:xfrm>
              <a:off x="2106575" y="5279521"/>
              <a:ext cx="8828700" cy="82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US" sz="1800">
                  <a:solidFill>
                    <a:srgbClr val="FFFFFF"/>
                  </a:solidFill>
                </a:rPr>
                <a:t>Garbage collection – Periodically, previous blocks are pruned from each subnet blockchain to prevent storage from growing infinitely. </a:t>
              </a:r>
              <a:endParaRPr sz="1800">
                <a:solidFill>
                  <a:srgbClr val="FFFFFF"/>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9" name="Shape 239"/>
        <p:cNvGrpSpPr/>
        <p:nvPr/>
      </p:nvGrpSpPr>
      <p:grpSpPr>
        <a:xfrm>
          <a:off x="0" y="0"/>
          <a:ext cx="0" cy="0"/>
          <a:chOff x="0" y="0"/>
          <a:chExt cx="0" cy="0"/>
        </a:xfrm>
      </p:grpSpPr>
      <p:grpSp>
        <p:nvGrpSpPr>
          <p:cNvPr id="240" name="Google Shape;240;p13"/>
          <p:cNvGrpSpPr/>
          <p:nvPr/>
        </p:nvGrpSpPr>
        <p:grpSpPr>
          <a:xfrm>
            <a:off x="1924342" y="1676075"/>
            <a:ext cx="7763452" cy="3996370"/>
            <a:chOff x="481465" y="962"/>
            <a:chExt cx="4076159" cy="3623182"/>
          </a:xfrm>
        </p:grpSpPr>
        <p:sp>
          <p:nvSpPr>
            <p:cNvPr id="241" name="Google Shape;241;p13"/>
            <p:cNvSpPr/>
            <p:nvPr/>
          </p:nvSpPr>
          <p:spPr>
            <a:xfrm>
              <a:off x="1872435" y="962"/>
              <a:ext cx="1294219" cy="841242"/>
            </a:xfrm>
            <a:prstGeom prst="roundRect">
              <a:avLst>
                <a:gd fmla="val 16667" name="adj"/>
              </a:avLst>
            </a:prstGeom>
            <a:solidFill>
              <a:srgbClr val="EB1D79"/>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242" name="Google Shape;242;p13"/>
            <p:cNvSpPr txBox="1"/>
            <p:nvPr/>
          </p:nvSpPr>
          <p:spPr>
            <a:xfrm>
              <a:off x="1913501" y="42028"/>
              <a:ext cx="1212000" cy="759000"/>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Arial"/>
                <a:buNone/>
              </a:pPr>
              <a:r>
                <a:rPr lang="en-US" sz="1600">
                  <a:solidFill>
                    <a:schemeClr val="lt1"/>
                  </a:solidFill>
                </a:rPr>
                <a:t>Open algorithmic system governing the Internet Computer blockchain</a:t>
              </a:r>
              <a:endParaRPr sz="1600"/>
            </a:p>
          </p:txBody>
        </p:sp>
        <p:sp>
          <p:nvSpPr>
            <p:cNvPr id="243" name="Google Shape;243;p13"/>
            <p:cNvSpPr/>
            <p:nvPr/>
          </p:nvSpPr>
          <p:spPr>
            <a:xfrm>
              <a:off x="1128575" y="421583"/>
              <a:ext cx="2781939" cy="2781939"/>
            </a:xfrm>
            <a:custGeom>
              <a:rect b="b" l="l" r="r" t="t"/>
              <a:pathLst>
                <a:path extrusionOk="0" h="120000" w="120000">
                  <a:moveTo>
                    <a:pt x="88316" y="7102"/>
                  </a:moveTo>
                  <a:lnTo>
                    <a:pt x="88316" y="7102"/>
                  </a:lnTo>
                  <a:cubicBezTo>
                    <a:pt x="101963" y="14407"/>
                    <a:pt x="112258" y="26704"/>
                    <a:pt x="117051" y="41422"/>
                  </a:cubicBezTo>
                </a:path>
              </a:pathLst>
            </a:custGeom>
            <a:noFill/>
            <a:ln cap="flat" cmpd="sng" w="9525">
              <a:solidFill>
                <a:srgbClr val="F6812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244" name="Google Shape;244;p13"/>
            <p:cNvSpPr/>
            <p:nvPr/>
          </p:nvSpPr>
          <p:spPr>
            <a:xfrm>
              <a:off x="3263405" y="1391932"/>
              <a:ext cx="1294219" cy="841242"/>
            </a:xfrm>
            <a:prstGeom prst="roundRect">
              <a:avLst>
                <a:gd fmla="val 16667" name="adj"/>
              </a:avLst>
            </a:prstGeom>
            <a:solidFill>
              <a:srgbClr val="EB1D79"/>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245" name="Google Shape;245;p13"/>
            <p:cNvSpPr txBox="1"/>
            <p:nvPr/>
          </p:nvSpPr>
          <p:spPr>
            <a:xfrm>
              <a:off x="3304471" y="1432998"/>
              <a:ext cx="1212087" cy="759110"/>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Arial"/>
                <a:buNone/>
              </a:pPr>
              <a:r>
                <a:rPr lang="en-US" sz="1600">
                  <a:solidFill>
                    <a:schemeClr val="lt1"/>
                  </a:solidFill>
                </a:rPr>
                <a:t>Upgrading the Internet Computer protocol </a:t>
              </a:r>
              <a:endParaRPr sz="1600">
                <a:solidFill>
                  <a:schemeClr val="lt1"/>
                </a:solidFill>
              </a:endParaRPr>
            </a:p>
          </p:txBody>
        </p:sp>
        <p:sp>
          <p:nvSpPr>
            <p:cNvPr id="246" name="Google Shape;246;p13"/>
            <p:cNvSpPr/>
            <p:nvPr/>
          </p:nvSpPr>
          <p:spPr>
            <a:xfrm>
              <a:off x="1128575" y="421583"/>
              <a:ext cx="2781939" cy="2781939"/>
            </a:xfrm>
            <a:custGeom>
              <a:rect b="b" l="l" r="r" t="t"/>
              <a:pathLst>
                <a:path extrusionOk="0" h="120000" w="120000">
                  <a:moveTo>
                    <a:pt x="117051" y="78578"/>
                  </a:moveTo>
                  <a:cubicBezTo>
                    <a:pt x="112258" y="93296"/>
                    <a:pt x="101963" y="105593"/>
                    <a:pt x="88316" y="112898"/>
                  </a:cubicBezTo>
                </a:path>
              </a:pathLst>
            </a:custGeom>
            <a:noFill/>
            <a:ln cap="flat" cmpd="sng" w="9525">
              <a:solidFill>
                <a:srgbClr val="29AB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247" name="Google Shape;247;p13"/>
            <p:cNvSpPr/>
            <p:nvPr/>
          </p:nvSpPr>
          <p:spPr>
            <a:xfrm>
              <a:off x="1872435" y="2782902"/>
              <a:ext cx="1294219" cy="841242"/>
            </a:xfrm>
            <a:prstGeom prst="roundRect">
              <a:avLst>
                <a:gd fmla="val 16667" name="adj"/>
              </a:avLst>
            </a:prstGeom>
            <a:solidFill>
              <a:srgbClr val="EB1D79"/>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248" name="Google Shape;248;p13"/>
            <p:cNvSpPr txBox="1"/>
            <p:nvPr/>
          </p:nvSpPr>
          <p:spPr>
            <a:xfrm>
              <a:off x="1913501" y="2823968"/>
              <a:ext cx="1212087" cy="759110"/>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Arial"/>
                <a:buNone/>
              </a:pPr>
              <a:r>
                <a:rPr lang="en-US" sz="1600">
                  <a:solidFill>
                    <a:schemeClr val="lt1"/>
                  </a:solidFill>
                </a:rPr>
                <a:t>Managing software running on node machines</a:t>
              </a:r>
              <a:endParaRPr sz="1600"/>
            </a:p>
          </p:txBody>
        </p:sp>
        <p:sp>
          <p:nvSpPr>
            <p:cNvPr id="249" name="Google Shape;249;p13"/>
            <p:cNvSpPr/>
            <p:nvPr/>
          </p:nvSpPr>
          <p:spPr>
            <a:xfrm>
              <a:off x="1128575" y="421583"/>
              <a:ext cx="2781939" cy="2781939"/>
            </a:xfrm>
            <a:custGeom>
              <a:rect b="b" l="l" r="r" t="t"/>
              <a:pathLst>
                <a:path extrusionOk="0" h="120000" w="120000">
                  <a:moveTo>
                    <a:pt x="31684" y="112898"/>
                  </a:moveTo>
                  <a:lnTo>
                    <a:pt x="31684" y="112898"/>
                  </a:lnTo>
                  <a:cubicBezTo>
                    <a:pt x="18037" y="105593"/>
                    <a:pt x="7742" y="93296"/>
                    <a:pt x="2949" y="78578"/>
                  </a:cubicBezTo>
                </a:path>
              </a:pathLst>
            </a:custGeom>
            <a:noFill/>
            <a:ln cap="flat" cmpd="sng" w="9525">
              <a:solidFill>
                <a:srgbClr val="FBB0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250" name="Google Shape;250;p13"/>
            <p:cNvSpPr/>
            <p:nvPr/>
          </p:nvSpPr>
          <p:spPr>
            <a:xfrm>
              <a:off x="481465" y="1391932"/>
              <a:ext cx="1294219" cy="841242"/>
            </a:xfrm>
            <a:prstGeom prst="roundRect">
              <a:avLst>
                <a:gd fmla="val 16667" name="adj"/>
              </a:avLst>
            </a:prstGeom>
            <a:solidFill>
              <a:srgbClr val="EB1D79"/>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251" name="Google Shape;251;p13"/>
            <p:cNvSpPr txBox="1"/>
            <p:nvPr/>
          </p:nvSpPr>
          <p:spPr>
            <a:xfrm>
              <a:off x="522531" y="1432998"/>
              <a:ext cx="1212087" cy="759110"/>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lt1"/>
                </a:buClr>
                <a:buSzPts val="1000"/>
                <a:buFont typeface="Arial"/>
                <a:buNone/>
              </a:pPr>
              <a:r>
                <a:rPr lang="en-US" sz="1600">
                  <a:solidFill>
                    <a:schemeClr val="lt1"/>
                  </a:solidFill>
                </a:rPr>
                <a:t>Subnet blockchains to increase capacity.</a:t>
              </a:r>
              <a:endParaRPr sz="1600"/>
            </a:p>
          </p:txBody>
        </p:sp>
        <p:sp>
          <p:nvSpPr>
            <p:cNvPr id="252" name="Google Shape;252;p13"/>
            <p:cNvSpPr/>
            <p:nvPr/>
          </p:nvSpPr>
          <p:spPr>
            <a:xfrm>
              <a:off x="1128575" y="421583"/>
              <a:ext cx="2781939" cy="2781939"/>
            </a:xfrm>
            <a:custGeom>
              <a:rect b="b" l="l" r="r" t="t"/>
              <a:pathLst>
                <a:path extrusionOk="0" h="120000" w="120000">
                  <a:moveTo>
                    <a:pt x="2949" y="41422"/>
                  </a:moveTo>
                  <a:lnTo>
                    <a:pt x="2949" y="41422"/>
                  </a:lnTo>
                  <a:cubicBezTo>
                    <a:pt x="7742" y="26704"/>
                    <a:pt x="18037" y="14407"/>
                    <a:pt x="31684" y="7102"/>
                  </a:cubicBezTo>
                </a:path>
              </a:pathLst>
            </a:custGeom>
            <a:noFill/>
            <a:ln cap="flat" cmpd="sng" w="9525">
              <a:solidFill>
                <a:srgbClr val="29AB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grpSp>
      <p:sp>
        <p:nvSpPr>
          <p:cNvPr id="253" name="Google Shape;253;p13"/>
          <p:cNvSpPr/>
          <p:nvPr/>
        </p:nvSpPr>
        <p:spPr>
          <a:xfrm>
            <a:off x="899997" y="828000"/>
            <a:ext cx="9891000" cy="488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SzPts val="1100"/>
              <a:buNone/>
            </a:pPr>
            <a:r>
              <a:rPr b="1" lang="en-US" sz="3200">
                <a:solidFill>
                  <a:srgbClr val="FFFFFF"/>
                </a:solidFill>
              </a:rPr>
              <a:t>Network Nervous System (NNS)</a:t>
            </a:r>
            <a:endParaRPr b="1" sz="32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p14"/>
          <p:cNvSpPr/>
          <p:nvPr/>
        </p:nvSpPr>
        <p:spPr>
          <a:xfrm>
            <a:off x="899997" y="828000"/>
            <a:ext cx="9891000" cy="488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SzPts val="1100"/>
              <a:buNone/>
            </a:pPr>
            <a:r>
              <a:rPr b="1" lang="en-US" sz="3200">
                <a:solidFill>
                  <a:srgbClr val="FFFFFF"/>
                </a:solidFill>
              </a:rPr>
              <a:t>Conclusion</a:t>
            </a:r>
            <a:endParaRPr b="1" sz="3200">
              <a:solidFill>
                <a:srgbClr val="FFFFFF"/>
              </a:solidFill>
            </a:endParaRPr>
          </a:p>
        </p:txBody>
      </p:sp>
      <p:grpSp>
        <p:nvGrpSpPr>
          <p:cNvPr id="260" name="Google Shape;260;p14"/>
          <p:cNvGrpSpPr/>
          <p:nvPr/>
        </p:nvGrpSpPr>
        <p:grpSpPr>
          <a:xfrm>
            <a:off x="1150269" y="1150534"/>
            <a:ext cx="9891452" cy="2560320"/>
            <a:chOff x="-867" y="1111972"/>
            <a:chExt cx="5793962" cy="1355527"/>
          </a:xfrm>
        </p:grpSpPr>
        <p:pic>
          <p:nvPicPr>
            <p:cNvPr descr="preencoded.png" id="261" name="Google Shape;261;p14"/>
            <p:cNvPicPr preferRelativeResize="0"/>
            <p:nvPr/>
          </p:nvPicPr>
          <p:blipFill rotWithShape="1">
            <a:blip r:embed="rId4">
              <a:alphaModFix/>
            </a:blip>
            <a:srcRect b="0" l="0" r="0" t="0"/>
            <a:stretch/>
          </p:blipFill>
          <p:spPr>
            <a:xfrm>
              <a:off x="-867" y="1111972"/>
              <a:ext cx="5793962" cy="1355527"/>
            </a:xfrm>
            <a:prstGeom prst="rect">
              <a:avLst/>
            </a:prstGeom>
            <a:noFill/>
            <a:ln>
              <a:noFill/>
            </a:ln>
          </p:spPr>
        </p:pic>
        <p:sp>
          <p:nvSpPr>
            <p:cNvPr id="262" name="Google Shape;262;p14"/>
            <p:cNvSpPr/>
            <p:nvPr/>
          </p:nvSpPr>
          <p:spPr>
            <a:xfrm>
              <a:off x="648563" y="1552396"/>
              <a:ext cx="4392600" cy="43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100"/>
                <a:buNone/>
              </a:pPr>
              <a:r>
                <a:rPr lang="en-US" sz="1800">
                  <a:solidFill>
                    <a:srgbClr val="FFFFFF"/>
                  </a:solidFill>
                </a:rPr>
                <a:t>With its core components, including canisters, nodes, subnets, chain key cryptography, and the Network Nervous System (NNS),  IC provides a in robust and scalable ecosystem. </a:t>
              </a:r>
              <a:endParaRPr sz="1800">
                <a:solidFill>
                  <a:srgbClr val="FFFFFF"/>
                </a:solidFill>
              </a:endParaRPr>
            </a:p>
          </p:txBody>
        </p:sp>
      </p:grpSp>
      <p:grpSp>
        <p:nvGrpSpPr>
          <p:cNvPr id="263" name="Google Shape;263;p14"/>
          <p:cNvGrpSpPr/>
          <p:nvPr/>
        </p:nvGrpSpPr>
        <p:grpSpPr>
          <a:xfrm>
            <a:off x="1150275" y="2458225"/>
            <a:ext cx="9891452" cy="2561275"/>
            <a:chOff x="-863" y="1079891"/>
            <a:chExt cx="5793962" cy="1356033"/>
          </a:xfrm>
        </p:grpSpPr>
        <p:pic>
          <p:nvPicPr>
            <p:cNvPr descr="preencoded.png" id="264" name="Google Shape;264;p14"/>
            <p:cNvPicPr preferRelativeResize="0"/>
            <p:nvPr/>
          </p:nvPicPr>
          <p:blipFill rotWithShape="1">
            <a:blip r:embed="rId4">
              <a:alphaModFix/>
            </a:blip>
            <a:srcRect b="0" l="0" r="0" t="0"/>
            <a:stretch/>
          </p:blipFill>
          <p:spPr>
            <a:xfrm>
              <a:off x="-863" y="1079891"/>
              <a:ext cx="5793962" cy="1356033"/>
            </a:xfrm>
            <a:prstGeom prst="rect">
              <a:avLst/>
            </a:prstGeom>
            <a:noFill/>
            <a:ln>
              <a:noFill/>
            </a:ln>
          </p:spPr>
        </p:pic>
        <p:sp>
          <p:nvSpPr>
            <p:cNvPr id="265" name="Google Shape;265;p14"/>
            <p:cNvSpPr/>
            <p:nvPr/>
          </p:nvSpPr>
          <p:spPr>
            <a:xfrm>
              <a:off x="648563" y="1603034"/>
              <a:ext cx="4588800" cy="43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100"/>
                <a:buNone/>
              </a:pPr>
              <a:r>
                <a:rPr lang="en-US" sz="1800">
                  <a:solidFill>
                    <a:srgbClr val="FFFFFF"/>
                  </a:solidFill>
                </a:rPr>
                <a:t>Data centers globally host nodes, which form the backbone of the Internet Computer's infrastructure, ensuring high availability and fault tolerance.</a:t>
              </a:r>
              <a:endParaRPr sz="1800">
                <a:solidFill>
                  <a:srgbClr val="FFFFFF"/>
                </a:solidFill>
              </a:endParaRPr>
            </a:p>
          </p:txBody>
        </p:sp>
      </p:grpSp>
      <p:grpSp>
        <p:nvGrpSpPr>
          <p:cNvPr id="266" name="Google Shape;266;p14"/>
          <p:cNvGrpSpPr/>
          <p:nvPr/>
        </p:nvGrpSpPr>
        <p:grpSpPr>
          <a:xfrm>
            <a:off x="1150275" y="3782300"/>
            <a:ext cx="9891452" cy="2561275"/>
            <a:chOff x="-863" y="1079891"/>
            <a:chExt cx="5793962" cy="1356033"/>
          </a:xfrm>
        </p:grpSpPr>
        <p:pic>
          <p:nvPicPr>
            <p:cNvPr descr="preencoded.png" id="267" name="Google Shape;267;p14"/>
            <p:cNvPicPr preferRelativeResize="0"/>
            <p:nvPr/>
          </p:nvPicPr>
          <p:blipFill rotWithShape="1">
            <a:blip r:embed="rId4">
              <a:alphaModFix/>
            </a:blip>
            <a:srcRect b="0" l="0" r="0" t="0"/>
            <a:stretch/>
          </p:blipFill>
          <p:spPr>
            <a:xfrm>
              <a:off x="-863" y="1079891"/>
              <a:ext cx="5793962" cy="1356033"/>
            </a:xfrm>
            <a:prstGeom prst="rect">
              <a:avLst/>
            </a:prstGeom>
            <a:noFill/>
            <a:ln>
              <a:noFill/>
            </a:ln>
          </p:spPr>
        </p:pic>
        <p:sp>
          <p:nvSpPr>
            <p:cNvPr id="268" name="Google Shape;268;p14"/>
            <p:cNvSpPr/>
            <p:nvPr/>
          </p:nvSpPr>
          <p:spPr>
            <a:xfrm>
              <a:off x="648563" y="1562691"/>
              <a:ext cx="4588800" cy="43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100"/>
                <a:buNone/>
              </a:pPr>
              <a:r>
                <a:rPr lang="en-US" sz="1800">
                  <a:solidFill>
                    <a:srgbClr val="FFFFFF"/>
                  </a:solidFill>
                </a:rPr>
                <a:t>The vision of the Internet Computer is to democratize the digital landscape, fostering innovation and data sovereignty.</a:t>
              </a:r>
              <a:endParaRPr sz="1800">
                <a:solidFill>
                  <a:srgbClr val="FFFFFF"/>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grpSp>
        <p:nvGrpSpPr>
          <p:cNvPr id="66" name="Google Shape;66;g250789c949f_0_2"/>
          <p:cNvGrpSpPr/>
          <p:nvPr/>
        </p:nvGrpSpPr>
        <p:grpSpPr>
          <a:xfrm>
            <a:off x="3330521" y="3374472"/>
            <a:ext cx="6172062" cy="749838"/>
            <a:chOff x="1761795" y="1773141"/>
            <a:chExt cx="3615313" cy="438912"/>
          </a:xfrm>
        </p:grpSpPr>
        <p:pic>
          <p:nvPicPr>
            <p:cNvPr descr="preencoded.png" id="67" name="Google Shape;67;g250789c949f_0_2"/>
            <p:cNvPicPr preferRelativeResize="0"/>
            <p:nvPr/>
          </p:nvPicPr>
          <p:blipFill rotWithShape="1">
            <a:blip r:embed="rId4">
              <a:alphaModFix/>
            </a:blip>
            <a:srcRect b="0" l="0" r="0" t="0"/>
            <a:stretch/>
          </p:blipFill>
          <p:spPr>
            <a:xfrm>
              <a:off x="1761795" y="1773141"/>
              <a:ext cx="3615313" cy="438912"/>
            </a:xfrm>
            <a:prstGeom prst="rect">
              <a:avLst/>
            </a:prstGeom>
            <a:noFill/>
            <a:ln>
              <a:noFill/>
            </a:ln>
          </p:spPr>
        </p:pic>
        <p:sp>
          <p:nvSpPr>
            <p:cNvPr id="68" name="Google Shape;68;g250789c949f_0_2"/>
            <p:cNvSpPr/>
            <p:nvPr/>
          </p:nvSpPr>
          <p:spPr>
            <a:xfrm>
              <a:off x="1863479" y="1864008"/>
              <a:ext cx="163800" cy="2862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i="0" lang="en-US" sz="3200" u="none" cap="none" strike="noStrike">
                  <a:solidFill>
                    <a:srgbClr val="D2D2F6"/>
                  </a:solidFill>
                  <a:latin typeface="Arial"/>
                  <a:ea typeface="Arial"/>
                  <a:cs typeface="Arial"/>
                  <a:sym typeface="Arial"/>
                </a:rPr>
                <a:t>3</a:t>
              </a:r>
              <a:endParaRPr b="1" i="0" sz="3200" u="none" cap="none" strike="noStrike">
                <a:solidFill>
                  <a:srgbClr val="D2D2F6"/>
                </a:solidFill>
                <a:latin typeface="Arial"/>
                <a:ea typeface="Arial"/>
                <a:cs typeface="Arial"/>
                <a:sym typeface="Arial"/>
              </a:endParaRPr>
            </a:p>
          </p:txBody>
        </p:sp>
        <p:sp>
          <p:nvSpPr>
            <p:cNvPr id="69" name="Google Shape;69;g250789c949f_0_2"/>
            <p:cNvSpPr/>
            <p:nvPr/>
          </p:nvSpPr>
          <p:spPr>
            <a:xfrm>
              <a:off x="2201949" y="1929400"/>
              <a:ext cx="2832000" cy="1263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SzPts val="1100"/>
                <a:buNone/>
              </a:pPr>
              <a:r>
                <a:rPr lang="en-US" sz="2000">
                  <a:solidFill>
                    <a:srgbClr val="FFFFFF"/>
                  </a:solidFill>
                </a:rPr>
                <a:t>Chain Key Cryptography </a:t>
              </a:r>
              <a:endParaRPr sz="2000">
                <a:solidFill>
                  <a:srgbClr val="FFFFFF"/>
                </a:solidFill>
              </a:endParaRPr>
            </a:p>
          </p:txBody>
        </p:sp>
      </p:grpSp>
      <p:grpSp>
        <p:nvGrpSpPr>
          <p:cNvPr id="70" name="Google Shape;70;g250789c949f_0_2"/>
          <p:cNvGrpSpPr/>
          <p:nvPr/>
        </p:nvGrpSpPr>
        <p:grpSpPr>
          <a:xfrm>
            <a:off x="3330521" y="4161705"/>
            <a:ext cx="6172062" cy="749838"/>
            <a:chOff x="1761795" y="2263598"/>
            <a:chExt cx="3615313" cy="438912"/>
          </a:xfrm>
        </p:grpSpPr>
        <p:pic>
          <p:nvPicPr>
            <p:cNvPr descr="preencoded.png" id="71" name="Google Shape;71;g250789c949f_0_2"/>
            <p:cNvPicPr preferRelativeResize="0"/>
            <p:nvPr/>
          </p:nvPicPr>
          <p:blipFill rotWithShape="1">
            <a:blip r:embed="rId5">
              <a:alphaModFix/>
            </a:blip>
            <a:srcRect b="0" l="0" r="0" t="0"/>
            <a:stretch/>
          </p:blipFill>
          <p:spPr>
            <a:xfrm>
              <a:off x="1761795" y="2263598"/>
              <a:ext cx="3615313" cy="438912"/>
            </a:xfrm>
            <a:prstGeom prst="rect">
              <a:avLst/>
            </a:prstGeom>
            <a:noFill/>
            <a:ln>
              <a:noFill/>
            </a:ln>
          </p:spPr>
        </p:pic>
        <p:sp>
          <p:nvSpPr>
            <p:cNvPr id="72" name="Google Shape;72;g250789c949f_0_2"/>
            <p:cNvSpPr/>
            <p:nvPr/>
          </p:nvSpPr>
          <p:spPr>
            <a:xfrm>
              <a:off x="1863479" y="2339954"/>
              <a:ext cx="163800" cy="2862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i="0" lang="en-US" sz="3200" u="none" cap="none" strike="noStrike">
                  <a:solidFill>
                    <a:srgbClr val="D2D2F6"/>
                  </a:solidFill>
                  <a:latin typeface="Arial"/>
                  <a:ea typeface="Arial"/>
                  <a:cs typeface="Arial"/>
                  <a:sym typeface="Arial"/>
                </a:rPr>
                <a:t>4</a:t>
              </a:r>
              <a:endParaRPr b="1" i="0" sz="3200" u="none" cap="none" strike="noStrike">
                <a:solidFill>
                  <a:srgbClr val="D2D2F6"/>
                </a:solidFill>
                <a:latin typeface="Arial"/>
                <a:ea typeface="Arial"/>
                <a:cs typeface="Arial"/>
                <a:sym typeface="Arial"/>
              </a:endParaRPr>
            </a:p>
          </p:txBody>
        </p:sp>
        <p:sp>
          <p:nvSpPr>
            <p:cNvPr id="73" name="Google Shape;73;g250789c949f_0_2"/>
            <p:cNvSpPr/>
            <p:nvPr/>
          </p:nvSpPr>
          <p:spPr>
            <a:xfrm>
              <a:off x="2201946" y="2419875"/>
              <a:ext cx="2134800" cy="1263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SzPts val="1100"/>
                <a:buNone/>
              </a:pPr>
              <a:r>
                <a:rPr lang="en-US" sz="2000">
                  <a:solidFill>
                    <a:srgbClr val="FFFFFF"/>
                  </a:solidFill>
                </a:rPr>
                <a:t>Database vs Blockchain</a:t>
              </a:r>
              <a:endParaRPr sz="2000">
                <a:solidFill>
                  <a:srgbClr val="FFFFFF"/>
                </a:solidFill>
              </a:endParaRPr>
            </a:p>
          </p:txBody>
        </p:sp>
      </p:grpSp>
      <p:grpSp>
        <p:nvGrpSpPr>
          <p:cNvPr id="74" name="Google Shape;74;g250789c949f_0_2"/>
          <p:cNvGrpSpPr/>
          <p:nvPr/>
        </p:nvGrpSpPr>
        <p:grpSpPr>
          <a:xfrm>
            <a:off x="3330522" y="2587248"/>
            <a:ext cx="6276101" cy="749838"/>
            <a:chOff x="1761795" y="1298313"/>
            <a:chExt cx="3676254" cy="438912"/>
          </a:xfrm>
        </p:grpSpPr>
        <p:pic>
          <p:nvPicPr>
            <p:cNvPr descr="preencoded.png" id="75" name="Google Shape;75;g250789c949f_0_2"/>
            <p:cNvPicPr preferRelativeResize="0"/>
            <p:nvPr/>
          </p:nvPicPr>
          <p:blipFill rotWithShape="1">
            <a:blip r:embed="rId6">
              <a:alphaModFix/>
            </a:blip>
            <a:srcRect b="0" l="0" r="0" t="0"/>
            <a:stretch/>
          </p:blipFill>
          <p:spPr>
            <a:xfrm>
              <a:off x="1761795" y="1298313"/>
              <a:ext cx="3615313" cy="438912"/>
            </a:xfrm>
            <a:prstGeom prst="rect">
              <a:avLst/>
            </a:prstGeom>
            <a:noFill/>
            <a:ln>
              <a:noFill/>
            </a:ln>
          </p:spPr>
        </p:pic>
        <p:sp>
          <p:nvSpPr>
            <p:cNvPr id="76" name="Google Shape;76;g250789c949f_0_2"/>
            <p:cNvSpPr/>
            <p:nvPr/>
          </p:nvSpPr>
          <p:spPr>
            <a:xfrm>
              <a:off x="1863479" y="1355148"/>
              <a:ext cx="163800" cy="2862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i="0" lang="en-US" sz="3200" u="none" cap="none" strike="noStrike">
                  <a:solidFill>
                    <a:srgbClr val="D2D2F6"/>
                  </a:solidFill>
                  <a:latin typeface="Arial"/>
                  <a:ea typeface="Arial"/>
                  <a:cs typeface="Arial"/>
                  <a:sym typeface="Arial"/>
                </a:rPr>
                <a:t>2</a:t>
              </a:r>
              <a:endParaRPr b="1" i="0" sz="3200" u="none" cap="none" strike="noStrike">
                <a:solidFill>
                  <a:srgbClr val="D2D2F6"/>
                </a:solidFill>
                <a:latin typeface="Arial"/>
                <a:ea typeface="Arial"/>
                <a:cs typeface="Arial"/>
                <a:sym typeface="Arial"/>
              </a:endParaRPr>
            </a:p>
          </p:txBody>
        </p:sp>
        <p:sp>
          <p:nvSpPr>
            <p:cNvPr id="77" name="Google Shape;77;g250789c949f_0_2"/>
            <p:cNvSpPr/>
            <p:nvPr/>
          </p:nvSpPr>
          <p:spPr>
            <a:xfrm>
              <a:off x="2201949" y="1425119"/>
              <a:ext cx="3236100" cy="1263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Font typeface="Arial"/>
                <a:buNone/>
              </a:pPr>
              <a:r>
                <a:rPr lang="en-US" sz="2000">
                  <a:solidFill>
                    <a:schemeClr val="lt1"/>
                  </a:solidFill>
                </a:rPr>
                <a:t>Nodes and Subnets </a:t>
              </a:r>
              <a:endParaRPr sz="2000">
                <a:solidFill>
                  <a:srgbClr val="FFFFFF"/>
                </a:solidFill>
              </a:endParaRPr>
            </a:p>
          </p:txBody>
        </p:sp>
      </p:grpSp>
      <p:grpSp>
        <p:nvGrpSpPr>
          <p:cNvPr id="78" name="Google Shape;78;g250789c949f_0_2"/>
          <p:cNvGrpSpPr/>
          <p:nvPr/>
        </p:nvGrpSpPr>
        <p:grpSpPr>
          <a:xfrm>
            <a:off x="3330521" y="1800007"/>
            <a:ext cx="6172062" cy="749838"/>
            <a:chOff x="1761795" y="792228"/>
            <a:chExt cx="3615313" cy="438912"/>
          </a:xfrm>
        </p:grpSpPr>
        <p:pic>
          <p:nvPicPr>
            <p:cNvPr descr="preencoded.png" id="79" name="Google Shape;79;g250789c949f_0_2"/>
            <p:cNvPicPr preferRelativeResize="0"/>
            <p:nvPr/>
          </p:nvPicPr>
          <p:blipFill rotWithShape="1">
            <a:blip r:embed="rId7">
              <a:alphaModFix/>
            </a:blip>
            <a:srcRect b="0" l="0" r="0" t="0"/>
            <a:stretch/>
          </p:blipFill>
          <p:spPr>
            <a:xfrm>
              <a:off x="1761795" y="792228"/>
              <a:ext cx="3615313" cy="438912"/>
            </a:xfrm>
            <a:prstGeom prst="rect">
              <a:avLst/>
            </a:prstGeom>
            <a:noFill/>
            <a:ln>
              <a:noFill/>
            </a:ln>
          </p:spPr>
        </p:pic>
        <p:sp>
          <p:nvSpPr>
            <p:cNvPr id="80" name="Google Shape;80;g250789c949f_0_2"/>
            <p:cNvSpPr/>
            <p:nvPr/>
          </p:nvSpPr>
          <p:spPr>
            <a:xfrm>
              <a:off x="1863479" y="868584"/>
              <a:ext cx="163800" cy="2862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i="0" lang="en-US" sz="3200" u="none" cap="none" strike="noStrike">
                  <a:solidFill>
                    <a:srgbClr val="D2D2F6"/>
                  </a:solidFill>
                  <a:latin typeface="Arial"/>
                  <a:ea typeface="Arial"/>
                  <a:cs typeface="Arial"/>
                  <a:sym typeface="Arial"/>
                </a:rPr>
                <a:t>1</a:t>
              </a:r>
              <a:endParaRPr b="1" i="0" sz="3200" u="none" cap="none" strike="noStrike">
                <a:solidFill>
                  <a:srgbClr val="D2D2F6"/>
                </a:solidFill>
                <a:latin typeface="Arial"/>
                <a:ea typeface="Arial"/>
                <a:cs typeface="Arial"/>
                <a:sym typeface="Arial"/>
              </a:endParaRPr>
            </a:p>
          </p:txBody>
        </p:sp>
        <p:sp>
          <p:nvSpPr>
            <p:cNvPr id="81" name="Google Shape;81;g250789c949f_0_2"/>
            <p:cNvSpPr/>
            <p:nvPr/>
          </p:nvSpPr>
          <p:spPr>
            <a:xfrm>
              <a:off x="2187313" y="931682"/>
              <a:ext cx="2392500" cy="1263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2000">
                  <a:solidFill>
                    <a:srgbClr val="FFFFFF"/>
                  </a:solidFill>
                </a:rPr>
                <a:t>Canisters</a:t>
              </a:r>
              <a:endParaRPr i="0" sz="2000" u="none" cap="none" strike="noStrike">
                <a:solidFill>
                  <a:srgbClr val="000000"/>
                </a:solidFill>
              </a:endParaRPr>
            </a:p>
          </p:txBody>
        </p:sp>
      </p:grpSp>
      <p:grpSp>
        <p:nvGrpSpPr>
          <p:cNvPr id="82" name="Google Shape;82;g250789c949f_0_2"/>
          <p:cNvGrpSpPr/>
          <p:nvPr/>
        </p:nvGrpSpPr>
        <p:grpSpPr>
          <a:xfrm>
            <a:off x="3330521" y="4948955"/>
            <a:ext cx="6172062" cy="749838"/>
            <a:chOff x="1761795" y="2263598"/>
            <a:chExt cx="3615313" cy="438912"/>
          </a:xfrm>
        </p:grpSpPr>
        <p:pic>
          <p:nvPicPr>
            <p:cNvPr descr="preencoded.png" id="83" name="Google Shape;83;g250789c949f_0_2"/>
            <p:cNvPicPr preferRelativeResize="0"/>
            <p:nvPr/>
          </p:nvPicPr>
          <p:blipFill rotWithShape="1">
            <a:blip r:embed="rId5">
              <a:alphaModFix/>
            </a:blip>
            <a:srcRect b="0" l="0" r="0" t="0"/>
            <a:stretch/>
          </p:blipFill>
          <p:spPr>
            <a:xfrm>
              <a:off x="1761795" y="2263598"/>
              <a:ext cx="3615313" cy="438912"/>
            </a:xfrm>
            <a:prstGeom prst="rect">
              <a:avLst/>
            </a:prstGeom>
            <a:noFill/>
            <a:ln>
              <a:noFill/>
            </a:ln>
          </p:spPr>
        </p:pic>
        <p:sp>
          <p:nvSpPr>
            <p:cNvPr id="84" name="Google Shape;84;g250789c949f_0_2"/>
            <p:cNvSpPr/>
            <p:nvPr/>
          </p:nvSpPr>
          <p:spPr>
            <a:xfrm>
              <a:off x="1863479" y="2339954"/>
              <a:ext cx="163800" cy="2862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lang="en-US" sz="3200">
                  <a:solidFill>
                    <a:srgbClr val="D2D2F6"/>
                  </a:solidFill>
                </a:rPr>
                <a:t>5</a:t>
              </a:r>
              <a:endParaRPr b="1" i="0" sz="3200" u="none" cap="none" strike="noStrike">
                <a:solidFill>
                  <a:srgbClr val="D2D2F6"/>
                </a:solidFill>
                <a:latin typeface="Arial"/>
                <a:ea typeface="Arial"/>
                <a:cs typeface="Arial"/>
                <a:sym typeface="Arial"/>
              </a:endParaRPr>
            </a:p>
          </p:txBody>
        </p:sp>
        <p:sp>
          <p:nvSpPr>
            <p:cNvPr id="85" name="Google Shape;85;g250789c949f_0_2"/>
            <p:cNvSpPr/>
            <p:nvPr/>
          </p:nvSpPr>
          <p:spPr>
            <a:xfrm>
              <a:off x="2201946" y="2419875"/>
              <a:ext cx="2134800" cy="1263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Font typeface="Arial"/>
                <a:buNone/>
              </a:pPr>
              <a:r>
                <a:rPr lang="en-US" sz="2000">
                  <a:solidFill>
                    <a:schemeClr val="lt1"/>
                  </a:solidFill>
                </a:rPr>
                <a:t>Conclusion</a:t>
              </a:r>
              <a:endParaRPr sz="2000">
                <a:solidFill>
                  <a:srgbClr val="FFFFFF"/>
                </a:solidFill>
              </a:endParaRPr>
            </a:p>
          </p:txBody>
        </p:sp>
      </p:grpSp>
      <p:sp>
        <p:nvSpPr>
          <p:cNvPr id="86" name="Google Shape;86;g250789c949f_0_2"/>
          <p:cNvSpPr/>
          <p:nvPr/>
        </p:nvSpPr>
        <p:spPr>
          <a:xfrm>
            <a:off x="900009" y="828000"/>
            <a:ext cx="7165800" cy="488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SzPts val="1100"/>
              <a:buNone/>
            </a:pPr>
            <a:r>
              <a:rPr b="1" lang="en-US" sz="3200">
                <a:solidFill>
                  <a:srgbClr val="FFFFFF"/>
                </a:solidFill>
              </a:rPr>
              <a:t>Content</a:t>
            </a:r>
            <a:endParaRPr b="1" sz="32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3"/>
          <p:cNvSpPr/>
          <p:nvPr/>
        </p:nvSpPr>
        <p:spPr>
          <a:xfrm>
            <a:off x="900009" y="828000"/>
            <a:ext cx="7165800" cy="488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SzPts val="1100"/>
              <a:buNone/>
            </a:pPr>
            <a:r>
              <a:rPr b="1" lang="en-US" sz="3200">
                <a:solidFill>
                  <a:srgbClr val="FFFFFF"/>
                </a:solidFill>
              </a:rPr>
              <a:t>What Are Canisters</a:t>
            </a:r>
            <a:endParaRPr b="1" sz="3200">
              <a:solidFill>
                <a:srgbClr val="FFFFFF"/>
              </a:solidFill>
            </a:endParaRPr>
          </a:p>
        </p:txBody>
      </p:sp>
      <p:grpSp>
        <p:nvGrpSpPr>
          <p:cNvPr id="93" name="Google Shape;93;p3"/>
          <p:cNvGrpSpPr/>
          <p:nvPr/>
        </p:nvGrpSpPr>
        <p:grpSpPr>
          <a:xfrm>
            <a:off x="1150269" y="1150534"/>
            <a:ext cx="9891452" cy="2560320"/>
            <a:chOff x="-867" y="1111972"/>
            <a:chExt cx="5793962" cy="1355527"/>
          </a:xfrm>
        </p:grpSpPr>
        <p:pic>
          <p:nvPicPr>
            <p:cNvPr descr="preencoded.png" id="94" name="Google Shape;94;p3"/>
            <p:cNvPicPr preferRelativeResize="0"/>
            <p:nvPr/>
          </p:nvPicPr>
          <p:blipFill rotWithShape="1">
            <a:blip r:embed="rId4">
              <a:alphaModFix/>
            </a:blip>
            <a:srcRect b="0" l="0" r="0" t="0"/>
            <a:stretch/>
          </p:blipFill>
          <p:spPr>
            <a:xfrm>
              <a:off x="-867" y="1111972"/>
              <a:ext cx="5793962" cy="1355527"/>
            </a:xfrm>
            <a:prstGeom prst="rect">
              <a:avLst/>
            </a:prstGeom>
            <a:noFill/>
            <a:ln>
              <a:noFill/>
            </a:ln>
          </p:spPr>
        </p:pic>
        <p:sp>
          <p:nvSpPr>
            <p:cNvPr id="95" name="Google Shape;95;p3"/>
            <p:cNvSpPr/>
            <p:nvPr/>
          </p:nvSpPr>
          <p:spPr>
            <a:xfrm>
              <a:off x="648563" y="1604470"/>
              <a:ext cx="4392600" cy="43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100"/>
                <a:buNone/>
              </a:pPr>
              <a:r>
                <a:rPr lang="en-US" sz="1800">
                  <a:solidFill>
                    <a:srgbClr val="FFFFFF"/>
                  </a:solidFill>
                </a:rPr>
                <a:t>Canisters are the fundamental building blocks of the Internet Computer, acting as both the storage units and computational entities​​.</a:t>
              </a:r>
              <a:endParaRPr sz="1800">
                <a:solidFill>
                  <a:srgbClr val="FFFFFF"/>
                </a:solidFill>
              </a:endParaRPr>
            </a:p>
          </p:txBody>
        </p:sp>
      </p:grpSp>
      <p:grpSp>
        <p:nvGrpSpPr>
          <p:cNvPr id="96" name="Google Shape;96;p3"/>
          <p:cNvGrpSpPr/>
          <p:nvPr/>
        </p:nvGrpSpPr>
        <p:grpSpPr>
          <a:xfrm>
            <a:off x="1150275" y="2458225"/>
            <a:ext cx="9891452" cy="2561275"/>
            <a:chOff x="-863" y="1079891"/>
            <a:chExt cx="5793962" cy="1356033"/>
          </a:xfrm>
        </p:grpSpPr>
        <p:pic>
          <p:nvPicPr>
            <p:cNvPr descr="preencoded.png" id="97" name="Google Shape;97;p3"/>
            <p:cNvPicPr preferRelativeResize="0"/>
            <p:nvPr/>
          </p:nvPicPr>
          <p:blipFill rotWithShape="1">
            <a:blip r:embed="rId4">
              <a:alphaModFix/>
            </a:blip>
            <a:srcRect b="0" l="0" r="0" t="0"/>
            <a:stretch/>
          </p:blipFill>
          <p:spPr>
            <a:xfrm>
              <a:off x="-863" y="1079891"/>
              <a:ext cx="5793962" cy="1356033"/>
            </a:xfrm>
            <a:prstGeom prst="rect">
              <a:avLst/>
            </a:prstGeom>
            <a:noFill/>
            <a:ln>
              <a:noFill/>
            </a:ln>
          </p:spPr>
        </p:pic>
        <p:sp>
          <p:nvSpPr>
            <p:cNvPr id="98" name="Google Shape;98;p3"/>
            <p:cNvSpPr/>
            <p:nvPr/>
          </p:nvSpPr>
          <p:spPr>
            <a:xfrm>
              <a:off x="648563" y="1505467"/>
              <a:ext cx="4588800" cy="43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100"/>
                <a:buNone/>
              </a:pPr>
              <a:r>
                <a:rPr lang="en-US" sz="1800">
                  <a:solidFill>
                    <a:srgbClr val="FFFFFF"/>
                  </a:solidFill>
                </a:rPr>
                <a:t>They are autonomous, scalable, and interactable software units that run WebAssembly bytecode, housing both the data and the code used by developers and users​.</a:t>
              </a:r>
              <a:endParaRPr sz="1800">
                <a:solidFill>
                  <a:srgbClr val="FFFFFF"/>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4"/>
          <p:cNvSpPr/>
          <p:nvPr/>
        </p:nvSpPr>
        <p:spPr>
          <a:xfrm>
            <a:off x="-1040162" y="1308581"/>
            <a:ext cx="288600" cy="219300"/>
          </a:xfrm>
          <a:prstGeom prst="star5">
            <a:avLst>
              <a:gd fmla="val 19098" name="adj"/>
              <a:gd fmla="val 105146" name="hf"/>
              <a:gd fmla="val 110557" name="vf"/>
            </a:avLst>
          </a:prstGeom>
          <a:solidFill>
            <a:schemeClr val="accent1"/>
          </a:solidFill>
          <a:ln cap="flat" cmpd="sng" w="25400">
            <a:solidFill>
              <a:srgbClr val="1B3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4"/>
          <p:cNvSpPr/>
          <p:nvPr/>
        </p:nvSpPr>
        <p:spPr>
          <a:xfrm>
            <a:off x="-1040162" y="2388081"/>
            <a:ext cx="288600" cy="219300"/>
          </a:xfrm>
          <a:prstGeom prst="star5">
            <a:avLst>
              <a:gd fmla="val 19098" name="adj"/>
              <a:gd fmla="val 105146" name="hf"/>
              <a:gd fmla="val 110557" name="vf"/>
            </a:avLst>
          </a:prstGeom>
          <a:solidFill>
            <a:schemeClr val="accent1"/>
          </a:solidFill>
          <a:ln cap="flat" cmpd="sng" w="25400">
            <a:solidFill>
              <a:srgbClr val="1B3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6" name="Google Shape;106;p4"/>
          <p:cNvSpPr/>
          <p:nvPr/>
        </p:nvSpPr>
        <p:spPr>
          <a:xfrm>
            <a:off x="-993981" y="3202035"/>
            <a:ext cx="288600" cy="219300"/>
          </a:xfrm>
          <a:prstGeom prst="star5">
            <a:avLst>
              <a:gd fmla="val 19098" name="adj"/>
              <a:gd fmla="val 105146" name="hf"/>
              <a:gd fmla="val 110557" name="vf"/>
            </a:avLst>
          </a:prstGeom>
          <a:solidFill>
            <a:schemeClr val="accent1"/>
          </a:solidFill>
          <a:ln cap="flat" cmpd="sng" w="25400">
            <a:solidFill>
              <a:srgbClr val="1B3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 name="Google Shape;107;p4"/>
          <p:cNvSpPr/>
          <p:nvPr/>
        </p:nvSpPr>
        <p:spPr>
          <a:xfrm>
            <a:off x="-993981" y="4131444"/>
            <a:ext cx="288600" cy="219300"/>
          </a:xfrm>
          <a:prstGeom prst="star5">
            <a:avLst>
              <a:gd fmla="val 19098" name="adj"/>
              <a:gd fmla="val 105146" name="hf"/>
              <a:gd fmla="val 110557" name="vf"/>
            </a:avLst>
          </a:prstGeom>
          <a:solidFill>
            <a:schemeClr val="accent1"/>
          </a:solidFill>
          <a:ln cap="flat" cmpd="sng" w="25400">
            <a:solidFill>
              <a:srgbClr val="1B3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 name="Google Shape;108;p4"/>
          <p:cNvSpPr/>
          <p:nvPr/>
        </p:nvSpPr>
        <p:spPr>
          <a:xfrm>
            <a:off x="899997" y="828000"/>
            <a:ext cx="9891000" cy="488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SzPts val="1100"/>
              <a:buNone/>
            </a:pPr>
            <a:r>
              <a:rPr b="1" lang="en-US" sz="3200">
                <a:solidFill>
                  <a:srgbClr val="FFFFFF"/>
                </a:solidFill>
              </a:rPr>
              <a:t>Advantages of Canisters Over Smart Contracts</a:t>
            </a:r>
            <a:endParaRPr b="1" sz="3200">
              <a:solidFill>
                <a:srgbClr val="FFFFFF"/>
              </a:solidFill>
            </a:endParaRPr>
          </a:p>
        </p:txBody>
      </p:sp>
      <p:grpSp>
        <p:nvGrpSpPr>
          <p:cNvPr id="109" name="Google Shape;109;p4"/>
          <p:cNvGrpSpPr/>
          <p:nvPr/>
        </p:nvGrpSpPr>
        <p:grpSpPr>
          <a:xfrm>
            <a:off x="969492" y="1254487"/>
            <a:ext cx="11359448" cy="2204074"/>
            <a:chOff x="969492" y="1254487"/>
            <a:chExt cx="11359448" cy="2204074"/>
          </a:xfrm>
        </p:grpSpPr>
        <p:pic>
          <p:nvPicPr>
            <p:cNvPr descr="preencoded.png" id="110" name="Google Shape;110;p4"/>
            <p:cNvPicPr preferRelativeResize="0"/>
            <p:nvPr/>
          </p:nvPicPr>
          <p:blipFill rotWithShape="1">
            <a:blip r:embed="rId4">
              <a:alphaModFix/>
            </a:blip>
            <a:srcRect b="0" l="0" r="0" t="0"/>
            <a:stretch/>
          </p:blipFill>
          <p:spPr>
            <a:xfrm>
              <a:off x="969492" y="1254487"/>
              <a:ext cx="11359448" cy="2204074"/>
            </a:xfrm>
            <a:prstGeom prst="rect">
              <a:avLst/>
            </a:prstGeom>
            <a:noFill/>
            <a:ln>
              <a:noFill/>
            </a:ln>
          </p:spPr>
        </p:pic>
        <p:sp>
          <p:nvSpPr>
            <p:cNvPr id="111" name="Google Shape;111;p4"/>
            <p:cNvSpPr/>
            <p:nvPr/>
          </p:nvSpPr>
          <p:spPr>
            <a:xfrm>
              <a:off x="2106575" y="2177783"/>
              <a:ext cx="8961600" cy="219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FFFFFF"/>
                  </a:solidFill>
                </a:rPr>
                <a:t>Canisters can run at web speed.</a:t>
              </a:r>
              <a:endParaRPr b="0" i="0" sz="2000" u="none" cap="none" strike="noStrike">
                <a:solidFill>
                  <a:srgbClr val="FFFFFF"/>
                </a:solidFill>
                <a:latin typeface="Arial"/>
                <a:ea typeface="Arial"/>
                <a:cs typeface="Arial"/>
                <a:sym typeface="Arial"/>
              </a:endParaRPr>
            </a:p>
          </p:txBody>
        </p:sp>
      </p:grpSp>
      <p:grpSp>
        <p:nvGrpSpPr>
          <p:cNvPr id="112" name="Google Shape;112;p4"/>
          <p:cNvGrpSpPr/>
          <p:nvPr/>
        </p:nvGrpSpPr>
        <p:grpSpPr>
          <a:xfrm>
            <a:off x="969492" y="2329992"/>
            <a:ext cx="11359448" cy="2204074"/>
            <a:chOff x="969492" y="2329992"/>
            <a:chExt cx="11359448" cy="2204074"/>
          </a:xfrm>
        </p:grpSpPr>
        <p:pic>
          <p:nvPicPr>
            <p:cNvPr descr="preencoded.png" id="113" name="Google Shape;113;p4"/>
            <p:cNvPicPr preferRelativeResize="0"/>
            <p:nvPr/>
          </p:nvPicPr>
          <p:blipFill rotWithShape="1">
            <a:blip r:embed="rId4">
              <a:alphaModFix/>
            </a:blip>
            <a:srcRect b="0" l="0" r="0" t="0"/>
            <a:stretch/>
          </p:blipFill>
          <p:spPr>
            <a:xfrm>
              <a:off x="969492" y="2329992"/>
              <a:ext cx="11359448" cy="2204074"/>
            </a:xfrm>
            <a:prstGeom prst="rect">
              <a:avLst/>
            </a:prstGeom>
            <a:noFill/>
            <a:ln>
              <a:noFill/>
            </a:ln>
          </p:spPr>
        </p:pic>
        <p:sp>
          <p:nvSpPr>
            <p:cNvPr id="114" name="Google Shape;114;p4"/>
            <p:cNvSpPr/>
            <p:nvPr/>
          </p:nvSpPr>
          <p:spPr>
            <a:xfrm>
              <a:off x="2106575" y="3230175"/>
              <a:ext cx="9116700" cy="456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FFFFFF"/>
                  </a:solidFill>
                </a:rPr>
                <a:t>Canisters can scale up or down.</a:t>
              </a:r>
              <a:endParaRPr sz="2000">
                <a:solidFill>
                  <a:srgbClr val="FFFFFF"/>
                </a:solidFill>
              </a:endParaRPr>
            </a:p>
          </p:txBody>
        </p:sp>
      </p:grpSp>
      <p:grpSp>
        <p:nvGrpSpPr>
          <p:cNvPr id="115" name="Google Shape;115;p4"/>
          <p:cNvGrpSpPr/>
          <p:nvPr/>
        </p:nvGrpSpPr>
        <p:grpSpPr>
          <a:xfrm>
            <a:off x="969492" y="3405496"/>
            <a:ext cx="11359448" cy="2204074"/>
            <a:chOff x="969492" y="3405496"/>
            <a:chExt cx="11359448" cy="2204074"/>
          </a:xfrm>
        </p:grpSpPr>
        <p:pic>
          <p:nvPicPr>
            <p:cNvPr descr="preencoded.png" id="116" name="Google Shape;116;p4"/>
            <p:cNvPicPr preferRelativeResize="0"/>
            <p:nvPr/>
          </p:nvPicPr>
          <p:blipFill rotWithShape="1">
            <a:blip r:embed="rId4">
              <a:alphaModFix/>
            </a:blip>
            <a:srcRect b="0" l="0" r="0" t="0"/>
            <a:stretch/>
          </p:blipFill>
          <p:spPr>
            <a:xfrm>
              <a:off x="969492" y="3405496"/>
              <a:ext cx="11359448" cy="2204074"/>
            </a:xfrm>
            <a:prstGeom prst="rect">
              <a:avLst/>
            </a:prstGeom>
            <a:noFill/>
            <a:ln>
              <a:noFill/>
            </a:ln>
          </p:spPr>
        </p:pic>
        <p:sp>
          <p:nvSpPr>
            <p:cNvPr id="117" name="Google Shape;117;p4"/>
            <p:cNvSpPr/>
            <p:nvPr/>
          </p:nvSpPr>
          <p:spPr>
            <a:xfrm>
              <a:off x="2106575" y="4282525"/>
              <a:ext cx="8828700" cy="372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lang="en-US" sz="2000">
                  <a:solidFill>
                    <a:srgbClr val="FFFFFF"/>
                  </a:solidFill>
                </a:rPr>
                <a:t>Canisters can communicate with each other.</a:t>
              </a:r>
              <a:endParaRPr b="0" i="0" sz="2000" u="none" cap="none" strike="noStrike">
                <a:solidFill>
                  <a:srgbClr val="FFFFFF"/>
                </a:solidFill>
                <a:latin typeface="Arial"/>
                <a:ea typeface="Arial"/>
                <a:cs typeface="Arial"/>
                <a:sym typeface="Arial"/>
              </a:endParaRPr>
            </a:p>
          </p:txBody>
        </p:sp>
      </p:grpSp>
      <p:grpSp>
        <p:nvGrpSpPr>
          <p:cNvPr id="118" name="Google Shape;118;p4"/>
          <p:cNvGrpSpPr/>
          <p:nvPr/>
        </p:nvGrpSpPr>
        <p:grpSpPr>
          <a:xfrm>
            <a:off x="969492" y="4481000"/>
            <a:ext cx="11359448" cy="2204074"/>
            <a:chOff x="969492" y="4481000"/>
            <a:chExt cx="11359448" cy="2204074"/>
          </a:xfrm>
        </p:grpSpPr>
        <p:pic>
          <p:nvPicPr>
            <p:cNvPr descr="preencoded.png" id="119" name="Google Shape;119;p4"/>
            <p:cNvPicPr preferRelativeResize="0"/>
            <p:nvPr/>
          </p:nvPicPr>
          <p:blipFill rotWithShape="1">
            <a:blip r:embed="rId4">
              <a:alphaModFix/>
            </a:blip>
            <a:srcRect b="0" l="0" r="0" t="0"/>
            <a:stretch/>
          </p:blipFill>
          <p:spPr>
            <a:xfrm>
              <a:off x="969492" y="4481000"/>
              <a:ext cx="11359448" cy="2204074"/>
            </a:xfrm>
            <a:prstGeom prst="rect">
              <a:avLst/>
            </a:prstGeom>
            <a:noFill/>
            <a:ln>
              <a:noFill/>
            </a:ln>
          </p:spPr>
        </p:pic>
        <p:sp>
          <p:nvSpPr>
            <p:cNvPr id="120" name="Google Shape;120;p4"/>
            <p:cNvSpPr/>
            <p:nvPr/>
          </p:nvSpPr>
          <p:spPr>
            <a:xfrm>
              <a:off x="2106575" y="5355722"/>
              <a:ext cx="8828700" cy="301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US" sz="2000">
                  <a:solidFill>
                    <a:srgbClr val="FFFFFF"/>
                  </a:solidFill>
                </a:rPr>
                <a:t>Canisters can persist their state.</a:t>
              </a:r>
              <a:endParaRPr sz="2000">
                <a:solidFill>
                  <a:srgbClr val="FFFFFF"/>
                </a:solidFill>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FFFFFF"/>
                </a:solidFill>
              </a:endParaRPr>
            </a:p>
            <a:p>
              <a:pPr indent="0" lvl="0" marL="0" marR="0" rtl="0" algn="l">
                <a:lnSpc>
                  <a:spcPct val="100000"/>
                </a:lnSpc>
                <a:spcBef>
                  <a:spcPts val="0"/>
                </a:spcBef>
                <a:spcAft>
                  <a:spcPts val="0"/>
                </a:spcAft>
                <a:buClr>
                  <a:srgbClr val="000000"/>
                </a:buClr>
                <a:buSzPts val="1100"/>
                <a:buFont typeface="Arial"/>
                <a:buNone/>
              </a:pPr>
              <a:r>
                <a:t/>
              </a:r>
              <a:endParaRPr sz="2000">
                <a:solidFill>
                  <a:srgbClr val="FFFFFF"/>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p5"/>
          <p:cNvSpPr/>
          <p:nvPr/>
        </p:nvSpPr>
        <p:spPr>
          <a:xfrm>
            <a:off x="899997" y="828000"/>
            <a:ext cx="9891000" cy="488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SzPts val="1100"/>
              <a:buNone/>
            </a:pPr>
            <a:r>
              <a:rPr b="1" lang="en-US" sz="3200">
                <a:solidFill>
                  <a:srgbClr val="FFFFFF"/>
                </a:solidFill>
              </a:rPr>
              <a:t>Inter-Canister Communication </a:t>
            </a:r>
            <a:endParaRPr b="1" sz="3200">
              <a:solidFill>
                <a:srgbClr val="FFFFFF"/>
              </a:solidFill>
            </a:endParaRPr>
          </a:p>
        </p:txBody>
      </p:sp>
      <p:grpSp>
        <p:nvGrpSpPr>
          <p:cNvPr id="127" name="Google Shape;127;p5"/>
          <p:cNvGrpSpPr/>
          <p:nvPr/>
        </p:nvGrpSpPr>
        <p:grpSpPr>
          <a:xfrm>
            <a:off x="1150269" y="1150534"/>
            <a:ext cx="9891452" cy="2560320"/>
            <a:chOff x="-867" y="1111972"/>
            <a:chExt cx="5793962" cy="1355527"/>
          </a:xfrm>
        </p:grpSpPr>
        <p:pic>
          <p:nvPicPr>
            <p:cNvPr descr="preencoded.png" id="128" name="Google Shape;128;p5"/>
            <p:cNvPicPr preferRelativeResize="0"/>
            <p:nvPr/>
          </p:nvPicPr>
          <p:blipFill rotWithShape="1">
            <a:blip r:embed="rId4">
              <a:alphaModFix/>
            </a:blip>
            <a:srcRect b="0" l="0" r="0" t="0"/>
            <a:stretch/>
          </p:blipFill>
          <p:spPr>
            <a:xfrm>
              <a:off x="-867" y="1111972"/>
              <a:ext cx="5793962" cy="1355527"/>
            </a:xfrm>
            <a:prstGeom prst="rect">
              <a:avLst/>
            </a:prstGeom>
            <a:noFill/>
            <a:ln>
              <a:noFill/>
            </a:ln>
          </p:spPr>
        </p:pic>
        <p:sp>
          <p:nvSpPr>
            <p:cNvPr id="129" name="Google Shape;129;p5"/>
            <p:cNvSpPr/>
            <p:nvPr/>
          </p:nvSpPr>
          <p:spPr>
            <a:xfrm>
              <a:off x="648563" y="1552396"/>
              <a:ext cx="4392600" cy="43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100"/>
                <a:buNone/>
              </a:pPr>
              <a:r>
                <a:rPr lang="en-US" sz="1800">
                  <a:solidFill>
                    <a:srgbClr val="FFFFFF"/>
                  </a:solidFill>
                </a:rPr>
                <a:t>The Internet Computer's multi-subnet architecture allows canisters on different subnets to communicate with each other seamlessly, similar to traditional microservices architecture but fully on-chain.</a:t>
              </a:r>
              <a:endParaRPr sz="1800">
                <a:solidFill>
                  <a:srgbClr val="FFFFFF"/>
                </a:solidFill>
              </a:endParaRPr>
            </a:p>
            <a:p>
              <a:pPr indent="0" lvl="0" marL="0" marR="0" rtl="0" algn="l">
                <a:spcBef>
                  <a:spcPts val="0"/>
                </a:spcBef>
                <a:spcAft>
                  <a:spcPts val="0"/>
                </a:spcAft>
                <a:buSzPts val="1100"/>
                <a:buNone/>
              </a:pPr>
              <a:r>
                <a:t/>
              </a:r>
              <a:endParaRPr sz="1800">
                <a:solidFill>
                  <a:srgbClr val="FFFFFF"/>
                </a:solidFill>
              </a:endParaRPr>
            </a:p>
            <a:p>
              <a:pPr indent="0" lvl="0" marL="0" marR="0" rtl="0" algn="l">
                <a:spcBef>
                  <a:spcPts val="0"/>
                </a:spcBef>
                <a:spcAft>
                  <a:spcPts val="0"/>
                </a:spcAft>
                <a:buSzPts val="1100"/>
                <a:buNone/>
              </a:pPr>
              <a:r>
                <a:t/>
              </a:r>
              <a:endParaRPr sz="1800">
                <a:solidFill>
                  <a:srgbClr val="FFFFFF"/>
                </a:solidFill>
              </a:endParaRPr>
            </a:p>
          </p:txBody>
        </p:sp>
      </p:grpSp>
      <p:grpSp>
        <p:nvGrpSpPr>
          <p:cNvPr id="130" name="Google Shape;130;p5"/>
          <p:cNvGrpSpPr/>
          <p:nvPr/>
        </p:nvGrpSpPr>
        <p:grpSpPr>
          <a:xfrm>
            <a:off x="1150275" y="2458225"/>
            <a:ext cx="9891452" cy="2561275"/>
            <a:chOff x="-863" y="1079891"/>
            <a:chExt cx="5793962" cy="1356033"/>
          </a:xfrm>
        </p:grpSpPr>
        <p:pic>
          <p:nvPicPr>
            <p:cNvPr descr="preencoded.png" id="131" name="Google Shape;131;p5"/>
            <p:cNvPicPr preferRelativeResize="0"/>
            <p:nvPr/>
          </p:nvPicPr>
          <p:blipFill rotWithShape="1">
            <a:blip r:embed="rId4">
              <a:alphaModFix/>
            </a:blip>
            <a:srcRect b="0" l="0" r="0" t="0"/>
            <a:stretch/>
          </p:blipFill>
          <p:spPr>
            <a:xfrm>
              <a:off x="-863" y="1079891"/>
              <a:ext cx="5793962" cy="1356033"/>
            </a:xfrm>
            <a:prstGeom prst="rect">
              <a:avLst/>
            </a:prstGeom>
            <a:noFill/>
            <a:ln>
              <a:noFill/>
            </a:ln>
          </p:spPr>
        </p:pic>
        <p:sp>
          <p:nvSpPr>
            <p:cNvPr id="132" name="Google Shape;132;p5"/>
            <p:cNvSpPr/>
            <p:nvPr/>
          </p:nvSpPr>
          <p:spPr>
            <a:xfrm>
              <a:off x="648563" y="1574422"/>
              <a:ext cx="4588800" cy="43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100"/>
                <a:buNone/>
              </a:pPr>
              <a:r>
                <a:rPr lang="en-US" sz="1800">
                  <a:solidFill>
                    <a:srgbClr val="FFFFFF"/>
                  </a:solidFill>
                </a:rPr>
                <a:t>Canisters communicate via asynchronous messages, allowing the Internet Computer to scale by adding more subnets.</a:t>
              </a:r>
              <a:endParaRPr sz="1800">
                <a:solidFill>
                  <a:srgbClr val="FFFFFF"/>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7"/>
          <p:cNvSpPr/>
          <p:nvPr/>
        </p:nvSpPr>
        <p:spPr>
          <a:xfrm>
            <a:off x="899997" y="828000"/>
            <a:ext cx="9891000" cy="488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SzPts val="1100"/>
              <a:buNone/>
            </a:pPr>
            <a:r>
              <a:rPr b="1" lang="en-US" sz="3200">
                <a:solidFill>
                  <a:srgbClr val="FFFFFF"/>
                </a:solidFill>
              </a:rPr>
              <a:t>The IC Management Canister</a:t>
            </a:r>
            <a:endParaRPr b="1" sz="3200">
              <a:solidFill>
                <a:srgbClr val="FFFFFF"/>
              </a:solidFill>
            </a:endParaRPr>
          </a:p>
        </p:txBody>
      </p:sp>
      <p:grpSp>
        <p:nvGrpSpPr>
          <p:cNvPr id="139" name="Google Shape;139;p7"/>
          <p:cNvGrpSpPr/>
          <p:nvPr/>
        </p:nvGrpSpPr>
        <p:grpSpPr>
          <a:xfrm>
            <a:off x="1150269" y="1150534"/>
            <a:ext cx="9891452" cy="2560320"/>
            <a:chOff x="-867" y="1111972"/>
            <a:chExt cx="5793962" cy="1355527"/>
          </a:xfrm>
        </p:grpSpPr>
        <p:pic>
          <p:nvPicPr>
            <p:cNvPr descr="preencoded.png" id="140" name="Google Shape;140;p7"/>
            <p:cNvPicPr preferRelativeResize="0"/>
            <p:nvPr/>
          </p:nvPicPr>
          <p:blipFill rotWithShape="1">
            <a:blip r:embed="rId4">
              <a:alphaModFix/>
            </a:blip>
            <a:srcRect b="0" l="0" r="0" t="0"/>
            <a:stretch/>
          </p:blipFill>
          <p:spPr>
            <a:xfrm>
              <a:off x="-867" y="1111972"/>
              <a:ext cx="5793962" cy="1355527"/>
            </a:xfrm>
            <a:prstGeom prst="rect">
              <a:avLst/>
            </a:prstGeom>
            <a:noFill/>
            <a:ln>
              <a:noFill/>
            </a:ln>
          </p:spPr>
        </p:pic>
        <p:sp>
          <p:nvSpPr>
            <p:cNvPr id="141" name="Google Shape;141;p7"/>
            <p:cNvSpPr/>
            <p:nvPr/>
          </p:nvSpPr>
          <p:spPr>
            <a:xfrm>
              <a:off x="648563" y="1713768"/>
              <a:ext cx="4392600" cy="43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100"/>
                <a:buNone/>
              </a:pPr>
              <a:r>
                <a:rPr lang="en-US" sz="1800">
                  <a:solidFill>
                    <a:srgbClr val="FFFFFF"/>
                  </a:solidFill>
                </a:rPr>
                <a:t>Not an actual canister with isolated state and Wasm code.</a:t>
              </a:r>
              <a:endParaRPr sz="1800">
                <a:solidFill>
                  <a:srgbClr val="FFFFFF"/>
                </a:solidFill>
              </a:endParaRPr>
            </a:p>
          </p:txBody>
        </p:sp>
      </p:grpSp>
      <p:grpSp>
        <p:nvGrpSpPr>
          <p:cNvPr id="142" name="Google Shape;142;p7"/>
          <p:cNvGrpSpPr/>
          <p:nvPr/>
        </p:nvGrpSpPr>
        <p:grpSpPr>
          <a:xfrm>
            <a:off x="1150275" y="2458225"/>
            <a:ext cx="9891452" cy="2561275"/>
            <a:chOff x="-863" y="1079891"/>
            <a:chExt cx="5793962" cy="1356033"/>
          </a:xfrm>
        </p:grpSpPr>
        <p:pic>
          <p:nvPicPr>
            <p:cNvPr descr="preencoded.png" id="143" name="Google Shape;143;p7"/>
            <p:cNvPicPr preferRelativeResize="0"/>
            <p:nvPr/>
          </p:nvPicPr>
          <p:blipFill rotWithShape="1">
            <a:blip r:embed="rId4">
              <a:alphaModFix/>
            </a:blip>
            <a:srcRect b="0" l="0" r="0" t="0"/>
            <a:stretch/>
          </p:blipFill>
          <p:spPr>
            <a:xfrm>
              <a:off x="-863" y="1079891"/>
              <a:ext cx="5793962" cy="1356033"/>
            </a:xfrm>
            <a:prstGeom prst="rect">
              <a:avLst/>
            </a:prstGeom>
            <a:noFill/>
            <a:ln>
              <a:noFill/>
            </a:ln>
          </p:spPr>
        </p:pic>
        <p:sp>
          <p:nvSpPr>
            <p:cNvPr id="144" name="Google Shape;144;p7"/>
            <p:cNvSpPr/>
            <p:nvPr/>
          </p:nvSpPr>
          <p:spPr>
            <a:xfrm>
              <a:off x="648563" y="1643377"/>
              <a:ext cx="4588800" cy="43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100"/>
                <a:buNone/>
              </a:pPr>
              <a:r>
                <a:rPr lang="en-US" sz="1800">
                  <a:solidFill>
                    <a:srgbClr val="FFFFFF"/>
                  </a:solidFill>
                </a:rPr>
                <a:t>Addressed with the specific address 'aaaaa-aa', known as the 'empty blob'.</a:t>
              </a:r>
              <a:endParaRPr sz="1800">
                <a:solidFill>
                  <a:srgbClr val="FFFFFF"/>
                </a:solidFill>
              </a:endParaRPr>
            </a:p>
          </p:txBody>
        </p:sp>
      </p:grpSp>
      <p:grpSp>
        <p:nvGrpSpPr>
          <p:cNvPr id="145" name="Google Shape;145;p7"/>
          <p:cNvGrpSpPr/>
          <p:nvPr/>
        </p:nvGrpSpPr>
        <p:grpSpPr>
          <a:xfrm>
            <a:off x="1150275" y="3782300"/>
            <a:ext cx="9891452" cy="2561275"/>
            <a:chOff x="-863" y="1079891"/>
            <a:chExt cx="5793962" cy="1356033"/>
          </a:xfrm>
        </p:grpSpPr>
        <p:pic>
          <p:nvPicPr>
            <p:cNvPr descr="preencoded.png" id="146" name="Google Shape;146;p7"/>
            <p:cNvPicPr preferRelativeResize="0"/>
            <p:nvPr/>
          </p:nvPicPr>
          <p:blipFill rotWithShape="1">
            <a:blip r:embed="rId4">
              <a:alphaModFix/>
            </a:blip>
            <a:srcRect b="0" l="0" r="0" t="0"/>
            <a:stretch/>
          </p:blipFill>
          <p:spPr>
            <a:xfrm>
              <a:off x="-863" y="1079891"/>
              <a:ext cx="5793962" cy="1356033"/>
            </a:xfrm>
            <a:prstGeom prst="rect">
              <a:avLst/>
            </a:prstGeom>
            <a:noFill/>
            <a:ln>
              <a:noFill/>
            </a:ln>
          </p:spPr>
        </p:pic>
        <p:sp>
          <p:nvSpPr>
            <p:cNvPr id="147" name="Google Shape;147;p7"/>
            <p:cNvSpPr/>
            <p:nvPr/>
          </p:nvSpPr>
          <p:spPr>
            <a:xfrm>
              <a:off x="648563" y="1562691"/>
              <a:ext cx="4588800" cy="43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100"/>
                <a:buNone/>
              </a:pPr>
              <a:r>
                <a:rPr lang="en-US" sz="1800">
                  <a:solidFill>
                    <a:srgbClr val="FFFFFF"/>
                  </a:solidFill>
                </a:rPr>
                <a:t>Canisters can interact with the IC management canister via inter canister calls.</a:t>
              </a:r>
              <a:endParaRPr sz="1800">
                <a:solidFill>
                  <a:srgbClr val="FFFFFF"/>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8"/>
          <p:cNvSpPr/>
          <p:nvPr/>
        </p:nvSpPr>
        <p:spPr>
          <a:xfrm>
            <a:off x="899997" y="828000"/>
            <a:ext cx="9891000" cy="488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SzPts val="1100"/>
              <a:buNone/>
            </a:pPr>
            <a:r>
              <a:rPr b="1" lang="en-US" sz="3200">
                <a:solidFill>
                  <a:srgbClr val="FFFFFF"/>
                </a:solidFill>
              </a:rPr>
              <a:t>The IC Management Canister Restrictions</a:t>
            </a:r>
            <a:endParaRPr b="1" sz="3200">
              <a:solidFill>
                <a:srgbClr val="FFFFFF"/>
              </a:solidFill>
            </a:endParaRPr>
          </a:p>
        </p:txBody>
      </p:sp>
      <p:grpSp>
        <p:nvGrpSpPr>
          <p:cNvPr id="154" name="Google Shape;154;p8"/>
          <p:cNvGrpSpPr/>
          <p:nvPr/>
        </p:nvGrpSpPr>
        <p:grpSpPr>
          <a:xfrm>
            <a:off x="1150269" y="1150534"/>
            <a:ext cx="9891452" cy="2560320"/>
            <a:chOff x="-867" y="1111972"/>
            <a:chExt cx="5793962" cy="1355527"/>
          </a:xfrm>
        </p:grpSpPr>
        <p:pic>
          <p:nvPicPr>
            <p:cNvPr descr="preencoded.png" id="155" name="Google Shape;155;p8"/>
            <p:cNvPicPr preferRelativeResize="0"/>
            <p:nvPr/>
          </p:nvPicPr>
          <p:blipFill rotWithShape="1">
            <a:blip r:embed="rId4">
              <a:alphaModFix/>
            </a:blip>
            <a:srcRect b="0" l="0" r="0" t="0"/>
            <a:stretch/>
          </p:blipFill>
          <p:spPr>
            <a:xfrm>
              <a:off x="-867" y="1111972"/>
              <a:ext cx="5793962" cy="1355527"/>
            </a:xfrm>
            <a:prstGeom prst="rect">
              <a:avLst/>
            </a:prstGeom>
            <a:noFill/>
            <a:ln>
              <a:noFill/>
            </a:ln>
          </p:spPr>
        </p:pic>
        <p:sp>
          <p:nvSpPr>
            <p:cNvPr id="156" name="Google Shape;156;p8"/>
            <p:cNvSpPr/>
            <p:nvPr/>
          </p:nvSpPr>
          <p:spPr>
            <a:xfrm>
              <a:off x="648563" y="1685157"/>
              <a:ext cx="4392600" cy="43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100"/>
                <a:buNone/>
              </a:pPr>
              <a:r>
                <a:rPr lang="en-US" sz="1800">
                  <a:solidFill>
                    <a:srgbClr val="FFFFFF"/>
                  </a:solidFill>
                </a:rPr>
                <a:t>Most methods only permit the controllers to call them. </a:t>
              </a:r>
              <a:endParaRPr sz="1800">
                <a:solidFill>
                  <a:srgbClr val="FFFFFF"/>
                </a:solidFill>
              </a:endParaRPr>
            </a:p>
            <a:p>
              <a:pPr indent="0" lvl="0" marL="0" marR="0" rtl="0" algn="l">
                <a:spcBef>
                  <a:spcPts val="0"/>
                </a:spcBef>
                <a:spcAft>
                  <a:spcPts val="0"/>
                </a:spcAft>
                <a:buSzPts val="1100"/>
                <a:buNone/>
              </a:pPr>
              <a:r>
                <a:t/>
              </a:r>
              <a:endParaRPr sz="1800">
                <a:solidFill>
                  <a:srgbClr val="FFFFFF"/>
                </a:solidFill>
              </a:endParaRPr>
            </a:p>
            <a:p>
              <a:pPr indent="0" lvl="0" marL="0" marR="0" rtl="0" algn="l">
                <a:spcBef>
                  <a:spcPts val="0"/>
                </a:spcBef>
                <a:spcAft>
                  <a:spcPts val="0"/>
                </a:spcAft>
                <a:buSzPts val="1100"/>
                <a:buNone/>
              </a:pPr>
              <a:r>
                <a:t/>
              </a:r>
              <a:endParaRPr sz="1800">
                <a:solidFill>
                  <a:srgbClr val="FFFFFF"/>
                </a:solidFill>
              </a:endParaRPr>
            </a:p>
          </p:txBody>
        </p:sp>
      </p:grpSp>
      <p:grpSp>
        <p:nvGrpSpPr>
          <p:cNvPr id="157" name="Google Shape;157;p8"/>
          <p:cNvGrpSpPr/>
          <p:nvPr/>
        </p:nvGrpSpPr>
        <p:grpSpPr>
          <a:xfrm>
            <a:off x="1150275" y="2458225"/>
            <a:ext cx="9891452" cy="2561275"/>
            <a:chOff x="-863" y="1079891"/>
            <a:chExt cx="5793962" cy="1356033"/>
          </a:xfrm>
        </p:grpSpPr>
        <p:pic>
          <p:nvPicPr>
            <p:cNvPr descr="preencoded.png" id="158" name="Google Shape;158;p8"/>
            <p:cNvPicPr preferRelativeResize="0"/>
            <p:nvPr/>
          </p:nvPicPr>
          <p:blipFill rotWithShape="1">
            <a:blip r:embed="rId4">
              <a:alphaModFix/>
            </a:blip>
            <a:srcRect b="0" l="0" r="0" t="0"/>
            <a:stretch/>
          </p:blipFill>
          <p:spPr>
            <a:xfrm>
              <a:off x="-863" y="1079891"/>
              <a:ext cx="5793962" cy="1356033"/>
            </a:xfrm>
            <a:prstGeom prst="rect">
              <a:avLst/>
            </a:prstGeom>
            <a:noFill/>
            <a:ln>
              <a:noFill/>
            </a:ln>
          </p:spPr>
        </p:pic>
        <p:sp>
          <p:nvSpPr>
            <p:cNvPr id="159" name="Google Shape;159;p8"/>
            <p:cNvSpPr/>
            <p:nvPr/>
          </p:nvSpPr>
          <p:spPr>
            <a:xfrm>
              <a:off x="648563" y="1597168"/>
              <a:ext cx="4588800" cy="43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100"/>
                <a:buNone/>
              </a:pPr>
              <a:r>
                <a:rPr lang="en-US" sz="1800">
                  <a:solidFill>
                    <a:srgbClr val="FFFFFF"/>
                  </a:solidFill>
                </a:rPr>
                <a:t>Calls to raw_rand and deposit_cycles are never accepted as ingress messages.</a:t>
              </a:r>
              <a:endParaRPr sz="1800">
                <a:solidFill>
                  <a:srgbClr val="FFFFFF"/>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9"/>
          <p:cNvSpPr/>
          <p:nvPr/>
        </p:nvSpPr>
        <p:spPr>
          <a:xfrm>
            <a:off x="899997" y="828000"/>
            <a:ext cx="9891000" cy="488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SzPts val="1100"/>
              <a:buNone/>
            </a:pPr>
            <a:r>
              <a:rPr b="1" lang="en-US" sz="3200">
                <a:solidFill>
                  <a:srgbClr val="FFFFFF"/>
                </a:solidFill>
              </a:rPr>
              <a:t>Nodes</a:t>
            </a:r>
            <a:endParaRPr b="1" sz="3200">
              <a:solidFill>
                <a:srgbClr val="FFFFFF"/>
              </a:solidFill>
            </a:endParaRPr>
          </a:p>
        </p:txBody>
      </p:sp>
      <p:grpSp>
        <p:nvGrpSpPr>
          <p:cNvPr id="166" name="Google Shape;166;p9"/>
          <p:cNvGrpSpPr/>
          <p:nvPr/>
        </p:nvGrpSpPr>
        <p:grpSpPr>
          <a:xfrm>
            <a:off x="1150269" y="1150534"/>
            <a:ext cx="9891452" cy="2560320"/>
            <a:chOff x="-867" y="1111972"/>
            <a:chExt cx="5793962" cy="1355527"/>
          </a:xfrm>
        </p:grpSpPr>
        <p:pic>
          <p:nvPicPr>
            <p:cNvPr descr="preencoded.png" id="167" name="Google Shape;167;p9"/>
            <p:cNvPicPr preferRelativeResize="0"/>
            <p:nvPr/>
          </p:nvPicPr>
          <p:blipFill rotWithShape="1">
            <a:blip r:embed="rId4">
              <a:alphaModFix/>
            </a:blip>
            <a:srcRect b="0" l="0" r="0" t="0"/>
            <a:stretch/>
          </p:blipFill>
          <p:spPr>
            <a:xfrm>
              <a:off x="-867" y="1111972"/>
              <a:ext cx="5793962" cy="1355527"/>
            </a:xfrm>
            <a:prstGeom prst="rect">
              <a:avLst/>
            </a:prstGeom>
            <a:noFill/>
            <a:ln>
              <a:noFill/>
            </a:ln>
          </p:spPr>
        </p:pic>
        <p:sp>
          <p:nvSpPr>
            <p:cNvPr id="168" name="Google Shape;168;p9"/>
            <p:cNvSpPr/>
            <p:nvPr/>
          </p:nvSpPr>
          <p:spPr>
            <a:xfrm>
              <a:off x="648563" y="1679296"/>
              <a:ext cx="4602000" cy="43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100"/>
                <a:buNone/>
              </a:pPr>
              <a:r>
                <a:rPr lang="en-US" sz="1800">
                  <a:solidFill>
                    <a:srgbClr val="FFFFFF"/>
                  </a:solidFill>
                </a:rPr>
                <a:t>Nodes are machines running the core Internet Computer Protocol (ICP).</a:t>
              </a:r>
              <a:endParaRPr sz="1800">
                <a:solidFill>
                  <a:srgbClr val="FFFFFF"/>
                </a:solidFill>
              </a:endParaRPr>
            </a:p>
          </p:txBody>
        </p:sp>
      </p:grpSp>
      <p:grpSp>
        <p:nvGrpSpPr>
          <p:cNvPr id="169" name="Google Shape;169;p9"/>
          <p:cNvGrpSpPr/>
          <p:nvPr/>
        </p:nvGrpSpPr>
        <p:grpSpPr>
          <a:xfrm>
            <a:off x="1150275" y="2458225"/>
            <a:ext cx="9891452" cy="2561275"/>
            <a:chOff x="-863" y="1079891"/>
            <a:chExt cx="5793962" cy="1356033"/>
          </a:xfrm>
        </p:grpSpPr>
        <p:pic>
          <p:nvPicPr>
            <p:cNvPr descr="preencoded.png" id="170" name="Google Shape;170;p9"/>
            <p:cNvPicPr preferRelativeResize="0"/>
            <p:nvPr/>
          </p:nvPicPr>
          <p:blipFill rotWithShape="1">
            <a:blip r:embed="rId4">
              <a:alphaModFix/>
            </a:blip>
            <a:srcRect b="0" l="0" r="0" t="0"/>
            <a:stretch/>
          </p:blipFill>
          <p:spPr>
            <a:xfrm>
              <a:off x="-863" y="1079891"/>
              <a:ext cx="5793962" cy="1356033"/>
            </a:xfrm>
            <a:prstGeom prst="rect">
              <a:avLst/>
            </a:prstGeom>
            <a:noFill/>
            <a:ln>
              <a:noFill/>
            </a:ln>
          </p:spPr>
        </p:pic>
        <p:sp>
          <p:nvSpPr>
            <p:cNvPr id="171" name="Google Shape;171;p9"/>
            <p:cNvSpPr/>
            <p:nvPr/>
          </p:nvSpPr>
          <p:spPr>
            <a:xfrm>
              <a:off x="648563" y="1631645"/>
              <a:ext cx="4588800" cy="43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100"/>
                <a:buNone/>
              </a:pPr>
              <a:r>
                <a:rPr lang="en-US" sz="1800">
                  <a:solidFill>
                    <a:srgbClr val="FFFFFF"/>
                  </a:solidFill>
                </a:rPr>
                <a:t>They are deployed in globally-distributed data centers.</a:t>
              </a:r>
              <a:endParaRPr sz="1800">
                <a:solidFill>
                  <a:srgbClr val="FFFFFF"/>
                </a:solidFill>
              </a:endParaRPr>
            </a:p>
          </p:txBody>
        </p:sp>
      </p:grpSp>
      <p:grpSp>
        <p:nvGrpSpPr>
          <p:cNvPr id="172" name="Google Shape;172;p9"/>
          <p:cNvGrpSpPr/>
          <p:nvPr/>
        </p:nvGrpSpPr>
        <p:grpSpPr>
          <a:xfrm>
            <a:off x="1150275" y="3771700"/>
            <a:ext cx="9891452" cy="2561275"/>
            <a:chOff x="-863" y="1079891"/>
            <a:chExt cx="5793962" cy="1356033"/>
          </a:xfrm>
        </p:grpSpPr>
        <p:pic>
          <p:nvPicPr>
            <p:cNvPr descr="preencoded.png" id="173" name="Google Shape;173;p9"/>
            <p:cNvPicPr preferRelativeResize="0"/>
            <p:nvPr/>
          </p:nvPicPr>
          <p:blipFill rotWithShape="1">
            <a:blip r:embed="rId4">
              <a:alphaModFix/>
            </a:blip>
            <a:srcRect b="0" l="0" r="0" t="0"/>
            <a:stretch/>
          </p:blipFill>
          <p:spPr>
            <a:xfrm>
              <a:off x="-863" y="1079891"/>
              <a:ext cx="5793962" cy="1356033"/>
            </a:xfrm>
            <a:prstGeom prst="rect">
              <a:avLst/>
            </a:prstGeom>
            <a:noFill/>
            <a:ln>
              <a:noFill/>
            </a:ln>
          </p:spPr>
        </p:pic>
        <p:sp>
          <p:nvSpPr>
            <p:cNvPr id="174" name="Google Shape;174;p9"/>
            <p:cNvSpPr/>
            <p:nvPr/>
          </p:nvSpPr>
          <p:spPr>
            <a:xfrm>
              <a:off x="658755" y="1539960"/>
              <a:ext cx="4588800" cy="43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100"/>
                <a:buNone/>
              </a:pPr>
              <a:r>
                <a:rPr lang="en-US" sz="1800">
                  <a:solidFill>
                    <a:srgbClr val="FFFFFF"/>
                  </a:solidFill>
                </a:rPr>
                <a:t>It is crucial to note that node providers and data centers are not the same. Node providers operate their nodes within data centers, but the data centers themselves typically do not run nodes</a:t>
              </a:r>
              <a:endParaRPr sz="1800">
                <a:solidFill>
                  <a:srgbClr val="FFFFFF"/>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10"/>
          <p:cNvSpPr/>
          <p:nvPr/>
        </p:nvSpPr>
        <p:spPr>
          <a:xfrm>
            <a:off x="899997" y="828000"/>
            <a:ext cx="9891000" cy="488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SzPts val="1100"/>
              <a:buNone/>
            </a:pPr>
            <a:r>
              <a:rPr b="1" lang="en-US" sz="3200">
                <a:solidFill>
                  <a:srgbClr val="FFFFFF"/>
                </a:solidFill>
              </a:rPr>
              <a:t>The </a:t>
            </a:r>
            <a:r>
              <a:rPr b="1" lang="en-US" sz="3200">
                <a:solidFill>
                  <a:srgbClr val="FFFFFF"/>
                </a:solidFill>
              </a:rPr>
              <a:t>Importance of Node Distribution </a:t>
            </a:r>
            <a:endParaRPr b="1" sz="3200">
              <a:solidFill>
                <a:srgbClr val="FFFFFF"/>
              </a:solidFill>
            </a:endParaRPr>
          </a:p>
        </p:txBody>
      </p:sp>
      <p:grpSp>
        <p:nvGrpSpPr>
          <p:cNvPr id="181" name="Google Shape;181;p10"/>
          <p:cNvGrpSpPr/>
          <p:nvPr/>
        </p:nvGrpSpPr>
        <p:grpSpPr>
          <a:xfrm>
            <a:off x="1150269" y="1150534"/>
            <a:ext cx="9891452" cy="2560320"/>
            <a:chOff x="-867" y="1111972"/>
            <a:chExt cx="5793962" cy="1355527"/>
          </a:xfrm>
        </p:grpSpPr>
        <p:pic>
          <p:nvPicPr>
            <p:cNvPr descr="preencoded.png" id="182" name="Google Shape;182;p10"/>
            <p:cNvPicPr preferRelativeResize="0"/>
            <p:nvPr/>
          </p:nvPicPr>
          <p:blipFill rotWithShape="1">
            <a:blip r:embed="rId4">
              <a:alphaModFix/>
            </a:blip>
            <a:srcRect b="0" l="0" r="0" t="0"/>
            <a:stretch/>
          </p:blipFill>
          <p:spPr>
            <a:xfrm>
              <a:off x="-867" y="1111972"/>
              <a:ext cx="5793962" cy="1355527"/>
            </a:xfrm>
            <a:prstGeom prst="rect">
              <a:avLst/>
            </a:prstGeom>
            <a:noFill/>
            <a:ln>
              <a:noFill/>
            </a:ln>
          </p:spPr>
        </p:pic>
        <p:sp>
          <p:nvSpPr>
            <p:cNvPr id="183" name="Google Shape;183;p10"/>
            <p:cNvSpPr/>
            <p:nvPr/>
          </p:nvSpPr>
          <p:spPr>
            <a:xfrm>
              <a:off x="648563" y="1604470"/>
              <a:ext cx="4392600" cy="43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100"/>
                <a:buNone/>
              </a:pPr>
              <a:r>
                <a:rPr lang="en-US" sz="1800">
                  <a:solidFill>
                    <a:srgbClr val="FFFFFF"/>
                  </a:solidFill>
                </a:rPr>
                <a:t>No single entity should have the power to significantly disrupt the network. This principle was challenged in the Hetzner incident.</a:t>
              </a:r>
              <a:endParaRPr sz="1800">
                <a:solidFill>
                  <a:srgbClr val="FFFFFF"/>
                </a:solidFill>
              </a:endParaRPr>
            </a:p>
            <a:p>
              <a:pPr indent="0" lvl="0" marL="0" marR="0" rtl="0" algn="l">
                <a:spcBef>
                  <a:spcPts val="0"/>
                </a:spcBef>
                <a:spcAft>
                  <a:spcPts val="0"/>
                </a:spcAft>
                <a:buSzPts val="1100"/>
                <a:buNone/>
              </a:pPr>
              <a:r>
                <a:t/>
              </a:r>
              <a:endParaRPr sz="1800">
                <a:solidFill>
                  <a:srgbClr val="FFFFFF"/>
                </a:solidFill>
              </a:endParaRPr>
            </a:p>
            <a:p>
              <a:pPr indent="0" lvl="0" marL="0" marR="0" rtl="0" algn="l">
                <a:spcBef>
                  <a:spcPts val="0"/>
                </a:spcBef>
                <a:spcAft>
                  <a:spcPts val="0"/>
                </a:spcAft>
                <a:buSzPts val="1100"/>
                <a:buNone/>
              </a:pPr>
              <a:r>
                <a:t/>
              </a:r>
              <a:endParaRPr sz="1800">
                <a:solidFill>
                  <a:srgbClr val="FFFFFF"/>
                </a:solidFill>
              </a:endParaRPr>
            </a:p>
          </p:txBody>
        </p:sp>
      </p:grpSp>
      <p:grpSp>
        <p:nvGrpSpPr>
          <p:cNvPr id="184" name="Google Shape;184;p10"/>
          <p:cNvGrpSpPr/>
          <p:nvPr/>
        </p:nvGrpSpPr>
        <p:grpSpPr>
          <a:xfrm>
            <a:off x="1150275" y="2458225"/>
            <a:ext cx="9891452" cy="2561275"/>
            <a:chOff x="-863" y="1079891"/>
            <a:chExt cx="5793962" cy="1356033"/>
          </a:xfrm>
        </p:grpSpPr>
        <p:pic>
          <p:nvPicPr>
            <p:cNvPr descr="preencoded.png" id="185" name="Google Shape;185;p10"/>
            <p:cNvPicPr preferRelativeResize="0"/>
            <p:nvPr/>
          </p:nvPicPr>
          <p:blipFill rotWithShape="1">
            <a:blip r:embed="rId4">
              <a:alphaModFix/>
            </a:blip>
            <a:srcRect b="0" l="0" r="0" t="0"/>
            <a:stretch/>
          </p:blipFill>
          <p:spPr>
            <a:xfrm>
              <a:off x="-863" y="1079891"/>
              <a:ext cx="5793962" cy="1356033"/>
            </a:xfrm>
            <a:prstGeom prst="rect">
              <a:avLst/>
            </a:prstGeom>
            <a:noFill/>
            <a:ln>
              <a:noFill/>
            </a:ln>
          </p:spPr>
        </p:pic>
        <p:sp>
          <p:nvSpPr>
            <p:cNvPr id="186" name="Google Shape;186;p10"/>
            <p:cNvSpPr/>
            <p:nvPr/>
          </p:nvSpPr>
          <p:spPr>
            <a:xfrm>
              <a:off x="648563" y="1516482"/>
              <a:ext cx="4588800" cy="435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100"/>
                <a:buNone/>
              </a:pPr>
              <a:r>
                <a:rPr lang="en-US" sz="1800">
                  <a:solidFill>
                    <a:srgbClr val="FFFFFF"/>
                  </a:solidFill>
                </a:rPr>
                <a:t>Hetzner, a popular hosting service, banned Ethereum nodes. This action effectively removed a substantial portion of Ethereum's network nodes, leading to concerns about network stability and decentralization.</a:t>
              </a:r>
              <a:endParaRPr sz="1800">
                <a:solidFill>
                  <a:srgbClr val="FFFFFF"/>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2018-08-01T06:11:48Z</dcterms:created>
  <dc:creator>1</dc:creator>
</cp:coreProperties>
</file>