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7">
          <p15:clr>
            <a:srgbClr val="747775"/>
          </p15:clr>
        </p15:guide>
        <p15:guide id="2" orient="horz" pos="1587">
          <p15:clr>
            <a:srgbClr val="747775"/>
          </p15:clr>
        </p15:guide>
        <p15:guide id="3" orient="horz" pos="1134">
          <p15:clr>
            <a:srgbClr val="747775"/>
          </p15:clr>
        </p15:guide>
        <p15:guide id="4" orient="horz" pos="522">
          <p15:clr>
            <a:srgbClr val="747775"/>
          </p15:clr>
        </p15:guide>
      </p15:sldGuideLst>
    </p:ext>
    <p:ext uri="GoogleSlidesCustomDataVersion2">
      <go:slidesCustomData xmlns:go="http://customooxmlschemas.google.com/" r:id="rId13" roundtripDataSignature="AMtx7mgGDfM0B7LUD5UqzXDv9exW4paV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7"/>
        <p:guide pos="1587" orient="horz"/>
        <p:guide pos="1134" orient="horz"/>
        <p:guide pos="52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Clr>
                <a:schemeClr val="dk1"/>
              </a:buClr>
              <a:buSzPts val="900"/>
              <a:buFont typeface="Calibri"/>
              <a:buNone/>
            </a:pPr>
            <a:r>
              <a:t/>
            </a:r>
            <a:endParaRPr sz="900"/>
          </a:p>
        </p:txBody>
      </p:sp>
      <p:sp>
        <p:nvSpPr>
          <p:cNvPr id="58" name="Google Shape;58;p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Clr>
                <a:schemeClr val="dk1"/>
              </a:buClr>
              <a:buSzPts val="900"/>
              <a:buFont typeface="Calibri"/>
              <a:buNone/>
            </a:pPr>
            <a:r>
              <a:t/>
            </a:r>
            <a:endParaRPr sz="900"/>
          </a:p>
        </p:txBody>
      </p:sp>
      <p:sp>
        <p:nvSpPr>
          <p:cNvPr id="64" name="Google Shape;64;p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Clr>
                <a:schemeClr val="dk1"/>
              </a:buClr>
              <a:buSzPts val="900"/>
              <a:buFont typeface="Calibri"/>
              <a:buNone/>
            </a:pPr>
            <a:r>
              <a:t/>
            </a:r>
            <a:endParaRPr sz="900"/>
          </a:p>
        </p:txBody>
      </p:sp>
      <p:sp>
        <p:nvSpPr>
          <p:cNvPr id="90" name="Google Shape;90;p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171450" lvl="0" marL="171450" rtl="0" algn="l">
              <a:lnSpc>
                <a:spcPct val="100000"/>
              </a:lnSpc>
              <a:spcBef>
                <a:spcPts val="0"/>
              </a:spcBef>
              <a:spcAft>
                <a:spcPts val="0"/>
              </a:spcAft>
              <a:buClr>
                <a:schemeClr val="dk1"/>
              </a:buClr>
              <a:buSzPts val="1200"/>
              <a:buFont typeface="Arial"/>
              <a:buChar char="•"/>
            </a:pPr>
            <a:r>
              <a:rPr b="1" lang="en-US"/>
              <a:t>dfx</a:t>
            </a:r>
            <a:r>
              <a:rPr lang="en-US"/>
              <a:t>: </a:t>
            </a:r>
            <a:r>
              <a:rPr b="1" lang="en-US"/>
              <a:t>dfx</a:t>
            </a:r>
            <a:r>
              <a:rPr lang="en-US"/>
              <a:t> is the command-line tool provided by DFINITY for developing, deploying, and managing applications on the Internet Computer. It is designed to facilitate local development and testing.</a:t>
            </a:r>
            <a:endParaRPr/>
          </a:p>
          <a:p>
            <a:pPr indent="-171450" lvl="0" marL="171450" rtl="0" algn="l">
              <a:lnSpc>
                <a:spcPct val="100000"/>
              </a:lnSpc>
              <a:spcBef>
                <a:spcPts val="0"/>
              </a:spcBef>
              <a:spcAft>
                <a:spcPts val="0"/>
              </a:spcAft>
              <a:buClr>
                <a:schemeClr val="dk1"/>
              </a:buClr>
              <a:buSzPts val="1200"/>
              <a:buFont typeface="Arial"/>
              <a:buChar char="•"/>
            </a:pPr>
            <a:r>
              <a:rPr b="1" lang="en-US"/>
              <a:t>moc</a:t>
            </a:r>
            <a:r>
              <a:rPr lang="en-US"/>
              <a:t>: </a:t>
            </a:r>
            <a:r>
              <a:rPr b="1" lang="en-US"/>
              <a:t>moc</a:t>
            </a:r>
            <a:r>
              <a:rPr lang="en-US"/>
              <a:t> stands for "Motoko Compiler". Motoko is a programming language that has been specifically designed for creating software to run on the Internet Computer. The moc is used to compile Motoko source code into WebAssembly (Wasm) format, which can be executed on the Internet Computer.</a:t>
            </a:r>
            <a:endParaRPr/>
          </a:p>
          <a:p>
            <a:pPr indent="-171450" lvl="0" marL="171450" rtl="0" algn="l">
              <a:lnSpc>
                <a:spcPct val="100000"/>
              </a:lnSpc>
              <a:spcBef>
                <a:spcPts val="0"/>
              </a:spcBef>
              <a:spcAft>
                <a:spcPts val="0"/>
              </a:spcAft>
              <a:buClr>
                <a:schemeClr val="dk1"/>
              </a:buClr>
              <a:buSzPts val="1200"/>
              <a:buFont typeface="Arial"/>
              <a:buChar char="•"/>
            </a:pPr>
            <a:r>
              <a:rPr b="1" lang="en-US"/>
              <a:t>replica</a:t>
            </a:r>
            <a:r>
              <a:rPr lang="en-US"/>
              <a:t>: In the context of the Internet Computer, a replica refers to an instance of the Internet Computer Protocol running on a node machine. Multiple replicas form a subnet, and they work together to process requests, maintain a shared state, and preserve the integrity and security of the system.</a:t>
            </a:r>
            <a:endParaRPr/>
          </a:p>
          <a:p>
            <a:pPr indent="-171450" lvl="0" marL="171450" rtl="0" algn="l">
              <a:lnSpc>
                <a:spcPct val="100000"/>
              </a:lnSpc>
              <a:spcBef>
                <a:spcPts val="0"/>
              </a:spcBef>
              <a:spcAft>
                <a:spcPts val="0"/>
              </a:spcAft>
              <a:buClr>
                <a:schemeClr val="dk1"/>
              </a:buClr>
              <a:buSzPts val="1200"/>
              <a:buFont typeface="Arial"/>
              <a:buChar char="•"/>
            </a:pPr>
            <a:r>
              <a:rPr b="1" lang="en-US"/>
              <a:t>network binary</a:t>
            </a:r>
            <a:r>
              <a:rPr lang="en-US"/>
              <a:t>: This term usually refers to the compiled version of the Internet Computer software that is run on the node machines. It includes the code necessary to operate the network, process requests, and maintain the blockchain.</a:t>
            </a:r>
            <a:endParaRPr/>
          </a:p>
          <a:p>
            <a:pPr indent="-171450" lvl="0" marL="171450" rtl="0" algn="l">
              <a:lnSpc>
                <a:spcPct val="100000"/>
              </a:lnSpc>
              <a:spcBef>
                <a:spcPts val="0"/>
              </a:spcBef>
              <a:spcAft>
                <a:spcPts val="0"/>
              </a:spcAft>
              <a:buClr>
                <a:schemeClr val="dk1"/>
              </a:buClr>
              <a:buSzPts val="1200"/>
              <a:buFont typeface="Arial"/>
              <a:buChar char="•"/>
            </a:pPr>
            <a:r>
              <a:rPr b="1" lang="en-US"/>
              <a:t>uninstall.sh</a:t>
            </a:r>
            <a:r>
              <a:rPr lang="en-US"/>
              <a:t>: This is a shell script file that is typically used to uninstall software in a Unix or Unix-like operating system. In the context of the Internet Computer, it would be used to remove the installed software or tools related to the Internet Computer from your system.</a:t>
            </a:r>
            <a:endParaRPr/>
          </a:p>
          <a:p>
            <a:pPr indent="-171450" lvl="0" marL="171450" rtl="0" algn="l">
              <a:lnSpc>
                <a:spcPct val="100000"/>
              </a:lnSpc>
              <a:spcBef>
                <a:spcPts val="0"/>
              </a:spcBef>
              <a:spcAft>
                <a:spcPts val="0"/>
              </a:spcAft>
              <a:buClr>
                <a:schemeClr val="dk1"/>
              </a:buClr>
              <a:buSzPts val="1200"/>
              <a:buFont typeface="Arial"/>
              <a:buChar char="•"/>
            </a:pPr>
            <a:r>
              <a:rPr b="1" lang="en-US"/>
              <a:t>versions</a:t>
            </a:r>
            <a:r>
              <a:rPr lang="en-US"/>
              <a:t>: This term in a software context generally refers to the different releases of a particular software package. Each version would have different features or improvements. In the context of the Internet Computer, it could refer to the different releases of the </a:t>
            </a:r>
            <a:r>
              <a:rPr b="1" lang="en-US"/>
              <a:t>dfx</a:t>
            </a:r>
            <a:r>
              <a:rPr lang="en-US"/>
              <a:t> tool, the Internet Computer software, or other related tools and libraries.</a:t>
            </a:r>
            <a:endParaRPr/>
          </a:p>
          <a:p>
            <a:pPr indent="0" lvl="0" marL="0" rtl="0" algn="l">
              <a:lnSpc>
                <a:spcPct val="100000"/>
              </a:lnSpc>
              <a:spcBef>
                <a:spcPts val="0"/>
              </a:spcBef>
              <a:spcAft>
                <a:spcPts val="0"/>
              </a:spcAft>
              <a:buClr>
                <a:schemeClr val="dk1"/>
              </a:buClr>
              <a:buSzPts val="900"/>
              <a:buFont typeface="Calibri"/>
              <a:buNone/>
            </a:pPr>
            <a:r>
              <a:t/>
            </a:r>
            <a:endParaRPr sz="900"/>
          </a:p>
        </p:txBody>
      </p:sp>
      <p:sp>
        <p:nvSpPr>
          <p:cNvPr id="97" name="Google Shape;97;p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Clr>
                <a:schemeClr val="dk1"/>
              </a:buClr>
              <a:buSzPts val="900"/>
              <a:buFont typeface="Calibri"/>
              <a:buNone/>
            </a:pPr>
            <a:r>
              <a:t/>
            </a:r>
            <a:endParaRPr sz="900"/>
          </a:p>
        </p:txBody>
      </p:sp>
      <p:sp>
        <p:nvSpPr>
          <p:cNvPr id="136" name="Google Shape;136;p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Clr>
                <a:schemeClr val="dk1"/>
              </a:buClr>
              <a:buSzPts val="900"/>
              <a:buFont typeface="Calibri"/>
              <a:buNone/>
            </a:pPr>
            <a:r>
              <a:t/>
            </a:r>
            <a:endParaRPr sz="900"/>
          </a:p>
        </p:txBody>
      </p:sp>
      <p:sp>
        <p:nvSpPr>
          <p:cNvPr id="161" name="Google Shape;161;p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07f2f93a5_0_72:notes"/>
          <p:cNvSpPr/>
          <p:nvPr>
            <p:ph idx="2" type="sldImg"/>
          </p:nvPr>
        </p:nvSpPr>
        <p:spPr>
          <a:xfrm>
            <a:off x="914400" y="571500"/>
            <a:ext cx="27432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507f2f93a5_0_7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171450" lvl="0" marL="171450" rtl="0" algn="l">
              <a:spcBef>
                <a:spcPts val="0"/>
              </a:spcBef>
              <a:spcAft>
                <a:spcPts val="0"/>
              </a:spcAft>
              <a:buClr>
                <a:schemeClr val="dk1"/>
              </a:buClr>
              <a:buSzPts val="1200"/>
              <a:buFont typeface="Arial"/>
              <a:buChar char="•"/>
            </a:pPr>
            <a:r>
              <a:rPr b="1" lang="en-US"/>
              <a:t>dfx</a:t>
            </a:r>
            <a:r>
              <a:rPr lang="en-US"/>
              <a:t>: </a:t>
            </a:r>
            <a:r>
              <a:rPr b="1" lang="en-US"/>
              <a:t>dfx</a:t>
            </a:r>
            <a:r>
              <a:rPr lang="en-US"/>
              <a:t> is the command-line tool provided by DFINITY for developing, deploying, and managing applications on the Internet Computer. It is designed to facilitate local development and testing.</a:t>
            </a:r>
            <a:endParaRPr/>
          </a:p>
          <a:p>
            <a:pPr indent="-171450" lvl="0" marL="171450" rtl="0" algn="l">
              <a:spcBef>
                <a:spcPts val="0"/>
              </a:spcBef>
              <a:spcAft>
                <a:spcPts val="0"/>
              </a:spcAft>
              <a:buClr>
                <a:schemeClr val="dk1"/>
              </a:buClr>
              <a:buSzPts val="1200"/>
              <a:buFont typeface="Arial"/>
              <a:buChar char="•"/>
            </a:pPr>
            <a:r>
              <a:rPr b="1" lang="en-US"/>
              <a:t>moc</a:t>
            </a:r>
            <a:r>
              <a:rPr lang="en-US"/>
              <a:t>: </a:t>
            </a:r>
            <a:r>
              <a:rPr b="1" lang="en-US"/>
              <a:t>moc</a:t>
            </a:r>
            <a:r>
              <a:rPr lang="en-US"/>
              <a:t> stands for "Motoko Compiler". Motoko is a programming language that has been specifically designed for creating software to run on the Internet Computer. The moc is used to compile Motoko source code into WebAssembly (Wasm) format, which can be executed on the Internet Computer.</a:t>
            </a:r>
            <a:endParaRPr/>
          </a:p>
          <a:p>
            <a:pPr indent="-171450" lvl="0" marL="171450" rtl="0" algn="l">
              <a:spcBef>
                <a:spcPts val="0"/>
              </a:spcBef>
              <a:spcAft>
                <a:spcPts val="0"/>
              </a:spcAft>
              <a:buClr>
                <a:schemeClr val="dk1"/>
              </a:buClr>
              <a:buSzPts val="1200"/>
              <a:buFont typeface="Arial"/>
              <a:buChar char="•"/>
            </a:pPr>
            <a:r>
              <a:rPr b="1" lang="en-US"/>
              <a:t>replica</a:t>
            </a:r>
            <a:r>
              <a:rPr lang="en-US"/>
              <a:t>: In the context of the Internet Computer, a replica refers to an instance of the Internet Computer Protocol running on a node machine. Multiple replicas form a subnet, and they work together to process requests, maintain a shared state, and preserve the integrity and security of the system.</a:t>
            </a:r>
            <a:endParaRPr/>
          </a:p>
          <a:p>
            <a:pPr indent="-171450" lvl="0" marL="171450" rtl="0" algn="l">
              <a:spcBef>
                <a:spcPts val="0"/>
              </a:spcBef>
              <a:spcAft>
                <a:spcPts val="0"/>
              </a:spcAft>
              <a:buClr>
                <a:schemeClr val="dk1"/>
              </a:buClr>
              <a:buSzPts val="1200"/>
              <a:buFont typeface="Arial"/>
              <a:buChar char="•"/>
            </a:pPr>
            <a:r>
              <a:rPr b="1" lang="en-US"/>
              <a:t>network binary</a:t>
            </a:r>
            <a:r>
              <a:rPr lang="en-US"/>
              <a:t>: This term usually refers to the compiled version of the Internet Computer software that is run on the node machines. It includes the code necessary to operate the network, process requests, and maintain the blockchain.</a:t>
            </a:r>
            <a:endParaRPr/>
          </a:p>
          <a:p>
            <a:pPr indent="-171450" lvl="0" marL="171450" rtl="0" algn="l">
              <a:spcBef>
                <a:spcPts val="0"/>
              </a:spcBef>
              <a:spcAft>
                <a:spcPts val="0"/>
              </a:spcAft>
              <a:buClr>
                <a:schemeClr val="dk1"/>
              </a:buClr>
              <a:buSzPts val="1200"/>
              <a:buFont typeface="Arial"/>
              <a:buChar char="•"/>
            </a:pPr>
            <a:r>
              <a:rPr b="1" lang="en-US"/>
              <a:t>uninstall.sh</a:t>
            </a:r>
            <a:r>
              <a:rPr lang="en-US"/>
              <a:t>: This is a shell script file that is typically used to uninstall software in a Unix or Unix-like operating system. In the context of the Internet Computer, it would be used to remove the installed software or tools related to the Internet Computer from your system.</a:t>
            </a:r>
            <a:endParaRPr/>
          </a:p>
          <a:p>
            <a:pPr indent="-171450" lvl="0" marL="171450" rtl="0" algn="l">
              <a:spcBef>
                <a:spcPts val="0"/>
              </a:spcBef>
              <a:spcAft>
                <a:spcPts val="0"/>
              </a:spcAft>
              <a:buClr>
                <a:schemeClr val="dk1"/>
              </a:buClr>
              <a:buSzPts val="1200"/>
              <a:buFont typeface="Arial"/>
              <a:buChar char="•"/>
            </a:pPr>
            <a:r>
              <a:rPr b="1" lang="en-US"/>
              <a:t>versions</a:t>
            </a:r>
            <a:r>
              <a:rPr lang="en-US"/>
              <a:t>: This term in a software context generally refers to the different releases of a particular software package. Each version would have different features or improvements. In the context of the Internet Computer, it could refer to the different releases of the </a:t>
            </a:r>
            <a:r>
              <a:rPr b="1" lang="en-US"/>
              <a:t>dfx</a:t>
            </a:r>
            <a:r>
              <a:rPr lang="en-US"/>
              <a:t> tool, the Internet Computer software, or other related tools and libraries.</a:t>
            </a:r>
            <a:endParaRPr/>
          </a:p>
          <a:p>
            <a:pPr indent="0" lvl="0" marL="0" rtl="0" algn="l">
              <a:spcBef>
                <a:spcPts val="0"/>
              </a:spcBef>
              <a:spcAft>
                <a:spcPts val="0"/>
              </a:spcAft>
              <a:buClr>
                <a:schemeClr val="dk1"/>
              </a:buClr>
              <a:buSzPts val="900"/>
              <a:buFont typeface="Calibri"/>
              <a:buNone/>
            </a:pPr>
            <a:r>
              <a:t/>
            </a:r>
            <a:endParaRPr sz="900"/>
          </a:p>
        </p:txBody>
      </p:sp>
      <p:sp>
        <p:nvSpPr>
          <p:cNvPr id="179" name="Google Shape;179;g2507f2f93a5_0_7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8"/>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9"/>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51" name="Google Shape;51;p19"/>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0"/>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6" name="Google Shape;16;p10"/>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7" name="Google Shape;17;p1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1"/>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0" name="Google Shape;20;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13"/>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9" name="Google Shape;29;p1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5" name="Google Shape;35;p15"/>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6"/>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39" name="Google Shape;39;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7"/>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533"/>
              <a:buFont typeface="Arial"/>
              <a:buNone/>
            </a:pPr>
            <a:r>
              <a:t/>
            </a:r>
            <a:endParaRPr b="0" i="0" sz="2533" u="none" cap="none" strike="noStrike">
              <a:solidFill>
                <a:schemeClr val="dk1"/>
              </a:solidFill>
              <a:latin typeface="Arial"/>
              <a:ea typeface="Arial"/>
              <a:cs typeface="Arial"/>
              <a:sym typeface="Arial"/>
            </a:endParaRPr>
          </a:p>
        </p:txBody>
      </p:sp>
      <p:sp>
        <p:nvSpPr>
          <p:cNvPr id="42" name="Google Shape;42;p17"/>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3" name="Google Shape;43;p17"/>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4" name="Google Shape;44;p17"/>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8"/>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12" name="Google Shape;12;p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
          <p:cNvSpPr/>
          <p:nvPr/>
        </p:nvSpPr>
        <p:spPr>
          <a:xfrm>
            <a:off x="899999" y="2520000"/>
            <a:ext cx="8439600" cy="1507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b="1" lang="en-US" sz="4000">
                <a:solidFill>
                  <a:srgbClr val="FFFFFF"/>
                </a:solidFill>
              </a:rPr>
              <a:t>Overview of the IC Architecture and Its Components </a:t>
            </a:r>
            <a:endParaRPr b="1" sz="4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grpSp>
        <p:nvGrpSpPr>
          <p:cNvPr id="66" name="Google Shape;66;p2"/>
          <p:cNvGrpSpPr/>
          <p:nvPr/>
        </p:nvGrpSpPr>
        <p:grpSpPr>
          <a:xfrm>
            <a:off x="3330521" y="3374472"/>
            <a:ext cx="6172062" cy="749838"/>
            <a:chOff x="1761795" y="1773141"/>
            <a:chExt cx="3615313" cy="438912"/>
          </a:xfrm>
        </p:grpSpPr>
        <p:pic>
          <p:nvPicPr>
            <p:cNvPr descr="preencoded.png" id="67" name="Google Shape;67;p2"/>
            <p:cNvPicPr preferRelativeResize="0"/>
            <p:nvPr/>
          </p:nvPicPr>
          <p:blipFill rotWithShape="1">
            <a:blip r:embed="rId4">
              <a:alphaModFix/>
            </a:blip>
            <a:srcRect b="0" l="0" r="0" t="0"/>
            <a:stretch/>
          </p:blipFill>
          <p:spPr>
            <a:xfrm>
              <a:off x="1761795" y="1773141"/>
              <a:ext cx="3615313" cy="438912"/>
            </a:xfrm>
            <a:prstGeom prst="rect">
              <a:avLst/>
            </a:prstGeom>
            <a:noFill/>
            <a:ln>
              <a:noFill/>
            </a:ln>
          </p:spPr>
        </p:pic>
        <p:sp>
          <p:nvSpPr>
            <p:cNvPr id="68" name="Google Shape;68;p2"/>
            <p:cNvSpPr/>
            <p:nvPr/>
          </p:nvSpPr>
          <p:spPr>
            <a:xfrm>
              <a:off x="1863479" y="186400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D2D2F6"/>
                  </a:solidFill>
                  <a:latin typeface="Arial"/>
                  <a:ea typeface="Arial"/>
                  <a:cs typeface="Arial"/>
                  <a:sym typeface="Arial"/>
                </a:rPr>
                <a:t>3</a:t>
              </a:r>
              <a:endParaRPr b="1" i="0" sz="3200" u="none" cap="none" strike="noStrike">
                <a:solidFill>
                  <a:srgbClr val="D2D2F6"/>
                </a:solidFill>
                <a:latin typeface="Arial"/>
                <a:ea typeface="Arial"/>
                <a:cs typeface="Arial"/>
                <a:sym typeface="Arial"/>
              </a:endParaRPr>
            </a:p>
          </p:txBody>
        </p:sp>
        <p:sp>
          <p:nvSpPr>
            <p:cNvPr id="69" name="Google Shape;69;p2"/>
            <p:cNvSpPr/>
            <p:nvPr/>
          </p:nvSpPr>
          <p:spPr>
            <a:xfrm>
              <a:off x="2201949" y="1929400"/>
              <a:ext cx="28320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US" sz="2000">
                  <a:solidFill>
                    <a:srgbClr val="FFFFFF"/>
                  </a:solidFill>
                </a:rPr>
                <a:t>Core IC Protocol</a:t>
              </a:r>
              <a:endParaRPr b="0" i="0" sz="2000" u="none" cap="none" strike="noStrike">
                <a:solidFill>
                  <a:srgbClr val="FFFFFF"/>
                </a:solidFill>
                <a:latin typeface="Arial"/>
                <a:ea typeface="Arial"/>
                <a:cs typeface="Arial"/>
                <a:sym typeface="Arial"/>
              </a:endParaRPr>
            </a:p>
          </p:txBody>
        </p:sp>
      </p:grpSp>
      <p:grpSp>
        <p:nvGrpSpPr>
          <p:cNvPr id="70" name="Google Shape;70;p2"/>
          <p:cNvGrpSpPr/>
          <p:nvPr/>
        </p:nvGrpSpPr>
        <p:grpSpPr>
          <a:xfrm>
            <a:off x="3330521" y="4161705"/>
            <a:ext cx="6172062" cy="749838"/>
            <a:chOff x="1761795" y="2263598"/>
            <a:chExt cx="3615313" cy="438912"/>
          </a:xfrm>
        </p:grpSpPr>
        <p:pic>
          <p:nvPicPr>
            <p:cNvPr descr="preencoded.png" id="71" name="Google Shape;71;p2"/>
            <p:cNvPicPr preferRelativeResize="0"/>
            <p:nvPr/>
          </p:nvPicPr>
          <p:blipFill rotWithShape="1">
            <a:blip r:embed="rId5">
              <a:alphaModFix/>
            </a:blip>
            <a:srcRect b="0" l="0" r="0" t="0"/>
            <a:stretch/>
          </p:blipFill>
          <p:spPr>
            <a:xfrm>
              <a:off x="1761795" y="2263598"/>
              <a:ext cx="3615313" cy="438912"/>
            </a:xfrm>
            <a:prstGeom prst="rect">
              <a:avLst/>
            </a:prstGeom>
            <a:noFill/>
            <a:ln>
              <a:noFill/>
            </a:ln>
          </p:spPr>
        </p:pic>
        <p:sp>
          <p:nvSpPr>
            <p:cNvPr id="72" name="Google Shape;72;p2"/>
            <p:cNvSpPr/>
            <p:nvPr/>
          </p:nvSpPr>
          <p:spPr>
            <a:xfrm>
              <a:off x="1863479" y="233995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D2D2F6"/>
                  </a:solidFill>
                  <a:latin typeface="Arial"/>
                  <a:ea typeface="Arial"/>
                  <a:cs typeface="Arial"/>
                  <a:sym typeface="Arial"/>
                </a:rPr>
                <a:t>4</a:t>
              </a:r>
              <a:endParaRPr b="1" i="0" sz="3200" u="none" cap="none" strike="noStrike">
                <a:solidFill>
                  <a:srgbClr val="D2D2F6"/>
                </a:solidFill>
                <a:latin typeface="Arial"/>
                <a:ea typeface="Arial"/>
                <a:cs typeface="Arial"/>
                <a:sym typeface="Arial"/>
              </a:endParaRPr>
            </a:p>
          </p:txBody>
        </p:sp>
        <p:sp>
          <p:nvSpPr>
            <p:cNvPr id="73" name="Google Shape;73;p2"/>
            <p:cNvSpPr/>
            <p:nvPr/>
          </p:nvSpPr>
          <p:spPr>
            <a:xfrm>
              <a:off x="2201948" y="2419869"/>
              <a:ext cx="29436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US" sz="2000">
                  <a:solidFill>
                    <a:srgbClr val="FFFFFF"/>
                  </a:solidFill>
                </a:rPr>
                <a:t>Architecture of the Internet Computer </a:t>
              </a:r>
              <a:endParaRPr sz="2000">
                <a:solidFill>
                  <a:srgbClr val="FFFFFF"/>
                </a:solidFill>
              </a:endParaRPr>
            </a:p>
          </p:txBody>
        </p:sp>
      </p:grpSp>
      <p:grpSp>
        <p:nvGrpSpPr>
          <p:cNvPr id="74" name="Google Shape;74;p2"/>
          <p:cNvGrpSpPr/>
          <p:nvPr/>
        </p:nvGrpSpPr>
        <p:grpSpPr>
          <a:xfrm>
            <a:off x="3330522" y="2587248"/>
            <a:ext cx="6276101" cy="749838"/>
            <a:chOff x="1761795" y="1298313"/>
            <a:chExt cx="3676254" cy="438912"/>
          </a:xfrm>
        </p:grpSpPr>
        <p:pic>
          <p:nvPicPr>
            <p:cNvPr descr="preencoded.png" id="75" name="Google Shape;75;p2"/>
            <p:cNvPicPr preferRelativeResize="0"/>
            <p:nvPr/>
          </p:nvPicPr>
          <p:blipFill rotWithShape="1">
            <a:blip r:embed="rId6">
              <a:alphaModFix/>
            </a:blip>
            <a:srcRect b="0" l="0" r="0" t="0"/>
            <a:stretch/>
          </p:blipFill>
          <p:spPr>
            <a:xfrm>
              <a:off x="1761795" y="1298313"/>
              <a:ext cx="3615313" cy="438912"/>
            </a:xfrm>
            <a:prstGeom prst="rect">
              <a:avLst/>
            </a:prstGeom>
            <a:noFill/>
            <a:ln>
              <a:noFill/>
            </a:ln>
          </p:spPr>
        </p:pic>
        <p:sp>
          <p:nvSpPr>
            <p:cNvPr id="76" name="Google Shape;76;p2"/>
            <p:cNvSpPr/>
            <p:nvPr/>
          </p:nvSpPr>
          <p:spPr>
            <a:xfrm>
              <a:off x="1863479" y="135514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D2D2F6"/>
                  </a:solidFill>
                  <a:latin typeface="Arial"/>
                  <a:ea typeface="Arial"/>
                  <a:cs typeface="Arial"/>
                  <a:sym typeface="Arial"/>
                </a:rPr>
                <a:t>2</a:t>
              </a:r>
              <a:endParaRPr b="1" i="0" sz="3200" u="none" cap="none" strike="noStrike">
                <a:solidFill>
                  <a:srgbClr val="D2D2F6"/>
                </a:solidFill>
                <a:latin typeface="Arial"/>
                <a:ea typeface="Arial"/>
                <a:cs typeface="Arial"/>
                <a:sym typeface="Arial"/>
              </a:endParaRPr>
            </a:p>
          </p:txBody>
        </p:sp>
        <p:sp>
          <p:nvSpPr>
            <p:cNvPr id="77" name="Google Shape;77;p2"/>
            <p:cNvSpPr/>
            <p:nvPr/>
          </p:nvSpPr>
          <p:spPr>
            <a:xfrm>
              <a:off x="2201949" y="1425119"/>
              <a:ext cx="32361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US" sz="2000">
                  <a:solidFill>
                    <a:srgbClr val="FFFFFF"/>
                  </a:solidFill>
                </a:rPr>
                <a:t>ICP vs Traditional Network</a:t>
              </a:r>
              <a:endParaRPr sz="2000">
                <a:solidFill>
                  <a:srgbClr val="FFFFFF"/>
                </a:solidFill>
              </a:endParaRPr>
            </a:p>
          </p:txBody>
        </p:sp>
      </p:grpSp>
      <p:grpSp>
        <p:nvGrpSpPr>
          <p:cNvPr id="78" name="Google Shape;78;p2"/>
          <p:cNvGrpSpPr/>
          <p:nvPr/>
        </p:nvGrpSpPr>
        <p:grpSpPr>
          <a:xfrm>
            <a:off x="3330521" y="1800007"/>
            <a:ext cx="6172062" cy="749838"/>
            <a:chOff x="1761795" y="792228"/>
            <a:chExt cx="3615313" cy="438912"/>
          </a:xfrm>
        </p:grpSpPr>
        <p:pic>
          <p:nvPicPr>
            <p:cNvPr descr="preencoded.png" id="79" name="Google Shape;79;p2"/>
            <p:cNvPicPr preferRelativeResize="0"/>
            <p:nvPr/>
          </p:nvPicPr>
          <p:blipFill rotWithShape="1">
            <a:blip r:embed="rId7">
              <a:alphaModFix/>
            </a:blip>
            <a:srcRect b="0" l="0" r="0" t="0"/>
            <a:stretch/>
          </p:blipFill>
          <p:spPr>
            <a:xfrm>
              <a:off x="1761795" y="792228"/>
              <a:ext cx="3615313" cy="438912"/>
            </a:xfrm>
            <a:prstGeom prst="rect">
              <a:avLst/>
            </a:prstGeom>
            <a:noFill/>
            <a:ln>
              <a:noFill/>
            </a:ln>
          </p:spPr>
        </p:pic>
        <p:sp>
          <p:nvSpPr>
            <p:cNvPr id="80" name="Google Shape;80;p2"/>
            <p:cNvSpPr/>
            <p:nvPr/>
          </p:nvSpPr>
          <p:spPr>
            <a:xfrm>
              <a:off x="1863479" y="86858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D2D2F6"/>
                  </a:solidFill>
                  <a:latin typeface="Arial"/>
                  <a:ea typeface="Arial"/>
                  <a:cs typeface="Arial"/>
                  <a:sym typeface="Arial"/>
                </a:rPr>
                <a:t>1</a:t>
              </a:r>
              <a:endParaRPr b="1" i="0" sz="3200" u="none" cap="none" strike="noStrike">
                <a:solidFill>
                  <a:srgbClr val="D2D2F6"/>
                </a:solidFill>
                <a:latin typeface="Arial"/>
                <a:ea typeface="Arial"/>
                <a:cs typeface="Arial"/>
                <a:sym typeface="Arial"/>
              </a:endParaRPr>
            </a:p>
          </p:txBody>
        </p:sp>
        <p:sp>
          <p:nvSpPr>
            <p:cNvPr id="81" name="Google Shape;81;p2"/>
            <p:cNvSpPr/>
            <p:nvPr/>
          </p:nvSpPr>
          <p:spPr>
            <a:xfrm>
              <a:off x="2187319" y="931683"/>
              <a:ext cx="27114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000"/>
                <a:buFont typeface="Arial"/>
                <a:buNone/>
              </a:pPr>
              <a:r>
                <a:rPr lang="en-US" sz="2000">
                  <a:solidFill>
                    <a:srgbClr val="FFFFFF"/>
                  </a:solidFill>
                </a:rPr>
                <a:t>Explanation of the Traditional Network</a:t>
              </a:r>
              <a:endParaRPr b="0" i="0" sz="2000" u="none" cap="none" strike="noStrike">
                <a:solidFill>
                  <a:srgbClr val="000000"/>
                </a:solidFill>
                <a:latin typeface="Arial"/>
                <a:ea typeface="Arial"/>
                <a:cs typeface="Arial"/>
                <a:sym typeface="Arial"/>
              </a:endParaRPr>
            </a:p>
          </p:txBody>
        </p:sp>
      </p:grpSp>
      <p:grpSp>
        <p:nvGrpSpPr>
          <p:cNvPr id="82" name="Google Shape;82;p2"/>
          <p:cNvGrpSpPr/>
          <p:nvPr/>
        </p:nvGrpSpPr>
        <p:grpSpPr>
          <a:xfrm>
            <a:off x="3330521" y="4948955"/>
            <a:ext cx="6172062" cy="749838"/>
            <a:chOff x="1761795" y="2263598"/>
            <a:chExt cx="3615313" cy="438912"/>
          </a:xfrm>
        </p:grpSpPr>
        <p:pic>
          <p:nvPicPr>
            <p:cNvPr descr="preencoded.png" id="83" name="Google Shape;83;p2"/>
            <p:cNvPicPr preferRelativeResize="0"/>
            <p:nvPr/>
          </p:nvPicPr>
          <p:blipFill rotWithShape="1">
            <a:blip r:embed="rId5">
              <a:alphaModFix/>
            </a:blip>
            <a:srcRect b="0" l="0" r="0" t="0"/>
            <a:stretch/>
          </p:blipFill>
          <p:spPr>
            <a:xfrm>
              <a:off x="1761795" y="2263598"/>
              <a:ext cx="3615313" cy="438912"/>
            </a:xfrm>
            <a:prstGeom prst="rect">
              <a:avLst/>
            </a:prstGeom>
            <a:noFill/>
            <a:ln>
              <a:noFill/>
            </a:ln>
          </p:spPr>
        </p:pic>
        <p:sp>
          <p:nvSpPr>
            <p:cNvPr id="84" name="Google Shape;84;p2"/>
            <p:cNvSpPr/>
            <p:nvPr/>
          </p:nvSpPr>
          <p:spPr>
            <a:xfrm>
              <a:off x="1863479" y="233995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D2D2F6"/>
                  </a:solidFill>
                  <a:latin typeface="Arial"/>
                  <a:ea typeface="Arial"/>
                  <a:cs typeface="Arial"/>
                  <a:sym typeface="Arial"/>
                </a:rPr>
                <a:t>5</a:t>
              </a:r>
              <a:endParaRPr b="1" i="0" sz="3200" u="none" cap="none" strike="noStrike">
                <a:solidFill>
                  <a:srgbClr val="D2D2F6"/>
                </a:solidFill>
                <a:latin typeface="Arial"/>
                <a:ea typeface="Arial"/>
                <a:cs typeface="Arial"/>
                <a:sym typeface="Arial"/>
              </a:endParaRPr>
            </a:p>
          </p:txBody>
        </p:sp>
        <p:sp>
          <p:nvSpPr>
            <p:cNvPr id="85" name="Google Shape;85;p2"/>
            <p:cNvSpPr/>
            <p:nvPr/>
          </p:nvSpPr>
          <p:spPr>
            <a:xfrm>
              <a:off x="2201946" y="2419875"/>
              <a:ext cx="21348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b="0" i="0" lang="en-US" sz="2000" u="none" cap="none" strike="noStrike">
                  <a:solidFill>
                    <a:srgbClr val="FFFFFF"/>
                  </a:solidFill>
                  <a:latin typeface="Arial"/>
                  <a:ea typeface="Arial"/>
                  <a:cs typeface="Arial"/>
                  <a:sym typeface="Arial"/>
                </a:rPr>
                <a:t>Conclusion</a:t>
              </a:r>
              <a:endParaRPr b="0" i="0" sz="2000" u="none" cap="none" strike="noStrike">
                <a:solidFill>
                  <a:srgbClr val="FFFFFF"/>
                </a:solidFill>
                <a:latin typeface="Arial"/>
                <a:ea typeface="Arial"/>
                <a:cs typeface="Arial"/>
                <a:sym typeface="Arial"/>
              </a:endParaRPr>
            </a:p>
          </p:txBody>
        </p:sp>
      </p:grpSp>
      <p:sp>
        <p:nvSpPr>
          <p:cNvPr id="86" name="Google Shape;86;p2"/>
          <p:cNvSpPr/>
          <p:nvPr/>
        </p:nvSpPr>
        <p:spPr>
          <a:xfrm>
            <a:off x="900009" y="828000"/>
            <a:ext cx="7165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b="1" i="0" lang="en-US" sz="3200" u="none" cap="none" strike="noStrike">
                <a:solidFill>
                  <a:srgbClr val="FFFFFF"/>
                </a:solidFill>
                <a:latin typeface="Arial"/>
                <a:ea typeface="Arial"/>
                <a:cs typeface="Arial"/>
                <a:sym typeface="Arial"/>
              </a:rPr>
              <a:t>Content</a:t>
            </a:r>
            <a:endParaRPr b="1" i="0" sz="3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3"/>
          <p:cNvSpPr txBox="1"/>
          <p:nvPr/>
        </p:nvSpPr>
        <p:spPr>
          <a:xfrm>
            <a:off x="900002" y="828000"/>
            <a:ext cx="9459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3200">
                <a:solidFill>
                  <a:srgbClr val="FFFFFF"/>
                </a:solidFill>
              </a:rPr>
              <a:t>Explanation of the Traditional Network </a:t>
            </a:r>
            <a:endParaRPr b="1" sz="3200">
              <a:solidFill>
                <a:srgbClr val="FFFFFF"/>
              </a:solidFill>
            </a:endParaRPr>
          </a:p>
        </p:txBody>
      </p:sp>
      <p:pic>
        <p:nvPicPr>
          <p:cNvPr descr="A picture containing diagram&#10;&#10;Description automatically generated" id="93" name="Google Shape;93;p3"/>
          <p:cNvPicPr preferRelativeResize="0"/>
          <p:nvPr/>
        </p:nvPicPr>
        <p:blipFill rotWithShape="1">
          <a:blip r:embed="rId4">
            <a:alphaModFix/>
          </a:blip>
          <a:srcRect b="0" l="0" r="0" t="0"/>
          <a:stretch/>
        </p:blipFill>
        <p:spPr>
          <a:xfrm>
            <a:off x="2911650" y="1800224"/>
            <a:ext cx="6368700" cy="4093800"/>
          </a:xfrm>
          <a:prstGeom prst="roundRect">
            <a:avLst>
              <a:gd fmla="val 0" name="adj"/>
            </a:avLst>
          </a:prstGeom>
          <a:noFill/>
          <a:ln>
            <a:noFill/>
          </a:ln>
          <a:effectLst>
            <a:outerShdw blurRad="76200" rotWithShape="0" algn="tl" dir="78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grpSp>
        <p:nvGrpSpPr>
          <p:cNvPr id="99" name="Google Shape;99;p5"/>
          <p:cNvGrpSpPr/>
          <p:nvPr/>
        </p:nvGrpSpPr>
        <p:grpSpPr>
          <a:xfrm>
            <a:off x="4961808" y="1427558"/>
            <a:ext cx="4515955" cy="1485075"/>
            <a:chOff x="4809408" y="1287600"/>
            <a:chExt cx="4515955" cy="1485075"/>
          </a:xfrm>
        </p:grpSpPr>
        <p:pic>
          <p:nvPicPr>
            <p:cNvPr descr="preencoded.png" id="100" name="Google Shape;100;p5"/>
            <p:cNvPicPr preferRelativeResize="0"/>
            <p:nvPr/>
          </p:nvPicPr>
          <p:blipFill rotWithShape="1">
            <a:blip r:embed="rId4">
              <a:alphaModFix/>
            </a:blip>
            <a:srcRect b="0" l="0" r="0" t="0"/>
            <a:stretch/>
          </p:blipFill>
          <p:spPr>
            <a:xfrm>
              <a:off x="4809408" y="1287600"/>
              <a:ext cx="4411477" cy="1485075"/>
            </a:xfrm>
            <a:prstGeom prst="rect">
              <a:avLst/>
            </a:prstGeom>
            <a:noFill/>
            <a:ln>
              <a:noFill/>
            </a:ln>
          </p:spPr>
        </p:pic>
        <p:sp>
          <p:nvSpPr>
            <p:cNvPr id="101" name="Google Shape;101;p5"/>
            <p:cNvSpPr txBox="1"/>
            <p:nvPr/>
          </p:nvSpPr>
          <p:spPr>
            <a:xfrm>
              <a:off x="5250763" y="1747321"/>
              <a:ext cx="4074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2500">
                  <a:solidFill>
                    <a:srgbClr val="FFFFFF"/>
                  </a:solidFill>
                </a:rPr>
                <a:t>IC Protocol</a:t>
              </a:r>
              <a:endParaRPr b="1" sz="2500">
                <a:solidFill>
                  <a:srgbClr val="FFFFFF"/>
                </a:solidFill>
              </a:endParaRPr>
            </a:p>
          </p:txBody>
        </p:sp>
      </p:grpSp>
      <p:sp>
        <p:nvSpPr>
          <p:cNvPr id="102" name="Google Shape;102;p5"/>
          <p:cNvSpPr txBox="1"/>
          <p:nvPr/>
        </p:nvSpPr>
        <p:spPr>
          <a:xfrm>
            <a:off x="899990" y="827991"/>
            <a:ext cx="59709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200">
                <a:solidFill>
                  <a:schemeClr val="lt1"/>
                </a:solidFill>
              </a:rPr>
              <a:t>ICP vs Traditional Network</a:t>
            </a:r>
            <a:endParaRPr b="1" sz="3200">
              <a:solidFill>
                <a:srgbClr val="FFFFFF"/>
              </a:solidFill>
            </a:endParaRPr>
          </a:p>
        </p:txBody>
      </p:sp>
      <p:grpSp>
        <p:nvGrpSpPr>
          <p:cNvPr id="103" name="Google Shape;103;p5"/>
          <p:cNvGrpSpPr/>
          <p:nvPr/>
        </p:nvGrpSpPr>
        <p:grpSpPr>
          <a:xfrm>
            <a:off x="975806" y="2534531"/>
            <a:ext cx="4205994" cy="369300"/>
            <a:chOff x="975806" y="2534531"/>
            <a:chExt cx="4205994" cy="369300"/>
          </a:xfrm>
        </p:grpSpPr>
        <p:sp>
          <p:nvSpPr>
            <p:cNvPr id="104" name="Google Shape;104;p5"/>
            <p:cNvSpPr txBox="1"/>
            <p:nvPr/>
          </p:nvSpPr>
          <p:spPr>
            <a:xfrm>
              <a:off x="1125200" y="2534531"/>
              <a:ext cx="4056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FFFFFF"/>
                  </a:solidFill>
                </a:rPr>
                <a:t>Limited Scalability</a:t>
              </a:r>
              <a:endParaRPr b="0" i="0" sz="1800" u="none" cap="none" strike="noStrike">
                <a:solidFill>
                  <a:schemeClr val="dk1"/>
                </a:solidFill>
                <a:latin typeface="Arial"/>
                <a:ea typeface="Arial"/>
                <a:cs typeface="Arial"/>
                <a:sym typeface="Arial"/>
              </a:endParaRPr>
            </a:p>
          </p:txBody>
        </p:sp>
        <p:sp>
          <p:nvSpPr>
            <p:cNvPr id="105" name="Google Shape;105;p5"/>
            <p:cNvSpPr/>
            <p:nvPr/>
          </p:nvSpPr>
          <p:spPr>
            <a:xfrm>
              <a:off x="975806" y="263546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06" name="Google Shape;106;p5"/>
          <p:cNvGrpSpPr/>
          <p:nvPr/>
        </p:nvGrpSpPr>
        <p:grpSpPr>
          <a:xfrm>
            <a:off x="977714" y="3008895"/>
            <a:ext cx="4709886" cy="461700"/>
            <a:chOff x="977714" y="3008895"/>
            <a:chExt cx="4709886" cy="461700"/>
          </a:xfrm>
        </p:grpSpPr>
        <p:sp>
          <p:nvSpPr>
            <p:cNvPr id="107" name="Google Shape;107;p5"/>
            <p:cNvSpPr txBox="1"/>
            <p:nvPr/>
          </p:nvSpPr>
          <p:spPr>
            <a:xfrm>
              <a:off x="1125200" y="3008895"/>
              <a:ext cx="456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Lack of Security </a:t>
              </a:r>
              <a:endParaRPr b="0" i="0" sz="1800" u="none" cap="none" strike="noStrike">
                <a:solidFill>
                  <a:schemeClr val="dk1"/>
                </a:solidFill>
                <a:latin typeface="Arial"/>
                <a:ea typeface="Arial"/>
                <a:cs typeface="Arial"/>
                <a:sym typeface="Arial"/>
              </a:endParaRPr>
            </a:p>
          </p:txBody>
        </p:sp>
        <p:sp>
          <p:nvSpPr>
            <p:cNvPr id="108" name="Google Shape;108;p5"/>
            <p:cNvSpPr/>
            <p:nvPr/>
          </p:nvSpPr>
          <p:spPr>
            <a:xfrm>
              <a:off x="977714" y="319155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09" name="Google Shape;109;p5"/>
          <p:cNvGrpSpPr/>
          <p:nvPr/>
        </p:nvGrpSpPr>
        <p:grpSpPr>
          <a:xfrm>
            <a:off x="563124" y="1427558"/>
            <a:ext cx="4411477" cy="1485075"/>
            <a:chOff x="563124" y="1427558"/>
            <a:chExt cx="4411477" cy="1485075"/>
          </a:xfrm>
        </p:grpSpPr>
        <p:pic>
          <p:nvPicPr>
            <p:cNvPr descr="preencoded.png" id="110" name="Google Shape;110;p5"/>
            <p:cNvPicPr preferRelativeResize="0"/>
            <p:nvPr/>
          </p:nvPicPr>
          <p:blipFill rotWithShape="1">
            <a:blip r:embed="rId4">
              <a:alphaModFix/>
            </a:blip>
            <a:srcRect b="0" l="0" r="0" t="0"/>
            <a:stretch/>
          </p:blipFill>
          <p:spPr>
            <a:xfrm>
              <a:off x="563124" y="1427558"/>
              <a:ext cx="4411477" cy="1485075"/>
            </a:xfrm>
            <a:prstGeom prst="rect">
              <a:avLst/>
            </a:prstGeom>
            <a:noFill/>
            <a:ln>
              <a:noFill/>
            </a:ln>
          </p:spPr>
        </p:pic>
        <p:sp>
          <p:nvSpPr>
            <p:cNvPr id="111" name="Google Shape;111;p5"/>
            <p:cNvSpPr txBox="1"/>
            <p:nvPr/>
          </p:nvSpPr>
          <p:spPr>
            <a:xfrm>
              <a:off x="883963" y="1887279"/>
              <a:ext cx="4074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500">
                  <a:solidFill>
                    <a:srgbClr val="FFFFFF"/>
                  </a:solidFill>
                </a:rPr>
                <a:t>Traditional Network</a:t>
              </a:r>
              <a:endParaRPr b="1" i="0" sz="2500" u="none" cap="none" strike="noStrike">
                <a:solidFill>
                  <a:srgbClr val="000000"/>
                </a:solidFill>
              </a:endParaRPr>
            </a:p>
          </p:txBody>
        </p:sp>
      </p:grpSp>
      <p:grpSp>
        <p:nvGrpSpPr>
          <p:cNvPr id="112" name="Google Shape;112;p5"/>
          <p:cNvGrpSpPr/>
          <p:nvPr/>
        </p:nvGrpSpPr>
        <p:grpSpPr>
          <a:xfrm>
            <a:off x="980776" y="3575660"/>
            <a:ext cx="5630524" cy="461700"/>
            <a:chOff x="980776" y="3575660"/>
            <a:chExt cx="5630524" cy="461700"/>
          </a:xfrm>
        </p:grpSpPr>
        <p:sp>
          <p:nvSpPr>
            <p:cNvPr id="113" name="Google Shape;113;p5"/>
            <p:cNvSpPr/>
            <p:nvPr/>
          </p:nvSpPr>
          <p:spPr>
            <a:xfrm>
              <a:off x="980776" y="3752064"/>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5"/>
            <p:cNvSpPr txBox="1"/>
            <p:nvPr/>
          </p:nvSpPr>
          <p:spPr>
            <a:xfrm>
              <a:off x="1125200" y="3575660"/>
              <a:ext cx="548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Dependence on Centralized Servers </a:t>
              </a:r>
              <a:endParaRPr b="0" i="0" sz="1800" u="none" cap="none" strike="noStrike">
                <a:solidFill>
                  <a:schemeClr val="dk1"/>
                </a:solidFill>
                <a:latin typeface="Arial"/>
                <a:ea typeface="Arial"/>
                <a:cs typeface="Arial"/>
                <a:sym typeface="Arial"/>
              </a:endParaRPr>
            </a:p>
          </p:txBody>
        </p:sp>
      </p:grpSp>
      <p:grpSp>
        <p:nvGrpSpPr>
          <p:cNvPr id="115" name="Google Shape;115;p5"/>
          <p:cNvGrpSpPr/>
          <p:nvPr/>
        </p:nvGrpSpPr>
        <p:grpSpPr>
          <a:xfrm>
            <a:off x="980776" y="4709188"/>
            <a:ext cx="3144424" cy="461700"/>
            <a:chOff x="980776" y="4709188"/>
            <a:chExt cx="3144424" cy="461700"/>
          </a:xfrm>
        </p:grpSpPr>
        <p:sp>
          <p:nvSpPr>
            <p:cNvPr id="116" name="Google Shape;116;p5"/>
            <p:cNvSpPr/>
            <p:nvPr/>
          </p:nvSpPr>
          <p:spPr>
            <a:xfrm>
              <a:off x="980776" y="4874482"/>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5"/>
            <p:cNvSpPr txBox="1"/>
            <p:nvPr/>
          </p:nvSpPr>
          <p:spPr>
            <a:xfrm>
              <a:off x="1125200" y="4709188"/>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Lack of Interoperability </a:t>
              </a:r>
              <a:endParaRPr b="0" i="0" sz="1400" u="none" cap="none" strike="noStrike">
                <a:solidFill>
                  <a:srgbClr val="000000"/>
                </a:solidFill>
                <a:latin typeface="Arial"/>
                <a:ea typeface="Arial"/>
                <a:cs typeface="Arial"/>
                <a:sym typeface="Arial"/>
              </a:endParaRPr>
            </a:p>
          </p:txBody>
        </p:sp>
      </p:grpSp>
      <p:grpSp>
        <p:nvGrpSpPr>
          <p:cNvPr id="118" name="Google Shape;118;p5"/>
          <p:cNvGrpSpPr/>
          <p:nvPr/>
        </p:nvGrpSpPr>
        <p:grpSpPr>
          <a:xfrm>
            <a:off x="976358" y="4142424"/>
            <a:ext cx="3148842" cy="461700"/>
            <a:chOff x="976358" y="4142424"/>
            <a:chExt cx="3148842" cy="461700"/>
          </a:xfrm>
        </p:grpSpPr>
        <p:sp>
          <p:nvSpPr>
            <p:cNvPr id="119" name="Google Shape;119;p5"/>
            <p:cNvSpPr/>
            <p:nvPr/>
          </p:nvSpPr>
          <p:spPr>
            <a:xfrm>
              <a:off x="976358" y="4314125"/>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 name="Google Shape;120;p5"/>
            <p:cNvSpPr txBox="1"/>
            <p:nvPr/>
          </p:nvSpPr>
          <p:spPr>
            <a:xfrm>
              <a:off x="1125200" y="4142424"/>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Inefficient Resource Use </a:t>
              </a:r>
              <a:endParaRPr b="0" i="0" sz="1400" u="none" cap="none" strike="noStrike">
                <a:solidFill>
                  <a:srgbClr val="000000"/>
                </a:solidFill>
                <a:latin typeface="Arial"/>
                <a:ea typeface="Arial"/>
                <a:cs typeface="Arial"/>
                <a:sym typeface="Arial"/>
              </a:endParaRPr>
            </a:p>
          </p:txBody>
        </p:sp>
      </p:grpSp>
      <p:grpSp>
        <p:nvGrpSpPr>
          <p:cNvPr id="121" name="Google Shape;121;p5"/>
          <p:cNvGrpSpPr/>
          <p:nvPr/>
        </p:nvGrpSpPr>
        <p:grpSpPr>
          <a:xfrm>
            <a:off x="5493381" y="2534531"/>
            <a:ext cx="4205994" cy="369300"/>
            <a:chOff x="975806" y="2534531"/>
            <a:chExt cx="4205994" cy="369300"/>
          </a:xfrm>
        </p:grpSpPr>
        <p:sp>
          <p:nvSpPr>
            <p:cNvPr id="122" name="Google Shape;122;p5"/>
            <p:cNvSpPr txBox="1"/>
            <p:nvPr/>
          </p:nvSpPr>
          <p:spPr>
            <a:xfrm>
              <a:off x="1125200" y="2534531"/>
              <a:ext cx="4056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FFFFFF"/>
                  </a:solidFill>
                </a:rPr>
                <a:t>High Scalability </a:t>
              </a:r>
              <a:endParaRPr b="0" i="0" sz="1800" u="none" cap="none" strike="noStrike">
                <a:solidFill>
                  <a:schemeClr val="dk1"/>
                </a:solidFill>
                <a:latin typeface="Arial"/>
                <a:ea typeface="Arial"/>
                <a:cs typeface="Arial"/>
                <a:sym typeface="Arial"/>
              </a:endParaRPr>
            </a:p>
          </p:txBody>
        </p:sp>
        <p:sp>
          <p:nvSpPr>
            <p:cNvPr id="123" name="Google Shape;123;p5"/>
            <p:cNvSpPr/>
            <p:nvPr/>
          </p:nvSpPr>
          <p:spPr>
            <a:xfrm>
              <a:off x="975806" y="263546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24" name="Google Shape;124;p5"/>
          <p:cNvGrpSpPr/>
          <p:nvPr/>
        </p:nvGrpSpPr>
        <p:grpSpPr>
          <a:xfrm>
            <a:off x="5495289" y="3008895"/>
            <a:ext cx="4709886" cy="461700"/>
            <a:chOff x="977714" y="3008895"/>
            <a:chExt cx="4709886" cy="461700"/>
          </a:xfrm>
        </p:grpSpPr>
        <p:sp>
          <p:nvSpPr>
            <p:cNvPr id="125" name="Google Shape;125;p5"/>
            <p:cNvSpPr txBox="1"/>
            <p:nvPr/>
          </p:nvSpPr>
          <p:spPr>
            <a:xfrm>
              <a:off x="1125200" y="3008895"/>
              <a:ext cx="456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Chain Key Technology </a:t>
              </a:r>
              <a:endParaRPr b="0" i="0" sz="1800" u="none" cap="none" strike="noStrike">
                <a:solidFill>
                  <a:schemeClr val="dk1"/>
                </a:solidFill>
                <a:latin typeface="Arial"/>
                <a:ea typeface="Arial"/>
                <a:cs typeface="Arial"/>
                <a:sym typeface="Arial"/>
              </a:endParaRPr>
            </a:p>
          </p:txBody>
        </p:sp>
        <p:sp>
          <p:nvSpPr>
            <p:cNvPr id="126" name="Google Shape;126;p5"/>
            <p:cNvSpPr/>
            <p:nvPr/>
          </p:nvSpPr>
          <p:spPr>
            <a:xfrm>
              <a:off x="977714" y="319155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27" name="Google Shape;127;p5"/>
          <p:cNvGrpSpPr/>
          <p:nvPr/>
        </p:nvGrpSpPr>
        <p:grpSpPr>
          <a:xfrm>
            <a:off x="5498351" y="3575660"/>
            <a:ext cx="5630524" cy="461700"/>
            <a:chOff x="980776" y="3575660"/>
            <a:chExt cx="5630524" cy="461700"/>
          </a:xfrm>
        </p:grpSpPr>
        <p:sp>
          <p:nvSpPr>
            <p:cNvPr id="128" name="Google Shape;128;p5"/>
            <p:cNvSpPr/>
            <p:nvPr/>
          </p:nvSpPr>
          <p:spPr>
            <a:xfrm>
              <a:off x="980776" y="3752064"/>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5"/>
            <p:cNvSpPr txBox="1"/>
            <p:nvPr/>
          </p:nvSpPr>
          <p:spPr>
            <a:xfrm>
              <a:off x="1125200" y="3575660"/>
              <a:ext cx="548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Network Nervous System (NNS) </a:t>
              </a:r>
              <a:endParaRPr b="0" i="0" sz="1800" u="none" cap="none" strike="noStrike">
                <a:solidFill>
                  <a:schemeClr val="dk1"/>
                </a:solidFill>
                <a:latin typeface="Arial"/>
                <a:ea typeface="Arial"/>
                <a:cs typeface="Arial"/>
                <a:sym typeface="Arial"/>
              </a:endParaRPr>
            </a:p>
          </p:txBody>
        </p:sp>
      </p:grpSp>
      <p:grpSp>
        <p:nvGrpSpPr>
          <p:cNvPr id="130" name="Google Shape;130;p5"/>
          <p:cNvGrpSpPr/>
          <p:nvPr/>
        </p:nvGrpSpPr>
        <p:grpSpPr>
          <a:xfrm>
            <a:off x="5493933" y="4142424"/>
            <a:ext cx="3148842" cy="461700"/>
            <a:chOff x="976358" y="4142424"/>
            <a:chExt cx="3148842" cy="461700"/>
          </a:xfrm>
        </p:grpSpPr>
        <p:sp>
          <p:nvSpPr>
            <p:cNvPr id="131" name="Google Shape;131;p5"/>
            <p:cNvSpPr/>
            <p:nvPr/>
          </p:nvSpPr>
          <p:spPr>
            <a:xfrm>
              <a:off x="976358" y="4314125"/>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5"/>
            <p:cNvSpPr txBox="1"/>
            <p:nvPr/>
          </p:nvSpPr>
          <p:spPr>
            <a:xfrm>
              <a:off x="1125200" y="4142424"/>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Security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4"/>
          <p:cNvSpPr txBox="1"/>
          <p:nvPr/>
        </p:nvSpPr>
        <p:spPr>
          <a:xfrm>
            <a:off x="899992" y="828000"/>
            <a:ext cx="8328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3200">
                <a:solidFill>
                  <a:srgbClr val="FFFFFF"/>
                </a:solidFill>
              </a:rPr>
              <a:t>Core 4-Layer Protocol </a:t>
            </a:r>
            <a:endParaRPr b="1" sz="3200">
              <a:solidFill>
                <a:srgbClr val="FFFFFF"/>
              </a:solidFill>
            </a:endParaRPr>
          </a:p>
        </p:txBody>
      </p:sp>
      <p:grpSp>
        <p:nvGrpSpPr>
          <p:cNvPr id="139" name="Google Shape;139;p4"/>
          <p:cNvGrpSpPr/>
          <p:nvPr/>
        </p:nvGrpSpPr>
        <p:grpSpPr>
          <a:xfrm>
            <a:off x="4077107" y="1804000"/>
            <a:ext cx="1708360" cy="3543147"/>
            <a:chOff x="1819832" y="1731"/>
            <a:chExt cx="1531200" cy="3543147"/>
          </a:xfrm>
        </p:grpSpPr>
        <p:sp>
          <p:nvSpPr>
            <p:cNvPr id="140" name="Google Shape;140;p4"/>
            <p:cNvSpPr/>
            <p:nvPr/>
          </p:nvSpPr>
          <p:spPr>
            <a:xfrm>
              <a:off x="1819832" y="1731"/>
              <a:ext cx="1531200" cy="644100"/>
            </a:xfrm>
            <a:prstGeom prst="roundRect">
              <a:avLst>
                <a:gd fmla="val 10000" name="adj"/>
              </a:avLst>
            </a:prstGeom>
            <a:solidFill>
              <a:srgbClr val="78909C"/>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1838701" y="20600"/>
              <a:ext cx="1493400" cy="606600"/>
            </a:xfrm>
            <a:prstGeom prst="rect">
              <a:avLst/>
            </a:prstGeom>
            <a:solidFill>
              <a:schemeClr val="dk1"/>
            </a:solid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800" u="none" cap="none" strike="noStrike">
                  <a:solidFill>
                    <a:srgbClr val="FFFFFF"/>
                  </a:solidFill>
                  <a:latin typeface="Arial"/>
                  <a:ea typeface="Arial"/>
                  <a:cs typeface="Arial"/>
                  <a:sym typeface="Arial"/>
                </a:rPr>
                <a:t>Peer-to-</a:t>
              </a:r>
              <a:r>
                <a:rPr lang="en-US" sz="1800">
                  <a:solidFill>
                    <a:srgbClr val="FFFFFF"/>
                  </a:solidFill>
                </a:rPr>
                <a:t>P</a:t>
              </a:r>
              <a:r>
                <a:rPr b="0" i="0" lang="en-US" sz="1800" u="none" cap="none" strike="noStrike">
                  <a:solidFill>
                    <a:srgbClr val="FFFFFF"/>
                  </a:solidFill>
                  <a:latin typeface="Arial"/>
                  <a:ea typeface="Arial"/>
                  <a:cs typeface="Arial"/>
                  <a:sym typeface="Arial"/>
                </a:rPr>
                <a:t>eer Layer</a:t>
              </a:r>
              <a:endParaRPr sz="1800"/>
            </a:p>
          </p:txBody>
        </p:sp>
        <p:sp>
          <p:nvSpPr>
            <p:cNvPr id="142" name="Google Shape;142;p4"/>
            <p:cNvSpPr/>
            <p:nvPr/>
          </p:nvSpPr>
          <p:spPr>
            <a:xfrm rot="5400000">
              <a:off x="2464672" y="662079"/>
              <a:ext cx="241500" cy="289800"/>
            </a:xfrm>
            <a:prstGeom prst="rightArrow">
              <a:avLst>
                <a:gd fmla="val 60000" name="adj1"/>
                <a:gd fmla="val 50000" name="adj2"/>
              </a:avLst>
            </a:prstGeom>
            <a:solidFill>
              <a:srgbClr val="BCC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2498399" y="686228"/>
              <a:ext cx="174000" cy="169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44" name="Google Shape;144;p4"/>
            <p:cNvSpPr/>
            <p:nvPr/>
          </p:nvSpPr>
          <p:spPr>
            <a:xfrm>
              <a:off x="1819832" y="968080"/>
              <a:ext cx="1531200" cy="644100"/>
            </a:xfrm>
            <a:prstGeom prst="roundRect">
              <a:avLst>
                <a:gd fmla="val 10000" name="adj"/>
              </a:avLst>
            </a:prstGeom>
            <a:solidFill>
              <a:srgbClr val="78909C"/>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txBox="1"/>
            <p:nvPr/>
          </p:nvSpPr>
          <p:spPr>
            <a:xfrm>
              <a:off x="1838701" y="986949"/>
              <a:ext cx="1493400" cy="606600"/>
            </a:xfrm>
            <a:prstGeom prst="rect">
              <a:avLst/>
            </a:prstGeom>
            <a:solidFill>
              <a:srgbClr val="000000"/>
            </a:solid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800" u="none" cap="none" strike="noStrike">
                  <a:solidFill>
                    <a:srgbClr val="FFFFFF"/>
                  </a:solidFill>
                  <a:latin typeface="Arial"/>
                  <a:ea typeface="Arial"/>
                  <a:cs typeface="Arial"/>
                  <a:sym typeface="Arial"/>
                </a:rPr>
                <a:t>Consensus Layer</a:t>
              </a:r>
              <a:endParaRPr sz="1800"/>
            </a:p>
          </p:txBody>
        </p:sp>
        <p:sp>
          <p:nvSpPr>
            <p:cNvPr id="146" name="Google Shape;146;p4"/>
            <p:cNvSpPr/>
            <p:nvPr/>
          </p:nvSpPr>
          <p:spPr>
            <a:xfrm rot="5400000">
              <a:off x="2464672" y="1628428"/>
              <a:ext cx="241500" cy="289800"/>
            </a:xfrm>
            <a:prstGeom prst="rightArrow">
              <a:avLst>
                <a:gd fmla="val 60000" name="adj1"/>
                <a:gd fmla="val 50000" name="adj2"/>
              </a:avLst>
            </a:prstGeom>
            <a:solidFill>
              <a:srgbClr val="BCC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2498399" y="1652577"/>
              <a:ext cx="174000" cy="169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48" name="Google Shape;148;p4"/>
            <p:cNvSpPr/>
            <p:nvPr/>
          </p:nvSpPr>
          <p:spPr>
            <a:xfrm>
              <a:off x="1819832" y="1934429"/>
              <a:ext cx="1531200" cy="644100"/>
            </a:xfrm>
            <a:prstGeom prst="roundRect">
              <a:avLst>
                <a:gd fmla="val 10000" name="adj"/>
              </a:avLst>
            </a:prstGeom>
            <a:solidFill>
              <a:srgbClr val="78909C"/>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txBox="1"/>
            <p:nvPr/>
          </p:nvSpPr>
          <p:spPr>
            <a:xfrm>
              <a:off x="1838701" y="1953298"/>
              <a:ext cx="1493400" cy="606600"/>
            </a:xfrm>
            <a:prstGeom prst="rect">
              <a:avLst/>
            </a:prstGeom>
            <a:solidFill>
              <a:srgbClr val="000000"/>
            </a:solid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800" u="none" cap="none" strike="noStrike">
                  <a:solidFill>
                    <a:srgbClr val="FFFFFF"/>
                  </a:solidFill>
                  <a:latin typeface="Arial"/>
                  <a:ea typeface="Arial"/>
                  <a:cs typeface="Arial"/>
                  <a:sym typeface="Arial"/>
                </a:rPr>
                <a:t>Message Routing Layer</a:t>
              </a:r>
              <a:endParaRPr sz="1800"/>
            </a:p>
          </p:txBody>
        </p:sp>
        <p:sp>
          <p:nvSpPr>
            <p:cNvPr id="150" name="Google Shape;150;p4"/>
            <p:cNvSpPr/>
            <p:nvPr/>
          </p:nvSpPr>
          <p:spPr>
            <a:xfrm rot="5400000">
              <a:off x="2464672" y="2594777"/>
              <a:ext cx="241500" cy="289800"/>
            </a:xfrm>
            <a:prstGeom prst="rightArrow">
              <a:avLst>
                <a:gd fmla="val 60000" name="adj1"/>
                <a:gd fmla="val 50000" name="adj2"/>
              </a:avLst>
            </a:prstGeom>
            <a:solidFill>
              <a:srgbClr val="BCC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nvSpPr>
          <p:spPr>
            <a:xfrm>
              <a:off x="2498399" y="2618926"/>
              <a:ext cx="174000" cy="169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2" name="Google Shape;152;p4"/>
            <p:cNvSpPr/>
            <p:nvPr/>
          </p:nvSpPr>
          <p:spPr>
            <a:xfrm>
              <a:off x="1819832" y="2900778"/>
              <a:ext cx="1531200" cy="644100"/>
            </a:xfrm>
            <a:prstGeom prst="roundRect">
              <a:avLst>
                <a:gd fmla="val 10000" name="adj"/>
              </a:avLst>
            </a:prstGeom>
            <a:solidFill>
              <a:srgbClr val="78909C"/>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1838701" y="2919647"/>
              <a:ext cx="1493400" cy="606600"/>
            </a:xfrm>
            <a:prstGeom prst="rect">
              <a:avLst/>
            </a:prstGeom>
            <a:solidFill>
              <a:schemeClr val="dk1"/>
            </a:solid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800" u="none" cap="none" strike="noStrike">
                  <a:solidFill>
                    <a:srgbClr val="FFFFFF"/>
                  </a:solidFill>
                  <a:latin typeface="Arial"/>
                  <a:ea typeface="Arial"/>
                  <a:cs typeface="Arial"/>
                  <a:sym typeface="Arial"/>
                </a:rPr>
                <a:t>Execution Layer</a:t>
              </a:r>
              <a:endParaRPr sz="1800"/>
            </a:p>
          </p:txBody>
        </p:sp>
      </p:grpSp>
      <p:pic>
        <p:nvPicPr>
          <p:cNvPr descr="A picture containing box, shelf&#10;&#10;Description automatically generated" id="154" name="Google Shape;154;p4"/>
          <p:cNvPicPr preferRelativeResize="0"/>
          <p:nvPr/>
        </p:nvPicPr>
        <p:blipFill rotWithShape="1">
          <a:blip r:embed="rId4">
            <a:alphaModFix/>
          </a:blip>
          <a:srcRect b="12503" l="12422" r="7692" t="0"/>
          <a:stretch/>
        </p:blipFill>
        <p:spPr>
          <a:xfrm>
            <a:off x="6232842" y="1800217"/>
            <a:ext cx="1594800" cy="842700"/>
          </a:xfrm>
          <a:prstGeom prst="roundRect">
            <a:avLst>
              <a:gd fmla="val 16667" name="adj"/>
            </a:avLst>
          </a:prstGeom>
          <a:noFill/>
          <a:ln>
            <a:noFill/>
          </a:ln>
        </p:spPr>
      </p:pic>
      <p:pic>
        <p:nvPicPr>
          <p:cNvPr descr="A picture containing text, vector graphics&#10;&#10;Description automatically generated" id="155" name="Google Shape;155;p4"/>
          <p:cNvPicPr preferRelativeResize="0"/>
          <p:nvPr/>
        </p:nvPicPr>
        <p:blipFill rotWithShape="1">
          <a:blip r:embed="rId5">
            <a:alphaModFix/>
          </a:blip>
          <a:srcRect b="10895" l="4026" r="-366" t="452"/>
          <a:stretch/>
        </p:blipFill>
        <p:spPr>
          <a:xfrm>
            <a:off x="6231905" y="2750982"/>
            <a:ext cx="1600200" cy="819900"/>
          </a:xfrm>
          <a:prstGeom prst="roundRect">
            <a:avLst>
              <a:gd fmla="val 16667" name="adj"/>
            </a:avLst>
          </a:prstGeom>
          <a:noFill/>
          <a:ln>
            <a:noFill/>
          </a:ln>
        </p:spPr>
      </p:pic>
      <p:pic>
        <p:nvPicPr>
          <p:cNvPr descr="A picture containing graphical user interface&#10;&#10;Description automatically generated" id="156" name="Google Shape;156;p4"/>
          <p:cNvPicPr preferRelativeResize="0"/>
          <p:nvPr/>
        </p:nvPicPr>
        <p:blipFill rotWithShape="1">
          <a:blip r:embed="rId6">
            <a:alphaModFix/>
          </a:blip>
          <a:srcRect b="19015" l="11356" r="4397" t="0"/>
          <a:stretch/>
        </p:blipFill>
        <p:spPr>
          <a:xfrm>
            <a:off x="6231907" y="3735302"/>
            <a:ext cx="1599300" cy="799200"/>
          </a:xfrm>
          <a:prstGeom prst="roundRect">
            <a:avLst>
              <a:gd fmla="val 16667" name="adj"/>
            </a:avLst>
          </a:prstGeom>
          <a:noFill/>
          <a:ln>
            <a:noFill/>
          </a:ln>
        </p:spPr>
      </p:pic>
      <p:pic>
        <p:nvPicPr>
          <p:cNvPr descr="Background pattern&#10;&#10;Description automatically generated" id="157" name="Google Shape;157;p4"/>
          <p:cNvPicPr preferRelativeResize="0"/>
          <p:nvPr/>
        </p:nvPicPr>
        <p:blipFill rotWithShape="1">
          <a:blip r:embed="rId7">
            <a:alphaModFix/>
          </a:blip>
          <a:srcRect b="19478" l="1832" r="-364" t="0"/>
          <a:stretch/>
        </p:blipFill>
        <p:spPr>
          <a:xfrm>
            <a:off x="6230767" y="4647302"/>
            <a:ext cx="1600200" cy="7389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grpSp>
        <p:nvGrpSpPr>
          <p:cNvPr id="163" name="Google Shape;163;p6"/>
          <p:cNvGrpSpPr/>
          <p:nvPr/>
        </p:nvGrpSpPr>
        <p:grpSpPr>
          <a:xfrm>
            <a:off x="969492" y="1254487"/>
            <a:ext cx="11359448" cy="2204074"/>
            <a:chOff x="969492" y="1254487"/>
            <a:chExt cx="11359448" cy="2204074"/>
          </a:xfrm>
        </p:grpSpPr>
        <p:pic>
          <p:nvPicPr>
            <p:cNvPr descr="preencoded.png" id="164" name="Google Shape;164;p6"/>
            <p:cNvPicPr preferRelativeResize="0"/>
            <p:nvPr/>
          </p:nvPicPr>
          <p:blipFill rotWithShape="1">
            <a:blip r:embed="rId4">
              <a:alphaModFix/>
            </a:blip>
            <a:srcRect b="0" l="0" r="0" t="0"/>
            <a:stretch/>
          </p:blipFill>
          <p:spPr>
            <a:xfrm>
              <a:off x="969492" y="1254487"/>
              <a:ext cx="11359448" cy="2204074"/>
            </a:xfrm>
            <a:prstGeom prst="rect">
              <a:avLst/>
            </a:prstGeom>
            <a:noFill/>
            <a:ln>
              <a:noFill/>
            </a:ln>
          </p:spPr>
        </p:pic>
        <p:sp>
          <p:nvSpPr>
            <p:cNvPr id="165" name="Google Shape;165;p6"/>
            <p:cNvSpPr/>
            <p:nvPr/>
          </p:nvSpPr>
          <p:spPr>
            <a:xfrm>
              <a:off x="2106575" y="1895138"/>
              <a:ext cx="89616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US" sz="1800">
                  <a:solidFill>
                    <a:srgbClr val="FCB13B"/>
                  </a:solidFill>
                </a:rPr>
                <a:t>Peer-to-Peer:</a:t>
              </a:r>
              <a:r>
                <a:rPr b="0" i="0" lang="en-US" sz="1800" u="none" cap="none" strike="noStrike">
                  <a:solidFill>
                    <a:srgbClr val="FFFFFF"/>
                  </a:solidFill>
                  <a:latin typeface="Arial"/>
                  <a:ea typeface="Arial"/>
                  <a:cs typeface="Arial"/>
                  <a:sym typeface="Arial"/>
                </a:rPr>
                <a:t> </a:t>
              </a:r>
              <a:r>
                <a:rPr lang="en-US" sz="1800">
                  <a:solidFill>
                    <a:srgbClr val="FFFFFF"/>
                  </a:solidFill>
                </a:rPr>
                <a:t>The Peer-to-Peer (P2P) layer in the Internet Computer Protocol ensures secure communication between nodes within a subnet. It allows nodes to broadcast messages or "artifacts" to all other nodes, guaranteeing their delivery.</a:t>
              </a:r>
              <a:endParaRPr b="0" i="0" sz="1800" u="none" cap="none" strike="noStrike">
                <a:solidFill>
                  <a:srgbClr val="FFFFFF"/>
                </a:solidFill>
                <a:latin typeface="Arial"/>
                <a:ea typeface="Arial"/>
                <a:cs typeface="Arial"/>
                <a:sym typeface="Arial"/>
              </a:endParaRPr>
            </a:p>
          </p:txBody>
        </p:sp>
      </p:grpSp>
      <p:grpSp>
        <p:nvGrpSpPr>
          <p:cNvPr id="166" name="Google Shape;166;p6"/>
          <p:cNvGrpSpPr/>
          <p:nvPr/>
        </p:nvGrpSpPr>
        <p:grpSpPr>
          <a:xfrm>
            <a:off x="969492" y="2329992"/>
            <a:ext cx="11359448" cy="2204074"/>
            <a:chOff x="969492" y="2329992"/>
            <a:chExt cx="11359448" cy="2204074"/>
          </a:xfrm>
        </p:grpSpPr>
        <p:pic>
          <p:nvPicPr>
            <p:cNvPr descr="preencoded.png" id="167" name="Google Shape;167;p6"/>
            <p:cNvPicPr preferRelativeResize="0"/>
            <p:nvPr/>
          </p:nvPicPr>
          <p:blipFill rotWithShape="1">
            <a:blip r:embed="rId4">
              <a:alphaModFix/>
            </a:blip>
            <a:srcRect b="0" l="0" r="0" t="0"/>
            <a:stretch/>
          </p:blipFill>
          <p:spPr>
            <a:xfrm>
              <a:off x="969492" y="2329992"/>
              <a:ext cx="11359448" cy="2204074"/>
            </a:xfrm>
            <a:prstGeom prst="rect">
              <a:avLst/>
            </a:prstGeom>
            <a:noFill/>
            <a:ln>
              <a:noFill/>
            </a:ln>
          </p:spPr>
        </p:pic>
        <p:sp>
          <p:nvSpPr>
            <p:cNvPr id="168" name="Google Shape;168;p6"/>
            <p:cNvSpPr/>
            <p:nvPr/>
          </p:nvSpPr>
          <p:spPr>
            <a:xfrm>
              <a:off x="2106575" y="3001575"/>
              <a:ext cx="9116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US" sz="1800">
                  <a:solidFill>
                    <a:srgbClr val="FCB13B"/>
                  </a:solidFill>
                </a:rPr>
                <a:t>Consensus:</a:t>
              </a:r>
              <a:r>
                <a:rPr b="0" i="0" lang="en-US" sz="1800" u="none" cap="none" strike="noStrike">
                  <a:solidFill>
                    <a:srgbClr val="FFFFFF"/>
                  </a:solidFill>
                  <a:latin typeface="Arial"/>
                  <a:ea typeface="Arial"/>
                  <a:cs typeface="Arial"/>
                  <a:sym typeface="Arial"/>
                </a:rPr>
                <a:t> </a:t>
              </a:r>
              <a:r>
                <a:rPr lang="en-US" sz="1800">
                  <a:solidFill>
                    <a:srgbClr val="FFFFFF"/>
                  </a:solidFill>
                </a:rPr>
                <a:t>The IC protocol uses a consensus mechanism to agree on and order messages. It provides instant finality, high throughput, and robustness, unlike Bitcoin's probabilistic finality.</a:t>
              </a:r>
              <a:endParaRPr b="0" i="0" sz="1800" u="none" cap="none" strike="noStrike">
                <a:solidFill>
                  <a:srgbClr val="FFFFFF"/>
                </a:solidFill>
                <a:latin typeface="Arial"/>
                <a:ea typeface="Arial"/>
                <a:cs typeface="Arial"/>
                <a:sym typeface="Arial"/>
              </a:endParaRPr>
            </a:p>
          </p:txBody>
        </p:sp>
      </p:grpSp>
      <p:grpSp>
        <p:nvGrpSpPr>
          <p:cNvPr id="169" name="Google Shape;169;p6"/>
          <p:cNvGrpSpPr/>
          <p:nvPr/>
        </p:nvGrpSpPr>
        <p:grpSpPr>
          <a:xfrm>
            <a:off x="969492" y="3405496"/>
            <a:ext cx="11359448" cy="2204074"/>
            <a:chOff x="969492" y="3405496"/>
            <a:chExt cx="11359448" cy="2204074"/>
          </a:xfrm>
        </p:grpSpPr>
        <p:pic>
          <p:nvPicPr>
            <p:cNvPr descr="preencoded.png" id="170" name="Google Shape;170;p6"/>
            <p:cNvPicPr preferRelativeResize="0"/>
            <p:nvPr/>
          </p:nvPicPr>
          <p:blipFill rotWithShape="1">
            <a:blip r:embed="rId4">
              <a:alphaModFix/>
            </a:blip>
            <a:srcRect b="0" l="0" r="0" t="0"/>
            <a:stretch/>
          </p:blipFill>
          <p:spPr>
            <a:xfrm>
              <a:off x="969492" y="3405496"/>
              <a:ext cx="11359448" cy="2204074"/>
            </a:xfrm>
            <a:prstGeom prst="rect">
              <a:avLst/>
            </a:prstGeom>
            <a:noFill/>
            <a:ln>
              <a:noFill/>
            </a:ln>
          </p:spPr>
        </p:pic>
        <p:sp>
          <p:nvSpPr>
            <p:cNvPr id="171" name="Google Shape;171;p6"/>
            <p:cNvSpPr/>
            <p:nvPr/>
          </p:nvSpPr>
          <p:spPr>
            <a:xfrm>
              <a:off x="2106575" y="4053925"/>
              <a:ext cx="8828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US" sz="1800">
                  <a:solidFill>
                    <a:srgbClr val="FCB13B"/>
                  </a:solidFill>
                </a:rPr>
                <a:t>Message Routing:</a:t>
              </a:r>
              <a:r>
                <a:rPr b="0" i="0" lang="en-US" sz="1800" u="none" cap="none" strike="noStrike">
                  <a:solidFill>
                    <a:srgbClr val="FFFFFF"/>
                  </a:solidFill>
                  <a:latin typeface="Arial"/>
                  <a:ea typeface="Arial"/>
                  <a:cs typeface="Arial"/>
                  <a:sym typeface="Arial"/>
                </a:rPr>
                <a:t> </a:t>
              </a:r>
              <a:r>
                <a:rPr lang="en-US" sz="1800">
                  <a:solidFill>
                    <a:srgbClr val="FFFFFF"/>
                  </a:solidFill>
                </a:rPr>
                <a:t>Handles the induction and routing of messages between canisters, potentially across different subnets. </a:t>
              </a:r>
              <a:r>
                <a:rPr lang="en-US" sz="1800">
                  <a:solidFill>
                    <a:srgbClr val="FFFFFF"/>
                  </a:solidFill>
                </a:rPr>
                <a:t>It e</a:t>
              </a:r>
              <a:r>
                <a:rPr lang="en-US" sz="1800">
                  <a:solidFill>
                    <a:srgbClr val="FFFFFF"/>
                  </a:solidFill>
                </a:rPr>
                <a:t>nsures consistent message processing across all nodes in a subnet and enables inter-subnet communication (XNet messaging).</a:t>
              </a:r>
              <a:endParaRPr b="0" i="0" sz="1800" u="none" cap="none" strike="noStrike">
                <a:solidFill>
                  <a:srgbClr val="FFFFFF"/>
                </a:solidFill>
                <a:latin typeface="Arial"/>
                <a:ea typeface="Arial"/>
                <a:cs typeface="Arial"/>
                <a:sym typeface="Arial"/>
              </a:endParaRPr>
            </a:p>
          </p:txBody>
        </p:sp>
      </p:grpSp>
      <p:sp>
        <p:nvSpPr>
          <p:cNvPr id="172" name="Google Shape;172;p6"/>
          <p:cNvSpPr/>
          <p:nvPr/>
        </p:nvSpPr>
        <p:spPr>
          <a:xfrm>
            <a:off x="899997" y="828000"/>
            <a:ext cx="9802500" cy="990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b="1" lang="en-US" sz="3200">
                <a:solidFill>
                  <a:srgbClr val="FFFFFF"/>
                </a:solidFill>
              </a:rPr>
              <a:t>Architecture of the Internet Computer </a:t>
            </a:r>
            <a:endParaRPr b="1" sz="3200">
              <a:solidFill>
                <a:srgbClr val="FFFFFF"/>
              </a:solidFill>
            </a:endParaRPr>
          </a:p>
        </p:txBody>
      </p:sp>
      <p:grpSp>
        <p:nvGrpSpPr>
          <p:cNvPr id="173" name="Google Shape;173;p6"/>
          <p:cNvGrpSpPr/>
          <p:nvPr/>
        </p:nvGrpSpPr>
        <p:grpSpPr>
          <a:xfrm>
            <a:off x="969492" y="4481000"/>
            <a:ext cx="11359448" cy="2204074"/>
            <a:chOff x="969492" y="4481000"/>
            <a:chExt cx="11359448" cy="2204074"/>
          </a:xfrm>
        </p:grpSpPr>
        <p:pic>
          <p:nvPicPr>
            <p:cNvPr descr="preencoded.png" id="174" name="Google Shape;174;p6"/>
            <p:cNvPicPr preferRelativeResize="0"/>
            <p:nvPr/>
          </p:nvPicPr>
          <p:blipFill rotWithShape="1">
            <a:blip r:embed="rId4">
              <a:alphaModFix/>
            </a:blip>
            <a:srcRect b="0" l="0" r="0" t="0"/>
            <a:stretch/>
          </p:blipFill>
          <p:spPr>
            <a:xfrm>
              <a:off x="969492" y="4481000"/>
              <a:ext cx="11359448" cy="2204074"/>
            </a:xfrm>
            <a:prstGeom prst="rect">
              <a:avLst/>
            </a:prstGeom>
            <a:noFill/>
            <a:ln>
              <a:noFill/>
            </a:ln>
          </p:spPr>
        </p:pic>
        <p:sp>
          <p:nvSpPr>
            <p:cNvPr id="175" name="Google Shape;175;p6"/>
            <p:cNvSpPr/>
            <p:nvPr/>
          </p:nvSpPr>
          <p:spPr>
            <a:xfrm>
              <a:off x="2106575" y="5127121"/>
              <a:ext cx="8828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US" sz="1800">
                  <a:solidFill>
                    <a:srgbClr val="FCB13B"/>
                  </a:solidFill>
                </a:rPr>
                <a:t>Execution</a:t>
              </a:r>
              <a:r>
                <a:rPr b="1" lang="en-US" sz="1800">
                  <a:solidFill>
                    <a:srgbClr val="FCB13B"/>
                  </a:solidFill>
                </a:rPr>
                <a:t>:</a:t>
              </a:r>
              <a:r>
                <a:rPr b="0" i="0" lang="en-US" sz="1800" u="none" cap="none" strike="noStrike">
                  <a:solidFill>
                    <a:srgbClr val="FFFFFF"/>
                  </a:solidFill>
                  <a:latin typeface="Arial"/>
                  <a:ea typeface="Arial"/>
                  <a:cs typeface="Arial"/>
                  <a:sym typeface="Arial"/>
                </a:rPr>
                <a:t> </a:t>
              </a:r>
              <a:r>
                <a:rPr lang="en-US" sz="1800">
                  <a:solidFill>
                    <a:srgbClr val="FFFFFF"/>
                  </a:solidFill>
                </a:rPr>
                <a:t>The Execution layer is the top layer of the Internet Computer Protocol, executing canister smart contract code using a WebAssembly virtual machine on each node.</a:t>
              </a:r>
              <a:endParaRPr b="0" i="0" sz="1800" u="none" cap="none" strike="noStrike">
                <a:solidFill>
                  <a:srgbClr val="FFFFF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2507f2f93a5_0_72"/>
          <p:cNvSpPr txBox="1"/>
          <p:nvPr/>
        </p:nvSpPr>
        <p:spPr>
          <a:xfrm>
            <a:off x="899990" y="827991"/>
            <a:ext cx="5970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FFFF"/>
                </a:solidFill>
              </a:rPr>
              <a:t>Conclusion</a:t>
            </a:r>
            <a:endParaRPr sz="3200">
              <a:solidFill>
                <a:schemeClr val="dk1"/>
              </a:solidFill>
              <a:latin typeface="Arial"/>
              <a:ea typeface="Arial"/>
              <a:cs typeface="Arial"/>
              <a:sym typeface="Arial"/>
            </a:endParaRPr>
          </a:p>
        </p:txBody>
      </p:sp>
      <p:grpSp>
        <p:nvGrpSpPr>
          <p:cNvPr id="182" name="Google Shape;182;g2507f2f93a5_0_72"/>
          <p:cNvGrpSpPr/>
          <p:nvPr/>
        </p:nvGrpSpPr>
        <p:grpSpPr>
          <a:xfrm>
            <a:off x="975806" y="2763131"/>
            <a:ext cx="4205994" cy="369300"/>
            <a:chOff x="975806" y="2534531"/>
            <a:chExt cx="4205994" cy="369300"/>
          </a:xfrm>
        </p:grpSpPr>
        <p:sp>
          <p:nvSpPr>
            <p:cNvPr id="183" name="Google Shape;183;g2507f2f93a5_0_72"/>
            <p:cNvSpPr txBox="1"/>
            <p:nvPr/>
          </p:nvSpPr>
          <p:spPr>
            <a:xfrm>
              <a:off x="1125200" y="2534531"/>
              <a:ext cx="405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rPr>
                <a:t>Peer-to-Peer</a:t>
              </a:r>
              <a:endParaRPr sz="1800">
                <a:solidFill>
                  <a:schemeClr val="dk1"/>
                </a:solidFill>
                <a:latin typeface="Arial"/>
                <a:ea typeface="Arial"/>
                <a:cs typeface="Arial"/>
                <a:sym typeface="Arial"/>
              </a:endParaRPr>
            </a:p>
          </p:txBody>
        </p:sp>
        <p:sp>
          <p:nvSpPr>
            <p:cNvPr id="184" name="Google Shape;184;g2507f2f93a5_0_72"/>
            <p:cNvSpPr/>
            <p:nvPr/>
          </p:nvSpPr>
          <p:spPr>
            <a:xfrm>
              <a:off x="975806" y="263546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85" name="Google Shape;185;g2507f2f93a5_0_72"/>
          <p:cNvGrpSpPr/>
          <p:nvPr/>
        </p:nvGrpSpPr>
        <p:grpSpPr>
          <a:xfrm>
            <a:off x="977714" y="3237495"/>
            <a:ext cx="4709886" cy="461700"/>
            <a:chOff x="977714" y="3008895"/>
            <a:chExt cx="4709886" cy="461700"/>
          </a:xfrm>
        </p:grpSpPr>
        <p:sp>
          <p:nvSpPr>
            <p:cNvPr id="186" name="Google Shape;186;g2507f2f93a5_0_72"/>
            <p:cNvSpPr txBox="1"/>
            <p:nvPr/>
          </p:nvSpPr>
          <p:spPr>
            <a:xfrm>
              <a:off x="1125200" y="3008895"/>
              <a:ext cx="456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Consensus</a:t>
              </a:r>
              <a:endParaRPr sz="1800">
                <a:solidFill>
                  <a:schemeClr val="dk1"/>
                </a:solidFill>
              </a:endParaRPr>
            </a:p>
          </p:txBody>
        </p:sp>
        <p:sp>
          <p:nvSpPr>
            <p:cNvPr id="187" name="Google Shape;187;g2507f2f93a5_0_72"/>
            <p:cNvSpPr/>
            <p:nvPr/>
          </p:nvSpPr>
          <p:spPr>
            <a:xfrm>
              <a:off x="977714" y="3191557"/>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88" name="Google Shape;188;g2507f2f93a5_0_72"/>
          <p:cNvSpPr txBox="1"/>
          <p:nvPr/>
        </p:nvSpPr>
        <p:spPr>
          <a:xfrm>
            <a:off x="899995" y="1800000"/>
            <a:ext cx="9525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SzPts val="1100"/>
              <a:buNone/>
            </a:pPr>
            <a:r>
              <a:rPr lang="en-US" sz="2000">
                <a:solidFill>
                  <a:srgbClr val="FFFFFF"/>
                </a:solidFill>
              </a:rPr>
              <a:t>The Internet Computer's architecture is powered by the Internet Computer Protocol (ICP), consisting of four layers: </a:t>
            </a:r>
            <a:endParaRPr sz="2000">
              <a:solidFill>
                <a:srgbClr val="FFFFFF"/>
              </a:solidFill>
            </a:endParaRPr>
          </a:p>
        </p:txBody>
      </p:sp>
      <p:grpSp>
        <p:nvGrpSpPr>
          <p:cNvPr id="189" name="Google Shape;189;g2507f2f93a5_0_72"/>
          <p:cNvGrpSpPr/>
          <p:nvPr/>
        </p:nvGrpSpPr>
        <p:grpSpPr>
          <a:xfrm>
            <a:off x="980776" y="3804260"/>
            <a:ext cx="5630524" cy="461700"/>
            <a:chOff x="980776" y="3575660"/>
            <a:chExt cx="5630524" cy="461700"/>
          </a:xfrm>
        </p:grpSpPr>
        <p:sp>
          <p:nvSpPr>
            <p:cNvPr id="190" name="Google Shape;190;g2507f2f93a5_0_72"/>
            <p:cNvSpPr/>
            <p:nvPr/>
          </p:nvSpPr>
          <p:spPr>
            <a:xfrm>
              <a:off x="980776" y="3752064"/>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1" name="Google Shape;191;g2507f2f93a5_0_72"/>
            <p:cNvSpPr txBox="1"/>
            <p:nvPr/>
          </p:nvSpPr>
          <p:spPr>
            <a:xfrm>
              <a:off x="1125200" y="3575660"/>
              <a:ext cx="548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Message Routing</a:t>
              </a:r>
              <a:endParaRPr sz="1800">
                <a:solidFill>
                  <a:schemeClr val="dk1"/>
                </a:solidFill>
              </a:endParaRPr>
            </a:p>
          </p:txBody>
        </p:sp>
      </p:grpSp>
      <p:grpSp>
        <p:nvGrpSpPr>
          <p:cNvPr id="192" name="Google Shape;192;g2507f2f93a5_0_72"/>
          <p:cNvGrpSpPr/>
          <p:nvPr/>
        </p:nvGrpSpPr>
        <p:grpSpPr>
          <a:xfrm>
            <a:off x="976358" y="4371025"/>
            <a:ext cx="7233342" cy="461700"/>
            <a:chOff x="976358" y="4142425"/>
            <a:chExt cx="7233342" cy="461700"/>
          </a:xfrm>
        </p:grpSpPr>
        <p:sp>
          <p:nvSpPr>
            <p:cNvPr id="193" name="Google Shape;193;g2507f2f93a5_0_72"/>
            <p:cNvSpPr/>
            <p:nvPr/>
          </p:nvSpPr>
          <p:spPr>
            <a:xfrm>
              <a:off x="976358" y="4314125"/>
              <a:ext cx="149400" cy="154800"/>
            </a:xfrm>
            <a:prstGeom prst="ellipse">
              <a:avLst/>
            </a:prstGeom>
            <a:solidFill>
              <a:srgbClr val="ED1E7A"/>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4" name="Google Shape;194;g2507f2f93a5_0_72"/>
            <p:cNvSpPr txBox="1"/>
            <p:nvPr/>
          </p:nvSpPr>
          <p:spPr>
            <a:xfrm>
              <a:off x="1125200" y="4142425"/>
              <a:ext cx="708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Execution, facilitating efficient blockchain operations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2023-05-30T00:54:36Z</dcterms:created>
</cp:coreProperties>
</file>