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7559675" cy="10691800"/>
  <p:embeddedFontLst>
    <p:embeddedFont>
      <p:font typeface="Ubuntu"/>
      <p:regular r:id="rId62"/>
      <p:bold r:id="rId63"/>
      <p:italic r:id="rId64"/>
      <p:boldItalic r:id="rId65"/>
    </p:embeddedFont>
    <p:embeddedFont>
      <p:font typeface="Ubuntu Light"/>
      <p:regular r:id="rId66"/>
      <p:bold r:id="rId67"/>
      <p:italic r:id="rId68"/>
      <p:boldItalic r:id="rId69"/>
    </p:embeddedFont>
    <p:embeddedFont>
      <p:font typeface="Ubuntu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4" roundtripDataSignature="AMtx7mgwsez1hMr4ylXl216qo9Fr+QR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UbuntuMono-boldItalic.fntdata"/><Relationship Id="rId72" Type="http://schemas.openxmlformats.org/officeDocument/2006/relationships/font" Target="fonts/Ubuntu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UbuntuMono-bold.fntdata"/><Relationship Id="rId70" Type="http://schemas.openxmlformats.org/officeDocument/2006/relationships/font" Target="fonts/Ubuntu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Ubuntu-italic.fntdata"/><Relationship Id="rId63" Type="http://schemas.openxmlformats.org/officeDocument/2006/relationships/font" Target="fonts/Ubuntu-bold.fntdata"/><Relationship Id="rId22" Type="http://schemas.openxmlformats.org/officeDocument/2006/relationships/slide" Target="slides/slide17.xml"/><Relationship Id="rId66" Type="http://schemas.openxmlformats.org/officeDocument/2006/relationships/font" Target="fonts/UbuntuLight-regular.fntdata"/><Relationship Id="rId21" Type="http://schemas.openxmlformats.org/officeDocument/2006/relationships/slide" Target="slides/slide16.xml"/><Relationship Id="rId65" Type="http://schemas.openxmlformats.org/officeDocument/2006/relationships/font" Target="fonts/Ubuntu-boldItalic.fntdata"/><Relationship Id="rId24" Type="http://schemas.openxmlformats.org/officeDocument/2006/relationships/slide" Target="slides/slide19.xml"/><Relationship Id="rId68" Type="http://schemas.openxmlformats.org/officeDocument/2006/relationships/font" Target="fonts/UbuntuLight-italic.fntdata"/><Relationship Id="rId23" Type="http://schemas.openxmlformats.org/officeDocument/2006/relationships/slide" Target="slides/slide18.xml"/><Relationship Id="rId67" Type="http://schemas.openxmlformats.org/officeDocument/2006/relationships/font" Target="fonts/UbuntuLight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a9b836e5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9a9b836e5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a9b836e52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9a9b836e52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a9b836e52_0_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9a9b836e52_0_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a9b836e52_0_1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9a9b836e52_0_1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a9b836e52_0_2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9a9b836e52_0_2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a9b836e52_0_3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9a9b836e52_0_3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a9b836e52_0_3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9a9b836e52_0_3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a9b836e52_0_4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9a9b836e52_0_4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8" name="Google Shape;54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8" name="Google Shape;558;p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p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a9b836e52_0_4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g29a9b836e52_0_4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9a9b836e52_0_5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5" name="Google Shape;585;g29a9b836e52_0_5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9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4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1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Rust Introduction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01" name="Google Shape;201;p10"/>
          <p:cNvSpPr txBox="1"/>
          <p:nvPr/>
        </p:nvSpPr>
        <p:spPr>
          <a:xfrm>
            <a:off x="2558613" y="2096374"/>
            <a:ext cx="7073700" cy="1257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b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559338" y="16961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Boolean Değişkenler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 (doğru/yanlış)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558963" y="3884521"/>
            <a:ext cx="7073700" cy="5925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Length		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8-bit			bool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2559688" y="348432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Boyutlar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10" name="Google Shape;210;p11"/>
          <p:cNvSpPr txBox="1"/>
          <p:nvPr/>
        </p:nvSpPr>
        <p:spPr>
          <a:xfrm>
            <a:off x="2559150" y="2096399"/>
            <a:ext cx="7073700" cy="1257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karakter: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'z'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garip_z = 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'ℤ'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emoji = 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'😻'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rgbClr val="80008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2559150" y="16961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Karakter Değişkenleri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2559150" y="3884546"/>
            <a:ext cx="7073700" cy="5919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Length		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32-bit		char		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(4 bytes Unicode Scalar Value)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2559150" y="34843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Boyutlar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19" name="Google Shape;219;p12"/>
          <p:cNvSpPr txBox="1"/>
          <p:nvPr/>
        </p:nvSpPr>
        <p:spPr>
          <a:xfrm>
            <a:off x="2558775" y="2120925"/>
            <a:ext cx="7073700" cy="11199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"Sabit bir metin";</a:t>
            </a:r>
            <a:endParaRPr b="0" i="0" sz="1400" u="none" cap="none" strike="noStrike">
              <a:solidFill>
                <a:srgbClr val="00A9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A9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String::from(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"Dinamik bir metin");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2559500" y="172070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Metin Değişkenleri</a:t>
            </a:r>
            <a:endParaRPr b="0" i="1" sz="1400" u="none" cap="none" strike="noStrike">
              <a:solidFill>
                <a:srgbClr val="FF4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2558775" y="3298075"/>
            <a:ext cx="7073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 Immutable(değiştirilemez) sabit bir UTF-8 karakter dizisi referansı (string slice).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 Heap’te oluşturulan mutable(değiştirilebilir) dinamik bir String struct’ı.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27" name="Google Shape;227;p13"/>
          <p:cNvSpPr txBox="1"/>
          <p:nvPr/>
        </p:nvSpPr>
        <p:spPr>
          <a:xfrm>
            <a:off x="2562475" y="1759300"/>
            <a:ext cx="7073700" cy="763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2563200" y="1359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Değişken Atamaları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2562830" y="3547445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error[E0384]: cannot assign twice to immutable variable `i`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--&gt; main.rs:14:5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13 |     let i = 1;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         -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         |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         first assignment to `i`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         help: </a:t>
            </a:r>
            <a:r>
              <a:rPr b="0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consider making this binding </a:t>
            </a:r>
            <a:r>
              <a:rPr b="1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mutable</a:t>
            </a:r>
            <a:r>
              <a:rPr b="0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: `</a:t>
            </a:r>
            <a:r>
              <a:rPr b="1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mut i</a:t>
            </a:r>
            <a:r>
              <a:rPr b="0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`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14 |     i = 5;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|     ^^^^^ </a:t>
            </a:r>
            <a:r>
              <a:rPr b="0" i="0" lang="tr-TR" sz="12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cannot assign twice to </a:t>
            </a:r>
            <a:r>
              <a:rPr b="1" i="0" lang="tr-TR" sz="12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immutable</a:t>
            </a:r>
            <a:r>
              <a:rPr b="0" i="0" lang="tr-TR" sz="12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 variable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2563550" y="31472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Terminal Çıktısı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36" name="Google Shape;236;p14"/>
          <p:cNvSpPr txBox="1"/>
          <p:nvPr/>
        </p:nvSpPr>
        <p:spPr>
          <a:xfrm>
            <a:off x="2562475" y="1759300"/>
            <a:ext cx="7073700" cy="763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// Ok!</a:t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2563200" y="1359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Mutability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(değiştirilebilirlik)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43" name="Google Shape;243;p15"/>
          <p:cNvSpPr txBox="1"/>
          <p:nvPr/>
        </p:nvSpPr>
        <p:spPr>
          <a:xfrm>
            <a:off x="2562475" y="1759300"/>
            <a:ext cx="7073700" cy="763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 // eski değişken yok oldu, yeni i = 5</a:t>
            </a:r>
            <a:endParaRPr b="0" i="0" sz="1400" u="none" cap="none" strike="noStrike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2563200" y="1359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Shadowing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(Gölgede bırakma)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50" name="Google Shape;250;p16"/>
          <p:cNvSpPr txBox="1"/>
          <p:nvPr/>
        </p:nvSpPr>
        <p:spPr>
          <a:xfrm>
            <a:off x="2562475" y="2216500"/>
            <a:ext cx="7073700" cy="763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-&gt; i32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2563200" y="18162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Fonksiyonlar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57" name="Google Shape;257;p17"/>
          <p:cNvSpPr txBox="1"/>
          <p:nvPr/>
        </p:nvSpPr>
        <p:spPr>
          <a:xfrm>
            <a:off x="2562475" y="2216500"/>
            <a:ext cx="7073700" cy="1640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karesi( sayi: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) -&gt;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sayi * sayi;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	karesi(2);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//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2563200" y="18162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Fonksiyonlar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64" name="Google Shape;264;p18"/>
          <p:cNvSpPr txBox="1"/>
          <p:nvPr/>
        </p:nvSpPr>
        <p:spPr>
          <a:xfrm>
            <a:off x="2562475" y="2216500"/>
            <a:ext cx="7073700" cy="1640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karesi( sayi: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) -&gt;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sayi * sayi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idiomatic return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	karesi(2);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//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2563200" y="18162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Fonksiyonlar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71" name="Google Shape;271;p20"/>
          <p:cNvSpPr txBox="1"/>
          <p:nvPr/>
        </p:nvSpPr>
        <p:spPr>
          <a:xfrm>
            <a:off x="2559150" y="1835500"/>
            <a:ext cx="7073700" cy="3860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User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active: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username: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email: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sign_in_count: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u64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user = User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active: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username: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"kullanici"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email: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"kullanici@mail.com"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sign_in_count: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};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2563200" y="14352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Birleşik Değişkenler - </a:t>
            </a:r>
            <a:r>
              <a:rPr b="0" i="0" lang="tr-TR" sz="1400" u="none" cap="none" strike="noStrike">
                <a:solidFill>
                  <a:srgbClr val="FF4000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endParaRPr b="0" i="1" sz="1400" u="none" cap="none" strike="noStrike">
              <a:solidFill>
                <a:srgbClr val="FF4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838075" y="365048"/>
            <a:ext cx="10515600" cy="101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Kurulum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27" name="Google Shape;127;p2"/>
          <p:cNvSpPr txBox="1"/>
          <p:nvPr/>
        </p:nvSpPr>
        <p:spPr>
          <a:xfrm>
            <a:off x="3498600" y="1141650"/>
            <a:ext cx="51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https://www.rust-lang.org/tools/install</a:t>
            </a:r>
            <a:endParaRPr b="0" i="0" sz="18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38075" y="1603350"/>
            <a:ext cx="5014800" cy="3887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Önerilen IDE: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Visual Studio Code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Önerilen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VSCode </a:t>
            </a: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eklentileri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rust-analyzer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crates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Error Lens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Better TOML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Önerilen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settings.json ayarları: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"rust-analyzer.check.command"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tr-TR" sz="1100" u="none" cap="none" strike="noStrike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"clippy"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"rust-analyzer.checkOnSave"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"[rust]"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100" u="none" cap="none" strike="noStrike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"editor.defaultFormatter"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tr-TR" sz="1100" u="none" cap="none" strike="noStrike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"rust-lang.rust-analyzer"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"editor.formatOnSave"</a:t>
            </a: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tr-TR" sz="1100" u="none" cap="none" strike="noStrike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100" u="none" cap="none" strike="noStrike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750" y="1603350"/>
            <a:ext cx="6070076" cy="359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78" name="Google Shape;278;p21"/>
          <p:cNvSpPr txBox="1"/>
          <p:nvPr/>
        </p:nvSpPr>
        <p:spPr>
          <a:xfrm>
            <a:off x="2559150" y="1160725"/>
            <a:ext cx="7073700" cy="33189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User { name: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User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greet(&amp;self) -&gt;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format!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"Merhaba ben {}"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self.name)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user = User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name: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"Emin"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};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user.greet());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2542300" y="76050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Birleşik Değişkenler - </a:t>
            </a:r>
            <a:r>
              <a:rPr b="0" i="0" lang="tr-TR" sz="1400" u="none" cap="none" strike="noStrike">
                <a:solidFill>
                  <a:srgbClr val="FF4000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endParaRPr b="0" i="1" sz="1400" u="none" cap="none" strike="noStrike">
              <a:solidFill>
                <a:srgbClr val="FF4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2558800" y="4864975"/>
            <a:ext cx="7074050" cy="1416900"/>
            <a:chOff x="2558800" y="4864975"/>
            <a:chExt cx="7074050" cy="1416900"/>
          </a:xfrm>
        </p:grpSpPr>
        <p:sp>
          <p:nvSpPr>
            <p:cNvPr id="281" name="Google Shape;281;p21"/>
            <p:cNvSpPr txBox="1"/>
            <p:nvPr/>
          </p:nvSpPr>
          <p:spPr>
            <a:xfrm>
              <a:off x="2558800" y="5234275"/>
              <a:ext cx="7073700" cy="1047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Merhaba ben Emin</a:t>
              </a:r>
              <a:endParaRPr b="0" i="0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a9b836e52_0_0"/>
          <p:cNvSpPr txBox="1"/>
          <p:nvPr/>
        </p:nvSpPr>
        <p:spPr>
          <a:xfrm>
            <a:off x="2563560" y="53532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9a9b836e52_0_0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89" name="Google Shape;289;g29a9b836e52_0_0"/>
          <p:cNvSpPr txBox="1"/>
          <p:nvPr/>
        </p:nvSpPr>
        <p:spPr>
          <a:xfrm>
            <a:off x="2554920" y="1080000"/>
            <a:ext cx="7073700" cy="47805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#[derive(Debug)]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yas_kac(&amp;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{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.age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yas_ayarla(&amp;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yas: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{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.age = yas;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new(name: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	Self {name, age}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 mut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 =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Person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::new(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"Emin"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), 24);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p.yas_ayarla(27);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"{:?}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", p);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a9b836e52_0_61"/>
          <p:cNvSpPr txBox="1"/>
          <p:nvPr/>
        </p:nvSpPr>
        <p:spPr>
          <a:xfrm>
            <a:off x="2563560" y="89532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9a9b836e52_0_6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296" name="Google Shape;296;g29a9b836e52_0_61"/>
          <p:cNvSpPr txBox="1"/>
          <p:nvPr/>
        </p:nvSpPr>
        <p:spPr>
          <a:xfrm>
            <a:off x="2559240" y="1620000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trait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9a9b836e52_0_61"/>
          <p:cNvSpPr txBox="1"/>
          <p:nvPr/>
        </p:nvSpPr>
        <p:spPr>
          <a:xfrm>
            <a:off x="2518560" y="4362480"/>
            <a:ext cx="71556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800" strike="noStrike">
                <a:solidFill>
                  <a:srgbClr val="3FAF46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r>
              <a:rPr b="0" lang="tr-TR" sz="1800" strike="noStrike">
                <a:latin typeface="Ubuntu"/>
                <a:ea typeface="Ubuntu"/>
                <a:cs typeface="Ubuntu"/>
                <a:sym typeface="Ubuntu"/>
              </a:rPr>
              <a:t>'ler diğer dillerdeki </a:t>
            </a:r>
            <a:r>
              <a:rPr b="0" lang="tr-TR" sz="1800" strike="noStrike">
                <a:solidFill>
                  <a:srgbClr val="3FAF46"/>
                </a:solidFill>
                <a:latin typeface="Ubuntu"/>
                <a:ea typeface="Ubuntu"/>
                <a:cs typeface="Ubuntu"/>
                <a:sym typeface="Ubuntu"/>
              </a:rPr>
              <a:t>interface</a:t>
            </a:r>
            <a:r>
              <a:rPr b="0" lang="tr-TR" sz="1800" strike="noStrike">
                <a:latin typeface="Ubuntu"/>
                <a:ea typeface="Ubuntu"/>
                <a:cs typeface="Ubuntu"/>
                <a:sym typeface="Ubuntu"/>
              </a:rPr>
              <a:t>'lerdir.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800" strike="noStrike">
                <a:latin typeface="Ubuntu"/>
                <a:ea typeface="Ubuntu"/>
                <a:cs typeface="Ubuntu"/>
                <a:sym typeface="Ubuntu"/>
              </a:rPr>
              <a:t>Adından da anlaşılacağı üzere, bir davranış biçimi taslağı sunar.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800" strike="noStrike">
                <a:latin typeface="Ubuntu"/>
                <a:ea typeface="Ubuntu"/>
                <a:cs typeface="Ubuntu"/>
                <a:sym typeface="Ubuntu"/>
              </a:rPr>
              <a:t>Örnek: "bir konuşmacı olabilmek için iki metodu implement etmeli."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a9b836e52_0_123"/>
          <p:cNvSpPr txBox="1"/>
          <p:nvPr/>
        </p:nvSpPr>
        <p:spPr>
          <a:xfrm>
            <a:off x="2563560" y="89532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9a9b836e52_0_12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04" name="Google Shape;304;g29a9b836e52_0_123"/>
          <p:cNvSpPr txBox="1"/>
          <p:nvPr/>
        </p:nvSpPr>
        <p:spPr>
          <a:xfrm>
            <a:off x="2559240" y="1620000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trait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Speaker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a9b836e52_0_184"/>
          <p:cNvSpPr txBox="1"/>
          <p:nvPr/>
        </p:nvSpPr>
        <p:spPr>
          <a:xfrm>
            <a:off x="2563560" y="89532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9a9b836e52_0_18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11" name="Google Shape;311;g29a9b836e52_0_184"/>
          <p:cNvSpPr txBox="1"/>
          <p:nvPr/>
        </p:nvSpPr>
        <p:spPr>
          <a:xfrm>
            <a:off x="2559240" y="1620000"/>
            <a:ext cx="7073700" cy="39279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trait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Speaker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Speaker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format!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"My name is 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.name)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format!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"My age is 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.age)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a9b836e52_0_245"/>
          <p:cNvSpPr txBox="1"/>
          <p:nvPr/>
        </p:nvSpPr>
        <p:spPr>
          <a:xfrm>
            <a:off x="2563560" y="35064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9a9b836e52_0_24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18" name="Google Shape;318;g29a9b836e52_0_245"/>
          <p:cNvSpPr txBox="1"/>
          <p:nvPr/>
        </p:nvSpPr>
        <p:spPr>
          <a:xfrm>
            <a:off x="2554920" y="832680"/>
            <a:ext cx="7073700" cy="45672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trait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Speaker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 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 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Speaker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say_name(&amp;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{ 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format!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"My name is 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.name)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say_age(&amp;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-&gt;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format!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"My age is 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.age)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say_your_name(speaker: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lang="tr-TR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 Speaker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speaker.say_name());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 = Person { 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"Emin"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), age: 24 };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say_your_name(&amp;s);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9a9b836e52_0_245"/>
          <p:cNvSpPr txBox="1"/>
          <p:nvPr/>
        </p:nvSpPr>
        <p:spPr>
          <a:xfrm>
            <a:off x="2504880" y="5517360"/>
            <a:ext cx="1476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My name is Emin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a9b836e52_0_307"/>
          <p:cNvSpPr txBox="1"/>
          <p:nvPr/>
        </p:nvSpPr>
        <p:spPr>
          <a:xfrm>
            <a:off x="2563560" y="144000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9a9b836e52_0_30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26" name="Google Shape;326;g29a9b836e52_0_307"/>
          <p:cNvSpPr txBox="1"/>
          <p:nvPr/>
        </p:nvSpPr>
        <p:spPr>
          <a:xfrm>
            <a:off x="2554925" y="1922057"/>
            <a:ext cx="7073700" cy="3424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say_your_name(speaker: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lang="tr-TR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 Speaker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speaker.say_name());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veya generic tip kullanarak: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say_your_name&lt;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Speaker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&gt;(speaker: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speaker.say_name());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veya çalışma-zamanı kontrollü &amp;dyn kullanarak: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say_your_name(speaker: </a:t>
            </a:r>
            <a:r>
              <a:rPr lang="tr-TR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&amp;dyn</a:t>
            </a:r>
            <a:r>
              <a:rPr lang="tr-TR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 Speaker</a:t>
            </a: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tr-TR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tr-TR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speaker.say_name());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a9b836e52_0_368"/>
          <p:cNvSpPr txBox="1"/>
          <p:nvPr/>
        </p:nvSpPr>
        <p:spPr>
          <a:xfrm>
            <a:off x="2563560" y="108000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 örnek: Display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9a9b836e52_0_368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pic>
        <p:nvPicPr>
          <p:cNvPr id="333" name="Google Shape;333;g29a9b836e52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00" y="2019960"/>
            <a:ext cx="10838521" cy="194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a9b836e52_0_429"/>
          <p:cNvSpPr txBox="1"/>
          <p:nvPr/>
        </p:nvSpPr>
        <p:spPr>
          <a:xfrm>
            <a:off x="2563560" y="1080000"/>
            <a:ext cx="7065000" cy="54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2800" strike="noStrike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Trait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9a9b836e52_0_429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40" name="Google Shape;340;g29a9b836e52_0_429"/>
          <p:cNvSpPr txBox="1"/>
          <p:nvPr/>
        </p:nvSpPr>
        <p:spPr>
          <a:xfrm>
            <a:off x="2554920" y="1562040"/>
            <a:ext cx="7073700" cy="33072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use 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std::fmt;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 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age: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u8 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impl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fmt::Display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Person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fmt(&amp;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f: &amp;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fmt::Formatter&lt;'_&gt;) -&gt; fmt::Result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write!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(f, 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"{}({})"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.name, 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.age)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 s = Person { name: </a:t>
            </a:r>
            <a:r>
              <a:rPr b="0" lang="tr-TR" sz="1400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"Emin"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), age: 24 };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lang="tr-TR" sz="1400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lang="tr-TR" sz="1400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, s);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400" strike="noStrik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9a9b836e52_0_429"/>
          <p:cNvSpPr txBox="1"/>
          <p:nvPr/>
        </p:nvSpPr>
        <p:spPr>
          <a:xfrm>
            <a:off x="2484000" y="4977360"/>
            <a:ext cx="1476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-TR" sz="1200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Emin(24)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47" name="Google Shape;347;p22"/>
          <p:cNvSpPr txBox="1"/>
          <p:nvPr/>
        </p:nvSpPr>
        <p:spPr>
          <a:xfrm>
            <a:off x="2562475" y="1987900"/>
            <a:ext cx="7073700" cy="2949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enum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Message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Quit,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Move { x: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y: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},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Write(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ChangeColor(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msg_quit: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::Quit;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msg_move: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::Move { x: 1, y: 2 };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msg_write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::Write(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"Writing"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));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msg_color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::ChangeColor(255, 0, 0);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2563200" y="15876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Enum</a:t>
            </a:r>
            <a:endParaRPr b="0" i="1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cargo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563495" y="2090755"/>
            <a:ext cx="7065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Yeni </a:t>
            </a: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proje oluşturmak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new, cargo init)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Derlemek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build)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Bağımlılık(crate) eklemek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add crateismi)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Çalıştırma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run)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Test koşturma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test)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Bağımlı paket lisanslarını kontrol etmek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deny)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•"/>
            </a:pPr>
            <a:r>
              <a:rPr b="1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Kod formatlama ve linting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(cargo fmt, cargo clippy)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414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3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Kısaca:</a:t>
            </a:r>
            <a:r>
              <a:rPr b="0" i="0" lang="tr-TR" sz="1400" u="none" cap="none" strike="noStrike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tr-TR" sz="1400" u="none" cap="none" strike="noStrike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Her şey için "cargo"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2563500" y="1690538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Ne için?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54" name="Google Shape;354;p23"/>
          <p:cNvSpPr txBox="1"/>
          <p:nvPr/>
        </p:nvSpPr>
        <p:spPr>
          <a:xfrm>
            <a:off x="2559500" y="1002825"/>
            <a:ext cx="7073700" cy="42168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enum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Message {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Quit,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Move { x: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y: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},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Write(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ChangeColor(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print_enum(msg: &amp;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 {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::Quit =&gt; </a:t>
            </a:r>
            <a:r>
              <a:rPr b="0" i="0" lang="tr-TR" sz="10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0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"I quit!"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::Move { x, y } =&gt; </a:t>
            </a:r>
            <a:r>
              <a:rPr b="0" i="0" lang="tr-TR" sz="1000" u="none" cap="none" strike="noStrike">
                <a:solidFill>
                  <a:schemeClr val="folHlink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0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"{}, {}"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x, y),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::Write(str) =&gt; </a:t>
            </a:r>
            <a:r>
              <a:rPr b="0" i="0" lang="tr-TR" sz="1000" u="none" cap="none" strike="noStrike">
                <a:solidFill>
                  <a:schemeClr val="folHlink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0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"{}"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str),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::ChangeColor(r, g, b) =&gt; </a:t>
            </a:r>
            <a:r>
              <a:rPr b="0" i="0" lang="tr-TR" sz="1000" u="none" cap="none" strike="noStrike">
                <a:solidFill>
                  <a:schemeClr val="folHlink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0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"{r}, {g}, {b}"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msg_quit =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::Quit;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msg_move =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::Move { x: 1, y: 2 };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msg_write =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::Write(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::from(</a:t>
            </a:r>
            <a:r>
              <a:rPr b="0" i="0" lang="tr-TR" sz="10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"Writing"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msg_color = </a:t>
            </a:r>
            <a:r>
              <a:rPr b="0" i="0" lang="tr-TR" sz="10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::ChangeColor(255, 0, 0);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print_enum(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msg_quit);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print_enum(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msg_move);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print_enum(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msg_write);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print_enum(</a:t>
            </a:r>
            <a:r>
              <a:rPr b="0" i="0" lang="tr-TR" sz="10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msg_color);</a:t>
            </a:r>
            <a:endParaRPr b="0" i="0" sz="10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0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2559500" y="684300"/>
            <a:ext cx="707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Enum</a:t>
            </a:r>
            <a:endParaRPr b="0" i="1" sz="1100" u="none" cap="none" strike="noStrike">
              <a:solidFill>
                <a:srgbClr val="FF4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56" name="Google Shape;356;p23"/>
          <p:cNvGrpSpPr/>
          <p:nvPr/>
        </p:nvGrpSpPr>
        <p:grpSpPr>
          <a:xfrm>
            <a:off x="2558963" y="5219613"/>
            <a:ext cx="7074050" cy="1074900"/>
            <a:chOff x="2558800" y="4864975"/>
            <a:chExt cx="7074050" cy="1074900"/>
          </a:xfrm>
        </p:grpSpPr>
        <p:sp>
          <p:nvSpPr>
            <p:cNvPr id="357" name="Google Shape;357;p23"/>
            <p:cNvSpPr txBox="1"/>
            <p:nvPr/>
          </p:nvSpPr>
          <p:spPr>
            <a:xfrm>
              <a:off x="2558800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I quit!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1, 2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Writing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255, 0, 0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64" name="Google Shape;364;p24"/>
          <p:cNvSpPr txBox="1"/>
          <p:nvPr/>
        </p:nvSpPr>
        <p:spPr>
          <a:xfrm>
            <a:off x="2559150" y="2180274"/>
            <a:ext cx="7073700" cy="848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array:[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; 3] = [1, 2, 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71" name="Google Shape;371;p25"/>
          <p:cNvSpPr txBox="1"/>
          <p:nvPr/>
        </p:nvSpPr>
        <p:spPr>
          <a:xfrm>
            <a:off x="2559150" y="2180270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// 6 elemanlı i32 tipli bir dizi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array: [</a:t>
            </a:r>
            <a:r>
              <a:rPr b="0" i="0" lang="tr-TR" sz="1400" u="none" cap="none" strike="noStrike">
                <a:solidFill>
                  <a:srgbClr val="FF8000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; 6] = [10, 20, 30, 40, 50, 60];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"array: {array:?}"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// i32 tipli bir dizinin seçilmiş bir aralıktaki dilimi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slice: &amp;[</a:t>
            </a:r>
            <a:r>
              <a:rPr b="0" i="0" lang="tr-TR" sz="1400" u="none" cap="none" strike="noStrike">
                <a:solidFill>
                  <a:srgbClr val="FF8000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] = &amp;array[2..4];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"slice: {slice:?}"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(Dizi) 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 Slice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(Dilim)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73" name="Google Shape;373;p25"/>
          <p:cNvGrpSpPr/>
          <p:nvPr/>
        </p:nvGrpSpPr>
        <p:grpSpPr>
          <a:xfrm>
            <a:off x="2550486" y="4391588"/>
            <a:ext cx="7091028" cy="1074900"/>
            <a:chOff x="2558800" y="4864975"/>
            <a:chExt cx="7074050" cy="1074900"/>
          </a:xfrm>
        </p:grpSpPr>
        <p:sp>
          <p:nvSpPr>
            <p:cNvPr id="374" name="Google Shape;374;p25"/>
            <p:cNvSpPr txBox="1"/>
            <p:nvPr/>
          </p:nvSpPr>
          <p:spPr>
            <a:xfrm>
              <a:off x="2558800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array: [10, 20, 30, 40, 50, 60]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slice: [30, 40]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75" name="Google Shape;375;p25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520" y="-720"/>
            <a:ext cx="8227080" cy="6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86" name="Google Shape;386;p27"/>
          <p:cNvSpPr txBox="1"/>
          <p:nvPr/>
        </p:nvSpPr>
        <p:spPr>
          <a:xfrm>
            <a:off x="2559180" y="2180270"/>
            <a:ext cx="7073700" cy="1370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array = [1, 2, 3];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[i32; 3]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array[3] = 4;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 // index out of bounds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array[0] = 10;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// cannot assign immutable variable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393" name="Google Shape;393;p28"/>
          <p:cNvSpPr txBox="1"/>
          <p:nvPr/>
        </p:nvSpPr>
        <p:spPr>
          <a:xfrm>
            <a:off x="2559175" y="2180275"/>
            <a:ext cx="7073700" cy="1397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array = [1, 2, 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    array[3] = 4;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 // index out of bounds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array[0] = 10;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// mutable array, OK!</a:t>
            </a:r>
            <a:endParaRPr b="0" i="0" sz="1400" u="none" cap="none" strike="noStrike">
              <a:solidFill>
                <a:srgbClr val="00A9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00" name="Google Shape;400;p29"/>
          <p:cNvSpPr txBox="1"/>
          <p:nvPr/>
        </p:nvSpPr>
        <p:spPr>
          <a:xfrm>
            <a:off x="2559175" y="2180273"/>
            <a:ext cx="7073700" cy="809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vector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Vec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::from([1, 2, 3]);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(vector, dinamik 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07" name="Google Shape;407;p30"/>
          <p:cNvSpPr txBox="1"/>
          <p:nvPr/>
        </p:nvSpPr>
        <p:spPr>
          <a:xfrm>
            <a:off x="2559150" y="2180273"/>
            <a:ext cx="7073700" cy="8031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vector =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vec!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[1, 2, 3];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vec! bir macro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(vector, dinamik 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14" name="Google Shape;414;p31"/>
          <p:cNvSpPr txBox="1"/>
          <p:nvPr/>
        </p:nvSpPr>
        <p:spPr>
          <a:xfrm>
            <a:off x="2559175" y="2180276"/>
            <a:ext cx="7073700" cy="16491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vector =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vec!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[0; 3];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vector = [0, 0, 0]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Program çalışırken ekleme çıkarma yapılabilir.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vector.push(4);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vector = [0, 0, 0, 4]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vector.pop();  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vector = [0, 0, 0]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(vector, dinamik dizi)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21" name="Google Shape;421;p32"/>
          <p:cNvSpPr txBox="1"/>
          <p:nvPr/>
        </p:nvSpPr>
        <p:spPr>
          <a:xfrm>
            <a:off x="2559150" y="2180270"/>
            <a:ext cx="7073700" cy="1796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::new();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hm.insert(42,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"masa"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hm.insert(16,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"sandalye"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hm);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HashMap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(Dictionary)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23" name="Google Shape;423;p32"/>
          <p:cNvGrpSpPr/>
          <p:nvPr/>
        </p:nvGrpSpPr>
        <p:grpSpPr>
          <a:xfrm>
            <a:off x="2550662" y="4391588"/>
            <a:ext cx="7090852" cy="1074900"/>
            <a:chOff x="2558975" y="4864975"/>
            <a:chExt cx="7073875" cy="1074900"/>
          </a:xfrm>
        </p:grpSpPr>
        <p:sp>
          <p:nvSpPr>
            <p:cNvPr id="424" name="Google Shape;424;p32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{42: "masa", 12: "sandalye"}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5" name="Google Shape;425;p32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2558780" y="2087208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endParaRPr b="0" i="0" sz="1800" u="none" cap="none" strike="noStrike">
              <a:solidFill>
                <a:srgbClr val="FF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2559140" y="3190980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uygulamam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559175" y="4294693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--lib kutuphanem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2559500" y="1687013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Yeni uygulama projesi</a:t>
            </a:r>
            <a:r>
              <a:rPr b="0" i="1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(varolan dizinde ve dizin ismiyle)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2559175" y="2786450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Yeni uygulama projesi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559175" y="3885900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Yeni kütüphane projesi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31" name="Google Shape;431;p33"/>
          <p:cNvSpPr txBox="1"/>
          <p:nvPr/>
        </p:nvSpPr>
        <p:spPr>
          <a:xfrm>
            <a:off x="2559150" y="2180276"/>
            <a:ext cx="7073700" cy="21012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::new();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tipi explicit yazmadık çünkü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hm.insert(42,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"masa"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    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ileride kullanılan veri tipinden</a:t>
            </a:r>
            <a:endParaRPr b="0" i="0" sz="1400" u="none" cap="none" strike="noStrike">
              <a:solidFill>
                <a:srgbClr val="99999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derleyici, HashMap'in tipini algılar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hm.insert(16,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"sandalye"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hm);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2559150" y="178007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HashMap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(Dictionary)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33" name="Google Shape;433;p33"/>
          <p:cNvGrpSpPr/>
          <p:nvPr/>
        </p:nvGrpSpPr>
        <p:grpSpPr>
          <a:xfrm>
            <a:off x="2550574" y="4391588"/>
            <a:ext cx="7090852" cy="1074900"/>
            <a:chOff x="2558975" y="4864975"/>
            <a:chExt cx="7073875" cy="1074900"/>
          </a:xfrm>
        </p:grpSpPr>
        <p:sp>
          <p:nvSpPr>
            <p:cNvPr id="434" name="Google Shape;434;p33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{42: "masa", 12: "sandalye"}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35" name="Google Shape;435;p33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/>
        </p:nvSpPr>
        <p:spPr>
          <a:xfrm>
            <a:off x="838205" y="-1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Ownership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42" name="Google Shape;442;p34"/>
          <p:cNvSpPr txBox="1"/>
          <p:nvPr/>
        </p:nvSpPr>
        <p:spPr>
          <a:xfrm>
            <a:off x="2559150" y="1316110"/>
            <a:ext cx="7073700" cy="3075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use_hashmap(hm: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&gt;) {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::new();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hm.insert(42,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"masa"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hm.insert(16,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"sandalye"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use_hashmap(hm); </a:t>
            </a:r>
            <a:r>
              <a:rPr b="0" i="0" lang="tr-TR" sz="1400" u="none" cap="none" strike="noStrike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// !!!!</a:t>
            </a:r>
            <a:endParaRPr b="0" i="0" sz="1400" u="none" cap="none" strike="noStrike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hm);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43" name="Google Shape;443;p34"/>
          <p:cNvGrpSpPr/>
          <p:nvPr/>
        </p:nvGrpSpPr>
        <p:grpSpPr>
          <a:xfrm>
            <a:off x="2550575" y="4391588"/>
            <a:ext cx="7090851" cy="1329916"/>
            <a:chOff x="2558976" y="4864975"/>
            <a:chExt cx="7073874" cy="1329916"/>
          </a:xfrm>
        </p:grpSpPr>
        <p:sp>
          <p:nvSpPr>
            <p:cNvPr id="444" name="Google Shape;444;p34"/>
            <p:cNvSpPr txBox="1"/>
            <p:nvPr/>
          </p:nvSpPr>
          <p:spPr>
            <a:xfrm>
              <a:off x="2558976" y="5234291"/>
              <a:ext cx="7073700" cy="96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11 |     use_hashmap(hm);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|                 -- value moved here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12 | 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13 |     println!("{:?}", hm);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-TR" sz="10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|                      ^^ value borrowed here after move</a:t>
              </a:r>
              <a:endParaRPr b="0" i="0" sz="10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5" name="Google Shape;445;p34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51" name="Google Shape;451;p35"/>
          <p:cNvSpPr txBox="1"/>
          <p:nvPr/>
        </p:nvSpPr>
        <p:spPr>
          <a:xfrm>
            <a:off x="2559155" y="1534510"/>
            <a:ext cx="7073700" cy="3075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use_hashmap(hm: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&gt;) -&gt;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::new();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hm.insert(42,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"masa"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hm.insert(16,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"sandalye"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 = use_hashmap(hm);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hm);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2559150" y="113430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Ownership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(Sahiplik)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53" name="Google Shape;453;p35"/>
          <p:cNvGrpSpPr/>
          <p:nvPr/>
        </p:nvGrpSpPr>
        <p:grpSpPr>
          <a:xfrm>
            <a:off x="2550574" y="4824238"/>
            <a:ext cx="7090852" cy="1074900"/>
            <a:chOff x="2558975" y="4864975"/>
            <a:chExt cx="7073875" cy="1074900"/>
          </a:xfrm>
        </p:grpSpPr>
        <p:sp>
          <p:nvSpPr>
            <p:cNvPr id="454" name="Google Shape;454;p35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{42: "masa", 12: "sandalye"}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55" name="Google Shape;455;p35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61" name="Google Shape;461;p36"/>
          <p:cNvSpPr txBox="1"/>
          <p:nvPr/>
        </p:nvSpPr>
        <p:spPr>
          <a:xfrm>
            <a:off x="2559180" y="1538160"/>
            <a:ext cx="7073700" cy="3075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use_hashmap(hm: &amp;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&amp;str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&gt;) {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Bir struct reference’ı aldık</a:t>
            </a:r>
            <a:endParaRPr b="0" i="0" sz="1400" u="none" cap="none" strike="noStrike">
              <a:solidFill>
                <a:srgbClr val="99999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hm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::new();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hm.insert(42,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"masa"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hm.insert(16, 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"sandalye"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use_hashmap(&amp;hm);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Sahipliğini vermedi, ödünç verdi, reference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00A933"/>
                </a:solidFill>
                <a:latin typeface="Ubuntu Mono"/>
                <a:ea typeface="Ubuntu Mono"/>
                <a:cs typeface="Ubuntu Mono"/>
                <a:sym typeface="Ubuntu Mono"/>
              </a:rPr>
              <a:t>"{:?}"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hm);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38205" y="-1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Borrowing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36"/>
          <p:cNvGrpSpPr/>
          <p:nvPr/>
        </p:nvGrpSpPr>
        <p:grpSpPr>
          <a:xfrm>
            <a:off x="2550574" y="4824238"/>
            <a:ext cx="7090852" cy="1074900"/>
            <a:chOff x="2558975" y="4864975"/>
            <a:chExt cx="7073875" cy="1074900"/>
          </a:xfrm>
        </p:grpSpPr>
        <p:sp>
          <p:nvSpPr>
            <p:cNvPr id="464" name="Google Shape;464;p36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{42: "masa", 12: "sandalye"}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65" name="Google Shape;465;p36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71" name="Google Shape;471;p37"/>
          <p:cNvSpPr txBox="1"/>
          <p:nvPr/>
        </p:nvSpPr>
        <p:spPr>
          <a:xfrm>
            <a:off x="2559150" y="2089851"/>
            <a:ext cx="7073700" cy="21204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 = 1;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 == 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 == 1"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 != 1"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 let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73" name="Google Shape;473;p37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474" name="Google Shape;474;p37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a == 1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5" name="Google Shape;475;p37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81" name="Google Shape;481;p38"/>
          <p:cNvSpPr txBox="1"/>
          <p:nvPr/>
        </p:nvSpPr>
        <p:spPr>
          <a:xfrm>
            <a:off x="2559180" y="2089845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Option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Some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(1);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 // Option: dolu/boş olabilen bir enum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Some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(deger) =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"Bir değer varmış: {}"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deger);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"a'nın içinde bir değişken yok."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 let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484" name="Google Shape;484;p38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Bir değer varmış: 1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5" name="Google Shape;485;p38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491" name="Google Shape;491;p39"/>
          <p:cNvSpPr txBox="1"/>
          <p:nvPr/>
        </p:nvSpPr>
        <p:spPr>
          <a:xfrm>
            <a:off x="2559150" y="2089845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Option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&gt;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None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Some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(deger) =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"Bir değer varmış: {}"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deger);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"a'nın içinde bir değişken yok."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if let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93" name="Google Shape;493;p39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494" name="Google Shape;494;p39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a'nın içinde bir değişken yok.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95" name="Google Shape;495;p39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01" name="Google Shape;501;p40"/>
          <p:cNvSpPr txBox="1"/>
          <p:nvPr/>
        </p:nvSpPr>
        <p:spPr>
          <a:xfrm>
            <a:off x="2559175" y="2089850"/>
            <a:ext cx="7073700" cy="1868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 = 1;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match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1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 == 1"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_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"a != 1"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3" name="Google Shape;503;p40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504" name="Google Shape;504;p40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a == 1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05" name="Google Shape;505;p40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11" name="Google Shape;511;p41"/>
          <p:cNvSpPr txBox="1"/>
          <p:nvPr/>
        </p:nvSpPr>
        <p:spPr>
          <a:xfrm>
            <a:off x="2559150" y="2089851"/>
            <a:ext cx="7073700" cy="1992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a = 5;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match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0..=4 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"0 ≤ a ≤ 4"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5..=10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"5 ≤ a ≤ 10"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_ =&gt; (),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13" name="Google Shape;513;p41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514" name="Google Shape;514;p41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5 ≤ a ≤ 10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5" name="Google Shape;515;p41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21" name="Google Shape;521;p42"/>
          <p:cNvSpPr txBox="1"/>
          <p:nvPr/>
        </p:nvSpPr>
        <p:spPr>
          <a:xfrm>
            <a:off x="2559175" y="2089850"/>
            <a:ext cx="7073700" cy="1868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Option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None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match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Some(deger)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"{deger} var"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None =&gt;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"Bir şey yok"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23" name="Google Shape;523;p42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524" name="Google Shape;524;p42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Bir şey yok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5" name="Google Shape;525;p42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54" name="Google Shape;154;p5"/>
          <p:cNvSpPr txBox="1"/>
          <p:nvPr/>
        </p:nvSpPr>
        <p:spPr>
          <a:xfrm>
            <a:off x="2558793" y="2087145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build</a:t>
            </a:r>
            <a:endParaRPr b="0" i="0" sz="1800" u="none" cap="none" strike="noStrike">
              <a:solidFill>
                <a:srgbClr val="FF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559153" y="3189463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run</a:t>
            </a:r>
            <a:endParaRPr b="0" i="0" sz="1800" u="none" cap="none" strike="noStrike">
              <a:solidFill>
                <a:srgbClr val="FF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559513" y="16869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Derleme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559863" y="2790250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Koşturma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559503" y="4291780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test</a:t>
            </a:r>
            <a:endParaRPr b="0" i="0" sz="1800" u="none" cap="none" strike="noStrike">
              <a:solidFill>
                <a:srgbClr val="FF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2559863" y="3893563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Testleri koşturma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31" name="Google Shape;531;p43"/>
          <p:cNvSpPr txBox="1"/>
          <p:nvPr/>
        </p:nvSpPr>
        <p:spPr>
          <a:xfrm>
            <a:off x="2559175" y="946850"/>
            <a:ext cx="7073700" cy="3147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enum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Message {</a:t>
            </a:r>
            <a:endParaRPr b="0" i="0" sz="12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Quit,</a:t>
            </a:r>
            <a:endParaRPr b="0" i="0" sz="12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Move { x: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y: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},</a:t>
            </a:r>
            <a:endParaRPr b="0" i="0" sz="12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9211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 =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::Move{ x: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y: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};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2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match 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a {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Quit =&gt; {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println!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"Çıkış yapıyorum"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},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0" i="0" lang="tr-TR" sz="12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Message</a:t>
            </a: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Move {x, y} =&gt; </a:t>
            </a:r>
            <a:r>
              <a:rPr b="0" i="0" lang="tr-TR" sz="12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2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"Yürüyorum: {x},{y}"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),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2559175" y="546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Control Flow: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33" name="Google Shape;533;p43"/>
          <p:cNvGrpSpPr/>
          <p:nvPr/>
        </p:nvGrpSpPr>
        <p:grpSpPr>
          <a:xfrm>
            <a:off x="2550574" y="4301163"/>
            <a:ext cx="7090852" cy="1074900"/>
            <a:chOff x="2558975" y="4864975"/>
            <a:chExt cx="7073875" cy="1074900"/>
          </a:xfrm>
        </p:grpSpPr>
        <p:sp>
          <p:nvSpPr>
            <p:cNvPr id="534" name="Google Shape;534;p43"/>
            <p:cNvSpPr txBox="1"/>
            <p:nvPr/>
          </p:nvSpPr>
          <p:spPr>
            <a:xfrm>
              <a:off x="2558975" y="5234275"/>
              <a:ext cx="7073700" cy="705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Yürüyorum: 1,2</a:t>
              </a:r>
              <a:endParaRPr b="0" i="0" sz="11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41" name="Google Shape;541;p44"/>
          <p:cNvSpPr txBox="1"/>
          <p:nvPr/>
        </p:nvSpPr>
        <p:spPr>
          <a:xfrm>
            <a:off x="2559150" y="2089845"/>
            <a:ext cx="7073700" cy="1796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1..=41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"maşaallah"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Loops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(Döngüler)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for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43" name="Google Shape;543;p44"/>
          <p:cNvGrpSpPr/>
          <p:nvPr/>
        </p:nvGrpSpPr>
        <p:grpSpPr>
          <a:xfrm>
            <a:off x="2550575" y="4301163"/>
            <a:ext cx="7090851" cy="1258815"/>
            <a:chOff x="2558976" y="4864975"/>
            <a:chExt cx="7073874" cy="1258815"/>
          </a:xfrm>
        </p:grpSpPr>
        <p:sp>
          <p:nvSpPr>
            <p:cNvPr id="544" name="Google Shape;544;p44"/>
            <p:cNvSpPr txBox="1"/>
            <p:nvPr/>
          </p:nvSpPr>
          <p:spPr>
            <a:xfrm>
              <a:off x="2558976" y="5234290"/>
              <a:ext cx="7073700" cy="8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…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5" name="Google Shape;545;p44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51" name="Google Shape;551;p45"/>
          <p:cNvSpPr txBox="1"/>
          <p:nvPr/>
        </p:nvSpPr>
        <p:spPr>
          <a:xfrm>
            <a:off x="2559150" y="2089845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 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i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i &lt;= 41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"maşaallah"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i +=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2559150" y="1689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Loops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(Döngüler)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>
            <a:off x="2550575" y="4301163"/>
            <a:ext cx="7090851" cy="1258815"/>
            <a:chOff x="2558976" y="4864975"/>
            <a:chExt cx="7073874" cy="1258815"/>
          </a:xfrm>
        </p:grpSpPr>
        <p:sp>
          <p:nvSpPr>
            <p:cNvPr id="554" name="Google Shape;554;p45"/>
            <p:cNvSpPr txBox="1"/>
            <p:nvPr/>
          </p:nvSpPr>
          <p:spPr>
            <a:xfrm>
              <a:off x="2558976" y="5234290"/>
              <a:ext cx="7073700" cy="8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…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5" name="Google Shape;555;p45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61" name="Google Shape;561;p46"/>
          <p:cNvSpPr txBox="1"/>
          <p:nvPr/>
        </p:nvSpPr>
        <p:spPr>
          <a:xfrm>
            <a:off x="2559150" y="1876758"/>
            <a:ext cx="7073700" cy="264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 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i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loop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"maşaallah"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i +=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i &gt; 41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break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46"/>
          <p:cNvGrpSpPr/>
          <p:nvPr/>
        </p:nvGrpSpPr>
        <p:grpSpPr>
          <a:xfrm>
            <a:off x="2550575" y="4643413"/>
            <a:ext cx="7090851" cy="1258815"/>
            <a:chOff x="2558976" y="4864975"/>
            <a:chExt cx="7073874" cy="1258815"/>
          </a:xfrm>
        </p:grpSpPr>
        <p:sp>
          <p:nvSpPr>
            <p:cNvPr id="563" name="Google Shape;563;p46"/>
            <p:cNvSpPr txBox="1"/>
            <p:nvPr/>
          </p:nvSpPr>
          <p:spPr>
            <a:xfrm>
              <a:off x="2558976" y="5234290"/>
              <a:ext cx="7073700" cy="8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maşaallah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…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64" name="Google Shape;564;p46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65" name="Google Shape;565;p46"/>
          <p:cNvSpPr txBox="1"/>
          <p:nvPr/>
        </p:nvSpPr>
        <p:spPr>
          <a:xfrm>
            <a:off x="2567700" y="14765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Loops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(Döngüler)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loop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71" name="Google Shape;571;p47"/>
          <p:cNvSpPr txBox="1"/>
          <p:nvPr/>
        </p:nvSpPr>
        <p:spPr>
          <a:xfrm>
            <a:off x="2559150" y="1876745"/>
            <a:ext cx="7073700" cy="17967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 mut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x = 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vec!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[1, 2, 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while let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Some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(deger) = x.pop()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b="0" i="0" lang="tr-TR" sz="1400" u="none" cap="none" strike="noStrike">
                <a:solidFill>
                  <a:srgbClr val="780373"/>
                </a:solidFill>
                <a:latin typeface="Ubuntu Mono"/>
                <a:ea typeface="Ubuntu Mono"/>
                <a:cs typeface="Ubuntu Mono"/>
                <a:sym typeface="Ubuntu Mono"/>
              </a:rPr>
              <a:t>println!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tr-TR" sz="14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"deger = {}"</a:t>
            </a: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deger);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2567700" y="14765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Loops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(Döngüler)</a:t>
            </a: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0" i="0" lang="tr-TR" sz="1400" u="none" cap="none" strike="noStrike">
                <a:solidFill>
                  <a:srgbClr val="C9211E"/>
                </a:solidFill>
                <a:latin typeface="Ubuntu"/>
                <a:ea typeface="Ubuntu"/>
                <a:cs typeface="Ubuntu"/>
                <a:sym typeface="Ubuntu"/>
              </a:rPr>
              <a:t>while let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3" name="Google Shape;573;p47"/>
          <p:cNvGrpSpPr/>
          <p:nvPr/>
        </p:nvGrpSpPr>
        <p:grpSpPr>
          <a:xfrm>
            <a:off x="2550575" y="4643413"/>
            <a:ext cx="7090851" cy="1258815"/>
            <a:chOff x="2558976" y="4864975"/>
            <a:chExt cx="7073874" cy="1258815"/>
          </a:xfrm>
        </p:grpSpPr>
        <p:sp>
          <p:nvSpPr>
            <p:cNvPr id="574" name="Google Shape;574;p47"/>
            <p:cNvSpPr txBox="1"/>
            <p:nvPr/>
          </p:nvSpPr>
          <p:spPr>
            <a:xfrm>
              <a:off x="2558976" y="5234290"/>
              <a:ext cx="7073700" cy="8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deger = 1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deger = 2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deger = 3</a:t>
              </a:r>
              <a:endParaRPr b="0" i="0" sz="12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5" name="Google Shape;575;p47"/>
            <p:cNvSpPr txBox="1"/>
            <p:nvPr/>
          </p:nvSpPr>
          <p:spPr>
            <a:xfrm>
              <a:off x="2559150" y="4864975"/>
              <a:ext cx="707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Terminal Çıktısı</a:t>
              </a:r>
              <a:endParaRPr b="0" i="1" sz="12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a9b836e52_0_494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81" name="Google Shape;581;g29a9b836e52_0_494"/>
          <p:cNvSpPr txBox="1"/>
          <p:nvPr/>
        </p:nvSpPr>
        <p:spPr>
          <a:xfrm>
            <a:off x="2559150" y="1876750"/>
            <a:ext cx="7073700" cy="2721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main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add_one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1" lang="tr-TR" sz="1500">
                <a:latin typeface="Ubuntu Mono"/>
                <a:ea typeface="Ubuntu Mono"/>
                <a:cs typeface="Ubuntu Mono"/>
                <a:sym typeface="Ubuntu Mono"/>
              </a:rPr>
              <a:t>|x: i32| -&gt; i32 { x + 1 }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result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add_one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(5);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println!("Sonuç {}",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result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>
                <a:latin typeface="Ubuntu Mono"/>
                <a:ea typeface="Ubuntu Mono"/>
                <a:cs typeface="Ubuntu Mono"/>
                <a:sym typeface="Ubuntu Mono"/>
              </a:rPr>
              <a:t>add_one bir tam sayı alıp bir ekledikten sonra döndürür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2" name="Google Shape;582;g29a9b836e52_0_494"/>
          <p:cNvSpPr txBox="1"/>
          <p:nvPr/>
        </p:nvSpPr>
        <p:spPr>
          <a:xfrm>
            <a:off x="2567700" y="14765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Closures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a9b836e52_0_511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588" name="Google Shape;588;g29a9b836e52_0_511"/>
          <p:cNvSpPr txBox="1"/>
          <p:nvPr/>
        </p:nvSpPr>
        <p:spPr>
          <a:xfrm>
            <a:off x="2559150" y="1876750"/>
            <a:ext cx="7073700" cy="2721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fn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main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v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1" lang="tr-TR" sz="1500">
                <a:latin typeface="Ubuntu Mono"/>
                <a:ea typeface="Ubuntu Mono"/>
                <a:cs typeface="Ubuntu Mono"/>
                <a:sym typeface="Ubuntu Mono"/>
              </a:rPr>
              <a:t>vec!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[1,2,3]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tr-TR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tr-TR" sz="1500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v_squared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: Vec&lt;_&gt; = </a:t>
            </a:r>
            <a:r>
              <a:rPr b="1" lang="tr-TR" sz="1500">
                <a:latin typeface="Ubuntu Mono"/>
                <a:ea typeface="Ubuntu Mono"/>
                <a:cs typeface="Ubuntu Mono"/>
                <a:sym typeface="Ubuntu Mono"/>
              </a:rPr>
              <a:t>v.iter().map(|&amp;x| x * x).collect();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    println!("Sonuç {}", </a:t>
            </a:r>
            <a:r>
              <a:rPr lang="tr-TR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v_squared</a:t>
            </a: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5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tr-TR">
                <a:latin typeface="Ubuntu Mono"/>
                <a:ea typeface="Ubuntu Mono"/>
                <a:cs typeface="Ubuntu Mono"/>
                <a:sym typeface="Ubuntu Mono"/>
              </a:rPr>
              <a:t>map</a:t>
            </a:r>
            <a:r>
              <a:rPr lang="tr-TR">
                <a:latin typeface="Ubuntu Mono"/>
                <a:ea typeface="Ubuntu Mono"/>
                <a:cs typeface="Ubuntu Mono"/>
                <a:sym typeface="Ubuntu Mono"/>
              </a:rPr>
              <a:t> fonksiyonu her bir elemana bir Closure uygular, karelerini alır ve </a:t>
            </a:r>
            <a:r>
              <a:rPr b="1" lang="tr-TR">
                <a:latin typeface="Ubuntu Mono"/>
                <a:ea typeface="Ubuntu Mono"/>
                <a:cs typeface="Ubuntu Mono"/>
                <a:sym typeface="Ubuntu Mono"/>
              </a:rPr>
              <a:t>collect</a:t>
            </a:r>
            <a:r>
              <a:rPr lang="tr-TR">
                <a:latin typeface="Ubuntu Mono"/>
                <a:ea typeface="Ubuntu Mono"/>
                <a:cs typeface="Ubuntu Mono"/>
                <a:sym typeface="Ubuntu Mono"/>
              </a:rPr>
              <a:t> sonuçları yeni bir vektörde toplar.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9" name="Google Shape;589;g29a9b836e52_0_511"/>
          <p:cNvSpPr txBox="1"/>
          <p:nvPr/>
        </p:nvSpPr>
        <p:spPr>
          <a:xfrm>
            <a:off x="2567700" y="14765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tr-T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terator</a:t>
            </a:r>
            <a:endParaRPr b="0" i="1" sz="1400" u="none" cap="none" strike="noStrike">
              <a:solidFill>
                <a:srgbClr val="C9211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65" name="Google Shape;165;p6"/>
          <p:cNvSpPr txBox="1"/>
          <p:nvPr/>
        </p:nvSpPr>
        <p:spPr>
          <a:xfrm>
            <a:off x="2558780" y="2087145"/>
            <a:ext cx="7073700" cy="369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cargo </a:t>
            </a: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add</a:t>
            </a:r>
            <a:r>
              <a:rPr b="0" i="0" lang="tr-TR" sz="18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rustfft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559500" y="16869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Bağımlılık Ekleme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559500" y="2742288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Bağımlılık Ekleme</a:t>
            </a:r>
            <a:r>
              <a:rPr b="0" i="0" lang="tr-TR" sz="1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(Cargo.toml)</a:t>
            </a:r>
            <a:endParaRPr b="0" i="0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2558780" y="3129515"/>
            <a:ext cx="7073700" cy="1077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b="0" i="0" lang="tr-TR" sz="16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dependencies</a:t>
            </a:r>
            <a:r>
              <a:rPr b="0" i="0" lang="tr-TR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paket</a:t>
            </a:r>
            <a:r>
              <a:rPr b="0" i="0" lang="tr-TR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= "versiyon"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rustfft</a:t>
            </a:r>
            <a:r>
              <a:rPr b="0" i="0" lang="tr-TR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= "6.0.1"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74" name="Google Shape;174;p7"/>
          <p:cNvSpPr txBox="1"/>
          <p:nvPr/>
        </p:nvSpPr>
        <p:spPr>
          <a:xfrm>
            <a:off x="2558775" y="2086323"/>
            <a:ext cx="7073700" cy="20655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800080"/>
                </a:solidFill>
                <a:latin typeface="Ubuntu Mono"/>
                <a:ea typeface="Ubuntu Mono"/>
                <a:cs typeface="Ubuntu Mono"/>
                <a:sym typeface="Ubuntu Mono"/>
              </a:rPr>
              <a:t>/Cargo.toml​</a:t>
            </a:r>
            <a:endParaRPr b="0" i="0" sz="1800" u="none" cap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/src​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  --/</a:t>
            </a:r>
            <a:r>
              <a:rPr b="0" i="0" lang="tr-TR" sz="1800" u="none" cap="none" strike="noStrike">
                <a:solidFill>
                  <a:srgbClr val="3FAF46"/>
                </a:solidFill>
                <a:latin typeface="Ubuntu Mono"/>
                <a:ea typeface="Ubuntu Mono"/>
                <a:cs typeface="Ubuntu Mono"/>
                <a:sym typeface="Ubuntu Mono"/>
              </a:rPr>
              <a:t>main.rs</a:t>
            </a:r>
            <a:endParaRPr b="0" i="0" sz="1800" u="none" cap="none" strike="noStrike">
              <a:solidFill>
                <a:srgbClr val="3FA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C000"/>
                </a:solidFill>
                <a:latin typeface="Ubuntu Mono"/>
                <a:ea typeface="Ubuntu Mono"/>
                <a:cs typeface="Ubuntu Mono"/>
                <a:sym typeface="Ubuntu Mono"/>
              </a:rPr>
              <a:t>  </a:t>
            </a:r>
            <a:r>
              <a:rPr b="0" i="0" lang="tr-TR" sz="1800" u="none" cap="none" strike="noStrike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--/lib.rs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/target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2559500" y="168610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Bir Rust Projesinin Hiyerarşisi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052175" y="2086300"/>
            <a:ext cx="55803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-- Proje bilgileri</a:t>
            </a:r>
            <a:endParaRPr b="0" i="0" sz="1800" u="none" cap="none" strike="noStrike">
              <a:solidFill>
                <a:srgbClr val="FF4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-- Kaynak kodlar</a:t>
            </a:r>
            <a:endParaRPr b="0" i="0" sz="1800" u="none" cap="none" strike="noStrike">
              <a:solidFill>
                <a:srgbClr val="FF4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-- Uygulamanın ana kaynak kodu</a:t>
            </a:r>
            <a:endParaRPr b="0" i="0" sz="1800" u="none" cap="none" strike="noStrike">
              <a:solidFill>
                <a:srgbClr val="FF4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-- (crate ise, kütüphanenin ana kaynak kodu)</a:t>
            </a:r>
            <a:endParaRPr b="0" i="0" sz="1800" u="none" cap="none" strike="noStrike">
              <a:solidFill>
                <a:srgbClr val="FF4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rgbClr val="FF4000"/>
                </a:solidFill>
                <a:latin typeface="Ubuntu Mono"/>
                <a:ea typeface="Ubuntu Mono"/>
                <a:cs typeface="Ubuntu Mono"/>
                <a:sym typeface="Ubuntu Mono"/>
              </a:rPr>
              <a:t>-- Derlenmiş dosyalar (.exe, .so, .dylib …)</a:t>
            </a:r>
            <a:endParaRPr b="0" i="0" sz="1800" u="none" cap="none" strike="noStrike">
              <a:solidFill>
                <a:srgbClr val="FF4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tr-TR" sz="4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Syntax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83" name="Google Shape;183;p8"/>
          <p:cNvSpPr txBox="1"/>
          <p:nvPr/>
        </p:nvSpPr>
        <p:spPr>
          <a:xfrm>
            <a:off x="2558613" y="2090674"/>
            <a:ext cx="7073700" cy="1257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b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c: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i32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2559338" y="16904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Tam Sayı Değişkenleri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2558968" y="3878820"/>
            <a:ext cx="7073700" cy="2010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Length		Signed	Unsigned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8-bit			i8		u8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16-bit		i16		u16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32-bit		i32		u32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64-bit		i64		u64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128-bit		i128		u128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İşlemci Bit    isize 	usize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Genişliği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2559688" y="347862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Boyutlar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-17280" y="6397560"/>
            <a:ext cx="12192120" cy="26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</p:spPr>
      </p:sp>
      <p:sp>
        <p:nvSpPr>
          <p:cNvPr id="192" name="Google Shape;192;p9"/>
          <p:cNvSpPr txBox="1"/>
          <p:nvPr/>
        </p:nvSpPr>
        <p:spPr>
          <a:xfrm>
            <a:off x="2559150" y="2095874"/>
            <a:ext cx="7073700" cy="12570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pi: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f32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3.14159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let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pi: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f64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b="0" i="0" lang="tr-TR" sz="1400" u="none" cap="none" strike="noStrike">
                <a:solidFill>
                  <a:srgbClr val="FF860D"/>
                </a:solidFill>
                <a:latin typeface="Ubuntu Mono"/>
                <a:ea typeface="Ubuntu Mono"/>
                <a:cs typeface="Ubuntu Mono"/>
                <a:sym typeface="Ubuntu Mono"/>
              </a:rPr>
              <a:t>3.14159</a:t>
            </a:r>
            <a:r>
              <a:rPr b="0" i="0" lang="tr-TR" sz="1400" u="none" cap="none" strike="noStrike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559325" y="1695650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Floating Değişkenler</a:t>
            </a:r>
            <a:r>
              <a:rPr b="0" i="0" lang="tr-TR" sz="1400" u="none" cap="none" strike="noStrike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 (virgüllü sayılar)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2558950" y="3884022"/>
            <a:ext cx="7073700" cy="7785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C9211E"/>
                </a:solidFill>
                <a:latin typeface="Ubuntu Mono"/>
                <a:ea typeface="Ubuntu Mono"/>
                <a:cs typeface="Ubuntu Mono"/>
                <a:sym typeface="Ubuntu Mono"/>
              </a:rPr>
              <a:t>Length		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32-bit		f32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64-bit		f64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2559675" y="3483825"/>
            <a:ext cx="7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Boyutlar</a:t>
            </a:r>
            <a:endParaRPr b="0" i="1" sz="1400" u="none" cap="none" strike="noStrike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