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1474824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7F4E2-0370-4923-B62C-9A987BD91311}" v="1" dt="2024-02-26T02:41:42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C." userId="84cd400c87f3c934" providerId="LiveId" clId="{97B7F4E2-0370-4923-B62C-9A987BD91311}"/>
    <pc:docChg chg="undo custSel modSld">
      <pc:chgData name="Dean C." userId="84cd400c87f3c934" providerId="LiveId" clId="{97B7F4E2-0370-4923-B62C-9A987BD91311}" dt="2024-02-26T02:41:57.218" v="31" actId="20577"/>
      <pc:docMkLst>
        <pc:docMk/>
      </pc:docMkLst>
      <pc:sldChg chg="addSp modSp mod">
        <pc:chgData name="Dean C." userId="84cd400c87f3c934" providerId="LiveId" clId="{97B7F4E2-0370-4923-B62C-9A987BD91311}" dt="2024-02-26T02:41:57.218" v="31" actId="20577"/>
        <pc:sldMkLst>
          <pc:docMk/>
          <pc:sldMk cId="2748013833" sldId="256"/>
        </pc:sldMkLst>
        <pc:spChg chg="mod">
          <ac:chgData name="Dean C." userId="84cd400c87f3c934" providerId="LiveId" clId="{97B7F4E2-0370-4923-B62C-9A987BD91311}" dt="2024-02-26T02:41:42.262" v="15"/>
          <ac:spMkLst>
            <pc:docMk/>
            <pc:sldMk cId="2748013833" sldId="256"/>
            <ac:spMk id="2" creationId="{7923F94B-34A7-B934-0EAF-281FC75631E2}"/>
          </ac:spMkLst>
        </pc:spChg>
        <pc:spChg chg="mod">
          <ac:chgData name="Dean C." userId="84cd400c87f3c934" providerId="LiveId" clId="{97B7F4E2-0370-4923-B62C-9A987BD91311}" dt="2024-02-26T02:41:57.218" v="31" actId="20577"/>
          <ac:spMkLst>
            <pc:docMk/>
            <pc:sldMk cId="2748013833" sldId="256"/>
            <ac:spMk id="3" creationId="{5E2CB38E-6169-C51B-24F6-140675730B1E}"/>
          </ac:spMkLst>
        </pc:spChg>
        <pc:spChg chg="add mod">
          <ac:chgData name="Dean C." userId="84cd400c87f3c934" providerId="LiveId" clId="{97B7F4E2-0370-4923-B62C-9A987BD91311}" dt="2024-02-26T02:41:25.233" v="14" actId="403"/>
          <ac:spMkLst>
            <pc:docMk/>
            <pc:sldMk cId="2748013833" sldId="256"/>
            <ac:spMk id="5" creationId="{42463296-4DB0-9596-FC69-1CC53E9942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66C5B-D49F-42A3-9489-175AB9AB24A9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5891-3B2E-4046-8A0C-186B5959FF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29429D-6988-494B-B69D-8744219BEAF4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42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76DE-E420-8B8B-24BC-6479439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10EB5-A029-8ABC-F75B-A2C74CBEF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F2E49-C62D-A7F8-CAD5-5891588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3E08-75EF-07DA-E4A9-19C61C09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3CB5-8B9C-23BC-82CC-D0F860D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00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90E-170F-ED7C-635C-D2CCA00C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74E7-3345-D343-8B1D-6E1492AA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AB0FD-E98B-F929-5306-420FD373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E499-927D-7A87-757B-DF1980EE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1A01F-11A0-B46C-7170-B812B39C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DD25-6E45-DEA5-66A6-6AAD02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31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040-8788-2787-1DBF-5EF96AE5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C7946-2D1D-7E81-B6FB-013D3E753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2D5C-AF3E-44C9-C08C-AB5A12D2F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FF18-B277-0706-C5BA-D20348C5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D207-314D-27C8-916B-A4285564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138BE-CA74-2137-BFF6-7B173F78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51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9FC8-03F2-773D-83B8-5B5E3F97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42CD-7A30-0873-6178-F1CE7696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D2D4-0C77-F237-B12B-60107926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28C4-746C-DE4E-5F97-7548492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D0CE-4418-4B77-DFFD-EBF11488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16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0CBDF-DAC2-2552-D806-7375B2268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0205C-84C2-BECF-CA3A-3D0266E8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C856-D6E3-9F0E-D3A3-9BFF238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92207-9FCF-0E49-3768-48213401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3212-9AAF-DC60-EC49-D6B1429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10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75-75CD-EB32-6933-D8738A13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CB9-56DF-5D0A-B6F7-56A852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907-24F5-7A31-3223-F203212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68E6-146B-C8B5-E1F3-294BEF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In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0375-75CD-EB32-6933-D8738A13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DCB9-56DF-5D0A-B6F7-56A8525D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94AFCA-2800-468D-AABE-183B7E32CAA6}" type="datetimeFigureOut">
              <a:rPr lang="en-AU" smtClean="0"/>
              <a:pPr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907-24F5-7A31-3223-F203212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68E6-146B-C8B5-E1F3-294BEF6F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026D53-1511-4206-9551-CE2D95BD641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Inver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B86-F9C8-5B50-36AF-C15D3B76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63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C74-42E9-BEA7-8F05-8D835464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DFCA-6AA5-EE16-940F-26319791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A88A-0EB0-CFA7-E3F3-2B683868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7F18-4E3E-A186-C303-63B4B19C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B3D6-CBB7-FC27-F33F-5ABCD3C8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3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EB73-4B93-B5A4-D957-4B4E7F27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3BF8-11A5-BC70-1805-8EB2B907E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E5A5-977B-583B-2799-3668A5DB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5577D-BC38-B484-5610-CFA23AD3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0B2A-178E-6951-98A6-2CB79B6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E41A-1CB7-557B-7151-FC3986D5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0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609-B6B1-32D2-96F5-37A0621F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7ECA-6EFA-FBF1-8025-F2722A48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E5D2-248D-A595-269E-7E171853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DAA1-EEC0-5250-FF27-5664F40E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50C95-BB3C-F83B-819B-8DE58C074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1D498-7A99-A9C9-2AE1-4E11F160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F0F65-A9B8-FDB6-3DBF-C9031DC4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5729D-158C-76ED-EF32-1A09D3F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4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1A9-562B-F395-C09C-B5D756DB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9B18C-9D73-E6AA-C3F6-48DB07F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77A2-4456-8168-2695-21438BE4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811F7-F0BF-8BDC-F29F-7140DBA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3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BD66-6D33-A49C-7103-534C40A6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592A6-D518-38E5-4B4F-C3933D30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34A1-52CA-7E06-8720-052B6C3A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1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F43CC-A40E-6BE2-8AA8-E36E3C0D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4FDC-2D1E-50F5-5828-6BF883B4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9616-4C7C-09A5-A86A-EC9140025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4AFCA-2800-468D-AABE-183B7E32CAA6}" type="datetimeFigureOut">
              <a:rPr lang="en-AU" smtClean="0"/>
              <a:t>26/02/2024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6000-73F5-2954-429F-BC3CBDD9F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693D-F308-A9AD-A30B-BD9E8C242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26D53-1511-4206-9551-CE2D95BD64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1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keystuff/MSAIEcosyst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https://learn.microsoft.com/en-us/training/educator-center/product-guides/immersive-reader/" TargetMode="External"/><Relationship Id="rId21" Type="http://schemas.openxmlformats.org/officeDocument/2006/relationships/hyperlink" Target="https://azure.microsoft.com/en-us/products/ai-services/ai-language" TargetMode="External"/><Relationship Id="rId42" Type="http://schemas.openxmlformats.org/officeDocument/2006/relationships/hyperlink" Target="https://www.microsoft.com/en-us/haxtoolkit/" TargetMode="External"/><Relationship Id="rId47" Type="http://schemas.openxmlformats.org/officeDocument/2006/relationships/image" Target="../media/image14.svg"/><Relationship Id="rId63" Type="http://schemas.openxmlformats.org/officeDocument/2006/relationships/image" Target="../media/image24.png"/><Relationship Id="rId68" Type="http://schemas.openxmlformats.org/officeDocument/2006/relationships/hyperlink" Target="https://learn.microsoft.com/en-us/microsoft-copilot-studio/copilot-plugins-overview" TargetMode="External"/><Relationship Id="rId84" Type="http://schemas.openxmlformats.org/officeDocument/2006/relationships/hyperlink" Target="https://azure.microsoft.com/" TargetMode="External"/><Relationship Id="rId89" Type="http://schemas.openxmlformats.org/officeDocument/2006/relationships/hyperlink" Target="https://azure.microsoft.com/en-us/products/copilot" TargetMode="External"/><Relationship Id="rId112" Type="http://schemas.openxmlformats.org/officeDocument/2006/relationships/image" Target="../media/image51.png"/><Relationship Id="rId16" Type="http://schemas.openxmlformats.org/officeDocument/2006/relationships/hyperlink" Target="https://azure.microsoft.com/en-us/solutions/ai/" TargetMode="External"/><Relationship Id="rId107" Type="http://schemas.openxmlformats.org/officeDocument/2006/relationships/hyperlink" Target="https://www.microsoft.com/en-au/sustainability" TargetMode="External"/><Relationship Id="rId11" Type="http://schemas.openxmlformats.org/officeDocument/2006/relationships/hyperlink" Target="https://www.microsoft.com/en-us/microsoft-365/enterprise/copilot-for-microsoft-365" TargetMode="External"/><Relationship Id="rId32" Type="http://schemas.openxmlformats.org/officeDocument/2006/relationships/hyperlink" Target="https://techcommunity.microsoft.com/t5/ai-machine-learning-blog/announcing-llama-2-inference-apis-and-hosted-fine-tuning-through/ba-p/3979227" TargetMode="External"/><Relationship Id="rId37" Type="http://schemas.openxmlformats.org/officeDocument/2006/relationships/hyperlink" Target="https://learn.microsoft.com/en-us/purview/governance-solutions-overview" TargetMode="External"/><Relationship Id="rId53" Type="http://schemas.openxmlformats.org/officeDocument/2006/relationships/hyperlink" Target="https://learn.microsoft.com/en-us/ai-builder/overview" TargetMode="External"/><Relationship Id="rId58" Type="http://schemas.openxmlformats.org/officeDocument/2006/relationships/image" Target="../media/image21.svg"/><Relationship Id="rId74" Type="http://schemas.openxmlformats.org/officeDocument/2006/relationships/hyperlink" Target="https://learn.microsoft.com/en-us/legal/cognitive-services/openai/data-privacy" TargetMode="External"/><Relationship Id="rId79" Type="http://schemas.openxmlformats.org/officeDocument/2006/relationships/hyperlink" Target="https://learn.microsoft.com/en-us/power-apps/maker/data-platform/data-platform-intro" TargetMode="External"/><Relationship Id="rId102" Type="http://schemas.openxmlformats.org/officeDocument/2006/relationships/image" Target="../media/image44.svg"/><Relationship Id="rId5" Type="http://schemas.openxmlformats.org/officeDocument/2006/relationships/hyperlink" Target="https://learn.microsoft.com/en-us/azure/machine-learning/prompt-flow/overview-what-is-prompt-flow?view=azureml-api-2" TargetMode="External"/><Relationship Id="rId90" Type="http://schemas.openxmlformats.org/officeDocument/2006/relationships/image" Target="../media/image35.png"/><Relationship Id="rId95" Type="http://schemas.openxmlformats.org/officeDocument/2006/relationships/image" Target="../media/image38.svg"/><Relationship Id="rId22" Type="http://schemas.openxmlformats.org/officeDocument/2006/relationships/hyperlink" Target="https://azure.microsoft.com/en-us/products/ai-services/ai-vision/" TargetMode="External"/><Relationship Id="rId27" Type="http://schemas.openxmlformats.org/officeDocument/2006/relationships/hyperlink" Target="https://azure.microsoft.com/en-au/products/ai-services/ai-bot-service/" TargetMode="External"/><Relationship Id="rId43" Type="http://schemas.openxmlformats.org/officeDocument/2006/relationships/hyperlink" Target="https://www.microsoft.com/en-us/microsoft-copilot" TargetMode="External"/><Relationship Id="rId48" Type="http://schemas.openxmlformats.org/officeDocument/2006/relationships/image" Target="../media/image15.png"/><Relationship Id="rId64" Type="http://schemas.openxmlformats.org/officeDocument/2006/relationships/hyperlink" Target="https://learn.microsoft.com/en-us/azure/ai-services/speech-service/whisper-overview" TargetMode="External"/><Relationship Id="rId69" Type="http://schemas.openxmlformats.org/officeDocument/2006/relationships/hyperlink" Target="https://github.com/microsoft/semantic-kernel" TargetMode="External"/><Relationship Id="rId113" Type="http://schemas.openxmlformats.org/officeDocument/2006/relationships/image" Target="../media/image52.png"/><Relationship Id="rId80" Type="http://schemas.openxmlformats.org/officeDocument/2006/relationships/hyperlink" Target="https://github.com/microsoft/AI" TargetMode="External"/><Relationship Id="rId85" Type="http://schemas.openxmlformats.org/officeDocument/2006/relationships/image" Target="../media/image31.png"/><Relationship Id="rId12" Type="http://schemas.openxmlformats.org/officeDocument/2006/relationships/image" Target="../media/image2.png"/><Relationship Id="rId17" Type="http://schemas.openxmlformats.org/officeDocument/2006/relationships/hyperlink" Target="https://azure.microsoft.com/en-us/products/ai-services/openai-service" TargetMode="External"/><Relationship Id="rId33" Type="http://schemas.openxmlformats.org/officeDocument/2006/relationships/hyperlink" Target="https://learn.microsoft.com/en-us/purview/" TargetMode="External"/><Relationship Id="rId38" Type="http://schemas.openxmlformats.org/officeDocument/2006/relationships/hyperlink" Target="https://azure.microsoft.com/en-gb/products/ai-studio/" TargetMode="External"/><Relationship Id="rId59" Type="http://schemas.openxmlformats.org/officeDocument/2006/relationships/image" Target="../media/image22.png"/><Relationship Id="rId103" Type="http://schemas.openxmlformats.org/officeDocument/2006/relationships/image" Target="../media/image45.png"/><Relationship Id="rId108" Type="http://schemas.openxmlformats.org/officeDocument/2006/relationships/hyperlink" Target="https://aka.ms/copilot/prompt_toolkit" TargetMode="External"/><Relationship Id="rId54" Type="http://schemas.openxmlformats.org/officeDocument/2006/relationships/image" Target="../media/image19.png"/><Relationship Id="rId70" Type="http://schemas.openxmlformats.org/officeDocument/2006/relationships/hyperlink" Target="https://github.com/microsoft/responsible-ai-toolbox" TargetMode="External"/><Relationship Id="rId75" Type="http://schemas.openxmlformats.org/officeDocument/2006/relationships/image" Target="../media/image25.png"/><Relationship Id="rId91" Type="http://schemas.openxmlformats.org/officeDocument/2006/relationships/image" Target="../media/image36.svg"/><Relationship Id="rId96" Type="http://schemas.openxmlformats.org/officeDocument/2006/relationships/hyperlink" Target="https://learn.microsoft.com/en-us/azure/ai-services/openai/use-your-data-quickstart?tabs=command-line%2Cpython&amp;pivots=programming-language-studi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zure/machine-learning/concept-ml-pipelines?view=azureml-api-2" TargetMode="External"/><Relationship Id="rId15" Type="http://schemas.openxmlformats.org/officeDocument/2006/relationships/image" Target="../media/image5.png"/><Relationship Id="rId23" Type="http://schemas.openxmlformats.org/officeDocument/2006/relationships/image" Target="../media/image6.png"/><Relationship Id="rId28" Type="http://schemas.openxmlformats.org/officeDocument/2006/relationships/hyperlink" Target="https://azure.microsoft.com/en-us/products/ai-video-indexer/" TargetMode="External"/><Relationship Id="rId36" Type="http://schemas.openxmlformats.org/officeDocument/2006/relationships/hyperlink" Target="https://learn.microsoft.com/en-us/purview/purview-compliance" TargetMode="External"/><Relationship Id="rId49" Type="http://schemas.openxmlformats.org/officeDocument/2006/relationships/image" Target="../media/image16.svg"/><Relationship Id="rId57" Type="http://schemas.openxmlformats.org/officeDocument/2006/relationships/image" Target="../media/image20.png"/><Relationship Id="rId106" Type="http://schemas.openxmlformats.org/officeDocument/2006/relationships/image" Target="../media/image48.svg"/><Relationship Id="rId114" Type="http://schemas.openxmlformats.org/officeDocument/2006/relationships/image" Target="../media/image53.png"/><Relationship Id="rId10" Type="http://schemas.openxmlformats.org/officeDocument/2006/relationships/hyperlink" Target="https://learn.microsoft.com/en-us/azure/machine-learning/how-to-run-jupyter-notebooks?view=azureml-api-2" TargetMode="External"/><Relationship Id="rId31" Type="http://schemas.openxmlformats.org/officeDocument/2006/relationships/hyperlink" Target="https://learn.microsoft.com/en-us/azure/machine-learning/concept-model-catalog?view=azureml-api-2" TargetMode="External"/><Relationship Id="rId44" Type="http://schemas.openxmlformats.org/officeDocument/2006/relationships/image" Target="../media/image12.png"/><Relationship Id="rId52" Type="http://schemas.openxmlformats.org/officeDocument/2006/relationships/image" Target="../media/image18.svg"/><Relationship Id="rId60" Type="http://schemas.openxmlformats.org/officeDocument/2006/relationships/image" Target="../media/image23.svg"/><Relationship Id="rId65" Type="http://schemas.openxmlformats.org/officeDocument/2006/relationships/hyperlink" Target="https://learn.microsoft.com/en-us/azure/ai-services/openai/concepts/provisioned-throughput" TargetMode="External"/><Relationship Id="rId73" Type="http://schemas.openxmlformats.org/officeDocument/2006/relationships/hyperlink" Target="https://github.com/features/copilot" TargetMode="External"/><Relationship Id="rId78" Type="http://schemas.openxmlformats.org/officeDocument/2006/relationships/image" Target="../media/image28.svg"/><Relationship Id="rId81" Type="http://schemas.openxmlformats.org/officeDocument/2006/relationships/image" Target="../media/image29.png"/><Relationship Id="rId86" Type="http://schemas.openxmlformats.org/officeDocument/2006/relationships/image" Target="../media/image32.svg"/><Relationship Id="rId94" Type="http://schemas.openxmlformats.org/officeDocument/2006/relationships/image" Target="../media/image37.png"/><Relationship Id="rId99" Type="http://schemas.openxmlformats.org/officeDocument/2006/relationships/image" Target="../media/image41.png"/><Relationship Id="rId101" Type="http://schemas.openxmlformats.org/officeDocument/2006/relationships/image" Target="../media/image43.png"/><Relationship Id="rId4" Type="http://schemas.openxmlformats.org/officeDocument/2006/relationships/image" Target="../media/image1.png"/><Relationship Id="rId9" Type="http://schemas.openxmlformats.org/officeDocument/2006/relationships/hyperlink" Target="https://azure.microsoft.com/en-us/solutions/ai/responsible-ai-with-azure" TargetMode="External"/><Relationship Id="rId13" Type="http://schemas.openxmlformats.org/officeDocument/2006/relationships/image" Target="../media/image3.png"/><Relationship Id="rId18" Type="http://schemas.openxmlformats.org/officeDocument/2006/relationships/hyperlink" Target="https://azure.microsoft.com/en-us/products/ai-services/openai-service#Features" TargetMode="External"/><Relationship Id="rId39" Type="http://schemas.openxmlformats.org/officeDocument/2006/relationships/image" Target="../media/image10.png"/><Relationship Id="rId109" Type="http://schemas.openxmlformats.org/officeDocument/2006/relationships/hyperlink" Target="https://github.com/Pokeystuff/MSAIEcosystem" TargetMode="External"/><Relationship Id="rId34" Type="http://schemas.openxmlformats.org/officeDocument/2006/relationships/image" Target="../media/image8.png"/><Relationship Id="rId50" Type="http://schemas.openxmlformats.org/officeDocument/2006/relationships/hyperlink" Target="https://www.microsoft.com/en-us/power-platform/" TargetMode="External"/><Relationship Id="rId55" Type="http://schemas.openxmlformats.org/officeDocument/2006/relationships/hyperlink" Target="https://learn.microsoft.com/en-us/connectors/connectors" TargetMode="External"/><Relationship Id="rId76" Type="http://schemas.openxmlformats.org/officeDocument/2006/relationships/image" Target="../media/image26.svg"/><Relationship Id="rId97" Type="http://schemas.openxmlformats.org/officeDocument/2006/relationships/image" Target="../media/image39.png"/><Relationship Id="rId104" Type="http://schemas.openxmlformats.org/officeDocument/2006/relationships/image" Target="../media/image46.svg"/><Relationship Id="rId7" Type="http://schemas.openxmlformats.org/officeDocument/2006/relationships/hyperlink" Target="https://learn.microsoft.com/en-us/azure/machine-learning/concept-automated-ml?view=azureml-api-2" TargetMode="External"/><Relationship Id="rId71" Type="http://schemas.openxmlformats.org/officeDocument/2006/relationships/hyperlink" Target="https://microsoft.github.io/autogen/" TargetMode="External"/><Relationship Id="rId92" Type="http://schemas.openxmlformats.org/officeDocument/2006/relationships/hyperlink" Target="https://learn.microsoft.com/en-us/fabric/onelake/onelake-overview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azure.microsoft.com/en-us/products/spatial-anchors/" TargetMode="External"/><Relationship Id="rId24" Type="http://schemas.openxmlformats.org/officeDocument/2006/relationships/image" Target="../media/image7.svg"/><Relationship Id="rId40" Type="http://schemas.openxmlformats.org/officeDocument/2006/relationships/image" Target="../media/image11.svg"/><Relationship Id="rId45" Type="http://schemas.openxmlformats.org/officeDocument/2006/relationships/hyperlink" Target="https://www.microsoft.com/en-us/microsoft-copilot/microsoft-copilot-studio" TargetMode="External"/><Relationship Id="rId66" Type="http://schemas.openxmlformats.org/officeDocument/2006/relationships/hyperlink" Target="https://azure.microsoft.com/en-us/products/machine-learning/mlops/#features" TargetMode="External"/><Relationship Id="rId87" Type="http://schemas.openxmlformats.org/officeDocument/2006/relationships/image" Target="../media/image33.png"/><Relationship Id="rId110" Type="http://schemas.openxmlformats.org/officeDocument/2006/relationships/image" Target="../media/image49.png"/><Relationship Id="rId61" Type="http://schemas.openxmlformats.org/officeDocument/2006/relationships/hyperlink" Target="https://www.linkedin.com/in/deancorcoran/" TargetMode="External"/><Relationship Id="rId82" Type="http://schemas.openxmlformats.org/officeDocument/2006/relationships/image" Target="../media/image30.svg"/><Relationship Id="rId19" Type="http://schemas.openxmlformats.org/officeDocument/2006/relationships/hyperlink" Target="https://learn.microsoft.com/en-us/azure/ai-services/openai/concepts/use-your-data?tabs=ai-search" TargetMode="External"/><Relationship Id="rId14" Type="http://schemas.openxmlformats.org/officeDocument/2006/relationships/image" Target="../media/image4.png"/><Relationship Id="rId30" Type="http://schemas.openxmlformats.org/officeDocument/2006/relationships/hyperlink" Target="https://azure.microsoft.com/en-us/products/ai-services/ai-content-safety/" TargetMode="External"/><Relationship Id="rId35" Type="http://schemas.openxmlformats.org/officeDocument/2006/relationships/image" Target="../media/image9.svg"/><Relationship Id="rId56" Type="http://schemas.openxmlformats.org/officeDocument/2006/relationships/hyperlink" Target="https://learn.microsoft.com/en-us/azure/architecture/ai-ml/" TargetMode="External"/><Relationship Id="rId77" Type="http://schemas.openxmlformats.org/officeDocument/2006/relationships/image" Target="../media/image27.png"/><Relationship Id="rId100" Type="http://schemas.openxmlformats.org/officeDocument/2006/relationships/image" Target="../media/image42.svg"/><Relationship Id="rId105" Type="http://schemas.openxmlformats.org/officeDocument/2006/relationships/image" Target="../media/image47.png"/><Relationship Id="rId8" Type="http://schemas.openxmlformats.org/officeDocument/2006/relationships/hyperlink" Target="https://learn.microsoft.com/en-us/azure/machine-learning/concept-compute-instance?view=azureml-api-2" TargetMode="External"/><Relationship Id="rId51" Type="http://schemas.openxmlformats.org/officeDocument/2006/relationships/image" Target="../media/image17.png"/><Relationship Id="rId72" Type="http://schemas.openxmlformats.org/officeDocument/2006/relationships/hyperlink" Target="https://dev.botframework.com/" TargetMode="External"/><Relationship Id="rId93" Type="http://schemas.openxmlformats.org/officeDocument/2006/relationships/hyperlink" Target="https://learn.microsoft.com/en-us/microsoft-cloud/dev/copilot/copilot-for-dynamics365" TargetMode="External"/><Relationship Id="rId98" Type="http://schemas.openxmlformats.org/officeDocument/2006/relationships/image" Target="../media/image40.svg"/><Relationship Id="rId3" Type="http://schemas.openxmlformats.org/officeDocument/2006/relationships/hyperlink" Target="https://azure.microsoft.com/en-us/products/machine-learning/" TargetMode="External"/><Relationship Id="rId25" Type="http://schemas.openxmlformats.org/officeDocument/2006/relationships/hyperlink" Target="https://azure.microsoft.com/en-us/products/ai-services/ai-document-intelligence/" TargetMode="External"/><Relationship Id="rId46" Type="http://schemas.openxmlformats.org/officeDocument/2006/relationships/image" Target="../media/image13.png"/><Relationship Id="rId67" Type="http://schemas.openxmlformats.org/officeDocument/2006/relationships/hyperlink" Target="https://learn.microsoft.com/en-us/azure/machine-learning/concept-mlflow?view=azureml-api-2" TargetMode="External"/><Relationship Id="rId20" Type="http://schemas.openxmlformats.org/officeDocument/2006/relationships/hyperlink" Target="https://azure.microsoft.com/en-us/products/ai-services/ai-speech/" TargetMode="External"/><Relationship Id="rId41" Type="http://schemas.openxmlformats.org/officeDocument/2006/relationships/hyperlink" Target="https://www.microsoft.com/en-us/ai/responsible-ai" TargetMode="External"/><Relationship Id="rId62" Type="http://schemas.openxmlformats.org/officeDocument/2006/relationships/hyperlink" Target="https://www.microsoft.com/en-us/ai/" TargetMode="External"/><Relationship Id="rId83" Type="http://schemas.openxmlformats.org/officeDocument/2006/relationships/hyperlink" Target="https://learn.microsoft.com/en-us/ai/" TargetMode="External"/><Relationship Id="rId88" Type="http://schemas.openxmlformats.org/officeDocument/2006/relationships/image" Target="../media/image34.svg"/><Relationship Id="rId11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F94B-34A7-B934-0EAF-281FC756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AI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CB38E-6169-C51B-24F6-140675730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Unauthoritative Conceptual Infographic.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63296-4DB0-9596-FC69-1CC53E9942BC}"/>
              </a:ext>
            </a:extLst>
          </p:cNvPr>
          <p:cNvSpPr txBox="1"/>
          <p:nvPr/>
        </p:nvSpPr>
        <p:spPr>
          <a:xfrm>
            <a:off x="3048000" y="628540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https://github.com/Pokeystuff/MSAIEcosystem</a:t>
            </a:r>
            <a:r>
              <a:rPr kumimoji="0" lang="en-A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0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2FFDA0F4-3EA5-83E4-82DF-69A34B5A450D}"/>
              </a:ext>
            </a:extLst>
          </p:cNvPr>
          <p:cNvSpPr/>
          <p:nvPr/>
        </p:nvSpPr>
        <p:spPr bwMode="auto">
          <a:xfrm>
            <a:off x="9001905" y="5139980"/>
            <a:ext cx="2984789" cy="1130494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10" name="Rounded Rectangle 20">
            <a:extLst>
              <a:ext uri="{FF2B5EF4-FFF2-40B4-BE49-F238E27FC236}">
                <a16:creationId xmlns:a16="http://schemas.microsoft.com/office/drawing/2014/main" id="{6F65B4E9-1C07-1A25-F2AA-F18ABD66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1307540" y="5404228"/>
            <a:ext cx="577802" cy="776642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5245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F54DE9E-2458-238F-AAD8-F731F91A6EB3}"/>
              </a:ext>
            </a:extLst>
          </p:cNvPr>
          <p:cNvSpPr/>
          <p:nvPr/>
        </p:nvSpPr>
        <p:spPr>
          <a:xfrm>
            <a:off x="0" y="1537893"/>
            <a:ext cx="12192000" cy="251835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2000">
                <a:schemeClr val="tx2">
                  <a:lumMod val="75000"/>
                  <a:lumOff val="25000"/>
                </a:schemeClr>
              </a:gs>
              <a:gs pos="12000">
                <a:srgbClr val="1B4F7F"/>
              </a:gs>
              <a:gs pos="35000">
                <a:srgbClr val="123555"/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F355C6BC-58AD-D7E7-CEEE-150F4388F4E6}"/>
              </a:ext>
            </a:extLst>
          </p:cNvPr>
          <p:cNvSpPr/>
          <p:nvPr/>
        </p:nvSpPr>
        <p:spPr bwMode="auto">
          <a:xfrm>
            <a:off x="7144701" y="311980"/>
            <a:ext cx="3556940" cy="973139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AA4F233-BF6F-643C-D48D-23824C325911}"/>
              </a:ext>
            </a:extLst>
          </p:cNvPr>
          <p:cNvSpPr/>
          <p:nvPr/>
        </p:nvSpPr>
        <p:spPr bwMode="auto">
          <a:xfrm>
            <a:off x="1560191" y="1694659"/>
            <a:ext cx="2814087" cy="1107344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0000">
                <a:srgbClr val="152C0C"/>
              </a:gs>
              <a:gs pos="74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9C904708-C336-531A-7598-DEA6D27BED21}"/>
              </a:ext>
            </a:extLst>
          </p:cNvPr>
          <p:cNvSpPr/>
          <p:nvPr/>
        </p:nvSpPr>
        <p:spPr bwMode="auto">
          <a:xfrm>
            <a:off x="2507432" y="3014334"/>
            <a:ext cx="6320856" cy="3588026"/>
          </a:xfrm>
          <a:prstGeom prst="roundRect">
            <a:avLst>
              <a:gd name="adj" fmla="val 2867"/>
            </a:avLst>
          </a:prstGeom>
          <a:gradFill flip="none" rotWithShape="1">
            <a:gsLst>
              <a:gs pos="0">
                <a:srgbClr val="243A5E">
                  <a:lumMod val="60000"/>
                  <a:lumOff val="40000"/>
                </a:srgbClr>
              </a:gs>
              <a:gs pos="55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61BEC-C86D-C780-A71F-9FC69455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13" y="382266"/>
            <a:ext cx="6078947" cy="722809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AI Ecosystem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49BF3C-C94F-B5D8-37FF-8A5ED10A5DEE}"/>
              </a:ext>
            </a:extLst>
          </p:cNvPr>
          <p:cNvSpPr/>
          <p:nvPr/>
        </p:nvSpPr>
        <p:spPr bwMode="auto">
          <a:xfrm>
            <a:off x="9304676" y="1660483"/>
            <a:ext cx="2498669" cy="3327707"/>
          </a:xfrm>
          <a:prstGeom prst="roundRect">
            <a:avLst>
              <a:gd name="adj" fmla="val 4104"/>
            </a:avLst>
          </a:prstGeom>
          <a:gradFill flip="none" rotWithShape="1">
            <a:gsLst>
              <a:gs pos="0">
                <a:srgbClr val="30E5D0">
                  <a:lumMod val="75000"/>
                </a:srgbClr>
              </a:gs>
              <a:gs pos="34000">
                <a:srgbClr val="073731"/>
              </a:gs>
              <a:gs pos="100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EF8507-9F5C-16AA-AB9F-1C78A40E12AF}"/>
              </a:ext>
            </a:extLst>
          </p:cNvPr>
          <p:cNvSpPr/>
          <p:nvPr/>
        </p:nvSpPr>
        <p:spPr bwMode="auto">
          <a:xfrm>
            <a:off x="3321738" y="3084762"/>
            <a:ext cx="2668499" cy="3451807"/>
          </a:xfrm>
          <a:prstGeom prst="roundRect">
            <a:avLst>
              <a:gd name="adj" fmla="val 3226"/>
            </a:avLst>
          </a:prstGeom>
          <a:gradFill flip="none" rotWithShape="1">
            <a:gsLst>
              <a:gs pos="0">
                <a:srgbClr val="243A5E">
                  <a:lumMod val="60000"/>
                  <a:lumOff val="40000"/>
                </a:srgbClr>
              </a:gs>
              <a:gs pos="55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EED148-A56C-64C4-DF17-E6BCE6AB0BBF}"/>
              </a:ext>
            </a:extLst>
          </p:cNvPr>
          <p:cNvSpPr/>
          <p:nvPr/>
        </p:nvSpPr>
        <p:spPr bwMode="auto">
          <a:xfrm>
            <a:off x="6142392" y="3089477"/>
            <a:ext cx="2555982" cy="3451807"/>
          </a:xfrm>
          <a:prstGeom prst="roundRect">
            <a:avLst>
              <a:gd name="adj" fmla="val 3102"/>
            </a:avLst>
          </a:prstGeom>
          <a:gradFill flip="none" rotWithShape="1">
            <a:gsLst>
              <a:gs pos="0">
                <a:srgbClr val="50E6FF">
                  <a:lumMod val="75000"/>
                </a:srgbClr>
              </a:gs>
              <a:gs pos="21000">
                <a:srgbClr val="007488"/>
              </a:gs>
              <a:gs pos="73000">
                <a:srgbClr val="000000"/>
              </a:gs>
            </a:gsLst>
            <a:lin ang="8100000" scaled="1"/>
            <a:tileRect/>
          </a:gra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EED669C-C659-4DFA-46FF-3C1B4BA8DC94}"/>
              </a:ext>
            </a:extLst>
          </p:cNvPr>
          <p:cNvSpPr txBox="1"/>
          <p:nvPr/>
        </p:nvSpPr>
        <p:spPr>
          <a:xfrm>
            <a:off x="6885521" y="3181217"/>
            <a:ext cx="1444073" cy="14869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Machine Learning</a:t>
            </a:r>
          </a:p>
        </p:txBody>
      </p:sp>
      <p:pic>
        <p:nvPicPr>
          <p:cNvPr id="10" name="Machine Learning ICON" descr="Azure Machine Learning logo">
            <a:extLst>
              <a:ext uri="{FF2B5EF4-FFF2-40B4-BE49-F238E27FC236}">
                <a16:creationId xmlns:a16="http://schemas.microsoft.com/office/drawing/2014/main" id="{77FB4DEB-0291-6680-1237-2A2D5EEA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102" y="3132101"/>
            <a:ext cx="280568" cy="252000"/>
          </a:xfrm>
          <a:prstGeom prst="rect">
            <a:avLst/>
          </a:prstGeom>
          <a:noFill/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5DE7CD93-405E-D7AA-2DA8-1DB3F891E392}"/>
              </a:ext>
            </a:extLst>
          </p:cNvPr>
          <p:cNvSpPr txBox="1"/>
          <p:nvPr/>
        </p:nvSpPr>
        <p:spPr>
          <a:xfrm>
            <a:off x="7307095" y="4121015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Prompt Flow</a:t>
            </a:r>
          </a:p>
        </p:txBody>
      </p:sp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EDC987CA-05F4-73B5-FC5C-A91A850F9668}"/>
              </a:ext>
            </a:extLst>
          </p:cNvPr>
          <p:cNvSpPr txBox="1"/>
          <p:nvPr/>
        </p:nvSpPr>
        <p:spPr>
          <a:xfrm>
            <a:off x="7960158" y="4610417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Pipelines</a:t>
            </a:r>
          </a:p>
        </p:txBody>
      </p:sp>
      <p:sp>
        <p:nvSpPr>
          <p:cNvPr id="14" name="TextBox 13">
            <a:hlinkClick r:id="rId7"/>
            <a:extLst>
              <a:ext uri="{FF2B5EF4-FFF2-40B4-BE49-F238E27FC236}">
                <a16:creationId xmlns:a16="http://schemas.microsoft.com/office/drawing/2014/main" id="{8E890051-8B9A-FD5F-8F08-F8E411E7BB3D}"/>
              </a:ext>
            </a:extLst>
          </p:cNvPr>
          <p:cNvSpPr txBox="1"/>
          <p:nvPr/>
        </p:nvSpPr>
        <p:spPr>
          <a:xfrm>
            <a:off x="6123577" y="4116744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Auto ML</a:t>
            </a:r>
          </a:p>
        </p:txBody>
      </p:sp>
      <p:sp>
        <p:nvSpPr>
          <p:cNvPr id="20" name="TextBox 19">
            <a:hlinkClick r:id="rId8"/>
            <a:extLst>
              <a:ext uri="{FF2B5EF4-FFF2-40B4-BE49-F238E27FC236}">
                <a16:creationId xmlns:a16="http://schemas.microsoft.com/office/drawing/2014/main" id="{666E2EC2-52D6-4D04-CFAA-9FF4370BF810}"/>
              </a:ext>
            </a:extLst>
          </p:cNvPr>
          <p:cNvSpPr txBox="1"/>
          <p:nvPr/>
        </p:nvSpPr>
        <p:spPr>
          <a:xfrm>
            <a:off x="6126738" y="4613066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Compute</a:t>
            </a:r>
          </a:p>
        </p:txBody>
      </p:sp>
      <p:sp>
        <p:nvSpPr>
          <p:cNvPr id="21" name="TextBox 20">
            <a:hlinkClick r:id="rId9"/>
            <a:extLst>
              <a:ext uri="{FF2B5EF4-FFF2-40B4-BE49-F238E27FC236}">
                <a16:creationId xmlns:a16="http://schemas.microsoft.com/office/drawing/2014/main" id="{7BEA0273-551F-19B1-00DF-F5140FFF49C5}"/>
              </a:ext>
            </a:extLst>
          </p:cNvPr>
          <p:cNvSpPr txBox="1"/>
          <p:nvPr/>
        </p:nvSpPr>
        <p:spPr>
          <a:xfrm>
            <a:off x="7305729" y="4613203"/>
            <a:ext cx="702217" cy="2488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22" name="TextBox 21">
            <a:hlinkClick r:id="rId10"/>
            <a:extLst>
              <a:ext uri="{FF2B5EF4-FFF2-40B4-BE49-F238E27FC236}">
                <a16:creationId xmlns:a16="http://schemas.microsoft.com/office/drawing/2014/main" id="{74AC1B87-82C6-BE7D-E712-E19C64F0A6AD}"/>
              </a:ext>
            </a:extLst>
          </p:cNvPr>
          <p:cNvSpPr txBox="1"/>
          <p:nvPr/>
        </p:nvSpPr>
        <p:spPr>
          <a:xfrm>
            <a:off x="7952145" y="4121173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Notebooks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7E7D9-E5C2-A1B6-D193-152EB4D7621F}"/>
              </a:ext>
            </a:extLst>
          </p:cNvPr>
          <p:cNvSpPr txBox="1"/>
          <p:nvPr/>
        </p:nvSpPr>
        <p:spPr>
          <a:xfrm>
            <a:off x="9536184" y="2415069"/>
            <a:ext cx="785021" cy="3317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Microsoft Services</a:t>
            </a:r>
          </a:p>
        </p:txBody>
      </p:sp>
      <p:pic>
        <p:nvPicPr>
          <p:cNvPr id="25" name="Picture 24" descr="Microsoft 365 Copilot">
            <a:hlinkClick r:id="rId11"/>
            <a:extLst>
              <a:ext uri="{FF2B5EF4-FFF2-40B4-BE49-F238E27FC236}">
                <a16:creationId xmlns:a16="http://schemas.microsoft.com/office/drawing/2014/main" id="{FFEABA3F-29D4-193D-06F4-3484E7F985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572" y="2076788"/>
            <a:ext cx="249594" cy="2742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33968C-3584-4E9B-D034-9197D27DB09E}"/>
              </a:ext>
            </a:extLst>
          </p:cNvPr>
          <p:cNvSpPr txBox="1"/>
          <p:nvPr/>
        </p:nvSpPr>
        <p:spPr>
          <a:xfrm>
            <a:off x="9503390" y="2736343"/>
            <a:ext cx="851436" cy="37219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SharePoint, Outlook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Teams, OneDrive, Viva, Sales, Finance and More…</a:t>
            </a:r>
          </a:p>
        </p:txBody>
      </p:sp>
      <p:pic>
        <p:nvPicPr>
          <p:cNvPr id="54" name="Picture 53" descr="A group of icons on a white background">
            <a:extLst>
              <a:ext uri="{FF2B5EF4-FFF2-40B4-BE49-F238E27FC236}">
                <a16:creationId xmlns:a16="http://schemas.microsoft.com/office/drawing/2014/main" id="{BD741C53-F899-FD51-F5D0-4A450B858D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56" y="3746860"/>
            <a:ext cx="2529865" cy="85067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64A0B5-6A12-3FFB-2009-B0A26B09E7B1}"/>
              </a:ext>
            </a:extLst>
          </p:cNvPr>
          <p:cNvSpPr/>
          <p:nvPr/>
        </p:nvSpPr>
        <p:spPr bwMode="auto">
          <a:xfrm>
            <a:off x="9454203" y="2013660"/>
            <a:ext cx="954664" cy="1237924"/>
          </a:xfrm>
          <a:prstGeom prst="roundRect">
            <a:avLst>
              <a:gd name="adj" fmla="val 6858"/>
            </a:avLst>
          </a:prstGeom>
          <a:noFill/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2DCCBAE-68CA-87FD-1F69-EE3184DD62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1192" y="3125994"/>
            <a:ext cx="263112" cy="263112"/>
          </a:xfrm>
          <a:prstGeom prst="rect">
            <a:avLst/>
          </a:prstGeom>
        </p:spPr>
      </p:pic>
      <p:pic>
        <p:nvPicPr>
          <p:cNvPr id="28" name="Picture 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2BDEE5E-136C-B952-04DF-30ACB5C300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61" y="4898322"/>
            <a:ext cx="2324815" cy="1587746"/>
          </a:xfrm>
          <a:prstGeom prst="rect">
            <a:avLst/>
          </a:prstGeom>
        </p:spPr>
      </p:pic>
      <p:sp>
        <p:nvSpPr>
          <p:cNvPr id="30" name="TextBox 29">
            <a:hlinkClick r:id="rId16"/>
            <a:extLst>
              <a:ext uri="{FF2B5EF4-FFF2-40B4-BE49-F238E27FC236}">
                <a16:creationId xmlns:a16="http://schemas.microsoft.com/office/drawing/2014/main" id="{92DCCED2-660D-7307-F044-706611B4065D}"/>
              </a:ext>
            </a:extLst>
          </p:cNvPr>
          <p:cNvSpPr txBox="1"/>
          <p:nvPr/>
        </p:nvSpPr>
        <p:spPr>
          <a:xfrm>
            <a:off x="4124259" y="3171998"/>
            <a:ext cx="1322341" cy="26311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AI Services</a:t>
            </a:r>
          </a:p>
        </p:txBody>
      </p:sp>
      <p:sp>
        <p:nvSpPr>
          <p:cNvPr id="32" name="TextBox 31">
            <a:hlinkClick r:id="rId17"/>
            <a:extLst>
              <a:ext uri="{FF2B5EF4-FFF2-40B4-BE49-F238E27FC236}">
                <a16:creationId xmlns:a16="http://schemas.microsoft.com/office/drawing/2014/main" id="{0E0BA14F-068D-5D0F-DBD0-E6E8D8B18CB5}"/>
              </a:ext>
            </a:extLst>
          </p:cNvPr>
          <p:cNvSpPr txBox="1"/>
          <p:nvPr/>
        </p:nvSpPr>
        <p:spPr>
          <a:xfrm>
            <a:off x="3416202" y="4207811"/>
            <a:ext cx="839044" cy="26311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OpenAI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3E97F-0826-1506-F7EC-FF15DEFB3DE9}"/>
              </a:ext>
            </a:extLst>
          </p:cNvPr>
          <p:cNvSpPr txBox="1"/>
          <p:nvPr/>
        </p:nvSpPr>
        <p:spPr>
          <a:xfrm>
            <a:off x="6806607" y="4947930"/>
            <a:ext cx="1273182" cy="16977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ML and LLM  Models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E1A81F-5A56-C0DD-3BE7-D1DE80B1AC34}"/>
              </a:ext>
            </a:extLst>
          </p:cNvPr>
          <p:cNvSpPr txBox="1"/>
          <p:nvPr/>
        </p:nvSpPr>
        <p:spPr>
          <a:xfrm>
            <a:off x="6540580" y="5953852"/>
            <a:ext cx="542922" cy="1632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Custom</a:t>
            </a:r>
          </a:p>
        </p:txBody>
      </p:sp>
      <p:sp>
        <p:nvSpPr>
          <p:cNvPr id="46" name="TextBox 45">
            <a:hlinkClick r:id="rId18"/>
            <a:extLst>
              <a:ext uri="{FF2B5EF4-FFF2-40B4-BE49-F238E27FC236}">
                <a16:creationId xmlns:a16="http://schemas.microsoft.com/office/drawing/2014/main" id="{5AE2485F-B80F-84E4-8CB7-7665E0E401B7}"/>
              </a:ext>
            </a:extLst>
          </p:cNvPr>
          <p:cNvSpPr txBox="1"/>
          <p:nvPr/>
        </p:nvSpPr>
        <p:spPr>
          <a:xfrm>
            <a:off x="4234688" y="4039950"/>
            <a:ext cx="546140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GPT LLMs</a:t>
            </a:r>
          </a:p>
        </p:txBody>
      </p:sp>
      <p:sp>
        <p:nvSpPr>
          <p:cNvPr id="50" name="TextBox 49">
            <a:hlinkClick r:id="rId18"/>
            <a:extLst>
              <a:ext uri="{FF2B5EF4-FFF2-40B4-BE49-F238E27FC236}">
                <a16:creationId xmlns:a16="http://schemas.microsoft.com/office/drawing/2014/main" id="{A69A8C16-E771-2698-E78B-15646CBDBC63}"/>
              </a:ext>
            </a:extLst>
          </p:cNvPr>
          <p:cNvSpPr txBox="1"/>
          <p:nvPr/>
        </p:nvSpPr>
        <p:spPr>
          <a:xfrm>
            <a:off x="4762376" y="4037812"/>
            <a:ext cx="546140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DALL-E</a:t>
            </a:r>
          </a:p>
        </p:txBody>
      </p:sp>
      <p:sp>
        <p:nvSpPr>
          <p:cNvPr id="56" name="TextBox 55">
            <a:hlinkClick r:id="rId19"/>
            <a:extLst>
              <a:ext uri="{FF2B5EF4-FFF2-40B4-BE49-F238E27FC236}">
                <a16:creationId xmlns:a16="http://schemas.microsoft.com/office/drawing/2014/main" id="{B0D71B6B-D72A-2493-C2FB-54CD03642684}"/>
              </a:ext>
            </a:extLst>
          </p:cNvPr>
          <p:cNvSpPr txBox="1"/>
          <p:nvPr/>
        </p:nvSpPr>
        <p:spPr>
          <a:xfrm>
            <a:off x="4463759" y="4270017"/>
            <a:ext cx="592010" cy="25443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Grounding and Tuning</a:t>
            </a:r>
          </a:p>
        </p:txBody>
      </p:sp>
      <p:sp>
        <p:nvSpPr>
          <p:cNvPr id="59" name="Text Placeholder 272">
            <a:hlinkClick r:id="rId20"/>
            <a:extLst>
              <a:ext uri="{FF2B5EF4-FFF2-40B4-BE49-F238E27FC236}">
                <a16:creationId xmlns:a16="http://schemas.microsoft.com/office/drawing/2014/main" id="{7FC5CD81-D914-E14F-0929-645622498F77}"/>
              </a:ext>
            </a:extLst>
          </p:cNvPr>
          <p:cNvSpPr txBox="1">
            <a:spLocks/>
          </p:cNvSpPr>
          <p:nvPr/>
        </p:nvSpPr>
        <p:spPr>
          <a:xfrm>
            <a:off x="3837933" y="5503376"/>
            <a:ext cx="538923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Speech</a:t>
            </a:r>
          </a:p>
        </p:txBody>
      </p:sp>
      <p:sp>
        <p:nvSpPr>
          <p:cNvPr id="70" name="Text Placeholder 273">
            <a:hlinkClick r:id="rId21"/>
            <a:extLst>
              <a:ext uri="{FF2B5EF4-FFF2-40B4-BE49-F238E27FC236}">
                <a16:creationId xmlns:a16="http://schemas.microsoft.com/office/drawing/2014/main" id="{A11BAA18-903D-3469-586D-C0C303F38260}"/>
              </a:ext>
            </a:extLst>
          </p:cNvPr>
          <p:cNvSpPr txBox="1">
            <a:spLocks/>
          </p:cNvSpPr>
          <p:nvPr/>
        </p:nvSpPr>
        <p:spPr>
          <a:xfrm>
            <a:off x="3837932" y="6041433"/>
            <a:ext cx="730753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Language and Translation</a:t>
            </a:r>
          </a:p>
        </p:txBody>
      </p:sp>
      <p:sp>
        <p:nvSpPr>
          <p:cNvPr id="75" name="Text Placeholder 271">
            <a:hlinkClick r:id="rId22"/>
            <a:extLst>
              <a:ext uri="{FF2B5EF4-FFF2-40B4-BE49-F238E27FC236}">
                <a16:creationId xmlns:a16="http://schemas.microsoft.com/office/drawing/2014/main" id="{4709A46F-1776-7C2A-65B7-00247309FCA9}"/>
              </a:ext>
            </a:extLst>
          </p:cNvPr>
          <p:cNvSpPr txBox="1">
            <a:spLocks/>
          </p:cNvSpPr>
          <p:nvPr/>
        </p:nvSpPr>
        <p:spPr>
          <a:xfrm>
            <a:off x="3837933" y="5259761"/>
            <a:ext cx="492966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Vision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F290AAE-128E-4DA5-5A3D-97D9264E4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690364" y="4635340"/>
            <a:ext cx="356752" cy="356752"/>
          </a:xfrm>
          <a:prstGeom prst="rect">
            <a:avLst/>
          </a:prstGeom>
        </p:spPr>
      </p:pic>
      <p:sp>
        <p:nvSpPr>
          <p:cNvPr id="104" name="Text Placeholder 302">
            <a:hlinkClick r:id="rId25"/>
            <a:extLst>
              <a:ext uri="{FF2B5EF4-FFF2-40B4-BE49-F238E27FC236}">
                <a16:creationId xmlns:a16="http://schemas.microsoft.com/office/drawing/2014/main" id="{E87EF1F3-3BD7-566A-BDB2-0BA0153492B0}"/>
              </a:ext>
            </a:extLst>
          </p:cNvPr>
          <p:cNvSpPr txBox="1">
            <a:spLocks/>
          </p:cNvSpPr>
          <p:nvPr/>
        </p:nvSpPr>
        <p:spPr>
          <a:xfrm>
            <a:off x="4978880" y="5670655"/>
            <a:ext cx="95971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Document Intelligence</a:t>
            </a:r>
          </a:p>
        </p:txBody>
      </p:sp>
      <p:sp>
        <p:nvSpPr>
          <p:cNvPr id="106" name="Text Placeholder 303">
            <a:hlinkClick r:id="rId26"/>
            <a:extLst>
              <a:ext uri="{FF2B5EF4-FFF2-40B4-BE49-F238E27FC236}">
                <a16:creationId xmlns:a16="http://schemas.microsoft.com/office/drawing/2014/main" id="{CAF82FA4-1F02-AB07-1AF2-B4397C76C55F}"/>
              </a:ext>
            </a:extLst>
          </p:cNvPr>
          <p:cNvSpPr txBox="1">
            <a:spLocks/>
          </p:cNvSpPr>
          <p:nvPr/>
        </p:nvSpPr>
        <p:spPr>
          <a:xfrm>
            <a:off x="4978880" y="5949243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Immersive Reader</a:t>
            </a:r>
          </a:p>
        </p:txBody>
      </p:sp>
      <p:sp>
        <p:nvSpPr>
          <p:cNvPr id="108" name="Text Placeholder 304">
            <a:hlinkClick r:id="rId27"/>
            <a:extLst>
              <a:ext uri="{FF2B5EF4-FFF2-40B4-BE49-F238E27FC236}">
                <a16:creationId xmlns:a16="http://schemas.microsoft.com/office/drawing/2014/main" id="{B6A02689-5273-6D20-796B-DA4E23E5D581}"/>
              </a:ext>
            </a:extLst>
          </p:cNvPr>
          <p:cNvSpPr txBox="1">
            <a:spLocks/>
          </p:cNvSpPr>
          <p:nvPr/>
        </p:nvSpPr>
        <p:spPr>
          <a:xfrm>
            <a:off x="3837933" y="5762845"/>
            <a:ext cx="625826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Bot Service</a:t>
            </a:r>
          </a:p>
        </p:txBody>
      </p:sp>
      <p:sp>
        <p:nvSpPr>
          <p:cNvPr id="110" name="Text Placeholder 305">
            <a:hlinkClick r:id="rId28"/>
            <a:extLst>
              <a:ext uri="{FF2B5EF4-FFF2-40B4-BE49-F238E27FC236}">
                <a16:creationId xmlns:a16="http://schemas.microsoft.com/office/drawing/2014/main" id="{7ED3ECC1-79B1-E96A-1A21-A4BD9203C56F}"/>
              </a:ext>
            </a:extLst>
          </p:cNvPr>
          <p:cNvSpPr txBox="1">
            <a:spLocks/>
          </p:cNvSpPr>
          <p:nvPr/>
        </p:nvSpPr>
        <p:spPr>
          <a:xfrm>
            <a:off x="4978880" y="6224635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Video Indexer</a:t>
            </a:r>
          </a:p>
        </p:txBody>
      </p:sp>
      <p:sp>
        <p:nvSpPr>
          <p:cNvPr id="137" name="Text Placeholder 301">
            <a:hlinkClick r:id="rId29"/>
            <a:extLst>
              <a:ext uri="{FF2B5EF4-FFF2-40B4-BE49-F238E27FC236}">
                <a16:creationId xmlns:a16="http://schemas.microsoft.com/office/drawing/2014/main" id="{87D026A2-A51A-065E-5ED7-529C43727A47}"/>
              </a:ext>
            </a:extLst>
          </p:cNvPr>
          <p:cNvSpPr txBox="1">
            <a:spLocks/>
          </p:cNvSpPr>
          <p:nvPr/>
        </p:nvSpPr>
        <p:spPr>
          <a:xfrm>
            <a:off x="3837933" y="6316824"/>
            <a:ext cx="678749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Azure Spatial</a:t>
            </a:r>
          </a:p>
        </p:txBody>
      </p:sp>
      <p:sp>
        <p:nvSpPr>
          <p:cNvPr id="139" name="Text Placeholder 301">
            <a:hlinkClick r:id="rId30"/>
            <a:extLst>
              <a:ext uri="{FF2B5EF4-FFF2-40B4-BE49-F238E27FC236}">
                <a16:creationId xmlns:a16="http://schemas.microsoft.com/office/drawing/2014/main" id="{900FDA88-9DE5-0B6C-123C-BC9264D76517}"/>
              </a:ext>
            </a:extLst>
          </p:cNvPr>
          <p:cNvSpPr txBox="1">
            <a:spLocks/>
          </p:cNvSpPr>
          <p:nvPr/>
        </p:nvSpPr>
        <p:spPr>
          <a:xfrm>
            <a:off x="4978880" y="5383670"/>
            <a:ext cx="828000" cy="144000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Content Safety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1EE7C7D-D6F1-E1F9-0F93-306C1C95A772}"/>
              </a:ext>
            </a:extLst>
          </p:cNvPr>
          <p:cNvSpPr txBox="1"/>
          <p:nvPr/>
        </p:nvSpPr>
        <p:spPr>
          <a:xfrm>
            <a:off x="9450054" y="1730962"/>
            <a:ext cx="2254316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Your 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F6F6B60-A586-0AB6-419F-D40462034677}"/>
              </a:ext>
            </a:extLst>
          </p:cNvPr>
          <p:cNvSpPr txBox="1"/>
          <p:nvPr/>
        </p:nvSpPr>
        <p:spPr>
          <a:xfrm>
            <a:off x="7820518" y="5950017"/>
            <a:ext cx="479687" cy="1495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Vendor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4C6819F-5C94-3430-82AD-D5F457D19819}"/>
              </a:ext>
            </a:extLst>
          </p:cNvPr>
          <p:cNvSpPr txBox="1"/>
          <p:nvPr/>
        </p:nvSpPr>
        <p:spPr>
          <a:xfrm>
            <a:off x="7077684" y="5950912"/>
            <a:ext cx="695614" cy="16322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Opensource</a:t>
            </a:r>
          </a:p>
        </p:txBody>
      </p:sp>
      <p:sp>
        <p:nvSpPr>
          <p:cNvPr id="261" name="TextBox 260">
            <a:hlinkClick r:id="rId31"/>
            <a:extLst>
              <a:ext uri="{FF2B5EF4-FFF2-40B4-BE49-F238E27FC236}">
                <a16:creationId xmlns:a16="http://schemas.microsoft.com/office/drawing/2014/main" id="{5A898688-C290-B95E-D301-811D86E6B911}"/>
              </a:ext>
            </a:extLst>
          </p:cNvPr>
          <p:cNvSpPr txBox="1"/>
          <p:nvPr/>
        </p:nvSpPr>
        <p:spPr>
          <a:xfrm>
            <a:off x="6713489" y="5441561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Model Catalog</a:t>
            </a:r>
          </a:p>
        </p:txBody>
      </p:sp>
      <p:sp>
        <p:nvSpPr>
          <p:cNvPr id="270" name="TextBox 269">
            <a:hlinkClick r:id="rId32"/>
            <a:extLst>
              <a:ext uri="{FF2B5EF4-FFF2-40B4-BE49-F238E27FC236}">
                <a16:creationId xmlns:a16="http://schemas.microsoft.com/office/drawing/2014/main" id="{7493ADF0-6225-A1A2-3C05-94FBEF227380}"/>
              </a:ext>
            </a:extLst>
          </p:cNvPr>
          <p:cNvSpPr txBox="1"/>
          <p:nvPr/>
        </p:nvSpPr>
        <p:spPr>
          <a:xfrm>
            <a:off x="7444286" y="5442121"/>
            <a:ext cx="858370" cy="15779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Model as a Service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0764D6A3-9857-6F9F-0CF6-533B62AE1AD4}"/>
              </a:ext>
            </a:extLst>
          </p:cNvPr>
          <p:cNvSpPr/>
          <p:nvPr/>
        </p:nvSpPr>
        <p:spPr bwMode="auto">
          <a:xfrm>
            <a:off x="4281672" y="4680821"/>
            <a:ext cx="1618409" cy="445053"/>
          </a:xfrm>
          <a:prstGeom prst="roundRect">
            <a:avLst>
              <a:gd name="adj" fmla="val 107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AI-powered information retrieval. Combine LLMs with heterogenous data for diverse application experiences.</a:t>
            </a:r>
          </a:p>
        </p:txBody>
      </p:sp>
      <p:sp>
        <p:nvSpPr>
          <p:cNvPr id="284" name="TextBox 283">
            <a:hlinkClick r:id="rId33"/>
            <a:extLst>
              <a:ext uri="{FF2B5EF4-FFF2-40B4-BE49-F238E27FC236}">
                <a16:creationId xmlns:a16="http://schemas.microsoft.com/office/drawing/2014/main" id="{F14976B1-D5ED-1FC4-E268-127019EB9E55}"/>
              </a:ext>
            </a:extLst>
          </p:cNvPr>
          <p:cNvSpPr txBox="1"/>
          <p:nvPr/>
        </p:nvSpPr>
        <p:spPr>
          <a:xfrm>
            <a:off x="10038682" y="4667881"/>
            <a:ext cx="974337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Purview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Governance</a:t>
            </a:r>
          </a:p>
        </p:txBody>
      </p:sp>
      <p:pic>
        <p:nvPicPr>
          <p:cNvPr id="285" name="Graphic 284">
            <a:extLst>
              <a:ext uri="{FF2B5EF4-FFF2-40B4-BE49-F238E27FC236}">
                <a16:creationId xmlns:a16="http://schemas.microsoft.com/office/drawing/2014/main" id="{5F0D5465-B589-E89E-E197-BB642431AAF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354826" y="4271546"/>
            <a:ext cx="347768" cy="347768"/>
          </a:xfrm>
          <a:prstGeom prst="rect">
            <a:avLst/>
          </a:prstGeom>
        </p:spPr>
      </p:pic>
      <p:sp>
        <p:nvSpPr>
          <p:cNvPr id="294" name="Left Brace 293">
            <a:extLst>
              <a:ext uri="{FF2B5EF4-FFF2-40B4-BE49-F238E27FC236}">
                <a16:creationId xmlns:a16="http://schemas.microsoft.com/office/drawing/2014/main" id="{C1620DAE-5BC9-0DBE-BD09-C90B16D224FB}"/>
              </a:ext>
            </a:extLst>
          </p:cNvPr>
          <p:cNvSpPr/>
          <p:nvPr/>
        </p:nvSpPr>
        <p:spPr>
          <a:xfrm rot="16200000">
            <a:off x="9931707" y="3276755"/>
            <a:ext cx="135433" cy="1237570"/>
          </a:xfrm>
          <a:prstGeom prst="leftBrace">
            <a:avLst>
              <a:gd name="adj1" fmla="val 54061"/>
              <a:gd name="adj2" fmla="val 40694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2C36A8C5-8417-2D7A-5EAD-0CC840AF2DE4}"/>
              </a:ext>
            </a:extLst>
          </p:cNvPr>
          <p:cNvSpPr/>
          <p:nvPr/>
        </p:nvSpPr>
        <p:spPr>
          <a:xfrm rot="16200000">
            <a:off x="10899489" y="3302857"/>
            <a:ext cx="135433" cy="1474329"/>
          </a:xfrm>
          <a:prstGeom prst="leftBrace">
            <a:avLst>
              <a:gd name="adj1" fmla="val 54061"/>
              <a:gd name="adj2" fmla="val 65073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TextBox 295">
            <a:hlinkClick r:id="rId36"/>
            <a:extLst>
              <a:ext uri="{FF2B5EF4-FFF2-40B4-BE49-F238E27FC236}">
                <a16:creationId xmlns:a16="http://schemas.microsoft.com/office/drawing/2014/main" id="{FBA0AA59-F429-A929-780C-3C30CC582AB3}"/>
              </a:ext>
            </a:extLst>
          </p:cNvPr>
          <p:cNvSpPr txBox="1"/>
          <p:nvPr/>
        </p:nvSpPr>
        <p:spPr>
          <a:xfrm>
            <a:off x="9556957" y="4011027"/>
            <a:ext cx="702217" cy="32481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Risk &amp; Compliance</a:t>
            </a:r>
          </a:p>
        </p:txBody>
      </p:sp>
      <p:sp>
        <p:nvSpPr>
          <p:cNvPr id="297" name="TextBox 296">
            <a:hlinkClick r:id="rId37"/>
            <a:extLst>
              <a:ext uri="{FF2B5EF4-FFF2-40B4-BE49-F238E27FC236}">
                <a16:creationId xmlns:a16="http://schemas.microsoft.com/office/drawing/2014/main" id="{E64EF463-EE09-D188-C36D-0FEFAE47101A}"/>
              </a:ext>
            </a:extLst>
          </p:cNvPr>
          <p:cNvSpPr txBox="1"/>
          <p:nvPr/>
        </p:nvSpPr>
        <p:spPr>
          <a:xfrm>
            <a:off x="10842274" y="4133594"/>
            <a:ext cx="702217" cy="2990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Unified Data Governance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CD8935DC-811C-0C4A-B2C3-55D3CF43FB8B}"/>
              </a:ext>
            </a:extLst>
          </p:cNvPr>
          <p:cNvSpPr/>
          <p:nvPr/>
        </p:nvSpPr>
        <p:spPr bwMode="auto">
          <a:xfrm>
            <a:off x="1560191" y="2927658"/>
            <a:ext cx="1606614" cy="1853903"/>
          </a:xfrm>
          <a:prstGeom prst="roundRect">
            <a:avLst>
              <a:gd name="adj" fmla="val 3956"/>
            </a:avLst>
          </a:prstGeom>
          <a:gradFill flip="none" rotWithShape="1">
            <a:gsLst>
              <a:gs pos="0">
                <a:srgbClr val="E6E6E6">
                  <a:lumMod val="25000"/>
                </a:srgbClr>
              </a:gs>
              <a:gs pos="55000">
                <a:srgbClr val="000000"/>
              </a:gs>
            </a:gsLst>
            <a:lin ang="54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0000" tIns="108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0" name="TextBox 299">
            <a:hlinkClick r:id="rId38"/>
            <a:extLst>
              <a:ext uri="{FF2B5EF4-FFF2-40B4-BE49-F238E27FC236}">
                <a16:creationId xmlns:a16="http://schemas.microsoft.com/office/drawing/2014/main" id="{9DB76E31-598F-1686-C261-A287294F869B}"/>
              </a:ext>
            </a:extLst>
          </p:cNvPr>
          <p:cNvSpPr txBox="1"/>
          <p:nvPr/>
        </p:nvSpPr>
        <p:spPr>
          <a:xfrm>
            <a:off x="1828972" y="3033673"/>
            <a:ext cx="1274249" cy="17324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Azure AI Studio</a:t>
            </a:r>
          </a:p>
        </p:txBody>
      </p:sp>
      <p:pic>
        <p:nvPicPr>
          <p:cNvPr id="301" name="Graphic 300">
            <a:extLst>
              <a:ext uri="{FF2B5EF4-FFF2-40B4-BE49-F238E27FC236}">
                <a16:creationId xmlns:a16="http://schemas.microsoft.com/office/drawing/2014/main" id="{57783C49-D908-950A-FDC7-190E5A5F4D8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691448" y="2983357"/>
            <a:ext cx="279107" cy="279107"/>
          </a:xfrm>
          <a:prstGeom prst="rect">
            <a:avLst/>
          </a:prstGeom>
        </p:spPr>
      </p:pic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853A8FBC-EBC8-0921-45BD-12E95D3CE443}"/>
              </a:ext>
            </a:extLst>
          </p:cNvPr>
          <p:cNvSpPr/>
          <p:nvPr/>
        </p:nvSpPr>
        <p:spPr bwMode="auto">
          <a:xfrm>
            <a:off x="1644581" y="3618141"/>
            <a:ext cx="1437802" cy="524765"/>
          </a:xfrm>
          <a:prstGeom prst="roundRect">
            <a:avLst>
              <a:gd name="adj" fmla="val 9221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Create deep customised solutions with more technical control and operational management</a:t>
            </a: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51A6ECE3-93D1-4A12-5B55-CF9E099A1A83}"/>
              </a:ext>
            </a:extLst>
          </p:cNvPr>
          <p:cNvSpPr/>
          <p:nvPr/>
        </p:nvSpPr>
        <p:spPr bwMode="auto">
          <a:xfrm>
            <a:off x="1644392" y="4184389"/>
            <a:ext cx="1437954" cy="524512"/>
          </a:xfrm>
          <a:prstGeom prst="roundRect">
            <a:avLst>
              <a:gd name="adj" fmla="val 9217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Full dev control over the app and model behavior, higher fidelity data and feature integration</a:t>
            </a:r>
          </a:p>
        </p:txBody>
      </p:sp>
      <p:sp>
        <p:nvSpPr>
          <p:cNvPr id="305" name="TextBox 304">
            <a:hlinkClick r:id="rId41"/>
            <a:extLst>
              <a:ext uri="{FF2B5EF4-FFF2-40B4-BE49-F238E27FC236}">
                <a16:creationId xmlns:a16="http://schemas.microsoft.com/office/drawing/2014/main" id="{2C2F4EDB-07BF-D3A8-8370-59AE250C1255}"/>
              </a:ext>
            </a:extLst>
          </p:cNvPr>
          <p:cNvSpPr txBox="1"/>
          <p:nvPr/>
        </p:nvSpPr>
        <p:spPr>
          <a:xfrm>
            <a:off x="1653106" y="6420479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</p:txBody>
      </p:sp>
      <p:sp>
        <p:nvSpPr>
          <p:cNvPr id="315" name="TextBox 314">
            <a:hlinkClick r:id="rId42"/>
            <a:extLst>
              <a:ext uri="{FF2B5EF4-FFF2-40B4-BE49-F238E27FC236}">
                <a16:creationId xmlns:a16="http://schemas.microsoft.com/office/drawing/2014/main" id="{3E73B81D-5A7B-F27B-AF7E-C05117FCA99D}"/>
              </a:ext>
            </a:extLst>
          </p:cNvPr>
          <p:cNvSpPr txBox="1"/>
          <p:nvPr/>
        </p:nvSpPr>
        <p:spPr>
          <a:xfrm>
            <a:off x="1649767" y="5852179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HAX Toolkit</a:t>
            </a:r>
          </a:p>
        </p:txBody>
      </p:sp>
      <p:sp>
        <p:nvSpPr>
          <p:cNvPr id="324" name="TextBox 323">
            <a:hlinkClick r:id="rId43"/>
            <a:extLst>
              <a:ext uri="{FF2B5EF4-FFF2-40B4-BE49-F238E27FC236}">
                <a16:creationId xmlns:a16="http://schemas.microsoft.com/office/drawing/2014/main" id="{BA3AC4C8-E098-6578-3A08-BCD5AD8499FF}"/>
              </a:ext>
            </a:extLst>
          </p:cNvPr>
          <p:cNvSpPr txBox="1"/>
          <p:nvPr/>
        </p:nvSpPr>
        <p:spPr>
          <a:xfrm>
            <a:off x="7483683" y="1007516"/>
            <a:ext cx="680854" cy="14841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Copilots</a:t>
            </a:r>
          </a:p>
        </p:txBody>
      </p:sp>
      <p:pic>
        <p:nvPicPr>
          <p:cNvPr id="325" name="!Copilot" descr="Copilot icon">
            <a:extLst>
              <a:ext uri="{FF2B5EF4-FFF2-40B4-BE49-F238E27FC236}">
                <a16:creationId xmlns:a16="http://schemas.microsoft.com/office/drawing/2014/main" id="{2CD09D6D-7E36-63CF-7BB5-145C5A1508E5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570626" y="444334"/>
            <a:ext cx="501043" cy="50104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63500" dist="63500" dir="8100000" algn="tr" rotWithShape="0">
              <a:prstClr val="black">
                <a:alpha val="10000"/>
              </a:prstClr>
            </a:outerShdw>
          </a:effectLst>
        </p:spPr>
      </p:pic>
      <p:sp>
        <p:nvSpPr>
          <p:cNvPr id="327" name="TextBox 326">
            <a:hlinkClick r:id="rId45"/>
            <a:extLst>
              <a:ext uri="{FF2B5EF4-FFF2-40B4-BE49-F238E27FC236}">
                <a16:creationId xmlns:a16="http://schemas.microsoft.com/office/drawing/2014/main" id="{FCB879A9-7CAE-6AA0-C1F8-14FC0A080310}"/>
              </a:ext>
            </a:extLst>
          </p:cNvPr>
          <p:cNvSpPr txBox="1"/>
          <p:nvPr/>
        </p:nvSpPr>
        <p:spPr>
          <a:xfrm>
            <a:off x="2595812" y="2144945"/>
            <a:ext cx="908114" cy="14840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Copilot Studio</a:t>
            </a:r>
          </a:p>
        </p:txBody>
      </p:sp>
      <p:pic>
        <p:nvPicPr>
          <p:cNvPr id="328" name="Graphic 327">
            <a:extLst>
              <a:ext uri="{FF2B5EF4-FFF2-40B4-BE49-F238E27FC236}">
                <a16:creationId xmlns:a16="http://schemas.microsoft.com/office/drawing/2014/main" id="{FE8C4B7B-E7B9-5EEB-EDFC-CA41C8BEC5D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887523" y="1811619"/>
            <a:ext cx="323450" cy="323450"/>
          </a:xfrm>
          <a:prstGeom prst="rect">
            <a:avLst/>
          </a:prstGeom>
        </p:spPr>
      </p:pic>
      <p:pic>
        <p:nvPicPr>
          <p:cNvPr id="330" name="Graphic 329">
            <a:extLst>
              <a:ext uri="{FF2B5EF4-FFF2-40B4-BE49-F238E27FC236}">
                <a16:creationId xmlns:a16="http://schemas.microsoft.com/office/drawing/2014/main" id="{0B776F91-D893-3708-4818-84CE728B4E1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942522" y="1835504"/>
            <a:ext cx="292962" cy="292962"/>
          </a:xfrm>
          <a:prstGeom prst="rect">
            <a:avLst/>
          </a:prstGeom>
        </p:spPr>
      </p:pic>
      <p:sp>
        <p:nvSpPr>
          <p:cNvPr id="331" name="TextBox 330">
            <a:hlinkClick r:id="rId50"/>
            <a:extLst>
              <a:ext uri="{FF2B5EF4-FFF2-40B4-BE49-F238E27FC236}">
                <a16:creationId xmlns:a16="http://schemas.microsoft.com/office/drawing/2014/main" id="{6E5BE6DE-8A16-35A8-72DF-D17C6C78554D}"/>
              </a:ext>
            </a:extLst>
          </p:cNvPr>
          <p:cNvSpPr txBox="1"/>
          <p:nvPr/>
        </p:nvSpPr>
        <p:spPr>
          <a:xfrm>
            <a:off x="1592892" y="2149050"/>
            <a:ext cx="974337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Power Platform</a:t>
            </a:r>
          </a:p>
        </p:txBody>
      </p:sp>
      <p:pic>
        <p:nvPicPr>
          <p:cNvPr id="333" name="Graphic 332">
            <a:extLst>
              <a:ext uri="{FF2B5EF4-FFF2-40B4-BE49-F238E27FC236}">
                <a16:creationId xmlns:a16="http://schemas.microsoft.com/office/drawing/2014/main" id="{2372111A-9BB2-68CC-96BD-CCCE7FCA2B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779287" y="1830606"/>
            <a:ext cx="269773" cy="269773"/>
          </a:xfrm>
          <a:prstGeom prst="rect">
            <a:avLst/>
          </a:prstGeom>
        </p:spPr>
      </p:pic>
      <p:sp>
        <p:nvSpPr>
          <p:cNvPr id="334" name="TextBox 333">
            <a:hlinkClick r:id="rId53"/>
            <a:extLst>
              <a:ext uri="{FF2B5EF4-FFF2-40B4-BE49-F238E27FC236}">
                <a16:creationId xmlns:a16="http://schemas.microsoft.com/office/drawing/2014/main" id="{F4FCAC36-C0E9-3EC6-4EA1-F8DB6EC7C9F0}"/>
              </a:ext>
            </a:extLst>
          </p:cNvPr>
          <p:cNvSpPr txBox="1"/>
          <p:nvPr/>
        </p:nvSpPr>
        <p:spPr>
          <a:xfrm>
            <a:off x="3567409" y="2146070"/>
            <a:ext cx="673913" cy="18595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rPr>
              <a:t>AI Builder</a:t>
            </a:r>
          </a:p>
        </p:txBody>
      </p:sp>
      <p:pic>
        <p:nvPicPr>
          <p:cNvPr id="336" name="Picture 335">
            <a:extLst>
              <a:ext uri="{FF2B5EF4-FFF2-40B4-BE49-F238E27FC236}">
                <a16:creationId xmlns:a16="http://schemas.microsoft.com/office/drawing/2014/main" id="{410A6C14-61D3-D1E2-FC75-AA5696D71883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4936377" y="1747630"/>
            <a:ext cx="893279" cy="973139"/>
          </a:xfrm>
          <a:prstGeom prst="rect">
            <a:avLst/>
          </a:prstGeom>
        </p:spPr>
      </p:pic>
      <p:sp>
        <p:nvSpPr>
          <p:cNvPr id="337" name="TextBox 336">
            <a:hlinkClick r:id="rId55"/>
            <a:extLst>
              <a:ext uri="{FF2B5EF4-FFF2-40B4-BE49-F238E27FC236}">
                <a16:creationId xmlns:a16="http://schemas.microsoft.com/office/drawing/2014/main" id="{BB3C6877-DC3B-5A96-20EB-87E00FB0914B}"/>
              </a:ext>
            </a:extLst>
          </p:cNvPr>
          <p:cNvSpPr txBox="1"/>
          <p:nvPr/>
        </p:nvSpPr>
        <p:spPr>
          <a:xfrm>
            <a:off x="5004046" y="1938013"/>
            <a:ext cx="772795" cy="607653"/>
          </a:xfrm>
          <a:prstGeom prst="roundRect">
            <a:avLst>
              <a:gd name="adj" fmla="val 9675"/>
            </a:avLst>
          </a:prstGeom>
          <a:solidFill>
            <a:srgbClr val="3A4953">
              <a:alpha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2000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407757" fontAlgn="base">
              <a:spcBef>
                <a:spcPct val="0"/>
              </a:spcBef>
              <a:spcAft>
                <a:spcPct val="0"/>
              </a:spcAft>
              <a:defRPr sz="797" b="1"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latin typeface="Segoe UI Variable Display Semibold" pitchFamily="2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077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Segoe UI" pitchFamily="34" charset="0"/>
              </a:rPr>
              <a:t>Power Platform Connectors</a:t>
            </a:r>
          </a:p>
          <a:p>
            <a:pPr marL="0" marR="0" lvl="0" indent="0" algn="ctr" defTabSz="4077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4138">
                      <a:srgbClr val="FFFFFF"/>
                    </a:gs>
                    <a:gs pos="55000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Segoe UI" pitchFamily="34" charset="0"/>
              </a:rPr>
              <a:t>(1000+)</a:t>
            </a:r>
          </a:p>
        </p:txBody>
      </p:sp>
      <p:sp>
        <p:nvSpPr>
          <p:cNvPr id="342" name="TextBox 341">
            <a:hlinkClick r:id="rId56"/>
            <a:extLst>
              <a:ext uri="{FF2B5EF4-FFF2-40B4-BE49-F238E27FC236}">
                <a16:creationId xmlns:a16="http://schemas.microsoft.com/office/drawing/2014/main" id="{A1A28716-4746-381A-488F-9E6C36BC245D}"/>
              </a:ext>
            </a:extLst>
          </p:cNvPr>
          <p:cNvSpPr txBox="1"/>
          <p:nvPr/>
        </p:nvSpPr>
        <p:spPr>
          <a:xfrm>
            <a:off x="8528030" y="861159"/>
            <a:ext cx="1221195" cy="35204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Other AI enabled experience or process</a:t>
            </a: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FCA99991-9C1A-54BF-6536-4F66A30C02CC}"/>
              </a:ext>
            </a:extLst>
          </p:cNvPr>
          <p:cNvSpPr/>
          <p:nvPr/>
        </p:nvSpPr>
        <p:spPr>
          <a:xfrm>
            <a:off x="912115" y="1744382"/>
            <a:ext cx="379152" cy="4907925"/>
          </a:xfrm>
          <a:prstGeom prst="leftBrace">
            <a:avLst>
              <a:gd name="adj1" fmla="val 5814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AC7EB2A-7557-3F31-1053-007305CEFC14}"/>
              </a:ext>
            </a:extLst>
          </p:cNvPr>
          <p:cNvSpPr txBox="1"/>
          <p:nvPr/>
        </p:nvSpPr>
        <p:spPr>
          <a:xfrm>
            <a:off x="65619" y="3973279"/>
            <a:ext cx="750966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0F9E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Variable Display Semib"/>
                <a:ea typeface="+mn-ea"/>
                <a:cs typeface="+mn-cs"/>
              </a:rPr>
              <a:t>Build</a:t>
            </a:r>
          </a:p>
        </p:txBody>
      </p:sp>
      <p:sp>
        <p:nvSpPr>
          <p:cNvPr id="346" name="Left Brace 345">
            <a:extLst>
              <a:ext uri="{FF2B5EF4-FFF2-40B4-BE49-F238E27FC236}">
                <a16:creationId xmlns:a16="http://schemas.microsoft.com/office/drawing/2014/main" id="{781B7230-6424-8361-4551-7DC9A828F277}"/>
              </a:ext>
            </a:extLst>
          </p:cNvPr>
          <p:cNvSpPr/>
          <p:nvPr/>
        </p:nvSpPr>
        <p:spPr>
          <a:xfrm rot="10800000">
            <a:off x="10814092" y="177362"/>
            <a:ext cx="379152" cy="1242373"/>
          </a:xfrm>
          <a:prstGeom prst="leftBrace">
            <a:avLst>
              <a:gd name="adj1" fmla="val 34547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779CB25-B2E7-91FA-9F78-7AAACCB4DD47}"/>
              </a:ext>
            </a:extLst>
          </p:cNvPr>
          <p:cNvSpPr txBox="1"/>
          <p:nvPr/>
        </p:nvSpPr>
        <p:spPr>
          <a:xfrm>
            <a:off x="11241884" y="574379"/>
            <a:ext cx="680854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228600">
                    <a:srgbClr val="0F9E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Variable Display Semib"/>
                <a:ea typeface="+mn-ea"/>
                <a:cs typeface="+mn-cs"/>
              </a:rPr>
              <a:t>Use</a:t>
            </a:r>
          </a:p>
        </p:txBody>
      </p:sp>
      <p:pic>
        <p:nvPicPr>
          <p:cNvPr id="351" name="Graphic 350" descr="Call center with solid fill">
            <a:extLst>
              <a:ext uri="{FF2B5EF4-FFF2-40B4-BE49-F238E27FC236}">
                <a16:creationId xmlns:a16="http://schemas.microsoft.com/office/drawing/2014/main" id="{CEAC0AAC-5E96-64E1-71CB-8D6339D2521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05862" y="483905"/>
            <a:ext cx="265533" cy="265533"/>
          </a:xfrm>
          <a:prstGeom prst="rect">
            <a:avLst/>
          </a:prstGeom>
        </p:spPr>
      </p:pic>
      <p:pic>
        <p:nvPicPr>
          <p:cNvPr id="353" name="Graphic 352" descr="Folder Search with solid fill">
            <a:extLst>
              <a:ext uri="{FF2B5EF4-FFF2-40B4-BE49-F238E27FC236}">
                <a16:creationId xmlns:a16="http://schemas.microsoft.com/office/drawing/2014/main" id="{4D01AE14-4F0E-0211-379C-49378475383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9371890" y="483905"/>
            <a:ext cx="265533" cy="265533"/>
          </a:xfrm>
          <a:prstGeom prst="rect">
            <a:avLst/>
          </a:prstGeom>
        </p:spPr>
      </p:pic>
      <p:sp>
        <p:nvSpPr>
          <p:cNvPr id="369" name="Isosceles Triangle 368">
            <a:extLst>
              <a:ext uri="{FF2B5EF4-FFF2-40B4-BE49-F238E27FC236}">
                <a16:creationId xmlns:a16="http://schemas.microsoft.com/office/drawing/2014/main" id="{9A1AC365-2F48-CBD7-A158-F0CDFB9CE39F}"/>
              </a:ext>
            </a:extLst>
          </p:cNvPr>
          <p:cNvSpPr/>
          <p:nvPr/>
        </p:nvSpPr>
        <p:spPr>
          <a:xfrm rot="10800000">
            <a:off x="8393036" y="1288230"/>
            <a:ext cx="846147" cy="2522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74F1BA1-AA60-B8CB-C92F-BAA42DB6DA3C}"/>
              </a:ext>
            </a:extLst>
          </p:cNvPr>
          <p:cNvSpPr txBox="1"/>
          <p:nvPr/>
        </p:nvSpPr>
        <p:spPr>
          <a:xfrm rot="16200000">
            <a:off x="1065473" y="2026840"/>
            <a:ext cx="680854" cy="45424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Low-code</a:t>
            </a:r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07CCF70-D4EC-C39D-95AE-60210234D577}"/>
              </a:ext>
            </a:extLst>
          </p:cNvPr>
          <p:cNvCxnSpPr>
            <a:cxnSpLocks/>
            <a:endCxn id="284" idx="1"/>
          </p:cNvCxnSpPr>
          <p:nvPr/>
        </p:nvCxnSpPr>
        <p:spPr>
          <a:xfrm rot="16200000" flipH="1">
            <a:off x="9742533" y="4464709"/>
            <a:ext cx="451866" cy="14043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1BAF0EE5-63A6-62B6-2A10-7DAC3176C4BC}"/>
              </a:ext>
            </a:extLst>
          </p:cNvPr>
          <p:cNvCxnSpPr>
            <a:cxnSpLocks/>
            <a:endCxn id="284" idx="3"/>
          </p:cNvCxnSpPr>
          <p:nvPr/>
        </p:nvCxnSpPr>
        <p:spPr>
          <a:xfrm rot="5400000">
            <a:off x="10927194" y="4498244"/>
            <a:ext cx="348439" cy="17678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hlinkClick r:id="rId61"/>
            <a:extLst>
              <a:ext uri="{FF2B5EF4-FFF2-40B4-BE49-F238E27FC236}">
                <a16:creationId xmlns:a16="http://schemas.microsoft.com/office/drawing/2014/main" id="{8AABED83-092A-56E5-B8BD-3714F61F2D32}"/>
              </a:ext>
            </a:extLst>
          </p:cNvPr>
          <p:cNvSpPr txBox="1"/>
          <p:nvPr/>
        </p:nvSpPr>
        <p:spPr>
          <a:xfrm>
            <a:off x="8963238" y="6425895"/>
            <a:ext cx="1661744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EA72E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Created by Dean Corcoran for</a:t>
            </a:r>
          </a:p>
        </p:txBody>
      </p:sp>
      <p:pic>
        <p:nvPicPr>
          <p:cNvPr id="372" name="Picture 371">
            <a:hlinkClick r:id="rId62"/>
            <a:extLst>
              <a:ext uri="{FF2B5EF4-FFF2-40B4-BE49-F238E27FC236}">
                <a16:creationId xmlns:a16="http://schemas.microsoft.com/office/drawing/2014/main" id="{C1CD07AB-DEEA-00E0-7486-75EDB6298F10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93" y="6278358"/>
            <a:ext cx="1578256" cy="580551"/>
          </a:xfrm>
          <a:prstGeom prst="rect">
            <a:avLst/>
          </a:prstGeom>
        </p:spPr>
      </p:pic>
      <p:sp>
        <p:nvSpPr>
          <p:cNvPr id="374" name="TextBox 373">
            <a:hlinkClick r:id="rId64"/>
            <a:extLst>
              <a:ext uri="{FF2B5EF4-FFF2-40B4-BE49-F238E27FC236}">
                <a16:creationId xmlns:a16="http://schemas.microsoft.com/office/drawing/2014/main" id="{FCFE0BDF-50C0-C1FF-C3D0-097216871EB8}"/>
              </a:ext>
            </a:extLst>
          </p:cNvPr>
          <p:cNvSpPr txBox="1"/>
          <p:nvPr/>
        </p:nvSpPr>
        <p:spPr>
          <a:xfrm>
            <a:off x="5288575" y="4035928"/>
            <a:ext cx="546140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Whisper</a:t>
            </a:r>
          </a:p>
        </p:txBody>
      </p:sp>
      <p:sp>
        <p:nvSpPr>
          <p:cNvPr id="387" name="TextBox 386">
            <a:hlinkClick r:id="rId65"/>
            <a:extLst>
              <a:ext uri="{FF2B5EF4-FFF2-40B4-BE49-F238E27FC236}">
                <a16:creationId xmlns:a16="http://schemas.microsoft.com/office/drawing/2014/main" id="{F9A827BE-CFAD-BC72-2C85-1907875E16A1}"/>
              </a:ext>
            </a:extLst>
          </p:cNvPr>
          <p:cNvSpPr txBox="1"/>
          <p:nvPr/>
        </p:nvSpPr>
        <p:spPr>
          <a:xfrm>
            <a:off x="5309855" y="4275426"/>
            <a:ext cx="592010" cy="27426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Provisioned Throughput</a:t>
            </a:r>
          </a:p>
        </p:txBody>
      </p:sp>
      <p:sp>
        <p:nvSpPr>
          <p:cNvPr id="402" name="TextBox 401">
            <a:hlinkClick r:id="rId66"/>
            <a:extLst>
              <a:ext uri="{FF2B5EF4-FFF2-40B4-BE49-F238E27FC236}">
                <a16:creationId xmlns:a16="http://schemas.microsoft.com/office/drawing/2014/main" id="{0E08A4EF-5614-D2C3-D00B-096E674C9C46}"/>
              </a:ext>
            </a:extLst>
          </p:cNvPr>
          <p:cNvSpPr txBox="1"/>
          <p:nvPr/>
        </p:nvSpPr>
        <p:spPr>
          <a:xfrm>
            <a:off x="6742921" y="4114609"/>
            <a:ext cx="571885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MLOps</a:t>
            </a:r>
          </a:p>
        </p:txBody>
      </p:sp>
      <p:sp>
        <p:nvSpPr>
          <p:cNvPr id="406" name="TextBox 405">
            <a:hlinkClick r:id="rId67"/>
            <a:extLst>
              <a:ext uri="{FF2B5EF4-FFF2-40B4-BE49-F238E27FC236}">
                <a16:creationId xmlns:a16="http://schemas.microsoft.com/office/drawing/2014/main" id="{05472FB6-764E-EC36-3CD7-1EE3781A901E}"/>
              </a:ext>
            </a:extLst>
          </p:cNvPr>
          <p:cNvSpPr txBox="1"/>
          <p:nvPr/>
        </p:nvSpPr>
        <p:spPr>
          <a:xfrm>
            <a:off x="6750588" y="4610855"/>
            <a:ext cx="571885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ML Flow</a:t>
            </a:r>
          </a:p>
        </p:txBody>
      </p:sp>
      <p:sp>
        <p:nvSpPr>
          <p:cNvPr id="53" name="Arrow: Up-Down 52">
            <a:extLst>
              <a:ext uri="{FF2B5EF4-FFF2-40B4-BE49-F238E27FC236}">
                <a16:creationId xmlns:a16="http://schemas.microsoft.com/office/drawing/2014/main" id="{E2181A3D-2DE5-79E6-6C01-2D4001A2C27D}"/>
              </a:ext>
            </a:extLst>
          </p:cNvPr>
          <p:cNvSpPr/>
          <p:nvPr/>
        </p:nvSpPr>
        <p:spPr>
          <a:xfrm>
            <a:off x="5332124" y="2720770"/>
            <a:ext cx="116638" cy="293564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3" name="Arrow: Up-Down 312">
            <a:extLst>
              <a:ext uri="{FF2B5EF4-FFF2-40B4-BE49-F238E27FC236}">
                <a16:creationId xmlns:a16="http://schemas.microsoft.com/office/drawing/2014/main" id="{5863ACA4-1895-13F1-BA28-1C7ABBB1A529}"/>
              </a:ext>
            </a:extLst>
          </p:cNvPr>
          <p:cNvSpPr/>
          <p:nvPr/>
        </p:nvSpPr>
        <p:spPr>
          <a:xfrm>
            <a:off x="7234559" y="1928624"/>
            <a:ext cx="116638" cy="1071096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48" name="Arrow: Up-Down 347">
            <a:extLst>
              <a:ext uri="{FF2B5EF4-FFF2-40B4-BE49-F238E27FC236}">
                <a16:creationId xmlns:a16="http://schemas.microsoft.com/office/drawing/2014/main" id="{BA2CF268-531B-BF98-E5B0-8F0D51FF31EF}"/>
              </a:ext>
            </a:extLst>
          </p:cNvPr>
          <p:cNvSpPr/>
          <p:nvPr/>
        </p:nvSpPr>
        <p:spPr>
          <a:xfrm rot="5400000">
            <a:off x="4600091" y="2074316"/>
            <a:ext cx="116638" cy="552071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8" name="Arrow: Up-Down 377">
            <a:extLst>
              <a:ext uri="{FF2B5EF4-FFF2-40B4-BE49-F238E27FC236}">
                <a16:creationId xmlns:a16="http://schemas.microsoft.com/office/drawing/2014/main" id="{359B9633-DF15-E26E-5174-75747512FBCC}"/>
              </a:ext>
            </a:extLst>
          </p:cNvPr>
          <p:cNvSpPr/>
          <p:nvPr/>
        </p:nvSpPr>
        <p:spPr>
          <a:xfrm rot="5400000">
            <a:off x="9005115" y="4205634"/>
            <a:ext cx="116638" cy="457725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8" name="TextBox 387">
            <a:hlinkClick r:id="rId68"/>
            <a:extLst>
              <a:ext uri="{FF2B5EF4-FFF2-40B4-BE49-F238E27FC236}">
                <a16:creationId xmlns:a16="http://schemas.microsoft.com/office/drawing/2014/main" id="{C67152A9-2D70-C822-EBC5-2DC3BD311D2C}"/>
              </a:ext>
            </a:extLst>
          </p:cNvPr>
          <p:cNvSpPr txBox="1"/>
          <p:nvPr/>
        </p:nvSpPr>
        <p:spPr>
          <a:xfrm>
            <a:off x="7080388" y="1645093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Build and use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 Plug-ins</a:t>
            </a:r>
          </a:p>
        </p:txBody>
      </p:sp>
      <p:sp>
        <p:nvSpPr>
          <p:cNvPr id="423" name="TextBox 422">
            <a:hlinkClick r:id="rId68"/>
            <a:extLst>
              <a:ext uri="{FF2B5EF4-FFF2-40B4-BE49-F238E27FC236}">
                <a16:creationId xmlns:a16="http://schemas.microsoft.com/office/drawing/2014/main" id="{779A004E-F4ED-B7EB-9207-00AB740DC114}"/>
              </a:ext>
            </a:extLst>
          </p:cNvPr>
          <p:cNvSpPr txBox="1"/>
          <p:nvPr/>
        </p:nvSpPr>
        <p:spPr>
          <a:xfrm>
            <a:off x="3501657" y="2455708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Build and use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 Plug-ins</a:t>
            </a:r>
          </a:p>
        </p:txBody>
      </p:sp>
      <p:sp>
        <p:nvSpPr>
          <p:cNvPr id="487" name="Rounded Rectangle 20">
            <a:hlinkClick r:id="rId69"/>
            <a:extLst>
              <a:ext uri="{FF2B5EF4-FFF2-40B4-BE49-F238E27FC236}">
                <a16:creationId xmlns:a16="http://schemas.microsoft.com/office/drawing/2014/main" id="{16D975DB-F426-28EF-E774-264716FC7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238352" y="5389548"/>
            <a:ext cx="1170978" cy="734315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5245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8" name="TextBox 487">
            <a:hlinkClick r:id="rId69"/>
            <a:extLst>
              <a:ext uri="{FF2B5EF4-FFF2-40B4-BE49-F238E27FC236}">
                <a16:creationId xmlns:a16="http://schemas.microsoft.com/office/drawing/2014/main" id="{515488E6-F004-88E3-3BF4-96E05C0617FA}"/>
              </a:ext>
            </a:extLst>
          </p:cNvPr>
          <p:cNvSpPr txBox="1"/>
          <p:nvPr/>
        </p:nvSpPr>
        <p:spPr>
          <a:xfrm>
            <a:off x="9216967" y="5368572"/>
            <a:ext cx="12320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14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Semantic Kernel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1" name="Arrow: Up-Down 500">
            <a:extLst>
              <a:ext uri="{FF2B5EF4-FFF2-40B4-BE49-F238E27FC236}">
                <a16:creationId xmlns:a16="http://schemas.microsoft.com/office/drawing/2014/main" id="{225A1120-C601-8E58-6255-04577B426B18}"/>
              </a:ext>
            </a:extLst>
          </p:cNvPr>
          <p:cNvSpPr/>
          <p:nvPr/>
        </p:nvSpPr>
        <p:spPr>
          <a:xfrm rot="5400000">
            <a:off x="7501631" y="619219"/>
            <a:ext cx="116638" cy="3452126"/>
          </a:xfrm>
          <a:prstGeom prst="upDownArrow">
            <a:avLst>
              <a:gd name="adj1" fmla="val 39442"/>
              <a:gd name="adj2" fmla="val 92234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8" name="TextBox 517">
            <a:hlinkClick r:id="rId70"/>
            <a:extLst>
              <a:ext uri="{FF2B5EF4-FFF2-40B4-BE49-F238E27FC236}">
                <a16:creationId xmlns:a16="http://schemas.microsoft.com/office/drawing/2014/main" id="{46C680FB-CF88-8BFE-19A4-D5C3594288D6}"/>
              </a:ext>
            </a:extLst>
          </p:cNvPr>
          <p:cNvSpPr txBox="1"/>
          <p:nvPr/>
        </p:nvSpPr>
        <p:spPr>
          <a:xfrm>
            <a:off x="2564924" y="6298945"/>
            <a:ext cx="702217" cy="2488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Responsible AI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Toolbox</a:t>
            </a:r>
          </a:p>
        </p:txBody>
      </p:sp>
      <p:sp>
        <p:nvSpPr>
          <p:cNvPr id="601" name="Rounded Rectangle 20">
            <a:hlinkClick r:id="rId71"/>
            <a:extLst>
              <a:ext uri="{FF2B5EF4-FFF2-40B4-BE49-F238E27FC236}">
                <a16:creationId xmlns:a16="http://schemas.microsoft.com/office/drawing/2014/main" id="{4D0E4B54-BCBE-B9B4-513D-A396CD1B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628567" y="5407415"/>
            <a:ext cx="577802" cy="776642"/>
          </a:xfrm>
          <a:prstGeom prst="roundRect">
            <a:avLst>
              <a:gd name="adj" fmla="val 4259"/>
            </a:avLst>
          </a:prstGeom>
          <a:solidFill>
            <a:schemeClr val="bg2">
              <a:lumMod val="10000"/>
            </a:schemeClr>
          </a:solidFill>
          <a:ln w="19050" cap="flat" cmpd="sng" algn="ctr">
            <a:gradFill flip="none" rotWithShape="1">
              <a:gsLst>
                <a:gs pos="79000">
                  <a:srgbClr val="8DC8E8"/>
                </a:gs>
                <a:gs pos="100000">
                  <a:srgbClr val="D59ED7"/>
                </a:gs>
              </a:gsLst>
              <a:lin ang="2700000" scaled="1"/>
              <a:tileRect/>
            </a:gra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5245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2" name="TextBox 601">
            <a:hlinkClick r:id="rId71"/>
            <a:extLst>
              <a:ext uri="{FF2B5EF4-FFF2-40B4-BE49-F238E27FC236}">
                <a16:creationId xmlns:a16="http://schemas.microsoft.com/office/drawing/2014/main" id="{2C710568-F7E3-7FD7-E4A8-7988D4246F7C}"/>
              </a:ext>
            </a:extLst>
          </p:cNvPr>
          <p:cNvSpPr txBox="1"/>
          <p:nvPr/>
        </p:nvSpPr>
        <p:spPr>
          <a:xfrm>
            <a:off x="10583531" y="5399175"/>
            <a:ext cx="684000" cy="2308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0" marR="0" lvl="0" indent="0" algn="ctr" defTabSz="5143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AutoGen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7" name="TextBox 606">
            <a:hlinkClick r:id="rId3"/>
            <a:extLst>
              <a:ext uri="{FF2B5EF4-FFF2-40B4-BE49-F238E27FC236}">
                <a16:creationId xmlns:a16="http://schemas.microsoft.com/office/drawing/2014/main" id="{5E55AB62-C648-0472-C962-8A32257A8627}"/>
              </a:ext>
            </a:extLst>
          </p:cNvPr>
          <p:cNvSpPr txBox="1"/>
          <p:nvPr/>
        </p:nvSpPr>
        <p:spPr>
          <a:xfrm>
            <a:off x="9910273" y="5178584"/>
            <a:ext cx="1250640" cy="14869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Frameworks and SDK</a:t>
            </a:r>
          </a:p>
        </p:txBody>
      </p:sp>
      <p:sp>
        <p:nvSpPr>
          <p:cNvPr id="608" name="Text Placeholder 304">
            <a:hlinkClick r:id="rId72"/>
            <a:extLst>
              <a:ext uri="{FF2B5EF4-FFF2-40B4-BE49-F238E27FC236}">
                <a16:creationId xmlns:a16="http://schemas.microsoft.com/office/drawing/2014/main" id="{9E32C8BA-774B-EE89-5F1E-3966A1487F5A}"/>
              </a:ext>
            </a:extLst>
          </p:cNvPr>
          <p:cNvSpPr txBox="1">
            <a:spLocks/>
          </p:cNvSpPr>
          <p:nvPr/>
        </p:nvSpPr>
        <p:spPr>
          <a:xfrm>
            <a:off x="11302036" y="5431701"/>
            <a:ext cx="577802" cy="247467"/>
          </a:xfrm>
          <a:prstGeom prst="roundRect">
            <a:avLst/>
          </a:prstGeom>
          <a:ln w="3175">
            <a:noFill/>
          </a:ln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kumimoji="0" lang="en-US" sz="10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cap="all" spc="100" baseline="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Light" panose="020B0502040204020203" pitchFamily="34" charset="0"/>
              </a:defRPr>
            </a:lvl5pPr>
            <a:lvl6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6pPr>
            <a:lvl7pPr marL="0" indent="0" algn="l" defTabSz="932742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400" kern="1200">
                <a:solidFill>
                  <a:schemeClr val="accent2"/>
                </a:solidFill>
                <a:latin typeface="+mn-lt"/>
                <a:ea typeface="+mn-ea"/>
                <a:cs typeface="Segoe UI Light" panose="020B0502040204020203" pitchFamily="34" charset="0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Bot</a:t>
            </a:r>
            <a:b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Framework</a:t>
            </a:r>
          </a:p>
        </p:txBody>
      </p:sp>
      <p:sp>
        <p:nvSpPr>
          <p:cNvPr id="621" name="TextBox 620">
            <a:hlinkClick r:id="rId73"/>
            <a:extLst>
              <a:ext uri="{FF2B5EF4-FFF2-40B4-BE49-F238E27FC236}">
                <a16:creationId xmlns:a16="http://schemas.microsoft.com/office/drawing/2014/main" id="{18B1C27C-6DD7-8025-0EFC-59AA7C0B17E6}"/>
              </a:ext>
            </a:extLst>
          </p:cNvPr>
          <p:cNvSpPr txBox="1"/>
          <p:nvPr/>
        </p:nvSpPr>
        <p:spPr>
          <a:xfrm>
            <a:off x="1652592" y="5304415"/>
            <a:ext cx="702217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GitHub Copilot</a:t>
            </a:r>
          </a:p>
        </p:txBody>
      </p:sp>
      <p:pic>
        <p:nvPicPr>
          <p:cNvPr id="625" name="Graphic 624" descr="Shield Tick with solid fill">
            <a:hlinkClick r:id="rId74"/>
            <a:extLst>
              <a:ext uri="{FF2B5EF4-FFF2-40B4-BE49-F238E27FC236}">
                <a16:creationId xmlns:a16="http://schemas.microsoft.com/office/drawing/2014/main" id="{91D06300-4C12-8027-D41C-5E25ED741CA9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93292" y="3769901"/>
            <a:ext cx="190856" cy="190856"/>
          </a:xfrm>
          <a:prstGeom prst="rect">
            <a:avLst/>
          </a:prstGeom>
        </p:spPr>
      </p:pic>
      <p:sp>
        <p:nvSpPr>
          <p:cNvPr id="626" name="TextBox 625">
            <a:hlinkClick r:id="rId61"/>
            <a:extLst>
              <a:ext uri="{FF2B5EF4-FFF2-40B4-BE49-F238E27FC236}">
                <a16:creationId xmlns:a16="http://schemas.microsoft.com/office/drawing/2014/main" id="{CDC7AF24-EB99-709C-34C7-8D6D31C4BFF0}"/>
              </a:ext>
            </a:extLst>
          </p:cNvPr>
          <p:cNvSpPr txBox="1"/>
          <p:nvPr/>
        </p:nvSpPr>
        <p:spPr>
          <a:xfrm>
            <a:off x="8959771" y="6619630"/>
            <a:ext cx="1661744" cy="1131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V1.22 – Passion project. Not an official Microsoft resource.</a:t>
            </a:r>
          </a:p>
        </p:txBody>
      </p:sp>
      <p:pic>
        <p:nvPicPr>
          <p:cNvPr id="632" name="Graphic 631">
            <a:extLst>
              <a:ext uri="{FF2B5EF4-FFF2-40B4-BE49-F238E27FC236}">
                <a16:creationId xmlns:a16="http://schemas.microsoft.com/office/drawing/2014/main" id="{F92B7269-2915-7513-2B7C-9508E28F5475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9450091" y="3370793"/>
            <a:ext cx="335869" cy="335869"/>
          </a:xfrm>
          <a:prstGeom prst="rect">
            <a:avLst/>
          </a:prstGeom>
        </p:spPr>
      </p:pic>
      <p:sp>
        <p:nvSpPr>
          <p:cNvPr id="633" name="TextBox 632">
            <a:hlinkClick r:id="rId79"/>
            <a:extLst>
              <a:ext uri="{FF2B5EF4-FFF2-40B4-BE49-F238E27FC236}">
                <a16:creationId xmlns:a16="http://schemas.microsoft.com/office/drawing/2014/main" id="{81EB25DE-7644-8D51-D63B-F4758E3B30A6}"/>
              </a:ext>
            </a:extLst>
          </p:cNvPr>
          <p:cNvSpPr txBox="1"/>
          <p:nvPr/>
        </p:nvSpPr>
        <p:spPr>
          <a:xfrm>
            <a:off x="9708194" y="3462394"/>
            <a:ext cx="785021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Dataverse</a:t>
            </a:r>
          </a:p>
        </p:txBody>
      </p:sp>
      <p:sp>
        <p:nvSpPr>
          <p:cNvPr id="635" name="Oval 634">
            <a:hlinkClick r:id="rId80"/>
            <a:extLst>
              <a:ext uri="{FF2B5EF4-FFF2-40B4-BE49-F238E27FC236}">
                <a16:creationId xmlns:a16="http://schemas.microsoft.com/office/drawing/2014/main" id="{BC2262CC-6350-1C5A-5435-C9B49197FC95}"/>
              </a:ext>
            </a:extLst>
          </p:cNvPr>
          <p:cNvSpPr/>
          <p:nvPr/>
        </p:nvSpPr>
        <p:spPr>
          <a:xfrm>
            <a:off x="9038954" y="5173465"/>
            <a:ext cx="185223" cy="185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14" name="Graphic 613">
            <a:hlinkClick r:id="rId80"/>
            <a:extLst>
              <a:ext uri="{FF2B5EF4-FFF2-40B4-BE49-F238E27FC236}">
                <a16:creationId xmlns:a16="http://schemas.microsoft.com/office/drawing/2014/main" id="{D0F9639B-D37B-67CB-B816-4F0CA709E2D9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052804" y="5189161"/>
            <a:ext cx="157524" cy="153831"/>
          </a:xfrm>
          <a:prstGeom prst="rect">
            <a:avLst/>
          </a:prstGeom>
        </p:spPr>
      </p:pic>
      <p:sp>
        <p:nvSpPr>
          <p:cNvPr id="640" name="TextBox 639">
            <a:hlinkClick r:id="rId83"/>
            <a:extLst>
              <a:ext uri="{FF2B5EF4-FFF2-40B4-BE49-F238E27FC236}">
                <a16:creationId xmlns:a16="http://schemas.microsoft.com/office/drawing/2014/main" id="{C29E4A19-8782-9C5F-B852-15B624702504}"/>
              </a:ext>
            </a:extLst>
          </p:cNvPr>
          <p:cNvSpPr txBox="1"/>
          <p:nvPr/>
        </p:nvSpPr>
        <p:spPr>
          <a:xfrm>
            <a:off x="91643" y="6535754"/>
            <a:ext cx="832068" cy="17114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Learn about AI</a:t>
            </a:r>
          </a:p>
        </p:txBody>
      </p:sp>
      <p:sp>
        <p:nvSpPr>
          <p:cNvPr id="641" name="Rectangle: Rounded Corners 640">
            <a:extLst>
              <a:ext uri="{FF2B5EF4-FFF2-40B4-BE49-F238E27FC236}">
                <a16:creationId xmlns:a16="http://schemas.microsoft.com/office/drawing/2014/main" id="{ED3C9FDB-F6FD-F721-9D37-F4E9C54E1209}"/>
              </a:ext>
            </a:extLst>
          </p:cNvPr>
          <p:cNvSpPr/>
          <p:nvPr/>
        </p:nvSpPr>
        <p:spPr bwMode="auto">
          <a:xfrm>
            <a:off x="3384224" y="4643338"/>
            <a:ext cx="2531509" cy="517792"/>
          </a:xfrm>
          <a:prstGeom prst="roundRect">
            <a:avLst>
              <a:gd name="adj" fmla="val 10304"/>
            </a:avLst>
          </a:prstGeom>
          <a:noFill/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2" name="Rectangle: Rounded Corners 641">
            <a:extLst>
              <a:ext uri="{FF2B5EF4-FFF2-40B4-BE49-F238E27FC236}">
                <a16:creationId xmlns:a16="http://schemas.microsoft.com/office/drawing/2014/main" id="{169E7B42-F779-A975-F3A3-EF67E52CA02C}"/>
              </a:ext>
            </a:extLst>
          </p:cNvPr>
          <p:cNvSpPr/>
          <p:nvPr/>
        </p:nvSpPr>
        <p:spPr bwMode="auto">
          <a:xfrm>
            <a:off x="1641008" y="3296316"/>
            <a:ext cx="1437954" cy="286524"/>
          </a:xfrm>
          <a:prstGeom prst="roundRect">
            <a:avLst>
              <a:gd name="adj" fmla="val 15201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Unified interface for Azure AI and ML solution management</a:t>
            </a:r>
          </a:p>
        </p:txBody>
      </p:sp>
      <p:sp>
        <p:nvSpPr>
          <p:cNvPr id="643" name="Rectangle: Rounded Corners 642">
            <a:extLst>
              <a:ext uri="{FF2B5EF4-FFF2-40B4-BE49-F238E27FC236}">
                <a16:creationId xmlns:a16="http://schemas.microsoft.com/office/drawing/2014/main" id="{3EFCE83F-6C25-638E-D6BA-6B3DCEF89855}"/>
              </a:ext>
            </a:extLst>
          </p:cNvPr>
          <p:cNvSpPr/>
          <p:nvPr/>
        </p:nvSpPr>
        <p:spPr bwMode="auto">
          <a:xfrm>
            <a:off x="3388465" y="3420165"/>
            <a:ext cx="2519299" cy="286524"/>
          </a:xfrm>
          <a:prstGeom prst="roundRect">
            <a:avLst>
              <a:gd name="adj" fmla="val 13206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Leverage AI in your organization without the need for data science skills using pre-created models</a:t>
            </a:r>
          </a:p>
        </p:txBody>
      </p:sp>
      <p:sp>
        <p:nvSpPr>
          <p:cNvPr id="644" name="Rectangle: Rounded Corners 643">
            <a:extLst>
              <a:ext uri="{FF2B5EF4-FFF2-40B4-BE49-F238E27FC236}">
                <a16:creationId xmlns:a16="http://schemas.microsoft.com/office/drawing/2014/main" id="{22577C6A-D5FA-E073-F958-E7DCAE700DD3}"/>
              </a:ext>
            </a:extLst>
          </p:cNvPr>
          <p:cNvSpPr/>
          <p:nvPr/>
        </p:nvSpPr>
        <p:spPr bwMode="auto">
          <a:xfrm>
            <a:off x="6219156" y="3422621"/>
            <a:ext cx="2395308" cy="286524"/>
          </a:xfrm>
          <a:prstGeom prst="roundRect">
            <a:avLst>
              <a:gd name="adj" fmla="val 13206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Build, fine-tune, and train custom AI and ML models grounded on your own data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48" name="Graphic 645" descr="Cloud with solid fill">
            <a:extLst>
              <a:ext uri="{FF2B5EF4-FFF2-40B4-BE49-F238E27FC236}">
                <a16:creationId xmlns:a16="http://schemas.microsoft.com/office/drawing/2014/main" id="{40753CCC-8F89-3602-C224-FAC4499737B6}"/>
              </a:ext>
            </a:extLst>
          </p:cNvPr>
          <p:cNvSpPr/>
          <p:nvPr/>
        </p:nvSpPr>
        <p:spPr>
          <a:xfrm>
            <a:off x="6830315" y="2115053"/>
            <a:ext cx="938337" cy="534241"/>
          </a:xfrm>
          <a:custGeom>
            <a:avLst/>
            <a:gdLst>
              <a:gd name="connsiteX0" fmla="*/ 805849 w 938337"/>
              <a:gd name="connsiteY0" fmla="*/ 265925 h 534241"/>
              <a:gd name="connsiteX1" fmla="*/ 794716 w 938337"/>
              <a:gd name="connsiteY1" fmla="*/ 265925 h 534241"/>
              <a:gd name="connsiteX2" fmla="*/ 794716 w 938337"/>
              <a:gd name="connsiteY2" fmla="*/ 265925 h 534241"/>
              <a:gd name="connsiteX3" fmla="*/ 724575 w 938337"/>
              <a:gd name="connsiteY3" fmla="*/ 130097 h 534241"/>
              <a:gd name="connsiteX4" fmla="*/ 572046 w 938337"/>
              <a:gd name="connsiteY4" fmla="*/ 108943 h 534241"/>
              <a:gd name="connsiteX5" fmla="*/ 347151 w 938337"/>
              <a:gd name="connsiteY5" fmla="*/ 5402 h 534241"/>
              <a:gd name="connsiteX6" fmla="*/ 193509 w 938337"/>
              <a:gd name="connsiteY6" fmla="*/ 199124 h 534241"/>
              <a:gd name="connsiteX7" fmla="*/ 193509 w 938337"/>
              <a:gd name="connsiteY7" fmla="*/ 201351 h 534241"/>
              <a:gd name="connsiteX8" fmla="*/ 33187 w 938337"/>
              <a:gd name="connsiteY8" fmla="*/ 265925 h 534241"/>
              <a:gd name="connsiteX9" fmla="*/ 15374 w 938337"/>
              <a:gd name="connsiteY9" fmla="*/ 437380 h 534241"/>
              <a:gd name="connsiteX10" fmla="*/ 158995 w 938337"/>
              <a:gd name="connsiteY10" fmla="*/ 533128 h 534241"/>
              <a:gd name="connsiteX11" fmla="*/ 158995 w 938337"/>
              <a:gd name="connsiteY11" fmla="*/ 534241 h 534241"/>
              <a:gd name="connsiteX12" fmla="*/ 804736 w 938337"/>
              <a:gd name="connsiteY12" fmla="*/ 534241 h 534241"/>
              <a:gd name="connsiteX13" fmla="*/ 938337 w 938337"/>
              <a:gd name="connsiteY13" fmla="*/ 400640 h 534241"/>
              <a:gd name="connsiteX14" fmla="*/ 805849 w 938337"/>
              <a:gd name="connsiteY14" fmla="*/ 265925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8337" h="534241">
                <a:moveTo>
                  <a:pt x="805849" y="265925"/>
                </a:moveTo>
                <a:cubicBezTo>
                  <a:pt x="802509" y="265925"/>
                  <a:pt x="798056" y="265925"/>
                  <a:pt x="794716" y="265925"/>
                </a:cubicBezTo>
                <a:cubicBezTo>
                  <a:pt x="794716" y="265925"/>
                  <a:pt x="794716" y="265925"/>
                  <a:pt x="794716" y="265925"/>
                </a:cubicBezTo>
                <a:cubicBezTo>
                  <a:pt x="794716" y="211371"/>
                  <a:pt x="767995" y="161270"/>
                  <a:pt x="724575" y="130097"/>
                </a:cubicBezTo>
                <a:cubicBezTo>
                  <a:pt x="680041" y="98923"/>
                  <a:pt x="623260" y="91130"/>
                  <a:pt x="572046" y="108943"/>
                </a:cubicBezTo>
                <a:cubicBezTo>
                  <a:pt x="529739" y="26556"/>
                  <a:pt x="436218" y="-15752"/>
                  <a:pt x="347151" y="5402"/>
                </a:cubicBezTo>
                <a:cubicBezTo>
                  <a:pt x="258083" y="26556"/>
                  <a:pt x="193509" y="106716"/>
                  <a:pt x="193509" y="199124"/>
                </a:cubicBezTo>
                <a:cubicBezTo>
                  <a:pt x="193509" y="199124"/>
                  <a:pt x="193509" y="200237"/>
                  <a:pt x="193509" y="201351"/>
                </a:cubicBezTo>
                <a:cubicBezTo>
                  <a:pt x="132275" y="191331"/>
                  <a:pt x="71041" y="216938"/>
                  <a:pt x="33187" y="265925"/>
                </a:cubicBezTo>
                <a:cubicBezTo>
                  <a:pt x="-3553" y="316025"/>
                  <a:pt x="-10233" y="381713"/>
                  <a:pt x="15374" y="437380"/>
                </a:cubicBezTo>
                <a:cubicBezTo>
                  <a:pt x="42094" y="493047"/>
                  <a:pt x="97761" y="529788"/>
                  <a:pt x="158995" y="533128"/>
                </a:cubicBezTo>
                <a:lnTo>
                  <a:pt x="158995" y="534241"/>
                </a:lnTo>
                <a:lnTo>
                  <a:pt x="804736" y="534241"/>
                </a:lnTo>
                <a:cubicBezTo>
                  <a:pt x="878217" y="534241"/>
                  <a:pt x="938337" y="474121"/>
                  <a:pt x="938337" y="400640"/>
                </a:cubicBezTo>
                <a:cubicBezTo>
                  <a:pt x="938337" y="327159"/>
                  <a:pt x="879330" y="265925"/>
                  <a:pt x="805849" y="265925"/>
                </a:cubicBezTo>
                <a:close/>
              </a:path>
            </a:pathLst>
          </a:custGeom>
          <a:solidFill>
            <a:schemeClr val="tx1"/>
          </a:solidFill>
          <a:ln w="1111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47" name="Graphic 645" descr="Cloud with solid fill">
            <a:extLst>
              <a:ext uri="{FF2B5EF4-FFF2-40B4-BE49-F238E27FC236}">
                <a16:creationId xmlns:a16="http://schemas.microsoft.com/office/drawing/2014/main" id="{2A6C9F57-B0FC-0543-1EAC-1372FB15FB3D}"/>
              </a:ext>
            </a:extLst>
          </p:cNvPr>
          <p:cNvSpPr/>
          <p:nvPr/>
        </p:nvSpPr>
        <p:spPr>
          <a:xfrm>
            <a:off x="6813771" y="2073864"/>
            <a:ext cx="938337" cy="534241"/>
          </a:xfrm>
          <a:custGeom>
            <a:avLst/>
            <a:gdLst>
              <a:gd name="connsiteX0" fmla="*/ 805849 w 938337"/>
              <a:gd name="connsiteY0" fmla="*/ 265925 h 534241"/>
              <a:gd name="connsiteX1" fmla="*/ 794716 w 938337"/>
              <a:gd name="connsiteY1" fmla="*/ 265925 h 534241"/>
              <a:gd name="connsiteX2" fmla="*/ 794716 w 938337"/>
              <a:gd name="connsiteY2" fmla="*/ 265925 h 534241"/>
              <a:gd name="connsiteX3" fmla="*/ 724575 w 938337"/>
              <a:gd name="connsiteY3" fmla="*/ 130097 h 534241"/>
              <a:gd name="connsiteX4" fmla="*/ 572046 w 938337"/>
              <a:gd name="connsiteY4" fmla="*/ 108943 h 534241"/>
              <a:gd name="connsiteX5" fmla="*/ 347151 w 938337"/>
              <a:gd name="connsiteY5" fmla="*/ 5402 h 534241"/>
              <a:gd name="connsiteX6" fmla="*/ 193509 w 938337"/>
              <a:gd name="connsiteY6" fmla="*/ 199124 h 534241"/>
              <a:gd name="connsiteX7" fmla="*/ 193509 w 938337"/>
              <a:gd name="connsiteY7" fmla="*/ 201351 h 534241"/>
              <a:gd name="connsiteX8" fmla="*/ 33187 w 938337"/>
              <a:gd name="connsiteY8" fmla="*/ 265925 h 534241"/>
              <a:gd name="connsiteX9" fmla="*/ 15374 w 938337"/>
              <a:gd name="connsiteY9" fmla="*/ 437380 h 534241"/>
              <a:gd name="connsiteX10" fmla="*/ 158995 w 938337"/>
              <a:gd name="connsiteY10" fmla="*/ 533128 h 534241"/>
              <a:gd name="connsiteX11" fmla="*/ 158995 w 938337"/>
              <a:gd name="connsiteY11" fmla="*/ 534241 h 534241"/>
              <a:gd name="connsiteX12" fmla="*/ 804736 w 938337"/>
              <a:gd name="connsiteY12" fmla="*/ 534241 h 534241"/>
              <a:gd name="connsiteX13" fmla="*/ 938337 w 938337"/>
              <a:gd name="connsiteY13" fmla="*/ 400640 h 534241"/>
              <a:gd name="connsiteX14" fmla="*/ 805849 w 938337"/>
              <a:gd name="connsiteY14" fmla="*/ 265925 h 53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38337" h="534241">
                <a:moveTo>
                  <a:pt x="805849" y="265925"/>
                </a:moveTo>
                <a:cubicBezTo>
                  <a:pt x="802509" y="265925"/>
                  <a:pt x="798056" y="265925"/>
                  <a:pt x="794716" y="265925"/>
                </a:cubicBezTo>
                <a:cubicBezTo>
                  <a:pt x="794716" y="265925"/>
                  <a:pt x="794716" y="265925"/>
                  <a:pt x="794716" y="265925"/>
                </a:cubicBezTo>
                <a:cubicBezTo>
                  <a:pt x="794716" y="211371"/>
                  <a:pt x="767995" y="161270"/>
                  <a:pt x="724575" y="130097"/>
                </a:cubicBezTo>
                <a:cubicBezTo>
                  <a:pt x="680041" y="98923"/>
                  <a:pt x="623260" y="91130"/>
                  <a:pt x="572046" y="108943"/>
                </a:cubicBezTo>
                <a:cubicBezTo>
                  <a:pt x="529739" y="26556"/>
                  <a:pt x="436218" y="-15752"/>
                  <a:pt x="347151" y="5402"/>
                </a:cubicBezTo>
                <a:cubicBezTo>
                  <a:pt x="258083" y="26556"/>
                  <a:pt x="193509" y="106716"/>
                  <a:pt x="193509" y="199124"/>
                </a:cubicBezTo>
                <a:cubicBezTo>
                  <a:pt x="193509" y="199124"/>
                  <a:pt x="193509" y="200237"/>
                  <a:pt x="193509" y="201351"/>
                </a:cubicBezTo>
                <a:cubicBezTo>
                  <a:pt x="132275" y="191331"/>
                  <a:pt x="71041" y="216938"/>
                  <a:pt x="33187" y="265925"/>
                </a:cubicBezTo>
                <a:cubicBezTo>
                  <a:pt x="-3553" y="316025"/>
                  <a:pt x="-10233" y="381713"/>
                  <a:pt x="15374" y="437380"/>
                </a:cubicBezTo>
                <a:cubicBezTo>
                  <a:pt x="42094" y="493047"/>
                  <a:pt x="97761" y="529788"/>
                  <a:pt x="158995" y="533128"/>
                </a:cubicBezTo>
                <a:lnTo>
                  <a:pt x="158995" y="534241"/>
                </a:lnTo>
                <a:lnTo>
                  <a:pt x="804736" y="534241"/>
                </a:lnTo>
                <a:cubicBezTo>
                  <a:pt x="878217" y="534241"/>
                  <a:pt x="938337" y="474121"/>
                  <a:pt x="938337" y="400640"/>
                </a:cubicBezTo>
                <a:cubicBezTo>
                  <a:pt x="938337" y="327159"/>
                  <a:pt x="879330" y="265925"/>
                  <a:pt x="805849" y="265925"/>
                </a:cubicBez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24000">
                <a:srgbClr val="199CFF"/>
              </a:gs>
              <a:gs pos="100000">
                <a:srgbClr val="0070C0"/>
              </a:gs>
            </a:gsLst>
            <a:lin ang="5400000" scaled="1"/>
            <a:tileRect/>
          </a:gradFill>
          <a:ln w="1111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50" name="TextBox 649">
            <a:hlinkClick r:id="rId84"/>
            <a:extLst>
              <a:ext uri="{FF2B5EF4-FFF2-40B4-BE49-F238E27FC236}">
                <a16:creationId xmlns:a16="http://schemas.microsoft.com/office/drawing/2014/main" id="{00D6D237-DC37-AB26-250B-B0E6DBB24E92}"/>
              </a:ext>
            </a:extLst>
          </p:cNvPr>
          <p:cNvSpPr txBox="1"/>
          <p:nvPr/>
        </p:nvSpPr>
        <p:spPr>
          <a:xfrm>
            <a:off x="6718418" y="2178550"/>
            <a:ext cx="11354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</a:t>
            </a:r>
            <a:b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Cloud Services</a:t>
            </a:r>
          </a:p>
        </p:txBody>
      </p:sp>
      <p:pic>
        <p:nvPicPr>
          <p:cNvPr id="655" name="Graphic 654" descr="Factory with solid fill">
            <a:extLst>
              <a:ext uri="{FF2B5EF4-FFF2-40B4-BE49-F238E27FC236}">
                <a16:creationId xmlns:a16="http://schemas.microsoft.com/office/drawing/2014/main" id="{031DCFE1-61D5-079A-1974-5AB07C425D14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8624627" y="442741"/>
            <a:ext cx="306923" cy="306923"/>
          </a:xfrm>
          <a:prstGeom prst="rect">
            <a:avLst/>
          </a:prstGeom>
        </p:spPr>
      </p:pic>
      <p:pic>
        <p:nvPicPr>
          <p:cNvPr id="657" name="Graphic 656">
            <a:extLst>
              <a:ext uri="{FF2B5EF4-FFF2-40B4-BE49-F238E27FC236}">
                <a16:creationId xmlns:a16="http://schemas.microsoft.com/office/drawing/2014/main" id="{236F863F-DC86-E044-57E3-5EB215960E3C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7899162" y="2462384"/>
            <a:ext cx="231878" cy="231878"/>
          </a:xfrm>
          <a:prstGeom prst="rect">
            <a:avLst/>
          </a:prstGeom>
        </p:spPr>
      </p:pic>
      <p:sp>
        <p:nvSpPr>
          <p:cNvPr id="658" name="TextBox 657">
            <a:hlinkClick r:id="rId89"/>
            <a:extLst>
              <a:ext uri="{FF2B5EF4-FFF2-40B4-BE49-F238E27FC236}">
                <a16:creationId xmlns:a16="http://schemas.microsoft.com/office/drawing/2014/main" id="{280C0608-5C20-C745-A39D-046E7F3C3A14}"/>
              </a:ext>
            </a:extLst>
          </p:cNvPr>
          <p:cNvSpPr txBox="1"/>
          <p:nvPr/>
        </p:nvSpPr>
        <p:spPr>
          <a:xfrm>
            <a:off x="7696192" y="2716629"/>
            <a:ext cx="677388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Copilot for Azure</a:t>
            </a:r>
          </a:p>
        </p:txBody>
      </p:sp>
      <p:pic>
        <p:nvPicPr>
          <p:cNvPr id="661" name="Graphic 660">
            <a:extLst>
              <a:ext uri="{FF2B5EF4-FFF2-40B4-BE49-F238E27FC236}">
                <a16:creationId xmlns:a16="http://schemas.microsoft.com/office/drawing/2014/main" id="{2140AB67-D26D-3ABF-AB39-BD5029E80B43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1266644" y="3588146"/>
            <a:ext cx="302418" cy="311868"/>
          </a:xfrm>
          <a:prstGeom prst="rect">
            <a:avLst/>
          </a:prstGeom>
        </p:spPr>
      </p:pic>
      <p:sp>
        <p:nvSpPr>
          <p:cNvPr id="662" name="TextBox 661">
            <a:hlinkClick r:id="rId92"/>
            <a:extLst>
              <a:ext uri="{FF2B5EF4-FFF2-40B4-BE49-F238E27FC236}">
                <a16:creationId xmlns:a16="http://schemas.microsoft.com/office/drawing/2014/main" id="{2521C4AA-9CB2-B2E3-9510-71A29CF50397}"/>
              </a:ext>
            </a:extLst>
          </p:cNvPr>
          <p:cNvSpPr txBox="1"/>
          <p:nvPr/>
        </p:nvSpPr>
        <p:spPr>
          <a:xfrm>
            <a:off x="10605906" y="3684511"/>
            <a:ext cx="702901" cy="17003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Semib"/>
                <a:ea typeface="+mn-ea"/>
                <a:cs typeface="+mn-cs"/>
              </a:rPr>
              <a:t>OneLake</a:t>
            </a:r>
          </a:p>
        </p:txBody>
      </p:sp>
      <p:pic>
        <p:nvPicPr>
          <p:cNvPr id="663" name="Graphic 662">
            <a:hlinkClick r:id="rId93"/>
            <a:extLst>
              <a:ext uri="{FF2B5EF4-FFF2-40B4-BE49-F238E27FC236}">
                <a16:creationId xmlns:a16="http://schemas.microsoft.com/office/drawing/2014/main" id="{BDCC2B2A-0CC9-6C39-97C2-C2DD1806AA11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10029376" y="2075583"/>
            <a:ext cx="290052" cy="290052"/>
          </a:xfrm>
          <a:prstGeom prst="rect">
            <a:avLst/>
          </a:prstGeom>
        </p:spPr>
      </p:pic>
      <p:sp>
        <p:nvSpPr>
          <p:cNvPr id="287" name="Rectangle: Rounded Corners 286">
            <a:hlinkClick r:id="rId96"/>
            <a:extLst>
              <a:ext uri="{FF2B5EF4-FFF2-40B4-BE49-F238E27FC236}">
                <a16:creationId xmlns:a16="http://schemas.microsoft.com/office/drawing/2014/main" id="{B642EBAD-4D9D-F349-8229-F8A4518B773F}"/>
              </a:ext>
            </a:extLst>
          </p:cNvPr>
          <p:cNvSpPr/>
          <p:nvPr/>
        </p:nvSpPr>
        <p:spPr bwMode="auto">
          <a:xfrm>
            <a:off x="10506393" y="2013660"/>
            <a:ext cx="1166810" cy="1502041"/>
          </a:xfrm>
          <a:prstGeom prst="roundRect">
            <a:avLst>
              <a:gd name="adj" fmla="val 6507"/>
            </a:avLst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8800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Non-Microsoft Services or Apps 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Azure Service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Other Clouds 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Custom Data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Data Lakes / Storage / DB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On-premises</a:t>
            </a:r>
          </a:p>
        </p:txBody>
      </p:sp>
      <p:pic>
        <p:nvPicPr>
          <p:cNvPr id="288" name="Graphic 287" descr="Syncing cloud with solid fill">
            <a:extLst>
              <a:ext uri="{FF2B5EF4-FFF2-40B4-BE49-F238E27FC236}">
                <a16:creationId xmlns:a16="http://schemas.microsoft.com/office/drawing/2014/main" id="{5DB0E91C-9F8B-96DA-1DA1-E7774E84CB98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10566252" y="2387648"/>
            <a:ext cx="154938" cy="154938"/>
          </a:xfrm>
          <a:prstGeom prst="rect">
            <a:avLst/>
          </a:prstGeom>
        </p:spPr>
      </p:pic>
      <p:pic>
        <p:nvPicPr>
          <p:cNvPr id="289" name="Graphic 288" descr="Cloud with solid fill">
            <a:extLst>
              <a:ext uri="{FF2B5EF4-FFF2-40B4-BE49-F238E27FC236}">
                <a16:creationId xmlns:a16="http://schemas.microsoft.com/office/drawing/2014/main" id="{4E938B2D-F440-5B5D-EE03-9549B62836D6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10566252" y="2586453"/>
            <a:ext cx="154938" cy="154938"/>
          </a:xfrm>
          <a:prstGeom prst="rect">
            <a:avLst/>
          </a:prstGeom>
        </p:spPr>
      </p:pic>
      <p:pic>
        <p:nvPicPr>
          <p:cNvPr id="291" name="Graphic 290" descr="Disk with solid fill">
            <a:extLst>
              <a:ext uri="{FF2B5EF4-FFF2-40B4-BE49-F238E27FC236}">
                <a16:creationId xmlns:a16="http://schemas.microsoft.com/office/drawing/2014/main" id="{0BFA54EC-EAF5-A3AC-7332-E6CB915902A9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0566252" y="2788934"/>
            <a:ext cx="154938" cy="154938"/>
          </a:xfrm>
          <a:prstGeom prst="rect">
            <a:avLst/>
          </a:prstGeom>
        </p:spPr>
      </p:pic>
      <p:sp>
        <p:nvSpPr>
          <p:cNvPr id="292" name="Flowchart: Magnetic Disk 291">
            <a:extLst>
              <a:ext uri="{FF2B5EF4-FFF2-40B4-BE49-F238E27FC236}">
                <a16:creationId xmlns:a16="http://schemas.microsoft.com/office/drawing/2014/main" id="{0CF592CC-619A-0D3B-6C4A-FA6C93A268C6}"/>
              </a:ext>
            </a:extLst>
          </p:cNvPr>
          <p:cNvSpPr/>
          <p:nvPr/>
        </p:nvSpPr>
        <p:spPr>
          <a:xfrm>
            <a:off x="10591542" y="3032930"/>
            <a:ext cx="110099" cy="170790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3" name="Graphic 292" descr="House with solid fill">
            <a:extLst>
              <a:ext uri="{FF2B5EF4-FFF2-40B4-BE49-F238E27FC236}">
                <a16:creationId xmlns:a16="http://schemas.microsoft.com/office/drawing/2014/main" id="{AE769EAA-0D01-00B7-B6B1-6A72503B51C2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10566252" y="3284218"/>
            <a:ext cx="183403" cy="183403"/>
          </a:xfrm>
          <a:prstGeom prst="rect">
            <a:avLst/>
          </a:prstGeom>
        </p:spPr>
      </p:pic>
      <p:pic>
        <p:nvPicPr>
          <p:cNvPr id="667" name="Graphic 666" descr="Internet with solid fill">
            <a:extLst>
              <a:ext uri="{FF2B5EF4-FFF2-40B4-BE49-F238E27FC236}">
                <a16:creationId xmlns:a16="http://schemas.microsoft.com/office/drawing/2014/main" id="{8A4472D8-EFBA-6464-1B48-4682C574A893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10554010" y="2118658"/>
            <a:ext cx="187782" cy="187782"/>
          </a:xfrm>
          <a:prstGeom prst="rect">
            <a:avLst/>
          </a:prstGeom>
        </p:spPr>
      </p:pic>
      <p:sp>
        <p:nvSpPr>
          <p:cNvPr id="682" name="TextBox 681">
            <a:hlinkClick r:id="rId107"/>
            <a:extLst>
              <a:ext uri="{FF2B5EF4-FFF2-40B4-BE49-F238E27FC236}">
                <a16:creationId xmlns:a16="http://schemas.microsoft.com/office/drawing/2014/main" id="{D18A60B3-DC97-A7ED-C13A-B89899FA08A9}"/>
              </a:ext>
            </a:extLst>
          </p:cNvPr>
          <p:cNvSpPr txBox="1"/>
          <p:nvPr/>
        </p:nvSpPr>
        <p:spPr>
          <a:xfrm>
            <a:off x="2568254" y="5688258"/>
            <a:ext cx="702217" cy="12300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Variable Display Light" pitchFamily="2" charset="0"/>
                <a:ea typeface="+mn-ea"/>
                <a:cs typeface="+mn-cs"/>
              </a:rPr>
              <a:t>Sustainability</a:t>
            </a:r>
          </a:p>
        </p:txBody>
      </p:sp>
      <p:sp>
        <p:nvSpPr>
          <p:cNvPr id="694" name="Rectangle: Rounded Corners 693">
            <a:extLst>
              <a:ext uri="{FF2B5EF4-FFF2-40B4-BE49-F238E27FC236}">
                <a16:creationId xmlns:a16="http://schemas.microsoft.com/office/drawing/2014/main" id="{F9DEC418-B778-7348-548A-6AE50F294DCC}"/>
              </a:ext>
            </a:extLst>
          </p:cNvPr>
          <p:cNvSpPr/>
          <p:nvPr/>
        </p:nvSpPr>
        <p:spPr bwMode="auto">
          <a:xfrm>
            <a:off x="1611555" y="2391333"/>
            <a:ext cx="1483082" cy="356671"/>
          </a:xfrm>
          <a:prstGeom prst="roundRect">
            <a:avLst>
              <a:gd name="adj" fmla="val 12959"/>
            </a:avLst>
          </a:prstGeom>
          <a:solidFill>
            <a:srgbClr val="243A5E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Build Copilots, AI enabled Apps and Business Automation without deep technical skills</a:t>
            </a: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E01402D5-8DDB-F23B-7A61-C54AF4A732F2}"/>
              </a:ext>
            </a:extLst>
          </p:cNvPr>
          <p:cNvSpPr/>
          <p:nvPr/>
        </p:nvSpPr>
        <p:spPr>
          <a:xfrm>
            <a:off x="10259174" y="516310"/>
            <a:ext cx="149693" cy="1388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BA7103DC-5F05-0BCF-761E-6D630D9F8758}"/>
              </a:ext>
            </a:extLst>
          </p:cNvPr>
          <p:cNvSpPr/>
          <p:nvPr/>
        </p:nvSpPr>
        <p:spPr>
          <a:xfrm>
            <a:off x="10152259" y="765535"/>
            <a:ext cx="141426" cy="70567"/>
          </a:xfrm>
          <a:custGeom>
            <a:avLst/>
            <a:gdLst>
              <a:gd name="connsiteX0" fmla="*/ 141421 w 141426"/>
              <a:gd name="connsiteY0" fmla="*/ 70568 h 70567"/>
              <a:gd name="connsiteX1" fmla="*/ 141421 w 141426"/>
              <a:gd name="connsiteY1" fmla="*/ 35182 h 70567"/>
              <a:gd name="connsiteX2" fmla="*/ 134319 w 141426"/>
              <a:gd name="connsiteY2" fmla="*/ 21020 h 70567"/>
              <a:gd name="connsiteX3" fmla="*/ 99709 w 141426"/>
              <a:gd name="connsiteY3" fmla="*/ 4694 h 70567"/>
              <a:gd name="connsiteX4" fmla="*/ 70609 w 141426"/>
              <a:gd name="connsiteY4" fmla="*/ 0 h 70567"/>
              <a:gd name="connsiteX5" fmla="*/ 41671 w 141426"/>
              <a:gd name="connsiteY5" fmla="*/ 4490 h 70567"/>
              <a:gd name="connsiteX6" fmla="*/ 7061 w 141426"/>
              <a:gd name="connsiteY6" fmla="*/ 20815 h 70567"/>
              <a:gd name="connsiteX7" fmla="*/ 0 w 141426"/>
              <a:gd name="connsiteY7" fmla="*/ 34978 h 70567"/>
              <a:gd name="connsiteX8" fmla="*/ 0 w 141426"/>
              <a:gd name="connsiteY8" fmla="*/ 70568 h 7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6" h="70567">
                <a:moveTo>
                  <a:pt x="141421" y="70568"/>
                </a:moveTo>
                <a:lnTo>
                  <a:pt x="141421" y="35182"/>
                </a:lnTo>
                <a:cubicBezTo>
                  <a:pt x="141566" y="29572"/>
                  <a:pt x="138902" y="24259"/>
                  <a:pt x="134319" y="21020"/>
                </a:cubicBezTo>
                <a:cubicBezTo>
                  <a:pt x="124121" y="13102"/>
                  <a:pt x="112305" y="7528"/>
                  <a:pt x="99709" y="4694"/>
                </a:cubicBezTo>
                <a:cubicBezTo>
                  <a:pt x="90257" y="1856"/>
                  <a:pt x="80473" y="278"/>
                  <a:pt x="70609" y="0"/>
                </a:cubicBezTo>
                <a:cubicBezTo>
                  <a:pt x="60787" y="-22"/>
                  <a:pt x="51024" y="1493"/>
                  <a:pt x="41671" y="4490"/>
                </a:cubicBezTo>
                <a:cubicBezTo>
                  <a:pt x="29255" y="7829"/>
                  <a:pt x="17534" y="13357"/>
                  <a:pt x="7061" y="20815"/>
                </a:cubicBezTo>
                <a:cubicBezTo>
                  <a:pt x="2637" y="24185"/>
                  <a:pt x="28" y="29417"/>
                  <a:pt x="0" y="34978"/>
                </a:cubicBezTo>
                <a:lnTo>
                  <a:pt x="0" y="70568"/>
                </a:lnTo>
                <a:close/>
              </a:path>
            </a:pathLst>
          </a:custGeom>
          <a:solidFill>
            <a:schemeClr val="bg1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7D68C9E1-553B-47DB-8D76-D3A30AAF3185}"/>
              </a:ext>
            </a:extLst>
          </p:cNvPr>
          <p:cNvSpPr/>
          <p:nvPr/>
        </p:nvSpPr>
        <p:spPr>
          <a:xfrm>
            <a:off x="10187481" y="685091"/>
            <a:ext cx="70771" cy="70771"/>
          </a:xfrm>
          <a:custGeom>
            <a:avLst/>
            <a:gdLst>
              <a:gd name="connsiteX0" fmla="*/ 70772 w 70771"/>
              <a:gd name="connsiteY0" fmla="*/ 35386 h 70771"/>
              <a:gd name="connsiteX1" fmla="*/ 35386 w 70771"/>
              <a:gd name="connsiteY1" fmla="*/ 70772 h 70771"/>
              <a:gd name="connsiteX2" fmla="*/ 0 w 70771"/>
              <a:gd name="connsiteY2" fmla="*/ 35386 h 70771"/>
              <a:gd name="connsiteX3" fmla="*/ 35386 w 70771"/>
              <a:gd name="connsiteY3" fmla="*/ 0 h 70771"/>
              <a:gd name="connsiteX4" fmla="*/ 70772 w 70771"/>
              <a:gd name="connsiteY4" fmla="*/ 35386 h 7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1" h="70771">
                <a:moveTo>
                  <a:pt x="70772" y="35386"/>
                </a:moveTo>
                <a:cubicBezTo>
                  <a:pt x="70772" y="54929"/>
                  <a:pt x="54929" y="70772"/>
                  <a:pt x="35386" y="70772"/>
                </a:cubicBezTo>
                <a:cubicBezTo>
                  <a:pt x="15843" y="70772"/>
                  <a:pt x="0" y="54929"/>
                  <a:pt x="0" y="35386"/>
                </a:cubicBezTo>
                <a:cubicBezTo>
                  <a:pt x="0" y="15843"/>
                  <a:pt x="15843" y="0"/>
                  <a:pt x="35386" y="0"/>
                </a:cubicBezTo>
                <a:cubicBezTo>
                  <a:pt x="54929" y="0"/>
                  <a:pt x="70772" y="15843"/>
                  <a:pt x="70772" y="35386"/>
                </a:cubicBezTo>
                <a:close/>
              </a:path>
            </a:pathLst>
          </a:custGeom>
          <a:solidFill>
            <a:schemeClr val="bg1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00" name="Freeform: Shape 699">
            <a:extLst>
              <a:ext uri="{FF2B5EF4-FFF2-40B4-BE49-F238E27FC236}">
                <a16:creationId xmlns:a16="http://schemas.microsoft.com/office/drawing/2014/main" id="{00450A61-CE37-304D-0AB0-6E711AAE1E44}"/>
              </a:ext>
            </a:extLst>
          </p:cNvPr>
          <p:cNvSpPr/>
          <p:nvPr/>
        </p:nvSpPr>
        <p:spPr>
          <a:xfrm>
            <a:off x="10237845" y="513671"/>
            <a:ext cx="187421" cy="192193"/>
          </a:xfrm>
          <a:custGeom>
            <a:avLst/>
            <a:gdLst>
              <a:gd name="connsiteX0" fmla="*/ 177583 w 187421"/>
              <a:gd name="connsiteY0" fmla="*/ 0 h 192193"/>
              <a:gd name="connsiteX1" fmla="*/ 9837 w 187421"/>
              <a:gd name="connsiteY1" fmla="*/ 0 h 192193"/>
              <a:gd name="connsiteX2" fmla="*/ 1 w 187421"/>
              <a:gd name="connsiteY2" fmla="*/ 9959 h 192193"/>
              <a:gd name="connsiteX3" fmla="*/ 1 w 187421"/>
              <a:gd name="connsiteY3" fmla="*/ 141054 h 192193"/>
              <a:gd name="connsiteX4" fmla="*/ 9713 w 187421"/>
              <a:gd name="connsiteY4" fmla="*/ 151012 h 192193"/>
              <a:gd name="connsiteX5" fmla="*/ 9755 w 187421"/>
              <a:gd name="connsiteY5" fmla="*/ 151012 h 192193"/>
              <a:gd name="connsiteX6" fmla="*/ 40774 w 187421"/>
              <a:gd name="connsiteY6" fmla="*/ 151012 h 192193"/>
              <a:gd name="connsiteX7" fmla="*/ 40774 w 187421"/>
              <a:gd name="connsiteY7" fmla="*/ 192194 h 192193"/>
              <a:gd name="connsiteX8" fmla="*/ 78201 w 187421"/>
              <a:gd name="connsiteY8" fmla="*/ 151012 h 192193"/>
              <a:gd name="connsiteX9" fmla="*/ 177379 w 187421"/>
              <a:gd name="connsiteY9" fmla="*/ 151012 h 192193"/>
              <a:gd name="connsiteX10" fmla="*/ 187216 w 187421"/>
              <a:gd name="connsiteY10" fmla="*/ 141095 h 192193"/>
              <a:gd name="connsiteX11" fmla="*/ 187215 w 187421"/>
              <a:gd name="connsiteY11" fmla="*/ 141054 h 192193"/>
              <a:gd name="connsiteX12" fmla="*/ 187419 w 187421"/>
              <a:gd name="connsiteY12" fmla="*/ 10081 h 192193"/>
              <a:gd name="connsiteX13" fmla="*/ 177749 w 187421"/>
              <a:gd name="connsiteY13" fmla="*/ 2 h 192193"/>
              <a:gd name="connsiteX14" fmla="*/ 177583 w 187421"/>
              <a:gd name="connsiteY14" fmla="*/ 0 h 192193"/>
              <a:gd name="connsiteX15" fmla="*/ 120443 w 187421"/>
              <a:gd name="connsiteY15" fmla="*/ 38325 h 192193"/>
              <a:gd name="connsiteX16" fmla="*/ 126770 w 187421"/>
              <a:gd name="connsiteY16" fmla="*/ 31998 h 192193"/>
              <a:gd name="connsiteX17" fmla="*/ 130384 w 187421"/>
              <a:gd name="connsiteY17" fmla="*/ 32397 h 192193"/>
              <a:gd name="connsiteX18" fmla="*/ 130402 w 187421"/>
              <a:gd name="connsiteY18" fmla="*/ 35590 h 192193"/>
              <a:gd name="connsiteX19" fmla="*/ 124076 w 187421"/>
              <a:gd name="connsiteY19" fmla="*/ 41916 h 192193"/>
              <a:gd name="connsiteX20" fmla="*/ 122280 w 187421"/>
              <a:gd name="connsiteY20" fmla="*/ 42651 h 192193"/>
              <a:gd name="connsiteX21" fmla="*/ 120443 w 187421"/>
              <a:gd name="connsiteY21" fmla="*/ 41916 h 192193"/>
              <a:gd name="connsiteX22" fmla="*/ 120566 w 187421"/>
              <a:gd name="connsiteY22" fmla="*/ 38488 h 192193"/>
              <a:gd name="connsiteX23" fmla="*/ 91180 w 187421"/>
              <a:gd name="connsiteY23" fmla="*/ 18734 h 192193"/>
              <a:gd name="connsiteX24" fmla="*/ 93407 w 187421"/>
              <a:gd name="connsiteY24" fmla="*/ 15860 h 192193"/>
              <a:gd name="connsiteX25" fmla="*/ 96281 w 187421"/>
              <a:gd name="connsiteY25" fmla="*/ 18087 h 192193"/>
              <a:gd name="connsiteX26" fmla="*/ 96281 w 187421"/>
              <a:gd name="connsiteY26" fmla="*/ 18734 h 192193"/>
              <a:gd name="connsiteX27" fmla="*/ 96281 w 187421"/>
              <a:gd name="connsiteY27" fmla="*/ 27631 h 192193"/>
              <a:gd name="connsiteX28" fmla="*/ 94054 w 187421"/>
              <a:gd name="connsiteY28" fmla="*/ 30505 h 192193"/>
              <a:gd name="connsiteX29" fmla="*/ 91180 w 187421"/>
              <a:gd name="connsiteY29" fmla="*/ 28278 h 192193"/>
              <a:gd name="connsiteX30" fmla="*/ 91180 w 187421"/>
              <a:gd name="connsiteY30" fmla="*/ 27631 h 192193"/>
              <a:gd name="connsiteX31" fmla="*/ 57141 w 187421"/>
              <a:gd name="connsiteY31" fmla="*/ 31509 h 192193"/>
              <a:gd name="connsiteX32" fmla="*/ 60661 w 187421"/>
              <a:gd name="connsiteY32" fmla="*/ 31437 h 192193"/>
              <a:gd name="connsiteX33" fmla="*/ 60732 w 187421"/>
              <a:gd name="connsiteY33" fmla="*/ 31509 h 192193"/>
              <a:gd name="connsiteX34" fmla="*/ 67058 w 187421"/>
              <a:gd name="connsiteY34" fmla="*/ 37835 h 192193"/>
              <a:gd name="connsiteX35" fmla="*/ 67058 w 187421"/>
              <a:gd name="connsiteY35" fmla="*/ 41426 h 192193"/>
              <a:gd name="connsiteX36" fmla="*/ 65263 w 187421"/>
              <a:gd name="connsiteY36" fmla="*/ 42161 h 192193"/>
              <a:gd name="connsiteX37" fmla="*/ 63426 w 187421"/>
              <a:gd name="connsiteY37" fmla="*/ 41426 h 192193"/>
              <a:gd name="connsiteX38" fmla="*/ 57141 w 187421"/>
              <a:gd name="connsiteY38" fmla="*/ 35100 h 192193"/>
              <a:gd name="connsiteX39" fmla="*/ 57263 w 187421"/>
              <a:gd name="connsiteY39" fmla="*/ 31672 h 192193"/>
              <a:gd name="connsiteX40" fmla="*/ 54039 w 187421"/>
              <a:gd name="connsiteY40" fmla="*/ 69384 h 192193"/>
              <a:gd name="connsiteX41" fmla="*/ 45264 w 187421"/>
              <a:gd name="connsiteY41" fmla="*/ 69384 h 192193"/>
              <a:gd name="connsiteX42" fmla="*/ 43036 w 187421"/>
              <a:gd name="connsiteY42" fmla="*/ 66510 h 192193"/>
              <a:gd name="connsiteX43" fmla="*/ 45264 w 187421"/>
              <a:gd name="connsiteY43" fmla="*/ 64282 h 192193"/>
              <a:gd name="connsiteX44" fmla="*/ 54039 w 187421"/>
              <a:gd name="connsiteY44" fmla="*/ 64282 h 192193"/>
              <a:gd name="connsiteX45" fmla="*/ 56913 w 187421"/>
              <a:gd name="connsiteY45" fmla="*/ 66510 h 192193"/>
              <a:gd name="connsiteX46" fmla="*/ 54685 w 187421"/>
              <a:gd name="connsiteY46" fmla="*/ 69384 h 192193"/>
              <a:gd name="connsiteX47" fmla="*/ 54039 w 187421"/>
              <a:gd name="connsiteY47" fmla="*/ 69384 h 192193"/>
              <a:gd name="connsiteX48" fmla="*/ 67018 w 187421"/>
              <a:gd name="connsiteY48" fmla="*/ 95505 h 192193"/>
              <a:gd name="connsiteX49" fmla="*/ 60691 w 187421"/>
              <a:gd name="connsiteY49" fmla="*/ 101831 h 192193"/>
              <a:gd name="connsiteX50" fmla="*/ 57082 w 187421"/>
              <a:gd name="connsiteY50" fmla="*/ 101392 h 192193"/>
              <a:gd name="connsiteX51" fmla="*/ 57100 w 187421"/>
              <a:gd name="connsiteY51" fmla="*/ 98199 h 192193"/>
              <a:gd name="connsiteX52" fmla="*/ 63385 w 187421"/>
              <a:gd name="connsiteY52" fmla="*/ 91914 h 192193"/>
              <a:gd name="connsiteX53" fmla="*/ 67000 w 187421"/>
              <a:gd name="connsiteY53" fmla="*/ 92312 h 192193"/>
              <a:gd name="connsiteX54" fmla="*/ 67018 w 187421"/>
              <a:gd name="connsiteY54" fmla="*/ 95505 h 192193"/>
              <a:gd name="connsiteX55" fmla="*/ 93628 w 187421"/>
              <a:gd name="connsiteY55" fmla="*/ 124483 h 192193"/>
              <a:gd name="connsiteX56" fmla="*/ 85466 w 187421"/>
              <a:gd name="connsiteY56" fmla="*/ 117096 h 192193"/>
              <a:gd name="connsiteX57" fmla="*/ 101424 w 187421"/>
              <a:gd name="connsiteY57" fmla="*/ 117096 h 192193"/>
              <a:gd name="connsiteX58" fmla="*/ 93628 w 187421"/>
              <a:gd name="connsiteY58" fmla="*/ 124483 h 192193"/>
              <a:gd name="connsiteX59" fmla="*/ 103587 w 187421"/>
              <a:gd name="connsiteY59" fmla="*/ 111994 h 192193"/>
              <a:gd name="connsiteX60" fmla="*/ 83629 w 187421"/>
              <a:gd name="connsiteY60" fmla="*/ 111994 h 192193"/>
              <a:gd name="connsiteX61" fmla="*/ 79956 w 187421"/>
              <a:gd name="connsiteY61" fmla="*/ 108321 h 192193"/>
              <a:gd name="connsiteX62" fmla="*/ 83629 w 187421"/>
              <a:gd name="connsiteY62" fmla="*/ 104648 h 192193"/>
              <a:gd name="connsiteX63" fmla="*/ 103587 w 187421"/>
              <a:gd name="connsiteY63" fmla="*/ 104648 h 192193"/>
              <a:gd name="connsiteX64" fmla="*/ 107260 w 187421"/>
              <a:gd name="connsiteY64" fmla="*/ 108321 h 192193"/>
              <a:gd name="connsiteX65" fmla="*/ 103587 w 187421"/>
              <a:gd name="connsiteY65" fmla="*/ 111994 h 192193"/>
              <a:gd name="connsiteX66" fmla="*/ 108444 w 187421"/>
              <a:gd name="connsiteY66" fmla="*/ 99301 h 192193"/>
              <a:gd name="connsiteX67" fmla="*/ 108077 w 187421"/>
              <a:gd name="connsiteY67" fmla="*/ 99546 h 192193"/>
              <a:gd name="connsiteX68" fmla="*/ 79139 w 187421"/>
              <a:gd name="connsiteY68" fmla="*/ 99546 h 192193"/>
              <a:gd name="connsiteX69" fmla="*/ 78772 w 187421"/>
              <a:gd name="connsiteY69" fmla="*/ 99546 h 192193"/>
              <a:gd name="connsiteX70" fmla="*/ 71017 w 187421"/>
              <a:gd name="connsiteY70" fmla="*/ 86934 h 192193"/>
              <a:gd name="connsiteX71" fmla="*/ 65875 w 187421"/>
              <a:gd name="connsiteY71" fmla="*/ 78486 h 192193"/>
              <a:gd name="connsiteX72" fmla="*/ 63753 w 187421"/>
              <a:gd name="connsiteY72" fmla="*/ 68200 h 192193"/>
              <a:gd name="connsiteX73" fmla="*/ 63753 w 187421"/>
              <a:gd name="connsiteY73" fmla="*/ 66935 h 192193"/>
              <a:gd name="connsiteX74" fmla="*/ 94712 w 187421"/>
              <a:gd name="connsiteY74" fmla="*/ 38184 h 192193"/>
              <a:gd name="connsiteX75" fmla="*/ 123464 w 187421"/>
              <a:gd name="connsiteY75" fmla="*/ 66935 h 192193"/>
              <a:gd name="connsiteX76" fmla="*/ 123464 w 187421"/>
              <a:gd name="connsiteY76" fmla="*/ 67996 h 192193"/>
              <a:gd name="connsiteX77" fmla="*/ 121382 w 187421"/>
              <a:gd name="connsiteY77" fmla="*/ 78322 h 192193"/>
              <a:gd name="connsiteX78" fmla="*/ 116240 w 187421"/>
              <a:gd name="connsiteY78" fmla="*/ 86771 h 192193"/>
              <a:gd name="connsiteX79" fmla="*/ 108444 w 187421"/>
              <a:gd name="connsiteY79" fmla="*/ 99301 h 192193"/>
              <a:gd name="connsiteX80" fmla="*/ 130524 w 187421"/>
              <a:gd name="connsiteY80" fmla="*/ 101260 h 192193"/>
              <a:gd name="connsiteX81" fmla="*/ 128729 w 187421"/>
              <a:gd name="connsiteY81" fmla="*/ 101995 h 192193"/>
              <a:gd name="connsiteX82" fmla="*/ 126892 w 187421"/>
              <a:gd name="connsiteY82" fmla="*/ 101260 h 192193"/>
              <a:gd name="connsiteX83" fmla="*/ 120566 w 187421"/>
              <a:gd name="connsiteY83" fmla="*/ 94934 h 192193"/>
              <a:gd name="connsiteX84" fmla="*/ 121005 w 187421"/>
              <a:gd name="connsiteY84" fmla="*/ 91324 h 192193"/>
              <a:gd name="connsiteX85" fmla="*/ 124198 w 187421"/>
              <a:gd name="connsiteY85" fmla="*/ 91342 h 192193"/>
              <a:gd name="connsiteX86" fmla="*/ 130524 w 187421"/>
              <a:gd name="connsiteY86" fmla="*/ 97627 h 192193"/>
              <a:gd name="connsiteX87" fmla="*/ 130524 w 187421"/>
              <a:gd name="connsiteY87" fmla="*/ 101260 h 192193"/>
              <a:gd name="connsiteX88" fmla="*/ 141952 w 187421"/>
              <a:gd name="connsiteY88" fmla="*/ 69384 h 192193"/>
              <a:gd name="connsiteX89" fmla="*/ 133055 w 187421"/>
              <a:gd name="connsiteY89" fmla="*/ 69384 h 192193"/>
              <a:gd name="connsiteX90" fmla="*/ 130181 w 187421"/>
              <a:gd name="connsiteY90" fmla="*/ 67156 h 192193"/>
              <a:gd name="connsiteX91" fmla="*/ 132408 w 187421"/>
              <a:gd name="connsiteY91" fmla="*/ 64282 h 192193"/>
              <a:gd name="connsiteX92" fmla="*/ 133055 w 187421"/>
              <a:gd name="connsiteY92" fmla="*/ 64282 h 192193"/>
              <a:gd name="connsiteX93" fmla="*/ 141952 w 187421"/>
              <a:gd name="connsiteY93" fmla="*/ 64282 h 192193"/>
              <a:gd name="connsiteX94" fmla="*/ 144827 w 187421"/>
              <a:gd name="connsiteY94" fmla="*/ 66510 h 192193"/>
              <a:gd name="connsiteX95" fmla="*/ 142599 w 187421"/>
              <a:gd name="connsiteY95" fmla="*/ 69384 h 192193"/>
              <a:gd name="connsiteX96" fmla="*/ 141952 w 187421"/>
              <a:gd name="connsiteY96" fmla="*/ 69384 h 1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7421" h="192193">
                <a:moveTo>
                  <a:pt x="177583" y="0"/>
                </a:moveTo>
                <a:lnTo>
                  <a:pt x="9837" y="0"/>
                </a:lnTo>
                <a:cubicBezTo>
                  <a:pt x="4376" y="45"/>
                  <a:pt x="-22" y="4497"/>
                  <a:pt x="1" y="9959"/>
                </a:cubicBezTo>
                <a:lnTo>
                  <a:pt x="1" y="141054"/>
                </a:lnTo>
                <a:cubicBezTo>
                  <a:pt x="-67" y="146486"/>
                  <a:pt x="4281" y="150944"/>
                  <a:pt x="9713" y="151012"/>
                </a:cubicBezTo>
                <a:cubicBezTo>
                  <a:pt x="9728" y="151012"/>
                  <a:pt x="9741" y="151012"/>
                  <a:pt x="9755" y="151012"/>
                </a:cubicBezTo>
                <a:lnTo>
                  <a:pt x="40774" y="151012"/>
                </a:lnTo>
                <a:lnTo>
                  <a:pt x="40774" y="192194"/>
                </a:lnTo>
                <a:lnTo>
                  <a:pt x="78201" y="151012"/>
                </a:lnTo>
                <a:lnTo>
                  <a:pt x="177379" y="151012"/>
                </a:lnTo>
                <a:cubicBezTo>
                  <a:pt x="182834" y="150990"/>
                  <a:pt x="187238" y="146550"/>
                  <a:pt x="187216" y="141095"/>
                </a:cubicBezTo>
                <a:cubicBezTo>
                  <a:pt x="187216" y="141081"/>
                  <a:pt x="187215" y="141068"/>
                  <a:pt x="187215" y="141054"/>
                </a:cubicBezTo>
                <a:lnTo>
                  <a:pt x="187419" y="10081"/>
                </a:lnTo>
                <a:cubicBezTo>
                  <a:pt x="187532" y="4628"/>
                  <a:pt x="183203" y="115"/>
                  <a:pt x="177749" y="2"/>
                </a:cubicBezTo>
                <a:cubicBezTo>
                  <a:pt x="177693" y="1"/>
                  <a:pt x="177638" y="0"/>
                  <a:pt x="177583" y="0"/>
                </a:cubicBezTo>
                <a:close/>
                <a:moveTo>
                  <a:pt x="120443" y="38325"/>
                </a:moveTo>
                <a:lnTo>
                  <a:pt x="126770" y="31998"/>
                </a:lnTo>
                <a:cubicBezTo>
                  <a:pt x="127878" y="31110"/>
                  <a:pt x="129496" y="31289"/>
                  <a:pt x="130384" y="32397"/>
                </a:cubicBezTo>
                <a:cubicBezTo>
                  <a:pt x="131130" y="33328"/>
                  <a:pt x="131138" y="34650"/>
                  <a:pt x="130402" y="35590"/>
                </a:cubicBezTo>
                <a:lnTo>
                  <a:pt x="124076" y="41916"/>
                </a:lnTo>
                <a:cubicBezTo>
                  <a:pt x="123599" y="42390"/>
                  <a:pt x="122953" y="42654"/>
                  <a:pt x="122280" y="42651"/>
                </a:cubicBezTo>
                <a:cubicBezTo>
                  <a:pt x="121597" y="42648"/>
                  <a:pt x="120940" y="42385"/>
                  <a:pt x="120443" y="41916"/>
                </a:cubicBezTo>
                <a:cubicBezTo>
                  <a:pt x="119605" y="40909"/>
                  <a:pt x="119657" y="39432"/>
                  <a:pt x="120566" y="38488"/>
                </a:cubicBezTo>
                <a:close/>
                <a:moveTo>
                  <a:pt x="91180" y="18734"/>
                </a:moveTo>
                <a:cubicBezTo>
                  <a:pt x="91001" y="17325"/>
                  <a:pt x="91998" y="16038"/>
                  <a:pt x="93407" y="15860"/>
                </a:cubicBezTo>
                <a:cubicBezTo>
                  <a:pt x="94816" y="15681"/>
                  <a:pt x="96103" y="16678"/>
                  <a:pt x="96281" y="18087"/>
                </a:cubicBezTo>
                <a:cubicBezTo>
                  <a:pt x="96309" y="18302"/>
                  <a:pt x="96309" y="18519"/>
                  <a:pt x="96281" y="18734"/>
                </a:cubicBezTo>
                <a:lnTo>
                  <a:pt x="96281" y="27631"/>
                </a:lnTo>
                <a:cubicBezTo>
                  <a:pt x="96460" y="29040"/>
                  <a:pt x="95463" y="30327"/>
                  <a:pt x="94054" y="30505"/>
                </a:cubicBezTo>
                <a:cubicBezTo>
                  <a:pt x="92645" y="30684"/>
                  <a:pt x="91358" y="29687"/>
                  <a:pt x="91180" y="28278"/>
                </a:cubicBezTo>
                <a:cubicBezTo>
                  <a:pt x="91152" y="28063"/>
                  <a:pt x="91152" y="27846"/>
                  <a:pt x="91180" y="27631"/>
                </a:cubicBezTo>
                <a:close/>
                <a:moveTo>
                  <a:pt x="57141" y="31509"/>
                </a:moveTo>
                <a:cubicBezTo>
                  <a:pt x="58093" y="30517"/>
                  <a:pt x="59669" y="30485"/>
                  <a:pt x="60661" y="31437"/>
                </a:cubicBezTo>
                <a:cubicBezTo>
                  <a:pt x="60685" y="31460"/>
                  <a:pt x="60709" y="31484"/>
                  <a:pt x="60732" y="31509"/>
                </a:cubicBezTo>
                <a:lnTo>
                  <a:pt x="67058" y="37835"/>
                </a:lnTo>
                <a:cubicBezTo>
                  <a:pt x="68033" y="38833"/>
                  <a:pt x="68033" y="40428"/>
                  <a:pt x="67058" y="41426"/>
                </a:cubicBezTo>
                <a:cubicBezTo>
                  <a:pt x="66581" y="41900"/>
                  <a:pt x="65935" y="42164"/>
                  <a:pt x="65263" y="42161"/>
                </a:cubicBezTo>
                <a:cubicBezTo>
                  <a:pt x="64579" y="42158"/>
                  <a:pt x="63923" y="41895"/>
                  <a:pt x="63426" y="41426"/>
                </a:cubicBezTo>
                <a:lnTo>
                  <a:pt x="57141" y="35100"/>
                </a:lnTo>
                <a:cubicBezTo>
                  <a:pt x="56262" y="34107"/>
                  <a:pt x="56316" y="32600"/>
                  <a:pt x="57263" y="31672"/>
                </a:cubicBezTo>
                <a:close/>
                <a:moveTo>
                  <a:pt x="54039" y="69384"/>
                </a:moveTo>
                <a:lnTo>
                  <a:pt x="45264" y="69384"/>
                </a:lnTo>
                <a:cubicBezTo>
                  <a:pt x="43855" y="69206"/>
                  <a:pt x="42858" y="67919"/>
                  <a:pt x="43036" y="66510"/>
                </a:cubicBezTo>
                <a:cubicBezTo>
                  <a:pt x="43184" y="65346"/>
                  <a:pt x="44100" y="64430"/>
                  <a:pt x="45264" y="64282"/>
                </a:cubicBezTo>
                <a:lnTo>
                  <a:pt x="54039" y="64282"/>
                </a:lnTo>
                <a:cubicBezTo>
                  <a:pt x="55448" y="64104"/>
                  <a:pt x="56735" y="65101"/>
                  <a:pt x="56913" y="66510"/>
                </a:cubicBezTo>
                <a:cubicBezTo>
                  <a:pt x="57092" y="67919"/>
                  <a:pt x="56094" y="69206"/>
                  <a:pt x="54685" y="69384"/>
                </a:cubicBezTo>
                <a:cubicBezTo>
                  <a:pt x="54471" y="69411"/>
                  <a:pt x="54253" y="69411"/>
                  <a:pt x="54039" y="69384"/>
                </a:cubicBezTo>
                <a:close/>
                <a:moveTo>
                  <a:pt x="67018" y="95505"/>
                </a:moveTo>
                <a:lnTo>
                  <a:pt x="60691" y="101831"/>
                </a:lnTo>
                <a:cubicBezTo>
                  <a:pt x="59573" y="102707"/>
                  <a:pt x="57957" y="102510"/>
                  <a:pt x="57082" y="101392"/>
                </a:cubicBezTo>
                <a:cubicBezTo>
                  <a:pt x="56346" y="100452"/>
                  <a:pt x="56354" y="99130"/>
                  <a:pt x="57100" y="98199"/>
                </a:cubicBezTo>
                <a:lnTo>
                  <a:pt x="63385" y="91914"/>
                </a:lnTo>
                <a:cubicBezTo>
                  <a:pt x="64493" y="91025"/>
                  <a:pt x="66112" y="91204"/>
                  <a:pt x="67000" y="92312"/>
                </a:cubicBezTo>
                <a:cubicBezTo>
                  <a:pt x="67746" y="93244"/>
                  <a:pt x="67753" y="94566"/>
                  <a:pt x="67018" y="95505"/>
                </a:cubicBezTo>
                <a:close/>
                <a:moveTo>
                  <a:pt x="93628" y="124483"/>
                </a:moveTo>
                <a:cubicBezTo>
                  <a:pt x="89407" y="124502"/>
                  <a:pt x="85867" y="121299"/>
                  <a:pt x="85466" y="117096"/>
                </a:cubicBezTo>
                <a:lnTo>
                  <a:pt x="101424" y="117096"/>
                </a:lnTo>
                <a:cubicBezTo>
                  <a:pt x="101040" y="121162"/>
                  <a:pt x="97709" y="124318"/>
                  <a:pt x="93628" y="124483"/>
                </a:cubicBezTo>
                <a:close/>
                <a:moveTo>
                  <a:pt x="103587" y="111994"/>
                </a:moveTo>
                <a:lnTo>
                  <a:pt x="83629" y="111994"/>
                </a:lnTo>
                <a:cubicBezTo>
                  <a:pt x="81600" y="111994"/>
                  <a:pt x="79956" y="110350"/>
                  <a:pt x="79956" y="108321"/>
                </a:cubicBezTo>
                <a:cubicBezTo>
                  <a:pt x="79956" y="106292"/>
                  <a:pt x="81600" y="104648"/>
                  <a:pt x="83629" y="104648"/>
                </a:cubicBezTo>
                <a:lnTo>
                  <a:pt x="103587" y="104648"/>
                </a:lnTo>
                <a:cubicBezTo>
                  <a:pt x="105616" y="104648"/>
                  <a:pt x="107260" y="106292"/>
                  <a:pt x="107260" y="108321"/>
                </a:cubicBezTo>
                <a:cubicBezTo>
                  <a:pt x="107260" y="110350"/>
                  <a:pt x="105616" y="111994"/>
                  <a:pt x="103587" y="111994"/>
                </a:cubicBezTo>
                <a:close/>
                <a:moveTo>
                  <a:pt x="108444" y="99301"/>
                </a:moveTo>
                <a:cubicBezTo>
                  <a:pt x="108380" y="99447"/>
                  <a:pt x="108237" y="99543"/>
                  <a:pt x="108077" y="99546"/>
                </a:cubicBezTo>
                <a:lnTo>
                  <a:pt x="79139" y="99546"/>
                </a:lnTo>
                <a:cubicBezTo>
                  <a:pt x="79022" y="99594"/>
                  <a:pt x="78890" y="99594"/>
                  <a:pt x="78772" y="99546"/>
                </a:cubicBezTo>
                <a:cubicBezTo>
                  <a:pt x="76710" y="95042"/>
                  <a:pt x="74106" y="90807"/>
                  <a:pt x="71017" y="86934"/>
                </a:cubicBezTo>
                <a:cubicBezTo>
                  <a:pt x="68809" y="84450"/>
                  <a:pt x="67067" y="81588"/>
                  <a:pt x="65875" y="78486"/>
                </a:cubicBezTo>
                <a:cubicBezTo>
                  <a:pt x="64585" y="75204"/>
                  <a:pt x="63867" y="71725"/>
                  <a:pt x="63753" y="68200"/>
                </a:cubicBezTo>
                <a:lnTo>
                  <a:pt x="63753" y="66935"/>
                </a:lnTo>
                <a:cubicBezTo>
                  <a:pt x="64362" y="50446"/>
                  <a:pt x="78223" y="37574"/>
                  <a:pt x="94712" y="38184"/>
                </a:cubicBezTo>
                <a:cubicBezTo>
                  <a:pt x="110346" y="38762"/>
                  <a:pt x="122886" y="51302"/>
                  <a:pt x="123464" y="66935"/>
                </a:cubicBezTo>
                <a:lnTo>
                  <a:pt x="123464" y="67996"/>
                </a:lnTo>
                <a:cubicBezTo>
                  <a:pt x="123347" y="71530"/>
                  <a:pt x="122644" y="75020"/>
                  <a:pt x="121382" y="78322"/>
                </a:cubicBezTo>
                <a:cubicBezTo>
                  <a:pt x="120172" y="81416"/>
                  <a:pt x="118432" y="84275"/>
                  <a:pt x="116240" y="86771"/>
                </a:cubicBezTo>
                <a:cubicBezTo>
                  <a:pt x="113152" y="90622"/>
                  <a:pt x="110535" y="94829"/>
                  <a:pt x="108444" y="99301"/>
                </a:cubicBezTo>
                <a:close/>
                <a:moveTo>
                  <a:pt x="130524" y="101260"/>
                </a:moveTo>
                <a:cubicBezTo>
                  <a:pt x="130047" y="101734"/>
                  <a:pt x="129401" y="101998"/>
                  <a:pt x="128729" y="101995"/>
                </a:cubicBezTo>
                <a:cubicBezTo>
                  <a:pt x="128045" y="101991"/>
                  <a:pt x="127389" y="101729"/>
                  <a:pt x="126892" y="101260"/>
                </a:cubicBezTo>
                <a:lnTo>
                  <a:pt x="120566" y="94934"/>
                </a:lnTo>
                <a:cubicBezTo>
                  <a:pt x="119690" y="93815"/>
                  <a:pt x="119887" y="92200"/>
                  <a:pt x="121005" y="91324"/>
                </a:cubicBezTo>
                <a:cubicBezTo>
                  <a:pt x="121945" y="90589"/>
                  <a:pt x="123267" y="90596"/>
                  <a:pt x="124198" y="91342"/>
                </a:cubicBezTo>
                <a:lnTo>
                  <a:pt x="130524" y="97627"/>
                </a:lnTo>
                <a:cubicBezTo>
                  <a:pt x="131504" y="98640"/>
                  <a:pt x="131504" y="100247"/>
                  <a:pt x="130524" y="101260"/>
                </a:cubicBezTo>
                <a:close/>
                <a:moveTo>
                  <a:pt x="141952" y="69384"/>
                </a:moveTo>
                <a:lnTo>
                  <a:pt x="133055" y="69384"/>
                </a:lnTo>
                <a:cubicBezTo>
                  <a:pt x="131646" y="69562"/>
                  <a:pt x="130359" y="68565"/>
                  <a:pt x="130181" y="67156"/>
                </a:cubicBezTo>
                <a:cubicBezTo>
                  <a:pt x="130002" y="65748"/>
                  <a:pt x="131000" y="64461"/>
                  <a:pt x="132408" y="64282"/>
                </a:cubicBezTo>
                <a:cubicBezTo>
                  <a:pt x="132623" y="64255"/>
                  <a:pt x="132840" y="64255"/>
                  <a:pt x="133055" y="64282"/>
                </a:cubicBezTo>
                <a:lnTo>
                  <a:pt x="141952" y="64282"/>
                </a:lnTo>
                <a:cubicBezTo>
                  <a:pt x="143361" y="64104"/>
                  <a:pt x="144648" y="65101"/>
                  <a:pt x="144827" y="66510"/>
                </a:cubicBezTo>
                <a:cubicBezTo>
                  <a:pt x="145005" y="67919"/>
                  <a:pt x="144008" y="69206"/>
                  <a:pt x="142599" y="69384"/>
                </a:cubicBezTo>
                <a:cubicBezTo>
                  <a:pt x="142384" y="69411"/>
                  <a:pt x="142167" y="69411"/>
                  <a:pt x="141952" y="69384"/>
                </a:cubicBezTo>
                <a:close/>
              </a:path>
            </a:pathLst>
          </a:custGeom>
          <a:solidFill>
            <a:srgbClr val="0070C0"/>
          </a:solidFill>
          <a:ln w="406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02" name="TextBox 701">
            <a:hlinkClick r:id="rId108"/>
            <a:extLst>
              <a:ext uri="{FF2B5EF4-FFF2-40B4-BE49-F238E27FC236}">
                <a16:creationId xmlns:a16="http://schemas.microsoft.com/office/drawing/2014/main" id="{BEBC4F37-6525-B6C9-B7DF-5E4B0FAE8C49}"/>
              </a:ext>
            </a:extLst>
          </p:cNvPr>
          <p:cNvSpPr txBox="1"/>
          <p:nvPr/>
        </p:nvSpPr>
        <p:spPr>
          <a:xfrm>
            <a:off x="10018899" y="889488"/>
            <a:ext cx="574410" cy="26993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Variable Display" pitchFamily="2" charset="0"/>
                <a:ea typeface="+mn-ea"/>
                <a:cs typeface="+mn-cs"/>
              </a:rPr>
              <a:t>Prompt Toolkit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B0D3911-ADAA-6500-3CE3-6E9DEDA18597}"/>
              </a:ext>
            </a:extLst>
          </p:cNvPr>
          <p:cNvSpPr txBox="1"/>
          <p:nvPr/>
        </p:nvSpPr>
        <p:spPr>
          <a:xfrm>
            <a:off x="4888836" y="6649237"/>
            <a:ext cx="2410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109"/>
              </a:rPr>
              <a:t>https://github.com/Pokeystuff/MSAIEcosystem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D8AAF-D1C4-A45D-D3D0-D75ADFA414DD}"/>
              </a:ext>
            </a:extLst>
          </p:cNvPr>
          <p:cNvSpPr/>
          <p:nvPr/>
        </p:nvSpPr>
        <p:spPr bwMode="auto">
          <a:xfrm>
            <a:off x="930789" y="1126776"/>
            <a:ext cx="4342573" cy="286524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 certainly incomplete view of services and resources available to utilize AI and build AI technology into your organization to achieve more with less.</a:t>
            </a:r>
          </a:p>
        </p:txBody>
      </p: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4C5D944E-EE75-9F00-813A-13924C44DB6C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56" y="3771501"/>
            <a:ext cx="2080973" cy="856219"/>
          </a:xfrm>
          <a:prstGeom prst="rect">
            <a:avLst/>
          </a:prstGeom>
        </p:spPr>
      </p:pic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83D2D91B-C6DB-8018-F821-D32C6B8C0F83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14" y="5569046"/>
            <a:ext cx="2632389" cy="648399"/>
          </a:xfrm>
          <a:prstGeom prst="rect">
            <a:avLst/>
          </a:prstGeom>
        </p:spPr>
      </p:pic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6E1361A1-E30D-8FE8-9919-7CED97C9D95A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99" y="4944209"/>
            <a:ext cx="3106219" cy="15517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C09CA1-D84F-AC06-DBD5-C5BA512101E0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214496" y="5984086"/>
            <a:ext cx="579170" cy="57917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FB05A3-DCA4-80EA-887D-5FC1716AC5C5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6789307" y="1624378"/>
            <a:ext cx="335309" cy="28044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CE4721D-C854-26A8-6482-7EE9CB65D586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3212862" y="2435872"/>
            <a:ext cx="335309" cy="280440"/>
          </a:xfrm>
          <a:prstGeom prst="rect">
            <a:avLst/>
          </a:prstGeom>
        </p:spPr>
      </p:pic>
      <p:sp>
        <p:nvSpPr>
          <p:cNvPr id="449" name="TextBox 448">
            <a:extLst>
              <a:ext uri="{FF2B5EF4-FFF2-40B4-BE49-F238E27FC236}">
                <a16:creationId xmlns:a16="http://schemas.microsoft.com/office/drawing/2014/main" id="{80082D38-A0B7-BBF4-8E69-06434C00FBA9}"/>
              </a:ext>
            </a:extLst>
          </p:cNvPr>
          <p:cNvSpPr txBox="1"/>
          <p:nvPr/>
        </p:nvSpPr>
        <p:spPr>
          <a:xfrm>
            <a:off x="4436125" y="-39815"/>
            <a:ext cx="42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Format: PowerPoint Public Share Version</a:t>
            </a:r>
          </a:p>
        </p:txBody>
      </p:sp>
    </p:spTree>
    <p:extLst>
      <p:ext uri="{BB962C8B-B14F-4D97-AF65-F5344CB8AC3E}">
        <p14:creationId xmlns:p14="http://schemas.microsoft.com/office/powerpoint/2010/main" val="15709929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345</Words>
  <Application>Microsoft Office PowerPoint</Application>
  <PresentationFormat>Widescreen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Segoe UI</vt:lpstr>
      <vt:lpstr>Segoe UI Semibold</vt:lpstr>
      <vt:lpstr>Segoe UI Variable Display</vt:lpstr>
      <vt:lpstr>Segoe UI Variable Display Light</vt:lpstr>
      <vt:lpstr>Segoe UI Variable Display Semib</vt:lpstr>
      <vt:lpstr>Segoe UI Variable Display Semibold</vt:lpstr>
      <vt:lpstr>Wingdings</vt:lpstr>
      <vt:lpstr>1_Office Theme</vt:lpstr>
      <vt:lpstr>Microsoft AI Ecosystem</vt:lpstr>
      <vt:lpstr>Microsoft AI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AI Infographic</dc:title>
  <dc:subject>AI Infographic</dc:subject>
  <dc:creator>Dean Corcoran</dc:creator>
  <cp:keywords>AI;ML;Microsoft;Microsoft AI;OpenAI</cp:keywords>
  <cp:lastModifiedBy>Dean Corcoran</cp:lastModifiedBy>
  <cp:revision>1</cp:revision>
  <dcterms:created xsi:type="dcterms:W3CDTF">2024-02-26T02:36:42Z</dcterms:created>
  <dcterms:modified xsi:type="dcterms:W3CDTF">2024-02-26T02:42:04Z</dcterms:modified>
</cp:coreProperties>
</file>