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62"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1121AA-B344-4C27-8F96-3B3969A98245}" v="36" dt="2024-03-16T12:11:30.862"/>
    <p1510:client id="{A1A1A5EA-41D6-4663-9763-122AA0B50E50}" v="110" dt="2024-03-16T13:21:24.222"/>
    <p1510:client id="{A63040AD-6EBA-4A4D-9521-0CFC80AFCDB7}" v="397" dt="2024-03-16T13:07:46.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3/16/2024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7940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668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3/16/2024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117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3/16/2024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83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3/16/2024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548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2937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924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7234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604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3/16/2024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9156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126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3/16/2024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376143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446533" y="1552397"/>
            <a:ext cx="7231784" cy="3654081"/>
          </a:xfrm>
        </p:spPr>
        <p:txBody>
          <a:bodyPr anchor="ctr">
            <a:normAutofit/>
          </a:bodyPr>
          <a:lstStyle/>
          <a:p>
            <a:r>
              <a:rPr lang="tr-TR" sz="5400" dirty="0">
                <a:solidFill>
                  <a:schemeClr val="tx2"/>
                </a:solidFill>
              </a:rPr>
              <a:t>Veri organizasyonu</a:t>
            </a:r>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AE5216-40D6-7201-4D91-D91E02BD881A}"/>
              </a:ext>
            </a:extLst>
          </p:cNvPr>
          <p:cNvSpPr>
            <a:spLocks noGrp="1"/>
          </p:cNvSpPr>
          <p:nvPr>
            <p:ph type="title"/>
          </p:nvPr>
        </p:nvSpPr>
        <p:spPr>
          <a:xfrm>
            <a:off x="581192" y="702156"/>
            <a:ext cx="11029616" cy="886340"/>
          </a:xfrm>
        </p:spPr>
        <p:txBody>
          <a:bodyPr/>
          <a:lstStyle/>
          <a:p>
            <a:r>
              <a:rPr lang="tr-TR" dirty="0" err="1"/>
              <a:t>Relational</a:t>
            </a:r>
            <a:r>
              <a:rPr lang="tr-TR" dirty="0"/>
              <a:t> </a:t>
            </a:r>
            <a:r>
              <a:rPr lang="tr-TR" dirty="0" err="1"/>
              <a:t>database</a:t>
            </a:r>
            <a:r>
              <a:rPr lang="tr-TR" dirty="0"/>
              <a:t> </a:t>
            </a:r>
            <a:r>
              <a:rPr lang="tr-TR" dirty="0" err="1"/>
              <a:t>system</a:t>
            </a:r>
            <a:r>
              <a:rPr lang="tr-TR" dirty="0"/>
              <a:t> nedir ?</a:t>
            </a:r>
          </a:p>
        </p:txBody>
      </p:sp>
      <p:sp>
        <p:nvSpPr>
          <p:cNvPr id="3" name="İçerik Yer Tutucusu 2">
            <a:extLst>
              <a:ext uri="{FF2B5EF4-FFF2-40B4-BE49-F238E27FC236}">
                <a16:creationId xmlns:a16="http://schemas.microsoft.com/office/drawing/2014/main" id="{CCA5543E-E6BF-0DDD-CF7F-91FBBBB145AA}"/>
              </a:ext>
            </a:extLst>
          </p:cNvPr>
          <p:cNvSpPr>
            <a:spLocks noGrp="1"/>
          </p:cNvSpPr>
          <p:nvPr>
            <p:ph idx="1"/>
          </p:nvPr>
        </p:nvSpPr>
        <p:spPr/>
        <p:txBody>
          <a:bodyPr vert="horz" lIns="91440" tIns="45720" rIns="91440" bIns="45720" rtlCol="0" anchor="ctr">
            <a:noAutofit/>
          </a:bodyPr>
          <a:lstStyle/>
          <a:p>
            <a:pPr marL="0" indent="0">
              <a:buNone/>
            </a:pPr>
            <a:r>
              <a:rPr lang="tr-TR" sz="2400" dirty="0">
                <a:solidFill>
                  <a:srgbClr val="0D0D0D"/>
                </a:solidFill>
                <a:ea typeface="+mn-lt"/>
                <a:cs typeface="+mn-lt"/>
              </a:rPr>
              <a:t>İlişkisel </a:t>
            </a:r>
            <a:r>
              <a:rPr lang="tr-TR" sz="2400" dirty="0" err="1">
                <a:solidFill>
                  <a:srgbClr val="0D0D0D"/>
                </a:solidFill>
                <a:ea typeface="+mn-lt"/>
                <a:cs typeface="+mn-lt"/>
              </a:rPr>
              <a:t>veritabanı</a:t>
            </a:r>
            <a:r>
              <a:rPr lang="tr-TR" sz="2400" dirty="0">
                <a:solidFill>
                  <a:srgbClr val="0D0D0D"/>
                </a:solidFill>
                <a:ea typeface="+mn-lt"/>
                <a:cs typeface="+mn-lt"/>
              </a:rPr>
              <a:t> sistemi: Verileri tablolar halinde depolayan ve tablolar arasında ilişkiler kuran bir veri tabanı türüdür. Bu sistemde veriler, satırlar ve sütunlar şeklinde düzenlenir ve ilişkisel modelleme prensiplerine dayanır. Veri bütünlüğü ve tutarlılığı sağlamak için ACID (</a:t>
            </a:r>
            <a:r>
              <a:rPr lang="tr-TR" sz="2400" dirty="0" err="1">
                <a:solidFill>
                  <a:srgbClr val="0D0D0D"/>
                </a:solidFill>
                <a:ea typeface="+mn-lt"/>
                <a:cs typeface="+mn-lt"/>
              </a:rPr>
              <a:t>Atomicity</a:t>
            </a:r>
            <a:r>
              <a:rPr lang="tr-TR" sz="2400" dirty="0">
                <a:solidFill>
                  <a:srgbClr val="0D0D0D"/>
                </a:solidFill>
                <a:ea typeface="+mn-lt"/>
                <a:cs typeface="+mn-lt"/>
              </a:rPr>
              <a:t>, </a:t>
            </a:r>
            <a:r>
              <a:rPr lang="tr-TR" sz="2400" dirty="0" err="1">
                <a:solidFill>
                  <a:srgbClr val="0D0D0D"/>
                </a:solidFill>
                <a:ea typeface="+mn-lt"/>
                <a:cs typeface="+mn-lt"/>
              </a:rPr>
              <a:t>Consistency</a:t>
            </a:r>
            <a:r>
              <a:rPr lang="tr-TR" sz="2400" dirty="0">
                <a:solidFill>
                  <a:srgbClr val="0D0D0D"/>
                </a:solidFill>
                <a:ea typeface="+mn-lt"/>
                <a:cs typeface="+mn-lt"/>
              </a:rPr>
              <a:t>, </a:t>
            </a:r>
            <a:r>
              <a:rPr lang="tr-TR" sz="2400" dirty="0" err="1">
                <a:solidFill>
                  <a:srgbClr val="0D0D0D"/>
                </a:solidFill>
                <a:ea typeface="+mn-lt"/>
                <a:cs typeface="+mn-lt"/>
              </a:rPr>
              <a:t>Isolation</a:t>
            </a:r>
            <a:r>
              <a:rPr lang="tr-TR" sz="2400" dirty="0">
                <a:solidFill>
                  <a:srgbClr val="0D0D0D"/>
                </a:solidFill>
                <a:ea typeface="+mn-lt"/>
                <a:cs typeface="+mn-lt"/>
              </a:rPr>
              <a:t>, </a:t>
            </a:r>
            <a:r>
              <a:rPr lang="tr-TR" sz="2400" dirty="0" err="1">
                <a:solidFill>
                  <a:srgbClr val="0D0D0D"/>
                </a:solidFill>
                <a:ea typeface="+mn-lt"/>
                <a:cs typeface="+mn-lt"/>
              </a:rPr>
              <a:t>Durability</a:t>
            </a:r>
            <a:r>
              <a:rPr lang="tr-TR" sz="2400" dirty="0">
                <a:solidFill>
                  <a:srgbClr val="0D0D0D"/>
                </a:solidFill>
                <a:ea typeface="+mn-lt"/>
                <a:cs typeface="+mn-lt"/>
              </a:rPr>
              <a:t>) prensiplerine uyulur. Örnek olarak MySQL, </a:t>
            </a:r>
            <a:r>
              <a:rPr lang="tr-TR" sz="2400" dirty="0" err="1">
                <a:solidFill>
                  <a:srgbClr val="0D0D0D"/>
                </a:solidFill>
                <a:ea typeface="+mn-lt"/>
                <a:cs typeface="+mn-lt"/>
              </a:rPr>
              <a:t>PostgreSQL</a:t>
            </a:r>
            <a:r>
              <a:rPr lang="tr-TR" sz="2400" dirty="0">
                <a:solidFill>
                  <a:srgbClr val="0D0D0D"/>
                </a:solidFill>
                <a:ea typeface="+mn-lt"/>
                <a:cs typeface="+mn-lt"/>
              </a:rPr>
              <a:t> ve Oracle </a:t>
            </a:r>
            <a:r>
              <a:rPr lang="tr-TR" sz="2400" dirty="0" err="1">
                <a:solidFill>
                  <a:srgbClr val="0D0D0D"/>
                </a:solidFill>
                <a:ea typeface="+mn-lt"/>
                <a:cs typeface="+mn-lt"/>
              </a:rPr>
              <a:t>veritabanları</a:t>
            </a:r>
            <a:r>
              <a:rPr lang="tr-TR" sz="2400" dirty="0">
                <a:solidFill>
                  <a:srgbClr val="0D0D0D"/>
                </a:solidFill>
                <a:ea typeface="+mn-lt"/>
                <a:cs typeface="+mn-lt"/>
              </a:rPr>
              <a:t> ilişkisel </a:t>
            </a:r>
            <a:r>
              <a:rPr lang="tr-TR" sz="2400" dirty="0" err="1">
                <a:solidFill>
                  <a:srgbClr val="0D0D0D"/>
                </a:solidFill>
                <a:ea typeface="+mn-lt"/>
                <a:cs typeface="+mn-lt"/>
              </a:rPr>
              <a:t>veritabanı</a:t>
            </a:r>
            <a:r>
              <a:rPr lang="tr-TR" sz="2400" dirty="0">
                <a:solidFill>
                  <a:srgbClr val="0D0D0D"/>
                </a:solidFill>
                <a:ea typeface="+mn-lt"/>
                <a:cs typeface="+mn-lt"/>
              </a:rPr>
              <a:t> sistemleri örnek olarak gösterilebilir</a:t>
            </a:r>
            <a:endParaRPr lang="tr-TR" sz="2400" dirty="0"/>
          </a:p>
        </p:txBody>
      </p:sp>
    </p:spTree>
    <p:extLst>
      <p:ext uri="{BB962C8B-B14F-4D97-AF65-F5344CB8AC3E}">
        <p14:creationId xmlns:p14="http://schemas.microsoft.com/office/powerpoint/2010/main" val="215127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4AF7F-E367-C05E-02DD-FC950DD9BE53}"/>
              </a:ext>
            </a:extLst>
          </p:cNvPr>
          <p:cNvSpPr>
            <a:spLocks noGrp="1"/>
          </p:cNvSpPr>
          <p:nvPr>
            <p:ph type="title"/>
          </p:nvPr>
        </p:nvSpPr>
        <p:spPr>
          <a:xfrm>
            <a:off x="581192" y="702156"/>
            <a:ext cx="11029616" cy="692816"/>
          </a:xfrm>
        </p:spPr>
        <p:txBody>
          <a:bodyPr>
            <a:normAutofit/>
          </a:bodyPr>
          <a:lstStyle/>
          <a:p>
            <a:r>
              <a:rPr lang="tr-TR" sz="3200" err="1"/>
              <a:t>Relational</a:t>
            </a:r>
            <a:r>
              <a:rPr lang="tr-TR" sz="3200" dirty="0"/>
              <a:t> </a:t>
            </a:r>
            <a:r>
              <a:rPr lang="tr-TR" sz="3200" err="1"/>
              <a:t>database</a:t>
            </a:r>
            <a:r>
              <a:rPr lang="tr-TR" sz="3200" dirty="0"/>
              <a:t> </a:t>
            </a:r>
            <a:r>
              <a:rPr lang="tr-TR" sz="3200" err="1"/>
              <a:t>system</a:t>
            </a:r>
            <a:r>
              <a:rPr lang="tr-TR" sz="3200" dirty="0"/>
              <a:t> avantajları nelerdir?</a:t>
            </a:r>
          </a:p>
        </p:txBody>
      </p:sp>
      <p:sp>
        <p:nvSpPr>
          <p:cNvPr id="3" name="İçerik Yer Tutucusu 2">
            <a:extLst>
              <a:ext uri="{FF2B5EF4-FFF2-40B4-BE49-F238E27FC236}">
                <a16:creationId xmlns:a16="http://schemas.microsoft.com/office/drawing/2014/main" id="{07D8C99A-34E5-5C00-C099-8EF42D87CE6B}"/>
              </a:ext>
            </a:extLst>
          </p:cNvPr>
          <p:cNvSpPr>
            <a:spLocks noGrp="1"/>
          </p:cNvSpPr>
          <p:nvPr>
            <p:ph idx="1"/>
          </p:nvPr>
        </p:nvSpPr>
        <p:spPr>
          <a:xfrm>
            <a:off x="49002" y="1711912"/>
            <a:ext cx="11670662" cy="5061723"/>
          </a:xfrm>
        </p:spPr>
        <p:txBody>
          <a:bodyPr vert="horz" lIns="91440" tIns="45720" rIns="91440" bIns="45720" rtlCol="0" anchor="ctr">
            <a:noAutofit/>
          </a:bodyPr>
          <a:lstStyle/>
          <a:p>
            <a:pPr marL="0" indent="0">
              <a:buNone/>
            </a:pPr>
            <a:r>
              <a:rPr lang="tr-TR" sz="1400" b="1" dirty="0">
                <a:ea typeface="+mn-lt"/>
                <a:cs typeface="+mn-lt"/>
              </a:rPr>
              <a:t>  1.</a:t>
            </a:r>
            <a:r>
              <a:rPr lang="tr-TR" sz="1400" b="1" dirty="0">
                <a:solidFill>
                  <a:schemeClr val="tx1"/>
                </a:solidFill>
                <a:ea typeface="+mn-lt"/>
                <a:cs typeface="+mn-lt"/>
              </a:rPr>
              <a:t> Veri Bütünlüğü:</a:t>
            </a:r>
            <a:r>
              <a:rPr lang="tr-TR" sz="1400" dirty="0">
                <a:solidFill>
                  <a:srgbClr val="0D0D0D"/>
                </a:solidFill>
                <a:ea typeface="+mn-lt"/>
                <a:cs typeface="+mn-lt"/>
              </a:rPr>
              <a:t> İlişkisel </a:t>
            </a:r>
            <a:r>
              <a:rPr lang="tr-TR" sz="1400" err="1">
                <a:solidFill>
                  <a:srgbClr val="0D0D0D"/>
                </a:solidFill>
                <a:ea typeface="+mn-lt"/>
                <a:cs typeface="+mn-lt"/>
              </a:rPr>
              <a:t>veritabanları</a:t>
            </a:r>
            <a:r>
              <a:rPr lang="tr-TR" sz="1400" dirty="0">
                <a:solidFill>
                  <a:srgbClr val="0D0D0D"/>
                </a:solidFill>
                <a:ea typeface="+mn-lt"/>
                <a:cs typeface="+mn-lt"/>
              </a:rPr>
              <a:t>, verileri tablolar halinde düzenler ve ilişkiler aracılığıyla bütünlüğü sağlar. Bu sayede verilerin doğruluğu ve tutarlılığı korunur.</a:t>
            </a:r>
            <a:endParaRPr lang="tr-TR" sz="1400" dirty="0">
              <a:ea typeface="+mn-lt"/>
              <a:cs typeface="+mn-lt"/>
            </a:endParaRPr>
          </a:p>
          <a:p>
            <a:pPr marL="0" indent="0">
              <a:buNone/>
            </a:pPr>
            <a:r>
              <a:rPr lang="tr-TR" sz="1400" b="1" dirty="0">
                <a:ea typeface="+mn-lt"/>
                <a:cs typeface="+mn-lt"/>
              </a:rPr>
              <a:t>  2. Esneklik:</a:t>
            </a:r>
            <a:r>
              <a:rPr lang="tr-TR" sz="1400" dirty="0">
                <a:solidFill>
                  <a:srgbClr val="0D0D0D"/>
                </a:solidFill>
                <a:ea typeface="+mn-lt"/>
                <a:cs typeface="+mn-lt"/>
              </a:rPr>
              <a:t> İlişkisel </a:t>
            </a:r>
            <a:r>
              <a:rPr lang="tr-TR" sz="1400" dirty="0" err="1">
                <a:solidFill>
                  <a:srgbClr val="0D0D0D"/>
                </a:solidFill>
                <a:ea typeface="+mn-lt"/>
                <a:cs typeface="+mn-lt"/>
              </a:rPr>
              <a:t>veritabanları</a:t>
            </a:r>
            <a:r>
              <a:rPr lang="tr-TR" sz="1400" dirty="0">
                <a:solidFill>
                  <a:srgbClr val="0D0D0D"/>
                </a:solidFill>
                <a:ea typeface="+mn-lt"/>
                <a:cs typeface="+mn-lt"/>
              </a:rPr>
              <a:t>, veri yapılarını kolayca değiştirme ve genişletme yeteneği sunar. Tablolar arasında ilişkiler kurarak karmaşık veri yapıları oluşturabilir ve </a:t>
            </a:r>
            <a:r>
              <a:rPr lang="tr-TR" sz="1400" dirty="0" err="1">
                <a:solidFill>
                  <a:srgbClr val="0D0D0D"/>
                </a:solidFill>
                <a:ea typeface="+mn-lt"/>
                <a:cs typeface="+mn-lt"/>
              </a:rPr>
              <a:t>veritabanını</a:t>
            </a:r>
            <a:r>
              <a:rPr lang="tr-TR" sz="1400" dirty="0">
                <a:solidFill>
                  <a:srgbClr val="0D0D0D"/>
                </a:solidFill>
                <a:ea typeface="+mn-lt"/>
                <a:cs typeface="+mn-lt"/>
              </a:rPr>
              <a:t> istenildiği gibi yapılandırabilirsiniz.</a:t>
            </a:r>
            <a:endParaRPr lang="tr-TR" sz="1400"/>
          </a:p>
          <a:p>
            <a:pPr marL="0" indent="0">
              <a:buNone/>
            </a:pPr>
            <a:r>
              <a:rPr lang="tr-TR" sz="1400" b="1" dirty="0">
                <a:ea typeface="+mn-lt"/>
                <a:cs typeface="+mn-lt"/>
              </a:rPr>
              <a:t>  3. Veri Erişimi ve Güncelleme:</a:t>
            </a:r>
            <a:r>
              <a:rPr lang="tr-TR" sz="1400" dirty="0">
                <a:solidFill>
                  <a:srgbClr val="0D0D0D"/>
                </a:solidFill>
                <a:ea typeface="+mn-lt"/>
                <a:cs typeface="+mn-lt"/>
              </a:rPr>
              <a:t> SQL (</a:t>
            </a:r>
            <a:r>
              <a:rPr lang="tr-TR" sz="1400" dirty="0" err="1">
                <a:solidFill>
                  <a:srgbClr val="0D0D0D"/>
                </a:solidFill>
                <a:ea typeface="+mn-lt"/>
                <a:cs typeface="+mn-lt"/>
              </a:rPr>
              <a:t>Structured</a:t>
            </a:r>
            <a:r>
              <a:rPr lang="tr-TR" sz="1400" dirty="0">
                <a:solidFill>
                  <a:srgbClr val="0D0D0D"/>
                </a:solidFill>
                <a:ea typeface="+mn-lt"/>
                <a:cs typeface="+mn-lt"/>
              </a:rPr>
              <a:t> Query Language) gibi standart sorgulama dilleri kullanılarak veriye erişim ve güncelleme işlemleri kolaylıkla gerçekleştirilebilir. Bu da </a:t>
            </a:r>
            <a:r>
              <a:rPr lang="tr-TR" sz="1400" dirty="0" err="1">
                <a:solidFill>
                  <a:srgbClr val="0D0D0D"/>
                </a:solidFill>
                <a:ea typeface="+mn-lt"/>
                <a:cs typeface="+mn-lt"/>
              </a:rPr>
              <a:t>veritabanı</a:t>
            </a:r>
            <a:r>
              <a:rPr lang="tr-TR" sz="1400" dirty="0">
                <a:solidFill>
                  <a:srgbClr val="0D0D0D"/>
                </a:solidFill>
                <a:ea typeface="+mn-lt"/>
                <a:cs typeface="+mn-lt"/>
              </a:rPr>
              <a:t> yönetimini daha etkili hale getirir.</a:t>
            </a:r>
            <a:endParaRPr lang="tr-TR" sz="1400"/>
          </a:p>
          <a:p>
            <a:pPr marL="0" indent="0">
              <a:buNone/>
            </a:pPr>
            <a:r>
              <a:rPr lang="tr-TR" sz="1400" b="1" dirty="0">
                <a:ea typeface="+mn-lt"/>
                <a:cs typeface="+mn-lt"/>
              </a:rPr>
              <a:t>  4. Performans:</a:t>
            </a:r>
            <a:r>
              <a:rPr lang="tr-TR" sz="1400" dirty="0">
                <a:solidFill>
                  <a:srgbClr val="0D0D0D"/>
                </a:solidFill>
                <a:ea typeface="+mn-lt"/>
                <a:cs typeface="+mn-lt"/>
              </a:rPr>
              <a:t> İyi tasarlanmış bir ilişkisel </a:t>
            </a:r>
            <a:r>
              <a:rPr lang="tr-TR" sz="1400" dirty="0" err="1">
                <a:solidFill>
                  <a:srgbClr val="0D0D0D"/>
                </a:solidFill>
                <a:ea typeface="+mn-lt"/>
                <a:cs typeface="+mn-lt"/>
              </a:rPr>
              <a:t>veritabanı</a:t>
            </a:r>
            <a:r>
              <a:rPr lang="tr-TR" sz="1400" dirty="0">
                <a:solidFill>
                  <a:srgbClr val="0D0D0D"/>
                </a:solidFill>
                <a:ea typeface="+mn-lt"/>
                <a:cs typeface="+mn-lt"/>
              </a:rPr>
              <a:t> sistemi, veri sorgularını ve işlemlerini hızlı bir şekilde gerçekleştirebilir. İndeksleme, optimize edilmiş sorgular ve veri parçalama gibi tekniklerle performans artırılabilir.</a:t>
            </a:r>
            <a:endParaRPr lang="tr-TR" sz="1400"/>
          </a:p>
          <a:p>
            <a:pPr marL="0" indent="0">
              <a:buNone/>
            </a:pPr>
            <a:r>
              <a:rPr lang="tr-TR" sz="1400" b="1" dirty="0">
                <a:ea typeface="+mn-lt"/>
                <a:cs typeface="+mn-lt"/>
              </a:rPr>
              <a:t>  5. Veri Güvenliği:</a:t>
            </a:r>
            <a:r>
              <a:rPr lang="tr-TR" sz="1400" dirty="0">
                <a:solidFill>
                  <a:srgbClr val="0D0D0D"/>
                </a:solidFill>
                <a:ea typeface="+mn-lt"/>
                <a:cs typeface="+mn-lt"/>
              </a:rPr>
              <a:t> İlişkisel </a:t>
            </a:r>
            <a:r>
              <a:rPr lang="tr-TR" sz="1400" dirty="0" err="1">
                <a:solidFill>
                  <a:srgbClr val="0D0D0D"/>
                </a:solidFill>
                <a:ea typeface="+mn-lt"/>
                <a:cs typeface="+mn-lt"/>
              </a:rPr>
              <a:t>veritabanları</a:t>
            </a:r>
            <a:r>
              <a:rPr lang="tr-TR" sz="1400" dirty="0">
                <a:solidFill>
                  <a:srgbClr val="0D0D0D"/>
                </a:solidFill>
                <a:ea typeface="+mn-lt"/>
                <a:cs typeface="+mn-lt"/>
              </a:rPr>
              <a:t>, verilere erişim ve kullanımını kontrol etmek için yetkilendirme ve izleme mekanizmaları sunar. Bu sayede veri güvenliği sağlanır ve yetkisiz erişimler engellenir.</a:t>
            </a:r>
            <a:endParaRPr lang="tr-TR" sz="1400"/>
          </a:p>
          <a:p>
            <a:pPr marL="0" indent="0">
              <a:buNone/>
            </a:pPr>
            <a:r>
              <a:rPr lang="tr-TR" sz="1400" b="1" dirty="0">
                <a:ea typeface="+mn-lt"/>
                <a:cs typeface="+mn-lt"/>
              </a:rPr>
              <a:t>  6.Yedekleme ve Kurtarma:</a:t>
            </a:r>
            <a:r>
              <a:rPr lang="tr-TR" sz="1400" dirty="0">
                <a:solidFill>
                  <a:srgbClr val="0D0D0D"/>
                </a:solidFill>
                <a:ea typeface="+mn-lt"/>
                <a:cs typeface="+mn-lt"/>
              </a:rPr>
              <a:t> İlişkisel </a:t>
            </a:r>
            <a:r>
              <a:rPr lang="tr-TR" sz="1400" dirty="0" err="1">
                <a:solidFill>
                  <a:srgbClr val="0D0D0D"/>
                </a:solidFill>
                <a:ea typeface="+mn-lt"/>
                <a:cs typeface="+mn-lt"/>
              </a:rPr>
              <a:t>veritabanları</a:t>
            </a:r>
            <a:r>
              <a:rPr lang="tr-TR" sz="1400" dirty="0">
                <a:solidFill>
                  <a:srgbClr val="0D0D0D"/>
                </a:solidFill>
                <a:ea typeface="+mn-lt"/>
                <a:cs typeface="+mn-lt"/>
              </a:rPr>
              <a:t>, yedekleme ve kurtarma işlemlerini destekler. Bu sayede veri kaybı durumunda </a:t>
            </a:r>
            <a:r>
              <a:rPr lang="tr-TR" sz="1400" dirty="0" err="1">
                <a:solidFill>
                  <a:srgbClr val="0D0D0D"/>
                </a:solidFill>
                <a:ea typeface="+mn-lt"/>
                <a:cs typeface="+mn-lt"/>
              </a:rPr>
              <a:t>veritabanını</a:t>
            </a:r>
            <a:r>
              <a:rPr lang="tr-TR" sz="1400" dirty="0">
                <a:solidFill>
                  <a:srgbClr val="0D0D0D"/>
                </a:solidFill>
                <a:ea typeface="+mn-lt"/>
                <a:cs typeface="+mn-lt"/>
              </a:rPr>
              <a:t> geri yüklemek kolaylaşır ve veri kaybı riski azalır.</a:t>
            </a:r>
            <a:endParaRPr lang="tr-TR" sz="1400"/>
          </a:p>
          <a:p>
            <a:pPr marL="0" indent="0">
              <a:buNone/>
            </a:pPr>
            <a:endParaRPr lang="tr-TR" sz="1400" dirty="0">
              <a:solidFill>
                <a:srgbClr val="0D0D0D"/>
              </a:solidFill>
            </a:endParaRPr>
          </a:p>
          <a:p>
            <a:pPr marL="305435" indent="-305435"/>
            <a:endParaRPr lang="tr-TR" dirty="0"/>
          </a:p>
        </p:txBody>
      </p:sp>
    </p:spTree>
    <p:extLst>
      <p:ext uri="{BB962C8B-B14F-4D97-AF65-F5344CB8AC3E}">
        <p14:creationId xmlns:p14="http://schemas.microsoft.com/office/powerpoint/2010/main" val="233523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0EB5A6-4D07-65ED-CF47-C9FF5649C157}"/>
              </a:ext>
            </a:extLst>
          </p:cNvPr>
          <p:cNvSpPr>
            <a:spLocks noGrp="1"/>
          </p:cNvSpPr>
          <p:nvPr>
            <p:ph type="title"/>
          </p:nvPr>
        </p:nvSpPr>
        <p:spPr>
          <a:xfrm>
            <a:off x="97383" y="702156"/>
            <a:ext cx="11513425" cy="729101"/>
          </a:xfrm>
        </p:spPr>
        <p:txBody>
          <a:bodyPr>
            <a:normAutofit fontScale="90000"/>
          </a:bodyPr>
          <a:lstStyle/>
          <a:p>
            <a:r>
              <a:rPr lang="tr-TR" dirty="0" err="1"/>
              <a:t>Ilısgısel</a:t>
            </a:r>
            <a:r>
              <a:rPr lang="tr-TR" dirty="0"/>
              <a:t> olmayan </a:t>
            </a:r>
            <a:r>
              <a:rPr lang="tr-TR" dirty="0" err="1"/>
              <a:t>verı</a:t>
            </a:r>
            <a:r>
              <a:rPr lang="tr-TR" dirty="0"/>
              <a:t> tabanı(</a:t>
            </a:r>
            <a:r>
              <a:rPr lang="tr-TR" dirty="0" err="1"/>
              <a:t>nosql</a:t>
            </a:r>
            <a:r>
              <a:rPr lang="tr-TR" dirty="0"/>
              <a:t>) nedir?</a:t>
            </a:r>
          </a:p>
        </p:txBody>
      </p:sp>
      <p:sp>
        <p:nvSpPr>
          <p:cNvPr id="3" name="İçerik Yer Tutucusu 2">
            <a:extLst>
              <a:ext uri="{FF2B5EF4-FFF2-40B4-BE49-F238E27FC236}">
                <a16:creationId xmlns:a16="http://schemas.microsoft.com/office/drawing/2014/main" id="{0E519C65-D847-E657-5FF2-A70641D4BC5F}"/>
              </a:ext>
            </a:extLst>
          </p:cNvPr>
          <p:cNvSpPr>
            <a:spLocks noGrp="1"/>
          </p:cNvSpPr>
          <p:nvPr>
            <p:ph idx="1"/>
          </p:nvPr>
        </p:nvSpPr>
        <p:spPr>
          <a:xfrm>
            <a:off x="194145" y="1724008"/>
            <a:ext cx="11936757" cy="5194769"/>
          </a:xfrm>
        </p:spPr>
        <p:txBody>
          <a:bodyPr>
            <a:normAutofit fontScale="92500" lnSpcReduction="10000"/>
          </a:bodyPr>
          <a:lstStyle/>
          <a:p>
            <a:pPr marL="0" indent="0">
              <a:buNone/>
            </a:pPr>
            <a:r>
              <a:rPr lang="tr-TR" sz="1400" dirty="0">
                <a:ea typeface="+mn-lt"/>
                <a:cs typeface="+mn-lt"/>
              </a:rPr>
              <a:t>İlişkisel olmayan </a:t>
            </a:r>
            <a:r>
              <a:rPr lang="tr-TR" sz="1400" dirty="0" err="1">
                <a:ea typeface="+mn-lt"/>
                <a:cs typeface="+mn-lt"/>
              </a:rPr>
              <a:t>veritabanı</a:t>
            </a:r>
            <a:r>
              <a:rPr lang="tr-TR" sz="1400" dirty="0">
                <a:ea typeface="+mn-lt"/>
                <a:cs typeface="+mn-lt"/>
              </a:rPr>
              <a:t>: Klasik ilişkisel </a:t>
            </a:r>
            <a:r>
              <a:rPr lang="tr-TR" sz="1400" dirty="0" err="1">
                <a:ea typeface="+mn-lt"/>
                <a:cs typeface="+mn-lt"/>
              </a:rPr>
              <a:t>veritabanı</a:t>
            </a:r>
            <a:r>
              <a:rPr lang="tr-TR" sz="1400" dirty="0">
                <a:ea typeface="+mn-lt"/>
                <a:cs typeface="+mn-lt"/>
              </a:rPr>
              <a:t> sistemlerinin dışında kalan, genellikle büyük veri ve dağıtık sistemler için tasarlanmış bir veri tabanı türüdür. İlişkisel olmayan </a:t>
            </a:r>
            <a:r>
              <a:rPr lang="tr-TR" sz="1400" dirty="0" err="1">
                <a:ea typeface="+mn-lt"/>
                <a:cs typeface="+mn-lt"/>
              </a:rPr>
              <a:t>veritabanları</a:t>
            </a:r>
            <a:r>
              <a:rPr lang="tr-TR" sz="1400" dirty="0">
                <a:ea typeface="+mn-lt"/>
                <a:cs typeface="+mn-lt"/>
              </a:rPr>
              <a:t> (</a:t>
            </a:r>
            <a:r>
              <a:rPr lang="tr-TR" sz="1400" dirty="0" err="1">
                <a:ea typeface="+mn-lt"/>
                <a:cs typeface="+mn-lt"/>
              </a:rPr>
              <a:t>NoSQL</a:t>
            </a:r>
            <a:r>
              <a:rPr lang="tr-TR" sz="1400" dirty="0">
                <a:ea typeface="+mn-lt"/>
                <a:cs typeface="+mn-lt"/>
              </a:rPr>
              <a:t>), geleneksel ilişkisel </a:t>
            </a:r>
            <a:r>
              <a:rPr lang="tr-TR" sz="1400" dirty="0" err="1">
                <a:ea typeface="+mn-lt"/>
                <a:cs typeface="+mn-lt"/>
              </a:rPr>
              <a:t>veritabanlarından</a:t>
            </a:r>
            <a:r>
              <a:rPr lang="tr-TR" sz="1400" dirty="0">
                <a:ea typeface="+mn-lt"/>
                <a:cs typeface="+mn-lt"/>
              </a:rPr>
              <a:t> farklı veri yapıları ve sorgulama modelleri kullanır. </a:t>
            </a:r>
            <a:r>
              <a:rPr lang="tr-TR" sz="1400" dirty="0" err="1">
                <a:ea typeface="+mn-lt"/>
                <a:cs typeface="+mn-lt"/>
              </a:rPr>
              <a:t>NoSQL</a:t>
            </a:r>
            <a:r>
              <a:rPr lang="tr-TR" sz="1400" dirty="0">
                <a:ea typeface="+mn-lt"/>
                <a:cs typeface="+mn-lt"/>
              </a:rPr>
              <a:t> </a:t>
            </a:r>
            <a:r>
              <a:rPr lang="tr-TR" sz="1400" dirty="0" err="1">
                <a:ea typeface="+mn-lt"/>
                <a:cs typeface="+mn-lt"/>
              </a:rPr>
              <a:t>veritabanları</a:t>
            </a:r>
            <a:r>
              <a:rPr lang="tr-TR" sz="1400" dirty="0">
                <a:ea typeface="+mn-lt"/>
                <a:cs typeface="+mn-lt"/>
              </a:rPr>
              <a:t>, ölçeklenebilirlik, esneklik ve yüksek performans gibi özellikler sağlayarak modern uygulama gereksinimlerine daha iyi yanıt verir.</a:t>
            </a:r>
            <a:endParaRPr lang="tr-TR" sz="1400"/>
          </a:p>
          <a:p>
            <a:pPr marL="0" indent="0">
              <a:buNone/>
            </a:pPr>
            <a:r>
              <a:rPr lang="tr-TR" sz="1400" dirty="0">
                <a:ea typeface="+mn-lt"/>
                <a:cs typeface="+mn-lt"/>
              </a:rPr>
              <a:t>  </a:t>
            </a:r>
            <a:r>
              <a:rPr lang="tr-TR" sz="1400" dirty="0" err="1">
                <a:ea typeface="+mn-lt"/>
                <a:cs typeface="+mn-lt"/>
              </a:rPr>
              <a:t>NoSQL</a:t>
            </a:r>
            <a:r>
              <a:rPr lang="tr-TR" sz="1400" dirty="0">
                <a:ea typeface="+mn-lt"/>
                <a:cs typeface="+mn-lt"/>
              </a:rPr>
              <a:t> </a:t>
            </a:r>
            <a:r>
              <a:rPr lang="tr-TR" sz="1400" dirty="0" err="1">
                <a:ea typeface="+mn-lt"/>
                <a:cs typeface="+mn-lt"/>
              </a:rPr>
              <a:t>veritabanları</a:t>
            </a:r>
            <a:r>
              <a:rPr lang="tr-TR" sz="1400" dirty="0">
                <a:ea typeface="+mn-lt"/>
                <a:cs typeface="+mn-lt"/>
              </a:rPr>
              <a:t> şu özellikleri içerir:</a:t>
            </a:r>
            <a:endParaRPr lang="tr-TR" sz="1400"/>
          </a:p>
          <a:p>
            <a:pPr marL="305435" indent="-305435">
              <a:buFont typeface="Arial" panose="05020102010507070707" pitchFamily="18" charset="2"/>
              <a:buChar char="•"/>
            </a:pPr>
            <a:r>
              <a:rPr lang="tr-TR" sz="1400" b="1" dirty="0">
                <a:ea typeface="+mn-lt"/>
                <a:cs typeface="+mn-lt"/>
              </a:rPr>
              <a:t>Esnek Veri Modeli:</a:t>
            </a:r>
            <a:r>
              <a:rPr lang="tr-TR" sz="1400" dirty="0">
                <a:ea typeface="+mn-lt"/>
                <a:cs typeface="+mn-lt"/>
              </a:rPr>
              <a:t> İlişkisel olmayan </a:t>
            </a:r>
            <a:r>
              <a:rPr lang="tr-TR" sz="1400" dirty="0" err="1">
                <a:ea typeface="+mn-lt"/>
                <a:cs typeface="+mn-lt"/>
              </a:rPr>
              <a:t>veritabanları</a:t>
            </a:r>
            <a:r>
              <a:rPr lang="tr-TR" sz="1400" dirty="0">
                <a:ea typeface="+mn-lt"/>
                <a:cs typeface="+mn-lt"/>
              </a:rPr>
              <a:t>, çeşitli veri modellerini destekleyebilir. Belge tabanlı, sütun tabanlı, anahtar-değer tabanlı veya grafik tabanlı gibi farklı veri yapıları kullanılabilir.</a:t>
            </a:r>
            <a:endParaRPr lang="tr-TR" sz="1400"/>
          </a:p>
          <a:p>
            <a:pPr marL="305435" indent="-305435">
              <a:buFont typeface="Arial" panose="05020102010507070707" pitchFamily="18" charset="2"/>
              <a:buChar char="•"/>
            </a:pPr>
            <a:r>
              <a:rPr lang="tr-TR" sz="1400" b="1" dirty="0">
                <a:ea typeface="+mn-lt"/>
                <a:cs typeface="+mn-lt"/>
              </a:rPr>
              <a:t>Yüksek Ölçeklenebilirlik:</a:t>
            </a:r>
            <a:r>
              <a:rPr lang="tr-TR" sz="1400" dirty="0">
                <a:ea typeface="+mn-lt"/>
                <a:cs typeface="+mn-lt"/>
              </a:rPr>
              <a:t> </a:t>
            </a:r>
            <a:r>
              <a:rPr lang="tr-TR" sz="1400" dirty="0" err="1">
                <a:ea typeface="+mn-lt"/>
                <a:cs typeface="+mn-lt"/>
              </a:rPr>
              <a:t>NoSQL</a:t>
            </a:r>
            <a:r>
              <a:rPr lang="tr-TR" sz="1400" dirty="0">
                <a:ea typeface="+mn-lt"/>
                <a:cs typeface="+mn-lt"/>
              </a:rPr>
              <a:t> </a:t>
            </a:r>
            <a:r>
              <a:rPr lang="tr-TR" sz="1400" dirty="0" err="1">
                <a:ea typeface="+mn-lt"/>
                <a:cs typeface="+mn-lt"/>
              </a:rPr>
              <a:t>veritabanları</a:t>
            </a:r>
            <a:r>
              <a:rPr lang="tr-TR" sz="1400" dirty="0">
                <a:ea typeface="+mn-lt"/>
                <a:cs typeface="+mn-lt"/>
              </a:rPr>
              <a:t>, büyük veri hacimlerini ve yüksek trafiği yönetmek için tasarlanmıştır. Dağıtık sistemler üzerinde kolayca ölçeklenebilirler.</a:t>
            </a:r>
            <a:endParaRPr lang="tr-TR" sz="1400"/>
          </a:p>
          <a:p>
            <a:pPr marL="305435" indent="-305435">
              <a:buFont typeface="Arial" panose="05020102010507070707" pitchFamily="18" charset="2"/>
              <a:buChar char="•"/>
            </a:pPr>
            <a:r>
              <a:rPr lang="tr-TR" sz="1400" b="1" dirty="0">
                <a:ea typeface="+mn-lt"/>
                <a:cs typeface="+mn-lt"/>
              </a:rPr>
              <a:t>Hızlı Veri Erişimi:</a:t>
            </a:r>
            <a:r>
              <a:rPr lang="tr-TR" sz="1400" dirty="0">
                <a:ea typeface="+mn-lt"/>
                <a:cs typeface="+mn-lt"/>
              </a:rPr>
              <a:t> </a:t>
            </a:r>
            <a:r>
              <a:rPr lang="tr-TR" sz="1400" dirty="0" err="1">
                <a:ea typeface="+mn-lt"/>
                <a:cs typeface="+mn-lt"/>
              </a:rPr>
              <a:t>NoSQL</a:t>
            </a:r>
            <a:r>
              <a:rPr lang="tr-TR" sz="1400" dirty="0">
                <a:ea typeface="+mn-lt"/>
                <a:cs typeface="+mn-lt"/>
              </a:rPr>
              <a:t> </a:t>
            </a:r>
            <a:r>
              <a:rPr lang="tr-TR" sz="1400" dirty="0" err="1">
                <a:ea typeface="+mn-lt"/>
                <a:cs typeface="+mn-lt"/>
              </a:rPr>
              <a:t>veritabanları</a:t>
            </a:r>
            <a:r>
              <a:rPr lang="tr-TR" sz="1400" dirty="0">
                <a:ea typeface="+mn-lt"/>
                <a:cs typeface="+mn-lt"/>
              </a:rPr>
              <a:t>, genellikle yüksek performanslı veri erişimi sağlar. Verilerin hızlı bir şekilde okunması ve yazılması için optimize edilmiştir.</a:t>
            </a:r>
            <a:endParaRPr lang="tr-TR" sz="1400"/>
          </a:p>
          <a:p>
            <a:pPr marL="305435" indent="-305435">
              <a:buFont typeface="Arial" panose="05020102010507070707" pitchFamily="18" charset="2"/>
              <a:buChar char="•"/>
            </a:pPr>
            <a:r>
              <a:rPr lang="tr-TR" sz="1400" b="1" dirty="0">
                <a:ea typeface="+mn-lt"/>
                <a:cs typeface="+mn-lt"/>
              </a:rPr>
              <a:t>Esnek Dağıtım:</a:t>
            </a:r>
            <a:r>
              <a:rPr lang="tr-TR" sz="1400" dirty="0">
                <a:ea typeface="+mn-lt"/>
                <a:cs typeface="+mn-lt"/>
              </a:rPr>
              <a:t> </a:t>
            </a:r>
            <a:r>
              <a:rPr lang="tr-TR" sz="1400" dirty="0" err="1">
                <a:ea typeface="+mn-lt"/>
                <a:cs typeface="+mn-lt"/>
              </a:rPr>
              <a:t>NoSQL</a:t>
            </a:r>
            <a:r>
              <a:rPr lang="tr-TR" sz="1400" dirty="0">
                <a:ea typeface="+mn-lt"/>
                <a:cs typeface="+mn-lt"/>
              </a:rPr>
              <a:t> </a:t>
            </a:r>
            <a:r>
              <a:rPr lang="tr-TR" sz="1400" dirty="0" err="1">
                <a:ea typeface="+mn-lt"/>
                <a:cs typeface="+mn-lt"/>
              </a:rPr>
              <a:t>veritabanları</a:t>
            </a:r>
            <a:r>
              <a:rPr lang="tr-TR" sz="1400" dirty="0">
                <a:ea typeface="+mn-lt"/>
                <a:cs typeface="+mn-lt"/>
              </a:rPr>
              <a:t>, dağıtık sistemlerde kullanılmak üzere tasarlanmıştır. Verileri farklı sunucular arasında dağıtabilir ve böylece yüksek kullanılabilirlik ve dayanıklılık elde edebilirsiniz.</a:t>
            </a:r>
            <a:endParaRPr lang="tr-TR" sz="1400"/>
          </a:p>
          <a:p>
            <a:pPr marL="305435" indent="-305435">
              <a:buFont typeface="Arial" panose="05020102010507070707" pitchFamily="18" charset="2"/>
              <a:buChar char="•"/>
            </a:pPr>
            <a:r>
              <a:rPr lang="tr-TR" sz="1400" b="1" dirty="0">
                <a:ea typeface="+mn-lt"/>
                <a:cs typeface="+mn-lt"/>
              </a:rPr>
              <a:t>Uygun Maliyet:</a:t>
            </a:r>
            <a:r>
              <a:rPr lang="tr-TR" sz="1400" dirty="0">
                <a:ea typeface="+mn-lt"/>
                <a:cs typeface="+mn-lt"/>
              </a:rPr>
              <a:t> Büyük veri işleme ve depolama gereksinimlerini karşılamak için </a:t>
            </a:r>
            <a:r>
              <a:rPr lang="tr-TR" sz="1400" dirty="0" err="1">
                <a:ea typeface="+mn-lt"/>
                <a:cs typeface="+mn-lt"/>
              </a:rPr>
              <a:t>NoSQL</a:t>
            </a:r>
            <a:r>
              <a:rPr lang="tr-TR" sz="1400" dirty="0">
                <a:ea typeface="+mn-lt"/>
                <a:cs typeface="+mn-lt"/>
              </a:rPr>
              <a:t> </a:t>
            </a:r>
            <a:r>
              <a:rPr lang="tr-TR" sz="1400" dirty="0" err="1">
                <a:ea typeface="+mn-lt"/>
                <a:cs typeface="+mn-lt"/>
              </a:rPr>
              <a:t>veritabanları</a:t>
            </a:r>
            <a:r>
              <a:rPr lang="tr-TR" sz="1400" dirty="0">
                <a:ea typeface="+mn-lt"/>
                <a:cs typeface="+mn-lt"/>
              </a:rPr>
              <a:t> genellikle daha uygun maliyetlidir. Özellikle bulut tabanlı hizmetlerle entegre olarak kullanıldığında maliyet avantajı sağlarlar.</a:t>
            </a:r>
            <a:endParaRPr lang="tr-TR" sz="1400"/>
          </a:p>
          <a:p>
            <a:pPr marL="0" indent="0">
              <a:buNone/>
            </a:pPr>
            <a:r>
              <a:rPr lang="tr-TR" sz="1400" dirty="0">
                <a:ea typeface="+mn-lt"/>
                <a:cs typeface="+mn-lt"/>
              </a:rPr>
              <a:t>  </a:t>
            </a:r>
            <a:r>
              <a:rPr lang="tr-TR" sz="1400" dirty="0" err="1">
                <a:ea typeface="+mn-lt"/>
                <a:cs typeface="+mn-lt"/>
              </a:rPr>
              <a:t>NoSQL</a:t>
            </a:r>
            <a:r>
              <a:rPr lang="tr-TR" sz="1400" dirty="0">
                <a:ea typeface="+mn-lt"/>
                <a:cs typeface="+mn-lt"/>
              </a:rPr>
              <a:t> </a:t>
            </a:r>
            <a:r>
              <a:rPr lang="tr-TR" sz="1400" dirty="0" err="1">
                <a:ea typeface="+mn-lt"/>
                <a:cs typeface="+mn-lt"/>
              </a:rPr>
              <a:t>veritabanları</a:t>
            </a:r>
            <a:r>
              <a:rPr lang="tr-TR" sz="1400" dirty="0">
                <a:ea typeface="+mn-lt"/>
                <a:cs typeface="+mn-lt"/>
              </a:rPr>
              <a:t>, özellikle web uygulamaları, </a:t>
            </a:r>
            <a:r>
              <a:rPr lang="tr-TR" sz="1400" dirty="0" err="1">
                <a:ea typeface="+mn-lt"/>
                <a:cs typeface="+mn-lt"/>
              </a:rPr>
              <a:t>IoT</a:t>
            </a:r>
            <a:r>
              <a:rPr lang="tr-TR" sz="1400" dirty="0">
                <a:ea typeface="+mn-lt"/>
                <a:cs typeface="+mn-lt"/>
              </a:rPr>
              <a:t> (Nesnelerin İnterneti), büyük veri analizi ve bulut tabanlı uygulamalar gibi alanlarda tercih edilir. Bunlar, geleneksel ilişkisel </a:t>
            </a:r>
            <a:r>
              <a:rPr lang="tr-TR" sz="1400" dirty="0" err="1">
                <a:ea typeface="+mn-lt"/>
                <a:cs typeface="+mn-lt"/>
              </a:rPr>
              <a:t>veritabanlarıyla</a:t>
            </a:r>
            <a:r>
              <a:rPr lang="tr-TR" sz="1400" dirty="0">
                <a:ea typeface="+mn-lt"/>
                <a:cs typeface="+mn-lt"/>
              </a:rPr>
              <a:t> karşılanamayan ölçek ve performans gereksinimlerini karşılamak için ideal bir seçenektir.</a:t>
            </a:r>
            <a:endParaRPr lang="tr-TR" sz="1400"/>
          </a:p>
          <a:p>
            <a:pPr marL="0" indent="0">
              <a:buNone/>
            </a:pPr>
            <a:br>
              <a:rPr lang="en-US" dirty="0"/>
            </a:br>
            <a:endParaRPr lang="en-US" sz="1300"/>
          </a:p>
          <a:p>
            <a:pPr marL="305435" indent="-305435">
              <a:buFont typeface="Arial" panose="05020102010507070707" pitchFamily="18" charset="2"/>
              <a:buChar char="•"/>
            </a:pPr>
            <a:endParaRPr lang="tr-TR" sz="1300" dirty="0"/>
          </a:p>
        </p:txBody>
      </p:sp>
    </p:spTree>
    <p:extLst>
      <p:ext uri="{BB962C8B-B14F-4D97-AF65-F5344CB8AC3E}">
        <p14:creationId xmlns:p14="http://schemas.microsoft.com/office/powerpoint/2010/main" val="2030415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57BE35-B66F-C832-0BAB-DA39A12C40A9}"/>
              </a:ext>
            </a:extLst>
          </p:cNvPr>
          <p:cNvSpPr>
            <a:spLocks noGrp="1"/>
          </p:cNvSpPr>
          <p:nvPr>
            <p:ph type="title"/>
          </p:nvPr>
        </p:nvSpPr>
        <p:spPr>
          <a:xfrm>
            <a:off x="581192" y="581204"/>
            <a:ext cx="11029616" cy="535578"/>
          </a:xfrm>
        </p:spPr>
        <p:txBody>
          <a:bodyPr>
            <a:normAutofit/>
          </a:bodyPr>
          <a:lstStyle/>
          <a:p>
            <a:r>
              <a:rPr lang="tr-TR" sz="2800" dirty="0" err="1"/>
              <a:t>Ilişkisel</a:t>
            </a:r>
            <a:r>
              <a:rPr lang="tr-TR" sz="2800" dirty="0"/>
              <a:t> olan ve ilişkisel olmayan sistem farkları nedir?</a:t>
            </a:r>
          </a:p>
        </p:txBody>
      </p:sp>
      <p:sp>
        <p:nvSpPr>
          <p:cNvPr id="3" name="İçerik Yer Tutucusu 2">
            <a:extLst>
              <a:ext uri="{FF2B5EF4-FFF2-40B4-BE49-F238E27FC236}">
                <a16:creationId xmlns:a16="http://schemas.microsoft.com/office/drawing/2014/main" id="{4AB6F384-1926-991E-79CD-ED424E55D6BF}"/>
              </a:ext>
            </a:extLst>
          </p:cNvPr>
          <p:cNvSpPr>
            <a:spLocks noGrp="1"/>
          </p:cNvSpPr>
          <p:nvPr>
            <p:ph idx="1"/>
          </p:nvPr>
        </p:nvSpPr>
        <p:spPr>
          <a:xfrm>
            <a:off x="85288" y="1179722"/>
            <a:ext cx="11525519" cy="5593913"/>
          </a:xfrm>
        </p:spPr>
        <p:txBody>
          <a:bodyPr vert="horz" lIns="91440" tIns="45720" rIns="91440" bIns="45720" rtlCol="0" anchor="ctr">
            <a:noAutofit/>
          </a:bodyPr>
          <a:lstStyle/>
          <a:p>
            <a:pPr marL="228600" indent="-228600">
              <a:buAutoNum type="arabicPeriod"/>
            </a:pPr>
            <a:r>
              <a:rPr lang="tr-TR" sz="1000" b="1" dirty="0">
                <a:ea typeface="+mn-lt"/>
                <a:cs typeface="+mn-lt"/>
              </a:rPr>
              <a:t>Veri Yapısı ve Modeli:</a:t>
            </a:r>
            <a:endParaRPr lang="tr-TR" sz="1000"/>
          </a:p>
          <a:p>
            <a:pPr marL="629920" lvl="1" indent="-305435">
              <a:buFont typeface="Arial" panose="05020102010507070707" pitchFamily="18" charset="2"/>
              <a:buChar char="•"/>
            </a:pPr>
            <a:r>
              <a:rPr lang="tr-TR" sz="1000" dirty="0">
                <a:solidFill>
                  <a:srgbClr val="0D0D0D"/>
                </a:solidFill>
                <a:ea typeface="+mn-lt"/>
                <a:cs typeface="+mn-lt"/>
              </a:rPr>
              <a:t>İlişkisel </a:t>
            </a:r>
            <a:r>
              <a:rPr lang="tr-TR" sz="1000" err="1">
                <a:solidFill>
                  <a:srgbClr val="0D0D0D"/>
                </a:solidFill>
                <a:ea typeface="+mn-lt"/>
                <a:cs typeface="+mn-lt"/>
              </a:rPr>
              <a:t>veritabanları</a:t>
            </a:r>
            <a:r>
              <a:rPr lang="tr-TR" sz="1000" dirty="0">
                <a:solidFill>
                  <a:srgbClr val="0D0D0D"/>
                </a:solidFill>
                <a:ea typeface="+mn-lt"/>
                <a:cs typeface="+mn-lt"/>
              </a:rPr>
              <a:t>, tablolarda yapılandırılmış veri saklar ve ilişkilerle bağlanır. Bu </a:t>
            </a:r>
            <a:r>
              <a:rPr lang="tr-TR" sz="1000" err="1">
                <a:solidFill>
                  <a:srgbClr val="0D0D0D"/>
                </a:solidFill>
                <a:ea typeface="+mn-lt"/>
                <a:cs typeface="+mn-lt"/>
              </a:rPr>
              <a:t>veritabanları</a:t>
            </a:r>
            <a:r>
              <a:rPr lang="tr-TR" sz="1000" dirty="0">
                <a:solidFill>
                  <a:srgbClr val="0D0D0D"/>
                </a:solidFill>
                <a:ea typeface="+mn-lt"/>
                <a:cs typeface="+mn-lt"/>
              </a:rPr>
              <a:t> genellikle SQL (</a:t>
            </a:r>
            <a:r>
              <a:rPr lang="tr-TR" sz="1000" err="1">
                <a:solidFill>
                  <a:srgbClr val="0D0D0D"/>
                </a:solidFill>
                <a:ea typeface="+mn-lt"/>
                <a:cs typeface="+mn-lt"/>
              </a:rPr>
              <a:t>Structured</a:t>
            </a:r>
            <a:r>
              <a:rPr lang="tr-TR" sz="1000" dirty="0">
                <a:solidFill>
                  <a:srgbClr val="0D0D0D"/>
                </a:solidFill>
                <a:ea typeface="+mn-lt"/>
                <a:cs typeface="+mn-lt"/>
              </a:rPr>
              <a:t> Query Language) ile sorgulanır.</a:t>
            </a:r>
            <a:endParaRPr lang="tr-TR" sz="1000"/>
          </a:p>
          <a:p>
            <a:pPr marL="629920" lvl="1" indent="-305435">
              <a:buFont typeface="Arial" panose="05020102010507070707" pitchFamily="18" charset="2"/>
              <a:buChar char="•"/>
            </a:pPr>
            <a:r>
              <a:rPr lang="tr-TR" sz="1000">
                <a:solidFill>
                  <a:srgbClr val="0D0D0D"/>
                </a:solidFill>
                <a:ea typeface="+mn-lt"/>
                <a:cs typeface="+mn-lt"/>
              </a:rPr>
              <a:t>İlişkisel olmayan </a:t>
            </a:r>
            <a:r>
              <a:rPr lang="tr-TR" sz="1000" err="1">
                <a:solidFill>
                  <a:srgbClr val="0D0D0D"/>
                </a:solidFill>
                <a:ea typeface="+mn-lt"/>
                <a:cs typeface="+mn-lt"/>
              </a:rPr>
              <a:t>veritabanları</a:t>
            </a:r>
            <a:r>
              <a:rPr lang="tr-TR" sz="1000">
                <a:solidFill>
                  <a:srgbClr val="0D0D0D"/>
                </a:solidFill>
                <a:ea typeface="+mn-lt"/>
                <a:cs typeface="+mn-lt"/>
              </a:rPr>
              <a:t>, çeşitli veri modellerini destekler. Bunlar arasında belge tabanlı, anahtar-değer tabanlı, sütun tabanlı ve grafik tabanlı gibi modeller yer alır.</a:t>
            </a:r>
            <a:endParaRPr lang="tr-TR" sz="1000"/>
          </a:p>
          <a:p>
            <a:pPr marL="305435" indent="-305435">
              <a:buAutoNum type="arabicPeriod"/>
            </a:pPr>
            <a:r>
              <a:rPr lang="tr-TR" sz="1000" b="1">
                <a:ea typeface="+mn-lt"/>
                <a:cs typeface="+mn-lt"/>
              </a:rPr>
              <a:t>Ölçeklenebilirlik:</a:t>
            </a:r>
            <a:endParaRPr lang="tr-TR" sz="1000"/>
          </a:p>
          <a:p>
            <a:pPr marL="629920" lvl="1" indent="-305435">
              <a:buFont typeface="Arial" panose="05020102010507070707" pitchFamily="18" charset="2"/>
              <a:buChar char="•"/>
            </a:pPr>
            <a:r>
              <a:rPr lang="tr-TR" sz="1000">
                <a:solidFill>
                  <a:srgbClr val="0D0D0D"/>
                </a:solidFill>
                <a:ea typeface="+mn-lt"/>
                <a:cs typeface="+mn-lt"/>
              </a:rPr>
              <a:t>İlişkisel </a:t>
            </a:r>
            <a:r>
              <a:rPr lang="tr-TR" sz="1000" err="1">
                <a:solidFill>
                  <a:srgbClr val="0D0D0D"/>
                </a:solidFill>
                <a:ea typeface="+mn-lt"/>
                <a:cs typeface="+mn-lt"/>
              </a:rPr>
              <a:t>veritabanları</a:t>
            </a:r>
            <a:r>
              <a:rPr lang="tr-TR" sz="1000">
                <a:solidFill>
                  <a:srgbClr val="0D0D0D"/>
                </a:solidFill>
                <a:ea typeface="+mn-lt"/>
                <a:cs typeface="+mn-lt"/>
              </a:rPr>
              <a:t> genellikle dikey ölçeklenebilirlik üzerine kuruludur, yani tek bir sunucunun kapasitesini artırarak büyütülürler.</a:t>
            </a:r>
            <a:endParaRPr lang="tr-TR" sz="1000"/>
          </a:p>
          <a:p>
            <a:pPr marL="629920" lvl="1" indent="-305435">
              <a:buFont typeface="Arial" panose="05020102010507070707" pitchFamily="18" charset="2"/>
              <a:buChar char="•"/>
            </a:pPr>
            <a:r>
              <a:rPr lang="tr-TR" sz="1000">
                <a:solidFill>
                  <a:srgbClr val="0D0D0D"/>
                </a:solidFill>
                <a:ea typeface="+mn-lt"/>
                <a:cs typeface="+mn-lt"/>
              </a:rPr>
              <a:t>İlişkisel olmayan </a:t>
            </a:r>
            <a:r>
              <a:rPr lang="tr-TR" sz="1000" err="1">
                <a:solidFill>
                  <a:srgbClr val="0D0D0D"/>
                </a:solidFill>
                <a:ea typeface="+mn-lt"/>
                <a:cs typeface="+mn-lt"/>
              </a:rPr>
              <a:t>veritabanları</a:t>
            </a:r>
            <a:r>
              <a:rPr lang="tr-TR" sz="1000">
                <a:solidFill>
                  <a:srgbClr val="0D0D0D"/>
                </a:solidFill>
                <a:ea typeface="+mn-lt"/>
                <a:cs typeface="+mn-lt"/>
              </a:rPr>
              <a:t> ise yatay ölçeklenebilirlik sağlar, yani birden çok sunucu üzerinde paralel olarak çalışarak büyük veri hacimleriyle başa çıkarlar.</a:t>
            </a:r>
            <a:endParaRPr lang="tr-TR" sz="1000"/>
          </a:p>
          <a:p>
            <a:pPr marL="305435" indent="-305435">
              <a:buAutoNum type="arabicPeriod"/>
            </a:pPr>
            <a:r>
              <a:rPr lang="tr-TR" sz="1000" b="1">
                <a:ea typeface="+mn-lt"/>
                <a:cs typeface="+mn-lt"/>
              </a:rPr>
              <a:t>Veri Yapısı ve Esneklik:</a:t>
            </a:r>
            <a:endParaRPr lang="tr-TR" sz="1000"/>
          </a:p>
          <a:p>
            <a:pPr marL="629920" lvl="1" indent="-305435">
              <a:buFont typeface="Arial" panose="05020102010507070707" pitchFamily="18" charset="2"/>
              <a:buChar char="•"/>
            </a:pPr>
            <a:r>
              <a:rPr lang="tr-TR" sz="1000">
                <a:solidFill>
                  <a:srgbClr val="0D0D0D"/>
                </a:solidFill>
                <a:ea typeface="+mn-lt"/>
                <a:cs typeface="+mn-lt"/>
              </a:rPr>
              <a:t>İlişkisel </a:t>
            </a:r>
            <a:r>
              <a:rPr lang="tr-TR" sz="1000" err="1">
                <a:solidFill>
                  <a:srgbClr val="0D0D0D"/>
                </a:solidFill>
                <a:ea typeface="+mn-lt"/>
                <a:cs typeface="+mn-lt"/>
              </a:rPr>
              <a:t>veritabanları</a:t>
            </a:r>
            <a:r>
              <a:rPr lang="tr-TR" sz="1000">
                <a:solidFill>
                  <a:srgbClr val="0D0D0D"/>
                </a:solidFill>
                <a:ea typeface="+mn-lt"/>
                <a:cs typeface="+mn-lt"/>
              </a:rPr>
              <a:t> için katı bir şema (schema) yapısı gereklidir. Veri yapısındaki değişiklikler genellikle zaman alır ve veri bütünlüğünü korumak için dikkatlice yönetilir.</a:t>
            </a:r>
            <a:endParaRPr lang="tr-TR" sz="1000"/>
          </a:p>
          <a:p>
            <a:pPr marL="629920" lvl="1" indent="-305435">
              <a:buFont typeface="Arial" panose="05020102010507070707" pitchFamily="18" charset="2"/>
              <a:buChar char="•"/>
            </a:pPr>
            <a:r>
              <a:rPr lang="tr-TR" sz="1000">
                <a:solidFill>
                  <a:srgbClr val="0D0D0D"/>
                </a:solidFill>
                <a:ea typeface="+mn-lt"/>
                <a:cs typeface="+mn-lt"/>
              </a:rPr>
              <a:t>İlişkisel olmayan </a:t>
            </a:r>
            <a:r>
              <a:rPr lang="tr-TR" sz="1000" err="1">
                <a:solidFill>
                  <a:srgbClr val="0D0D0D"/>
                </a:solidFill>
                <a:ea typeface="+mn-lt"/>
                <a:cs typeface="+mn-lt"/>
              </a:rPr>
              <a:t>veritabanları</a:t>
            </a:r>
            <a:r>
              <a:rPr lang="tr-TR" sz="1000">
                <a:solidFill>
                  <a:srgbClr val="0D0D0D"/>
                </a:solidFill>
                <a:ea typeface="+mn-lt"/>
                <a:cs typeface="+mn-lt"/>
              </a:rPr>
              <a:t> daha esnek bir veri yapısına sahiptir. Şema gereksinimleri daha az katıdır ve veri yapısındaki değişikliklere daha kolay uyum sağlarlar.</a:t>
            </a:r>
            <a:endParaRPr lang="tr-TR" sz="1000"/>
          </a:p>
          <a:p>
            <a:pPr marL="305435" indent="-305435">
              <a:buAutoNum type="arabicPeriod"/>
            </a:pPr>
            <a:r>
              <a:rPr lang="tr-TR" sz="1000" b="1">
                <a:ea typeface="+mn-lt"/>
                <a:cs typeface="+mn-lt"/>
              </a:rPr>
              <a:t>Veri İlişkilendirmesi:</a:t>
            </a:r>
            <a:endParaRPr lang="tr-TR" sz="1000"/>
          </a:p>
          <a:p>
            <a:pPr marL="629920" lvl="1" indent="-305435">
              <a:buFont typeface="Arial" panose="05020102010507070707" pitchFamily="18" charset="2"/>
              <a:buChar char="•"/>
            </a:pPr>
            <a:r>
              <a:rPr lang="tr-TR" sz="1000">
                <a:solidFill>
                  <a:srgbClr val="0D0D0D"/>
                </a:solidFill>
                <a:ea typeface="+mn-lt"/>
                <a:cs typeface="+mn-lt"/>
              </a:rPr>
              <a:t>İlişkisel </a:t>
            </a:r>
            <a:r>
              <a:rPr lang="tr-TR" sz="1000" err="1">
                <a:solidFill>
                  <a:srgbClr val="0D0D0D"/>
                </a:solidFill>
                <a:ea typeface="+mn-lt"/>
                <a:cs typeface="+mn-lt"/>
              </a:rPr>
              <a:t>veritabanlarında</a:t>
            </a:r>
            <a:r>
              <a:rPr lang="tr-TR" sz="1000">
                <a:solidFill>
                  <a:srgbClr val="0D0D0D"/>
                </a:solidFill>
                <a:ea typeface="+mn-lt"/>
                <a:cs typeface="+mn-lt"/>
              </a:rPr>
              <a:t> veriler tablolar arasında ilişkilerle bağlanır. Bu ilişkiler genellikle birincil ve ikincil anahtarlar aracılığıyla kurulur.</a:t>
            </a:r>
            <a:endParaRPr lang="tr-TR" sz="1000"/>
          </a:p>
          <a:p>
            <a:pPr marL="629920" lvl="1" indent="-305435">
              <a:buFont typeface="Arial" panose="05020102010507070707" pitchFamily="18" charset="2"/>
              <a:buChar char="•"/>
            </a:pPr>
            <a:r>
              <a:rPr lang="tr-TR" sz="1000">
                <a:solidFill>
                  <a:srgbClr val="0D0D0D"/>
                </a:solidFill>
                <a:ea typeface="+mn-lt"/>
                <a:cs typeface="+mn-lt"/>
              </a:rPr>
              <a:t>İlişkisel olmayan </a:t>
            </a:r>
            <a:r>
              <a:rPr lang="tr-TR" sz="1000" err="1">
                <a:solidFill>
                  <a:srgbClr val="0D0D0D"/>
                </a:solidFill>
                <a:ea typeface="+mn-lt"/>
                <a:cs typeface="+mn-lt"/>
              </a:rPr>
              <a:t>veritabanlarında</a:t>
            </a:r>
            <a:r>
              <a:rPr lang="tr-TR" sz="1000">
                <a:solidFill>
                  <a:srgbClr val="0D0D0D"/>
                </a:solidFill>
                <a:ea typeface="+mn-lt"/>
                <a:cs typeface="+mn-lt"/>
              </a:rPr>
              <a:t> veriler genellikle daha düz bir yapıda saklanır. Belirli bir anahtar değeriyle (örneğin, belge tabanlı veritabanlarda belirli bir ID ile) ilişkilendirilirler.</a:t>
            </a:r>
            <a:endParaRPr lang="tr-TR" sz="1000"/>
          </a:p>
          <a:p>
            <a:pPr marL="305435" indent="-305435">
              <a:buAutoNum type="arabicPeriod"/>
            </a:pPr>
            <a:r>
              <a:rPr lang="tr-TR" sz="1000" b="1">
                <a:ea typeface="+mn-lt"/>
                <a:cs typeface="+mn-lt"/>
              </a:rPr>
              <a:t>Kullanım Senaryoları:</a:t>
            </a:r>
            <a:endParaRPr lang="tr-TR" sz="1000"/>
          </a:p>
          <a:p>
            <a:pPr marL="629920" lvl="1" indent="-305435">
              <a:buFont typeface="Arial" panose="05020102010507070707" pitchFamily="18" charset="2"/>
              <a:buChar char="•"/>
            </a:pPr>
            <a:r>
              <a:rPr lang="tr-TR" sz="1000">
                <a:solidFill>
                  <a:srgbClr val="0D0D0D"/>
                </a:solidFill>
                <a:ea typeface="+mn-lt"/>
                <a:cs typeface="+mn-lt"/>
              </a:rPr>
              <a:t>İlişkisel </a:t>
            </a:r>
            <a:r>
              <a:rPr lang="tr-TR" sz="1000" err="1">
                <a:solidFill>
                  <a:srgbClr val="0D0D0D"/>
                </a:solidFill>
                <a:ea typeface="+mn-lt"/>
                <a:cs typeface="+mn-lt"/>
              </a:rPr>
              <a:t>veritabanları</a:t>
            </a:r>
            <a:r>
              <a:rPr lang="tr-TR" sz="1000">
                <a:solidFill>
                  <a:srgbClr val="0D0D0D"/>
                </a:solidFill>
                <a:ea typeface="+mn-lt"/>
                <a:cs typeface="+mn-lt"/>
              </a:rPr>
              <a:t> genellikle yapısal verileri saklamak ve karmaşık sorgular yapmak için kullanılır. Finansal sistemler, envanter yönetimi gibi alanlarda sıkça tercih edilirler.</a:t>
            </a:r>
            <a:endParaRPr lang="tr-TR" sz="1000"/>
          </a:p>
          <a:p>
            <a:pPr marL="629920" lvl="1" indent="-305435">
              <a:buFont typeface="Arial" panose="05020102010507070707" pitchFamily="18" charset="2"/>
              <a:buChar char="•"/>
            </a:pPr>
            <a:r>
              <a:rPr lang="tr-TR" sz="1000">
                <a:solidFill>
                  <a:srgbClr val="0D0D0D"/>
                </a:solidFill>
                <a:ea typeface="+mn-lt"/>
                <a:cs typeface="+mn-lt"/>
              </a:rPr>
              <a:t>İlişkisel olmayan </a:t>
            </a:r>
            <a:r>
              <a:rPr lang="tr-TR" sz="1000" err="1">
                <a:solidFill>
                  <a:srgbClr val="0D0D0D"/>
                </a:solidFill>
                <a:ea typeface="+mn-lt"/>
                <a:cs typeface="+mn-lt"/>
              </a:rPr>
              <a:t>veritabanları</a:t>
            </a:r>
            <a:r>
              <a:rPr lang="tr-TR" sz="1000">
                <a:solidFill>
                  <a:srgbClr val="0D0D0D"/>
                </a:solidFill>
                <a:ea typeface="+mn-lt"/>
                <a:cs typeface="+mn-lt"/>
              </a:rPr>
              <a:t>, büyük veri hacimlerini depolamak, hızlı erişim sağlamak, genişletilebilirlik ve esneklik gerektiren uygulamalar için idealdir. Web uygulamaları, </a:t>
            </a:r>
            <a:r>
              <a:rPr lang="tr-TR" sz="1000" err="1">
                <a:solidFill>
                  <a:srgbClr val="0D0D0D"/>
                </a:solidFill>
                <a:ea typeface="+mn-lt"/>
                <a:cs typeface="+mn-lt"/>
              </a:rPr>
              <a:t>IoT</a:t>
            </a:r>
            <a:r>
              <a:rPr lang="tr-TR" sz="1000">
                <a:solidFill>
                  <a:srgbClr val="0D0D0D"/>
                </a:solidFill>
                <a:ea typeface="+mn-lt"/>
                <a:cs typeface="+mn-lt"/>
              </a:rPr>
              <a:t> (Nesnelerin İnterneti) sistemleri, analitik uygulamalar gibi alanlarda kullanılırlar.</a:t>
            </a:r>
            <a:endParaRPr lang="tr-TR" sz="1000"/>
          </a:p>
          <a:p>
            <a:pPr marL="305435" indent="-305435">
              <a:buAutoNum type="arabicPeriod"/>
            </a:pPr>
            <a:endParaRPr lang="tr-TR" dirty="0"/>
          </a:p>
        </p:txBody>
      </p:sp>
    </p:spTree>
    <p:extLst>
      <p:ext uri="{BB962C8B-B14F-4D97-AF65-F5344CB8AC3E}">
        <p14:creationId xmlns:p14="http://schemas.microsoft.com/office/powerpoint/2010/main" val="2190219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685D8D15-3713-EFFD-14A5-1114429740F3}"/>
              </a:ext>
            </a:extLst>
          </p:cNvPr>
          <p:cNvSpPr>
            <a:spLocks noGrp="1"/>
          </p:cNvSpPr>
          <p:nvPr>
            <p:ph type="body" idx="1"/>
          </p:nvPr>
        </p:nvSpPr>
        <p:spPr/>
        <p:txBody>
          <a:bodyPr/>
          <a:lstStyle/>
          <a:p>
            <a:r>
              <a:rPr lang="tr-TR" sz="1800" b="1" dirty="0">
                <a:solidFill>
                  <a:srgbClr val="0D0D0D"/>
                </a:solidFill>
                <a:ea typeface="+mn-lt"/>
                <a:cs typeface="+mn-lt"/>
              </a:rPr>
              <a:t>MySQL'in İyi Olduğu Durumlar</a:t>
            </a:r>
            <a:endParaRPr lang="tr-TR" sz="1800" dirty="0"/>
          </a:p>
        </p:txBody>
      </p:sp>
      <p:sp>
        <p:nvSpPr>
          <p:cNvPr id="4" name="İçerik Yer Tutucusu 3">
            <a:extLst>
              <a:ext uri="{FF2B5EF4-FFF2-40B4-BE49-F238E27FC236}">
                <a16:creationId xmlns:a16="http://schemas.microsoft.com/office/drawing/2014/main" id="{1C771D3C-1F6B-C7BD-2C6C-83167376BF8F}"/>
              </a:ext>
            </a:extLst>
          </p:cNvPr>
          <p:cNvSpPr>
            <a:spLocks noGrp="1"/>
          </p:cNvSpPr>
          <p:nvPr>
            <p:ph sz="half" idx="2"/>
          </p:nvPr>
        </p:nvSpPr>
        <p:spPr>
          <a:xfrm>
            <a:off x="581194" y="2926052"/>
            <a:ext cx="5194766" cy="3370427"/>
          </a:xfrm>
        </p:spPr>
        <p:txBody>
          <a:bodyPr>
            <a:normAutofit/>
          </a:bodyPr>
          <a:lstStyle/>
          <a:p>
            <a:pPr marL="228600" indent="-228600">
              <a:buAutoNum type="arabicPeriod"/>
            </a:pPr>
            <a:r>
              <a:rPr lang="tr-TR" sz="1200" b="1" dirty="0">
                <a:ea typeface="+mn-lt"/>
                <a:cs typeface="+mn-lt"/>
              </a:rPr>
              <a:t>İlişkisel Veriler:</a:t>
            </a:r>
            <a:r>
              <a:rPr lang="tr-TR" sz="1200" dirty="0">
                <a:solidFill>
                  <a:srgbClr val="0D0D0D"/>
                </a:solidFill>
                <a:ea typeface="+mn-lt"/>
                <a:cs typeface="+mn-lt"/>
              </a:rPr>
              <a:t> MySQL, geleneksel ilişkisel </a:t>
            </a:r>
            <a:r>
              <a:rPr lang="tr-TR" sz="1200" dirty="0" err="1">
                <a:solidFill>
                  <a:srgbClr val="0D0D0D"/>
                </a:solidFill>
                <a:ea typeface="+mn-lt"/>
                <a:cs typeface="+mn-lt"/>
              </a:rPr>
              <a:t>veritabanı</a:t>
            </a:r>
            <a:r>
              <a:rPr lang="tr-TR" sz="1200" dirty="0">
                <a:solidFill>
                  <a:srgbClr val="0D0D0D"/>
                </a:solidFill>
                <a:ea typeface="+mn-lt"/>
                <a:cs typeface="+mn-lt"/>
              </a:rPr>
              <a:t> yapısına sahiptir ve ilişkisel verilerin saklanması ve yönetilmesi konusunda güçlüdür. Karmaşık ilişkileri ve bütünlük kısıtlamalarını destekler.</a:t>
            </a:r>
            <a:endParaRPr lang="tr-TR" dirty="0"/>
          </a:p>
          <a:p>
            <a:pPr marL="305435" indent="-305435">
              <a:buAutoNum type="arabicPeriod"/>
            </a:pPr>
            <a:r>
              <a:rPr lang="tr-TR" sz="1200" b="1">
                <a:ea typeface="+mn-lt"/>
                <a:cs typeface="+mn-lt"/>
              </a:rPr>
              <a:t>Veri Tutarlılığı:</a:t>
            </a:r>
            <a:r>
              <a:rPr lang="tr-TR" sz="1200">
                <a:solidFill>
                  <a:srgbClr val="0D0D0D"/>
                </a:solidFill>
                <a:ea typeface="+mn-lt"/>
                <a:cs typeface="+mn-lt"/>
              </a:rPr>
              <a:t> Transaksiyonları destekleyerek veri tutarlılığını sağlar. ACID (</a:t>
            </a:r>
            <a:r>
              <a:rPr lang="tr-TR" sz="1200" err="1">
                <a:solidFill>
                  <a:srgbClr val="0D0D0D"/>
                </a:solidFill>
                <a:ea typeface="+mn-lt"/>
                <a:cs typeface="+mn-lt"/>
              </a:rPr>
              <a:t>Atomicity</a:t>
            </a:r>
            <a:r>
              <a:rPr lang="tr-TR" sz="1200">
                <a:solidFill>
                  <a:srgbClr val="0D0D0D"/>
                </a:solidFill>
                <a:ea typeface="+mn-lt"/>
                <a:cs typeface="+mn-lt"/>
              </a:rPr>
              <a:t>, </a:t>
            </a:r>
            <a:r>
              <a:rPr lang="tr-TR" sz="1200" err="1">
                <a:solidFill>
                  <a:srgbClr val="0D0D0D"/>
                </a:solidFill>
                <a:ea typeface="+mn-lt"/>
                <a:cs typeface="+mn-lt"/>
              </a:rPr>
              <a:t>Consistency</a:t>
            </a:r>
            <a:r>
              <a:rPr lang="tr-TR" sz="1200">
                <a:solidFill>
                  <a:srgbClr val="0D0D0D"/>
                </a:solidFill>
                <a:ea typeface="+mn-lt"/>
                <a:cs typeface="+mn-lt"/>
              </a:rPr>
              <a:t>, </a:t>
            </a:r>
            <a:r>
              <a:rPr lang="tr-TR" sz="1200" err="1">
                <a:solidFill>
                  <a:srgbClr val="0D0D0D"/>
                </a:solidFill>
                <a:ea typeface="+mn-lt"/>
                <a:cs typeface="+mn-lt"/>
              </a:rPr>
              <a:t>Isolation</a:t>
            </a:r>
            <a:r>
              <a:rPr lang="tr-TR" sz="1200">
                <a:solidFill>
                  <a:srgbClr val="0D0D0D"/>
                </a:solidFill>
                <a:ea typeface="+mn-lt"/>
                <a:cs typeface="+mn-lt"/>
              </a:rPr>
              <a:t>, </a:t>
            </a:r>
            <a:r>
              <a:rPr lang="tr-TR" sz="1200" err="1">
                <a:solidFill>
                  <a:srgbClr val="0D0D0D"/>
                </a:solidFill>
                <a:ea typeface="+mn-lt"/>
                <a:cs typeface="+mn-lt"/>
              </a:rPr>
              <a:t>Durability</a:t>
            </a:r>
            <a:r>
              <a:rPr lang="tr-TR" sz="1200">
                <a:solidFill>
                  <a:srgbClr val="0D0D0D"/>
                </a:solidFill>
                <a:ea typeface="+mn-lt"/>
                <a:cs typeface="+mn-lt"/>
              </a:rPr>
              <a:t>) özelliklerini destekleyen bir </a:t>
            </a:r>
            <a:r>
              <a:rPr lang="tr-TR" sz="1200" err="1">
                <a:solidFill>
                  <a:srgbClr val="0D0D0D"/>
                </a:solidFill>
                <a:ea typeface="+mn-lt"/>
                <a:cs typeface="+mn-lt"/>
              </a:rPr>
              <a:t>veritabanıdır</a:t>
            </a:r>
            <a:r>
              <a:rPr lang="tr-TR" sz="1200">
                <a:solidFill>
                  <a:srgbClr val="0D0D0D"/>
                </a:solidFill>
                <a:ea typeface="+mn-lt"/>
                <a:cs typeface="+mn-lt"/>
              </a:rPr>
              <a:t>.</a:t>
            </a:r>
            <a:endParaRPr lang="tr-TR"/>
          </a:p>
          <a:p>
            <a:pPr marL="305435" indent="-305435">
              <a:buAutoNum type="arabicPeriod"/>
            </a:pPr>
            <a:r>
              <a:rPr lang="tr-TR" sz="1200" b="1">
                <a:ea typeface="+mn-lt"/>
                <a:cs typeface="+mn-lt"/>
              </a:rPr>
              <a:t>Gelişmiş Sorgu Dili:</a:t>
            </a:r>
            <a:r>
              <a:rPr lang="tr-TR" sz="1200">
                <a:solidFill>
                  <a:srgbClr val="0D0D0D"/>
                </a:solidFill>
                <a:ea typeface="+mn-lt"/>
                <a:cs typeface="+mn-lt"/>
              </a:rPr>
              <a:t> SQL sorgu dili, karmaşık sorguların yazılmasını ve veri analizlerinin yapılmasını sağlar. JOIN, GROUP BY, ORDER BY gibi işlevler kullanılabilir.</a:t>
            </a:r>
            <a:endParaRPr lang="tr-TR"/>
          </a:p>
          <a:p>
            <a:pPr marL="305435" indent="-305435">
              <a:buAutoNum type="arabicPeriod"/>
            </a:pPr>
            <a:r>
              <a:rPr lang="tr-TR" sz="1200" b="1">
                <a:ea typeface="+mn-lt"/>
                <a:cs typeface="+mn-lt"/>
              </a:rPr>
              <a:t>Düzgün Yapılandırılmış Veriler:</a:t>
            </a:r>
            <a:r>
              <a:rPr lang="tr-TR" sz="1200">
                <a:solidFill>
                  <a:srgbClr val="0D0D0D"/>
                </a:solidFill>
                <a:ea typeface="+mn-lt"/>
                <a:cs typeface="+mn-lt"/>
              </a:rPr>
              <a:t> İyi bir veri yapılanması ve düzgün indeksleme ile MySQL'in performansı oldukça yüksek olabilir. Özellikle veri tabanının boyutu ve kullanılan sorgu türleri göz önünde bulundurulmalıdır.</a:t>
            </a:r>
            <a:endParaRPr lang="tr-TR"/>
          </a:p>
          <a:p>
            <a:pPr marL="305435" indent="-305435">
              <a:buAutoNum type="arabicPeriod"/>
            </a:pPr>
            <a:endParaRPr lang="tr-TR" dirty="0"/>
          </a:p>
        </p:txBody>
      </p:sp>
      <p:sp>
        <p:nvSpPr>
          <p:cNvPr id="5" name="Metin Yer Tutucusu 4">
            <a:extLst>
              <a:ext uri="{FF2B5EF4-FFF2-40B4-BE49-F238E27FC236}">
                <a16:creationId xmlns:a16="http://schemas.microsoft.com/office/drawing/2014/main" id="{1FCA8854-66DE-D479-29A0-7099B86E583A}"/>
              </a:ext>
            </a:extLst>
          </p:cNvPr>
          <p:cNvSpPr>
            <a:spLocks noGrp="1"/>
          </p:cNvSpPr>
          <p:nvPr>
            <p:ph type="body" sz="quarter" idx="3"/>
          </p:nvPr>
        </p:nvSpPr>
        <p:spPr/>
        <p:txBody>
          <a:bodyPr/>
          <a:lstStyle/>
          <a:p>
            <a:r>
              <a:rPr lang="tr-TR" sz="1800" b="1" dirty="0" err="1">
                <a:solidFill>
                  <a:srgbClr val="0D0D0D"/>
                </a:solidFill>
              </a:rPr>
              <a:t>NoSQL'in</a:t>
            </a:r>
            <a:r>
              <a:rPr lang="tr-TR" sz="1800" b="1" dirty="0">
                <a:solidFill>
                  <a:srgbClr val="0D0D0D"/>
                </a:solidFill>
              </a:rPr>
              <a:t> İyi Olduğu Durumlar</a:t>
            </a:r>
          </a:p>
        </p:txBody>
      </p:sp>
      <p:sp>
        <p:nvSpPr>
          <p:cNvPr id="6" name="İçerik Yer Tutucusu 5">
            <a:extLst>
              <a:ext uri="{FF2B5EF4-FFF2-40B4-BE49-F238E27FC236}">
                <a16:creationId xmlns:a16="http://schemas.microsoft.com/office/drawing/2014/main" id="{2BDCA153-4FC2-80A1-93BE-1CF1CACDA12E}"/>
              </a:ext>
            </a:extLst>
          </p:cNvPr>
          <p:cNvSpPr>
            <a:spLocks noGrp="1"/>
          </p:cNvSpPr>
          <p:nvPr>
            <p:ph sz="quarter" idx="4"/>
          </p:nvPr>
        </p:nvSpPr>
        <p:spPr>
          <a:xfrm>
            <a:off x="6416037" y="2926052"/>
            <a:ext cx="5194771" cy="3721189"/>
          </a:xfrm>
        </p:spPr>
        <p:txBody>
          <a:bodyPr>
            <a:normAutofit fontScale="70000" lnSpcReduction="20000"/>
          </a:bodyPr>
          <a:lstStyle/>
          <a:p>
            <a:pPr marL="228600" indent="-228600">
              <a:buAutoNum type="arabicPeriod"/>
            </a:pPr>
            <a:r>
              <a:rPr lang="tr-TR" sz="1200" b="1" dirty="0">
                <a:ea typeface="+mn-lt"/>
                <a:cs typeface="+mn-lt"/>
              </a:rPr>
              <a:t>Esnek Veri Modeli:</a:t>
            </a:r>
            <a:r>
              <a:rPr lang="tr-TR" sz="1200" dirty="0">
                <a:solidFill>
                  <a:srgbClr val="0D0D0D"/>
                </a:solidFill>
                <a:ea typeface="+mn-lt"/>
                <a:cs typeface="+mn-lt"/>
              </a:rPr>
              <a:t> </a:t>
            </a:r>
            <a:r>
              <a:rPr lang="tr-TR" sz="1200" dirty="0" err="1">
                <a:solidFill>
                  <a:srgbClr val="0D0D0D"/>
                </a:solidFill>
                <a:ea typeface="+mn-lt"/>
                <a:cs typeface="+mn-lt"/>
              </a:rPr>
              <a:t>NoSQL</a:t>
            </a:r>
            <a:r>
              <a:rPr lang="tr-TR" sz="1200" dirty="0">
                <a:solidFill>
                  <a:srgbClr val="0D0D0D"/>
                </a:solidFill>
                <a:ea typeface="+mn-lt"/>
                <a:cs typeface="+mn-lt"/>
              </a:rPr>
              <a:t> </a:t>
            </a:r>
            <a:r>
              <a:rPr lang="tr-TR" sz="1200" dirty="0" err="1">
                <a:solidFill>
                  <a:srgbClr val="0D0D0D"/>
                </a:solidFill>
                <a:ea typeface="+mn-lt"/>
                <a:cs typeface="+mn-lt"/>
              </a:rPr>
              <a:t>veritabanları</a:t>
            </a:r>
            <a:r>
              <a:rPr lang="tr-TR" sz="1200" dirty="0">
                <a:solidFill>
                  <a:srgbClr val="0D0D0D"/>
                </a:solidFill>
                <a:ea typeface="+mn-lt"/>
                <a:cs typeface="+mn-lt"/>
              </a:rPr>
              <a:t> genellikle şemasızdır (</a:t>
            </a:r>
            <a:r>
              <a:rPr lang="tr-TR" sz="1200" dirty="0" err="1">
                <a:solidFill>
                  <a:srgbClr val="0D0D0D"/>
                </a:solidFill>
                <a:ea typeface="+mn-lt"/>
                <a:cs typeface="+mn-lt"/>
              </a:rPr>
              <a:t>schemaless</a:t>
            </a:r>
            <a:r>
              <a:rPr lang="tr-TR" sz="1200" dirty="0">
                <a:solidFill>
                  <a:srgbClr val="0D0D0D"/>
                </a:solidFill>
                <a:ea typeface="+mn-lt"/>
                <a:cs typeface="+mn-lt"/>
              </a:rPr>
              <a:t>) ve esnek veri yapılarına izin verir. Bu, veri yapısını daha hızlı ve kolay bir şekilde değiştirebileceğiniz anlamına gelir. Veri modeli üzerinde esneklik sağlarlar.</a:t>
            </a:r>
            <a:endParaRPr lang="tr-TR" dirty="0"/>
          </a:p>
          <a:p>
            <a:pPr marL="305435" indent="-305435">
              <a:buAutoNum type="arabicPeriod"/>
            </a:pPr>
            <a:r>
              <a:rPr lang="tr-TR" sz="1200" b="1" dirty="0">
                <a:ea typeface="+mn-lt"/>
                <a:cs typeface="+mn-lt"/>
              </a:rPr>
              <a:t>Büyük Veri İşleme ve Ölçeklenebilirlik:</a:t>
            </a:r>
            <a:r>
              <a:rPr lang="tr-TR" sz="1200" dirty="0">
                <a:solidFill>
                  <a:srgbClr val="0D0D0D"/>
                </a:solidFill>
                <a:ea typeface="+mn-lt"/>
                <a:cs typeface="+mn-lt"/>
              </a:rPr>
              <a:t> </a:t>
            </a:r>
            <a:r>
              <a:rPr lang="tr-TR" sz="1200" err="1">
                <a:solidFill>
                  <a:srgbClr val="0D0D0D"/>
                </a:solidFill>
                <a:ea typeface="+mn-lt"/>
                <a:cs typeface="+mn-lt"/>
              </a:rPr>
              <a:t>NoSQL</a:t>
            </a:r>
            <a:r>
              <a:rPr lang="tr-TR" sz="1200" dirty="0">
                <a:solidFill>
                  <a:srgbClr val="0D0D0D"/>
                </a:solidFill>
                <a:ea typeface="+mn-lt"/>
                <a:cs typeface="+mn-lt"/>
              </a:rPr>
              <a:t> </a:t>
            </a:r>
            <a:r>
              <a:rPr lang="tr-TR" sz="1200" err="1">
                <a:solidFill>
                  <a:srgbClr val="0D0D0D"/>
                </a:solidFill>
                <a:ea typeface="+mn-lt"/>
                <a:cs typeface="+mn-lt"/>
              </a:rPr>
              <a:t>veritabanları</a:t>
            </a:r>
            <a:r>
              <a:rPr lang="tr-TR" sz="1200" dirty="0">
                <a:solidFill>
                  <a:srgbClr val="0D0D0D"/>
                </a:solidFill>
                <a:ea typeface="+mn-lt"/>
                <a:cs typeface="+mn-lt"/>
              </a:rPr>
              <a:t> genellikle dağıtık sistemlerle birlikte çalışır ve yüksek ölçeklenebilirlik sunar. Bu, büyük miktarda veriyi daha etkin bir şekilde işleyebileceğiniz ve sistem kapasitesini kolayca artırabileceğiniz anlamına gelir.</a:t>
            </a:r>
            <a:endParaRPr lang="tr-TR" dirty="0"/>
          </a:p>
          <a:p>
            <a:pPr marL="305435" indent="-305435">
              <a:buAutoNum type="arabicPeriod"/>
            </a:pPr>
            <a:r>
              <a:rPr lang="tr-TR" sz="1200" b="1" dirty="0">
                <a:ea typeface="+mn-lt"/>
                <a:cs typeface="+mn-lt"/>
              </a:rPr>
              <a:t>Yüksek Performans:</a:t>
            </a:r>
            <a:r>
              <a:rPr lang="tr-TR" sz="1200" dirty="0">
                <a:solidFill>
                  <a:srgbClr val="0D0D0D"/>
                </a:solidFill>
                <a:ea typeface="+mn-lt"/>
                <a:cs typeface="+mn-lt"/>
              </a:rPr>
              <a:t> </a:t>
            </a:r>
            <a:r>
              <a:rPr lang="tr-TR" sz="1200" err="1">
                <a:solidFill>
                  <a:srgbClr val="0D0D0D"/>
                </a:solidFill>
                <a:ea typeface="+mn-lt"/>
                <a:cs typeface="+mn-lt"/>
              </a:rPr>
              <a:t>NoSQL</a:t>
            </a:r>
            <a:r>
              <a:rPr lang="tr-TR" sz="1200" dirty="0">
                <a:solidFill>
                  <a:srgbClr val="0D0D0D"/>
                </a:solidFill>
                <a:ea typeface="+mn-lt"/>
                <a:cs typeface="+mn-lt"/>
              </a:rPr>
              <a:t> </a:t>
            </a:r>
            <a:r>
              <a:rPr lang="tr-TR" sz="1200" err="1">
                <a:solidFill>
                  <a:srgbClr val="0D0D0D"/>
                </a:solidFill>
                <a:ea typeface="+mn-lt"/>
                <a:cs typeface="+mn-lt"/>
              </a:rPr>
              <a:t>veritabanları</a:t>
            </a:r>
            <a:r>
              <a:rPr lang="tr-TR" sz="1200" dirty="0">
                <a:solidFill>
                  <a:srgbClr val="0D0D0D"/>
                </a:solidFill>
                <a:ea typeface="+mn-lt"/>
                <a:cs typeface="+mn-lt"/>
              </a:rPr>
              <a:t>, özellikle yazma işlemlerinde yüksek performans sunarlar. Paralel işleme yetenekleri ve dağıtık mimarileri sayesinde veri erişiminde daha hızlı yanıt süreleri sağlayabilirler.</a:t>
            </a:r>
            <a:endParaRPr lang="tr-TR" dirty="0"/>
          </a:p>
          <a:p>
            <a:pPr marL="305435" indent="-305435">
              <a:buAutoNum type="arabicPeriod"/>
            </a:pPr>
            <a:r>
              <a:rPr lang="tr-TR" sz="1200" b="1" dirty="0">
                <a:ea typeface="+mn-lt"/>
                <a:cs typeface="+mn-lt"/>
              </a:rPr>
              <a:t>Çeşitli Veri Modelleri:</a:t>
            </a:r>
            <a:r>
              <a:rPr lang="tr-TR" sz="1200" dirty="0">
                <a:solidFill>
                  <a:srgbClr val="0D0D0D"/>
                </a:solidFill>
                <a:ea typeface="+mn-lt"/>
                <a:cs typeface="+mn-lt"/>
              </a:rPr>
              <a:t> </a:t>
            </a:r>
            <a:r>
              <a:rPr lang="tr-TR" sz="1200" err="1">
                <a:solidFill>
                  <a:srgbClr val="0D0D0D"/>
                </a:solidFill>
                <a:ea typeface="+mn-lt"/>
                <a:cs typeface="+mn-lt"/>
              </a:rPr>
              <a:t>NoSQL</a:t>
            </a:r>
            <a:r>
              <a:rPr lang="tr-TR" sz="1200" dirty="0">
                <a:solidFill>
                  <a:srgbClr val="0D0D0D"/>
                </a:solidFill>
                <a:ea typeface="+mn-lt"/>
                <a:cs typeface="+mn-lt"/>
              </a:rPr>
              <a:t> </a:t>
            </a:r>
            <a:r>
              <a:rPr lang="tr-TR" sz="1200" err="1">
                <a:solidFill>
                  <a:srgbClr val="0D0D0D"/>
                </a:solidFill>
                <a:ea typeface="+mn-lt"/>
                <a:cs typeface="+mn-lt"/>
              </a:rPr>
              <a:t>veritabanları</a:t>
            </a:r>
            <a:r>
              <a:rPr lang="tr-TR" sz="1200" dirty="0">
                <a:solidFill>
                  <a:srgbClr val="0D0D0D"/>
                </a:solidFill>
                <a:ea typeface="+mn-lt"/>
                <a:cs typeface="+mn-lt"/>
              </a:rPr>
              <a:t>, belgelere dayalı (</a:t>
            </a:r>
            <a:r>
              <a:rPr lang="tr-TR" sz="1200" err="1">
                <a:solidFill>
                  <a:srgbClr val="0D0D0D"/>
                </a:solidFill>
                <a:ea typeface="+mn-lt"/>
                <a:cs typeface="+mn-lt"/>
              </a:rPr>
              <a:t>document-based</a:t>
            </a:r>
            <a:r>
              <a:rPr lang="tr-TR" sz="1200" dirty="0">
                <a:solidFill>
                  <a:srgbClr val="0D0D0D"/>
                </a:solidFill>
                <a:ea typeface="+mn-lt"/>
                <a:cs typeface="+mn-lt"/>
              </a:rPr>
              <a:t>), anahtar-değer (</a:t>
            </a:r>
            <a:r>
              <a:rPr lang="tr-TR" sz="1200" err="1">
                <a:solidFill>
                  <a:srgbClr val="0D0D0D"/>
                </a:solidFill>
                <a:ea typeface="+mn-lt"/>
                <a:cs typeface="+mn-lt"/>
              </a:rPr>
              <a:t>key-value</a:t>
            </a:r>
            <a:r>
              <a:rPr lang="tr-TR" sz="1200" dirty="0">
                <a:solidFill>
                  <a:srgbClr val="0D0D0D"/>
                </a:solidFill>
                <a:ea typeface="+mn-lt"/>
                <a:cs typeface="+mn-lt"/>
              </a:rPr>
              <a:t>), sütun tabanlı (</a:t>
            </a:r>
            <a:r>
              <a:rPr lang="tr-TR" sz="1200" err="1">
                <a:solidFill>
                  <a:srgbClr val="0D0D0D"/>
                </a:solidFill>
                <a:ea typeface="+mn-lt"/>
                <a:cs typeface="+mn-lt"/>
              </a:rPr>
              <a:t>column-based</a:t>
            </a:r>
            <a:r>
              <a:rPr lang="tr-TR" sz="1200" dirty="0">
                <a:solidFill>
                  <a:srgbClr val="0D0D0D"/>
                </a:solidFill>
                <a:ea typeface="+mn-lt"/>
                <a:cs typeface="+mn-lt"/>
              </a:rPr>
              <a:t>) gibi farklı veri modellerini destekler. Bu da farklı uygulama senaryolarına uygun çözümler sağlar.</a:t>
            </a:r>
            <a:endParaRPr lang="tr-TR" dirty="0"/>
          </a:p>
          <a:p>
            <a:pPr marL="305435" indent="-305435">
              <a:buAutoNum type="arabicPeriod"/>
            </a:pPr>
            <a:r>
              <a:rPr lang="tr-TR" sz="1200" b="1" dirty="0">
                <a:ea typeface="+mn-lt"/>
                <a:cs typeface="+mn-lt"/>
              </a:rPr>
              <a:t>Yüksek Esneklik ve Değişim Yeteneği:</a:t>
            </a:r>
            <a:r>
              <a:rPr lang="tr-TR" sz="1200" dirty="0">
                <a:solidFill>
                  <a:srgbClr val="0D0D0D"/>
                </a:solidFill>
                <a:ea typeface="+mn-lt"/>
                <a:cs typeface="+mn-lt"/>
              </a:rPr>
              <a:t> </a:t>
            </a:r>
            <a:r>
              <a:rPr lang="tr-TR" sz="1200" err="1">
                <a:solidFill>
                  <a:srgbClr val="0D0D0D"/>
                </a:solidFill>
                <a:ea typeface="+mn-lt"/>
                <a:cs typeface="+mn-lt"/>
              </a:rPr>
              <a:t>NoSQL</a:t>
            </a:r>
            <a:r>
              <a:rPr lang="tr-TR" sz="1200" dirty="0">
                <a:solidFill>
                  <a:srgbClr val="0D0D0D"/>
                </a:solidFill>
                <a:ea typeface="+mn-lt"/>
                <a:cs typeface="+mn-lt"/>
              </a:rPr>
              <a:t> </a:t>
            </a:r>
            <a:r>
              <a:rPr lang="tr-TR" sz="1200" err="1">
                <a:solidFill>
                  <a:srgbClr val="0D0D0D"/>
                </a:solidFill>
                <a:ea typeface="+mn-lt"/>
                <a:cs typeface="+mn-lt"/>
              </a:rPr>
              <a:t>veritabanları</a:t>
            </a:r>
            <a:r>
              <a:rPr lang="tr-TR" sz="1200" dirty="0">
                <a:solidFill>
                  <a:srgbClr val="0D0D0D"/>
                </a:solidFill>
                <a:ea typeface="+mn-lt"/>
                <a:cs typeface="+mn-lt"/>
              </a:rPr>
              <a:t>, veri modeli ve yapıları üzerinde daha hızlı değişiklik yapabilme yeteneği sunar. Bu da yazılım geliştirme sürecinde daha esnek olmayı sağlar.</a:t>
            </a:r>
            <a:endParaRPr lang="tr-TR" dirty="0"/>
          </a:p>
          <a:p>
            <a:pPr marL="305435" indent="-305435">
              <a:buAutoNum type="arabicPeriod"/>
            </a:pPr>
            <a:r>
              <a:rPr lang="tr-TR" sz="1200" b="1" dirty="0">
                <a:ea typeface="+mn-lt"/>
                <a:cs typeface="+mn-lt"/>
              </a:rPr>
              <a:t>Uygulama Alanlarına Özgü Çözümler:</a:t>
            </a:r>
            <a:r>
              <a:rPr lang="tr-TR" sz="1200" dirty="0">
                <a:solidFill>
                  <a:srgbClr val="0D0D0D"/>
                </a:solidFill>
                <a:ea typeface="+mn-lt"/>
                <a:cs typeface="+mn-lt"/>
              </a:rPr>
              <a:t> </a:t>
            </a:r>
            <a:r>
              <a:rPr lang="tr-TR" sz="1200" err="1">
                <a:solidFill>
                  <a:srgbClr val="0D0D0D"/>
                </a:solidFill>
                <a:ea typeface="+mn-lt"/>
                <a:cs typeface="+mn-lt"/>
              </a:rPr>
              <a:t>NoSQL</a:t>
            </a:r>
            <a:r>
              <a:rPr lang="tr-TR" sz="1200" dirty="0">
                <a:solidFill>
                  <a:srgbClr val="0D0D0D"/>
                </a:solidFill>
                <a:ea typeface="+mn-lt"/>
                <a:cs typeface="+mn-lt"/>
              </a:rPr>
              <a:t> </a:t>
            </a:r>
            <a:r>
              <a:rPr lang="tr-TR" sz="1200" err="1">
                <a:solidFill>
                  <a:srgbClr val="0D0D0D"/>
                </a:solidFill>
                <a:ea typeface="+mn-lt"/>
                <a:cs typeface="+mn-lt"/>
              </a:rPr>
              <a:t>veritabanları</a:t>
            </a:r>
            <a:r>
              <a:rPr lang="tr-TR" sz="1200" dirty="0">
                <a:solidFill>
                  <a:srgbClr val="0D0D0D"/>
                </a:solidFill>
                <a:ea typeface="+mn-lt"/>
                <a:cs typeface="+mn-lt"/>
              </a:rPr>
              <a:t>, belirli uygulama alanlarına daha uygun çözümler sunabilir. Örneğin, belgelere dayalı </a:t>
            </a:r>
            <a:r>
              <a:rPr lang="tr-TR" sz="1200" err="1">
                <a:solidFill>
                  <a:srgbClr val="0D0D0D"/>
                </a:solidFill>
                <a:ea typeface="+mn-lt"/>
                <a:cs typeface="+mn-lt"/>
              </a:rPr>
              <a:t>veritabanları</a:t>
            </a:r>
            <a:r>
              <a:rPr lang="tr-TR" sz="1200" dirty="0">
                <a:solidFill>
                  <a:srgbClr val="0D0D0D"/>
                </a:solidFill>
                <a:ea typeface="+mn-lt"/>
                <a:cs typeface="+mn-lt"/>
              </a:rPr>
              <a:t>, içerik yönetim sistemleri gibi doküman odaklı uygulamalar için daha uygun olabilir.</a:t>
            </a:r>
            <a:endParaRPr lang="tr-TR" dirty="0"/>
          </a:p>
          <a:p>
            <a:pPr marL="305435" indent="-305435">
              <a:buAutoNum type="arabicPeriod"/>
            </a:pPr>
            <a:r>
              <a:rPr lang="tr-TR" sz="1200" b="1" dirty="0">
                <a:ea typeface="+mn-lt"/>
                <a:cs typeface="+mn-lt"/>
              </a:rPr>
              <a:t>Daha Az Yapılandırma ve Bakım Gereksinimi:</a:t>
            </a:r>
            <a:r>
              <a:rPr lang="tr-TR" sz="1200" dirty="0">
                <a:solidFill>
                  <a:srgbClr val="0D0D0D"/>
                </a:solidFill>
                <a:ea typeface="+mn-lt"/>
                <a:cs typeface="+mn-lt"/>
              </a:rPr>
              <a:t> </a:t>
            </a:r>
            <a:r>
              <a:rPr lang="tr-TR" sz="1200" err="1">
                <a:solidFill>
                  <a:srgbClr val="0D0D0D"/>
                </a:solidFill>
                <a:ea typeface="+mn-lt"/>
                <a:cs typeface="+mn-lt"/>
              </a:rPr>
              <a:t>NoSQL</a:t>
            </a:r>
            <a:r>
              <a:rPr lang="tr-TR" sz="1200" dirty="0">
                <a:solidFill>
                  <a:srgbClr val="0D0D0D"/>
                </a:solidFill>
                <a:ea typeface="+mn-lt"/>
                <a:cs typeface="+mn-lt"/>
              </a:rPr>
              <a:t> </a:t>
            </a:r>
            <a:r>
              <a:rPr lang="tr-TR" sz="1200" err="1">
                <a:solidFill>
                  <a:srgbClr val="0D0D0D"/>
                </a:solidFill>
                <a:ea typeface="+mn-lt"/>
                <a:cs typeface="+mn-lt"/>
              </a:rPr>
              <a:t>veritabanları</a:t>
            </a:r>
            <a:r>
              <a:rPr lang="tr-TR" sz="1200" dirty="0">
                <a:solidFill>
                  <a:srgbClr val="0D0D0D"/>
                </a:solidFill>
                <a:ea typeface="+mn-lt"/>
                <a:cs typeface="+mn-lt"/>
              </a:rPr>
              <a:t> genellikle daha az yapılandırma ve bakım gerektirir. Bu da geliştirme ve yönetim süreçlerini daha kolay ve hızlı hale getirebilir.</a:t>
            </a:r>
            <a:endParaRPr lang="tr-TR" dirty="0"/>
          </a:p>
          <a:p>
            <a:pPr marL="305435" indent="-305435">
              <a:buAutoNum type="arabicPeriod"/>
            </a:pPr>
            <a:endParaRPr lang="tr-TR" dirty="0"/>
          </a:p>
        </p:txBody>
      </p:sp>
    </p:spTree>
    <p:extLst>
      <p:ext uri="{BB962C8B-B14F-4D97-AF65-F5344CB8AC3E}">
        <p14:creationId xmlns:p14="http://schemas.microsoft.com/office/powerpoint/2010/main" val="2044877831"/>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6</Slides>
  <Notes>0</Notes>
  <HiddenSlides>0</HiddenSlides>
  <MMClips>0</MMClips>
  <ScaleCrop>false</ScaleCrop>
  <HeadingPairs>
    <vt:vector size="4" baseType="variant">
      <vt:variant>
        <vt:lpstr>Tema</vt:lpstr>
      </vt:variant>
      <vt:variant>
        <vt:i4>1</vt:i4>
      </vt:variant>
      <vt:variant>
        <vt:lpstr>Slayt Başlıkları</vt:lpstr>
      </vt:variant>
      <vt:variant>
        <vt:i4>6</vt:i4>
      </vt:variant>
    </vt:vector>
  </HeadingPairs>
  <TitlesOfParts>
    <vt:vector size="7" baseType="lpstr">
      <vt:lpstr>DividendVTI</vt:lpstr>
      <vt:lpstr>Veri organizasyonu</vt:lpstr>
      <vt:lpstr>Relational database system nedir ?</vt:lpstr>
      <vt:lpstr>Relational database system avantajları nelerdir?</vt:lpstr>
      <vt:lpstr>Ilısgısel olmayan verı tabanı(nosql) nedir?</vt:lpstr>
      <vt:lpstr>Ilişkisel olan ve ilişkisel olmayan sistem farkları nedir?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282</cp:revision>
  <dcterms:created xsi:type="dcterms:W3CDTF">2024-03-16T12:08:47Z</dcterms:created>
  <dcterms:modified xsi:type="dcterms:W3CDTF">2024-03-16T13:23:49Z</dcterms:modified>
</cp:coreProperties>
</file>