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95" r:id="rId3"/>
    <p:sldId id="275" r:id="rId4"/>
    <p:sldId id="263" r:id="rId5"/>
    <p:sldId id="261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5720" autoAdjust="0"/>
  </p:normalViewPr>
  <p:slideViewPr>
    <p:cSldViewPr snapToGrid="0">
      <p:cViewPr varScale="1">
        <p:scale>
          <a:sx n="60" d="100"/>
          <a:sy n="60" d="100"/>
        </p:scale>
        <p:origin x="19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48F27-5078-4ACE-8E67-790F8B3B25DB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2E68C-F7A2-4E49-BA64-C01FAA9E9E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66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7B4CF-42A9-4D53-9B29-355E676D2E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2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2E68C-F7A2-4E49-BA64-C01FAA9E9E9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6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2E68C-F7A2-4E49-BA64-C01FAA9E9E9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5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E2E68C-F7A2-4E49-BA64-C01FAA9E9E9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116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57B4CF-42A9-4D53-9B29-355E676D2E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00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36BC-71B5-DF5C-3BFD-04F498993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FC3AA-9E1F-3FBE-28F7-EAB5115585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1240E-10B6-4029-010F-8C8AC632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143-8C53-4152-BF17-F193DB5B30C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56648-64D7-E754-9B24-A13C195A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2C9A1-9230-560F-C35D-BB8F782B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4B8-ACDB-448F-9B4F-0F34D66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4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9A58-966A-EB71-7300-F2FA7FF69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C72410-091D-9431-845B-E0BA0863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E925-223F-E4F1-CFC7-A17CEAC8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143-8C53-4152-BF17-F193DB5B30C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1D48C-1936-A4BF-7758-8FDC28510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6083-0A4D-4249-617F-E813392ED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4B8-ACDB-448F-9B4F-0F34D66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7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D1531-7159-E0A7-A6EC-AA214E076D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3691-C7AF-A24D-399A-D563431F9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015A-F111-DD76-8A77-9EC1CF265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143-8C53-4152-BF17-F193DB5B30C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55E45-C817-BDDD-68DF-27F5F9EA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6956F-78B6-B062-10DC-4E5F0DA8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4B8-ACDB-448F-9B4F-0F34D66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8EFE-5D47-15D0-9E6A-46D570C6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72C31-E38A-2B3F-54A5-7DA612EE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309F-2DE1-0759-0124-E8AB9FF6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143-8C53-4152-BF17-F193DB5B30C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FCE3-4AD8-EF32-B400-BAF490A3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B814B-A09E-AE69-3A29-D58041AA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4B8-ACDB-448F-9B4F-0F34D66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4AFF-1D58-72C8-9092-99C0E4FD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1E0DA-E836-86A1-D583-789D0A787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D6C0-1077-9863-724F-54C9AF6D8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143-8C53-4152-BF17-F193DB5B30C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8044F-4C97-F24F-C9BC-F7A65C159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B7857-9308-E46D-F2D1-4F6CBF08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4B8-ACDB-448F-9B4F-0F34D66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45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C193-FBAF-A636-4900-442BE2F1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30AD-A1FC-FEA4-3309-4E18763714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A3B49-7F50-0878-4FF7-C8941D9A7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880E9E-50B6-30FA-F4A8-3C5AC670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143-8C53-4152-BF17-F193DB5B30C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4BDEE-8B76-11AF-0EC8-9C46214A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766AD-AFA2-8248-6920-98E928FC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4B8-ACDB-448F-9B4F-0F34D66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4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B5E07-5FCD-0DAF-BF8E-9ADCBB4EB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DDCF6-4950-A1ED-E5B8-55A8CC03D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5E350-9D41-3319-15AD-1B4CEE17BD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BBAF9-8EA9-1FEA-5F1D-E1F29E2E4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97A96E-33D7-E91D-1E13-AD10ABA4D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B86E63-D9F9-7CE3-3E60-4CFC9363C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143-8C53-4152-BF17-F193DB5B30C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067B1-AC43-949A-8ED5-F0C6F79F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14BE78-6B4D-2357-D025-527ACDCB7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4B8-ACDB-448F-9B4F-0F34D66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813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2404-D79F-86AD-B0CA-585A76B7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B4E9-0610-6DD9-0A4D-3FF203F0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143-8C53-4152-BF17-F193DB5B30C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487FB-C368-17EE-A2DA-F4A13794E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91AB9-3EFF-B8CA-31E1-81009B4A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4B8-ACDB-448F-9B4F-0F34D66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00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4E833-69AF-533C-9A06-217FA1EE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143-8C53-4152-BF17-F193DB5B30C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98C4E-B0E9-F3CA-A328-0488242E5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604F5-CF26-D7ED-229C-CEC414BB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4B8-ACDB-448F-9B4F-0F34D66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7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F1DF6-89DC-5D5B-2758-2B428C157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C86E-5CE1-EBF6-43BE-3DF6AD6CC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103FE-5882-2534-74D9-72925F278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3DB5E-B362-80E1-5631-6EC20097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143-8C53-4152-BF17-F193DB5B30C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42424-EACD-A3AB-FF44-6C82536A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A4A34-4BE9-1B1B-DAC9-6352114C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4B8-ACDB-448F-9B4F-0F34D66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FC60-BB4B-14AA-7759-A19CA447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54C564-BBBC-DAD5-1935-199D986F5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EA472-7FB5-2269-4520-79EC72815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D5AE8-523A-52EC-B3CE-C8D10A71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E143-8C53-4152-BF17-F193DB5B30C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08B78-DDB7-22C8-7B34-9DA5CB9C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B0FF0-0C1D-90D0-4BA7-C24BD51E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C4B8-ACDB-448F-9B4F-0F34D66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6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07330-BE97-9326-A5E4-9FEEC7FC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95C7B-CD92-A82A-5870-B49AF1A22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9305-AB82-3291-9650-19437B2F6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E143-8C53-4152-BF17-F193DB5B30CC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CEB0-2021-987F-FD7D-CC8CB2EA7F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3B87D-C3F8-03A0-262E-517AA5863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7C4B8-ACDB-448F-9B4F-0F34D6636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24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microsoft.com/office/2007/relationships/hdphoto" Target="../media/hdphoto1.wdp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7B2AE-AB0F-678B-DB79-6919A56C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2259"/>
            <a:ext cx="10515600" cy="4464704"/>
          </a:xfrm>
        </p:spPr>
        <p:txBody>
          <a:bodyPr/>
          <a:lstStyle/>
          <a:p>
            <a:pPr marL="0" indent="0" algn="ctr">
              <a:buNone/>
            </a:pPr>
            <a:r>
              <a:rPr lang="tr-TR" dirty="0"/>
              <a:t>YZM 511 - İstatistiksel Yapay Öğrenme</a:t>
            </a:r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r>
              <a:rPr lang="tr-TR" dirty="0"/>
              <a:t>5. Hafta: İstatistiksel Hipotez Testleri </a:t>
            </a:r>
            <a:endParaRPr lang="en-US" dirty="0"/>
          </a:p>
          <a:p>
            <a:pPr marL="0" indent="0" algn="ctr">
              <a:buNone/>
            </a:pPr>
            <a:r>
              <a:rPr lang="en-US" dirty="0" err="1"/>
              <a:t>Uygulama</a:t>
            </a:r>
            <a:r>
              <a:rPr lang="en-US" dirty="0"/>
              <a:t>: </a:t>
            </a:r>
            <a:r>
              <a:rPr lang="tr-TR" dirty="0"/>
              <a:t>A</a:t>
            </a:r>
            <a:r>
              <a:rPr lang="en-US" dirty="0"/>
              <a:t>/</a:t>
            </a:r>
            <a:r>
              <a:rPr lang="tr-TR" dirty="0"/>
              <a:t>B Testi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tr-TR" dirty="0"/>
              <a:t>2</a:t>
            </a:r>
            <a:r>
              <a:rPr lang="en-US" dirty="0"/>
              <a:t>9/11/2023</a:t>
            </a:r>
          </a:p>
        </p:txBody>
      </p:sp>
    </p:spTree>
    <p:extLst>
      <p:ext uri="{BB962C8B-B14F-4D97-AF65-F5344CB8AC3E}">
        <p14:creationId xmlns:p14="http://schemas.microsoft.com/office/powerpoint/2010/main" val="269923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graphic image of a store front with a sign on the door that says &quot;BRB&quot;, short for &quot;be right back&quot;.">
            <a:extLst>
              <a:ext uri="{FF2B5EF4-FFF2-40B4-BE49-F238E27FC236}">
                <a16:creationId xmlns:a16="http://schemas.microsoft.com/office/drawing/2014/main" id="{F93F140F-2E3F-CECF-BBD8-616CB64327F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249" y="1840201"/>
            <a:ext cx="4353684" cy="228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7,005,524 Store Images, Stock Photos, 3D objects, &amp; Vectors | Shutterstock">
            <a:extLst>
              <a:ext uri="{FF2B5EF4-FFF2-40B4-BE49-F238E27FC236}">
                <a16:creationId xmlns:a16="http://schemas.microsoft.com/office/drawing/2014/main" id="{F165A055-DD0C-C0F7-3C21-4D5B022905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77" t="27119" r="1577" b="17235"/>
          <a:stretch/>
        </p:blipFill>
        <p:spPr bwMode="auto">
          <a:xfrm>
            <a:off x="6279680" y="2147455"/>
            <a:ext cx="3514090" cy="210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4EB788-1E17-48AD-7ACB-3AC64B5BB112}"/>
              </a:ext>
            </a:extLst>
          </p:cNvPr>
          <p:cNvSpPr/>
          <p:nvPr/>
        </p:nvSpPr>
        <p:spPr>
          <a:xfrm>
            <a:off x="2161309" y="2147455"/>
            <a:ext cx="2327564" cy="19784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70996D-F583-9744-28AD-7C44BA636C55}"/>
              </a:ext>
            </a:extLst>
          </p:cNvPr>
          <p:cNvSpPr txBox="1"/>
          <p:nvPr/>
        </p:nvSpPr>
        <p:spPr>
          <a:xfrm>
            <a:off x="3566391" y="3562928"/>
            <a:ext cx="650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Şişli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7DBD3-CA49-30E5-4024-D4E0D6BE829B}"/>
              </a:ext>
            </a:extLst>
          </p:cNvPr>
          <p:cNvSpPr txBox="1"/>
          <p:nvPr/>
        </p:nvSpPr>
        <p:spPr>
          <a:xfrm>
            <a:off x="7524107" y="1778123"/>
            <a:ext cx="102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Kadıköy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51CD6C-9FFD-E0B1-A262-D13A019FEF55}"/>
                  </a:ext>
                </a:extLst>
              </p:cNvPr>
              <p:cNvSpPr txBox="1"/>
              <p:nvPr/>
            </p:nvSpPr>
            <p:spPr>
              <a:xfrm>
                <a:off x="2161309" y="1316981"/>
                <a:ext cx="2327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=30.000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851CD6C-9FFD-E0B1-A262-D13A019FE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09" y="1316981"/>
                <a:ext cx="232756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2B7A6D-FE0B-3A41-89E9-8387A7F76434}"/>
                  </a:ext>
                </a:extLst>
              </p:cNvPr>
              <p:cNvSpPr txBox="1"/>
              <p:nvPr/>
            </p:nvSpPr>
            <p:spPr>
              <a:xfrm>
                <a:off x="6872943" y="1316981"/>
                <a:ext cx="23275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=35.000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F2B7A6D-FE0B-3A41-89E9-8387A7F76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43" y="1316981"/>
                <a:ext cx="232756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63B7F5-2170-7CAD-3739-76F91BB09198}"/>
                  </a:ext>
                </a:extLst>
              </p:cNvPr>
              <p:cNvSpPr txBox="1"/>
              <p:nvPr/>
            </p:nvSpPr>
            <p:spPr>
              <a:xfrm>
                <a:off x="4209412" y="4649105"/>
                <a:ext cx="2327564" cy="55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tr-T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63B7F5-2170-7CAD-3739-76F91BB09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412" y="4649105"/>
                <a:ext cx="2327564" cy="55675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7EBA0B-6C48-CFB9-BB27-10DF9BB9507D}"/>
                  </a:ext>
                </a:extLst>
              </p:cNvPr>
              <p:cNvSpPr txBox="1"/>
              <p:nvPr/>
            </p:nvSpPr>
            <p:spPr>
              <a:xfrm>
                <a:off x="4216400" y="5077145"/>
                <a:ext cx="2327564" cy="55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tr-T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tr-T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7EBA0B-6C48-CFB9-BB27-10DF9BB950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00" y="5077145"/>
                <a:ext cx="2327564" cy="5567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738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4AC154B-E9DB-265A-36E1-A878E49E3179}"/>
              </a:ext>
            </a:extLst>
          </p:cNvPr>
          <p:cNvSpPr/>
          <p:nvPr/>
        </p:nvSpPr>
        <p:spPr>
          <a:xfrm>
            <a:off x="4581423" y="589019"/>
            <a:ext cx="1657554" cy="59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Çalışmanın türü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94BF5-7F9F-BCCB-7591-0C3D337DD951}"/>
              </a:ext>
            </a:extLst>
          </p:cNvPr>
          <p:cNvSpPr/>
          <p:nvPr/>
        </p:nvSpPr>
        <p:spPr>
          <a:xfrm>
            <a:off x="6467577" y="1570650"/>
            <a:ext cx="2153909" cy="59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Kar</a:t>
            </a:r>
            <a:r>
              <a:rPr lang="tr-TR" dirty="0" err="1">
                <a:solidFill>
                  <a:schemeClr val="tx1"/>
                </a:solidFill>
              </a:rPr>
              <a:t>şılaştırma</a:t>
            </a:r>
            <a:r>
              <a:rPr lang="tr-TR" dirty="0">
                <a:solidFill>
                  <a:schemeClr val="tx1"/>
                </a:solidFill>
              </a:rPr>
              <a:t> mı?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06AB06-BAAB-AC82-EC5C-4906C603EAD7}"/>
              </a:ext>
            </a:extLst>
          </p:cNvPr>
          <p:cNvSpPr/>
          <p:nvPr/>
        </p:nvSpPr>
        <p:spPr>
          <a:xfrm>
            <a:off x="2205820" y="1570650"/>
            <a:ext cx="2153909" cy="5916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İlişki mi?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22C68CF-35EB-4CEC-A630-3A21278A170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151508" y="311957"/>
            <a:ext cx="389961" cy="21274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073BBE0-BB29-DF11-BF27-79F6933B705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6282386" y="308503"/>
            <a:ext cx="389961" cy="2134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B671BF0-0567-4CE2-1338-3DF3D3773F4B}"/>
              </a:ext>
            </a:extLst>
          </p:cNvPr>
          <p:cNvSpPr/>
          <p:nvPr/>
        </p:nvSpPr>
        <p:spPr>
          <a:xfrm>
            <a:off x="5388175" y="3321843"/>
            <a:ext cx="1631577" cy="686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İki grubun karşılaştırılması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0958D6-6804-39B8-8853-7E639BE75AE0}"/>
              </a:ext>
            </a:extLst>
          </p:cNvPr>
          <p:cNvSpPr/>
          <p:nvPr/>
        </p:nvSpPr>
        <p:spPr>
          <a:xfrm>
            <a:off x="3015709" y="3321843"/>
            <a:ext cx="1956638" cy="717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İkiden fazla grubun karşılaştırılması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37CFE3F-005E-345C-208C-BD287F4A1262}"/>
              </a:ext>
            </a:extLst>
          </p:cNvPr>
          <p:cNvCxnSpPr>
            <a:cxnSpLocks/>
          </p:cNvCxnSpPr>
          <p:nvPr/>
        </p:nvCxnSpPr>
        <p:spPr>
          <a:xfrm rot="5400000">
            <a:off x="6272596" y="1293588"/>
            <a:ext cx="389961" cy="212742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E325DB4-1E10-886E-130E-689DEE06D4B8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03474" y="1290134"/>
            <a:ext cx="389961" cy="2134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373CE70-E562-C946-317E-D885029F9999}"/>
              </a:ext>
            </a:extLst>
          </p:cNvPr>
          <p:cNvSpPr/>
          <p:nvPr/>
        </p:nvSpPr>
        <p:spPr>
          <a:xfrm>
            <a:off x="8747503" y="2532135"/>
            <a:ext cx="1836238" cy="512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Parametrik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E501EE-ADC8-CAC8-8EEF-C2628A3263FF}"/>
              </a:ext>
            </a:extLst>
          </p:cNvPr>
          <p:cNvSpPr/>
          <p:nvPr/>
        </p:nvSpPr>
        <p:spPr>
          <a:xfrm>
            <a:off x="4680033" y="2537002"/>
            <a:ext cx="1558944" cy="5120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Parametrik olmayan test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5BEF50-0768-C9D8-7A63-FCF7B18D5DD6}"/>
              </a:ext>
            </a:extLst>
          </p:cNvPr>
          <p:cNvSpPr/>
          <p:nvPr/>
        </p:nvSpPr>
        <p:spPr>
          <a:xfrm>
            <a:off x="9916999" y="3321843"/>
            <a:ext cx="1631577" cy="6868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İki grubun karşılaştırılması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94EAFD-6EB7-C2FC-096D-48F3DDAD63D4}"/>
              </a:ext>
            </a:extLst>
          </p:cNvPr>
          <p:cNvSpPr/>
          <p:nvPr/>
        </p:nvSpPr>
        <p:spPr>
          <a:xfrm>
            <a:off x="7544533" y="3321843"/>
            <a:ext cx="1956638" cy="7173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İkiden fazla grubun karşılaştırılması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53BF87-8BED-060B-FC7A-589204990A64}"/>
              </a:ext>
            </a:extLst>
          </p:cNvPr>
          <p:cNvSpPr/>
          <p:nvPr/>
        </p:nvSpPr>
        <p:spPr>
          <a:xfrm>
            <a:off x="10008487" y="4396868"/>
            <a:ext cx="1558944" cy="350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t testi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CFD6EF-FB4D-A1FA-51E6-07E5FE944FA1}"/>
              </a:ext>
            </a:extLst>
          </p:cNvPr>
          <p:cNvSpPr/>
          <p:nvPr/>
        </p:nvSpPr>
        <p:spPr>
          <a:xfrm>
            <a:off x="7634424" y="4449683"/>
            <a:ext cx="1558944" cy="350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ANOVA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CF040E-8411-1C7E-EA41-A14A524C3829}"/>
              </a:ext>
            </a:extLst>
          </p:cNvPr>
          <p:cNvSpPr/>
          <p:nvPr/>
        </p:nvSpPr>
        <p:spPr>
          <a:xfrm>
            <a:off x="5424490" y="4288017"/>
            <a:ext cx="1558945" cy="4861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Mann-Whitney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6238BE-FBC4-2428-4F1E-C990FFA72661}"/>
              </a:ext>
            </a:extLst>
          </p:cNvPr>
          <p:cNvSpPr/>
          <p:nvPr/>
        </p:nvSpPr>
        <p:spPr>
          <a:xfrm>
            <a:off x="3413403" y="4300208"/>
            <a:ext cx="1558944" cy="3501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 err="1">
                <a:solidFill>
                  <a:schemeClr val="tx1"/>
                </a:solidFill>
              </a:rPr>
              <a:t>Kruskal</a:t>
            </a:r>
            <a:r>
              <a:rPr lang="tr-TR" dirty="0">
                <a:solidFill>
                  <a:schemeClr val="tx1"/>
                </a:solidFill>
              </a:rPr>
              <a:t>-Wallis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AADEF5-58CB-092D-D3B9-5911EE233BE8}"/>
              </a:ext>
            </a:extLst>
          </p:cNvPr>
          <p:cNvCxnSpPr>
            <a:stCxn id="14" idx="2"/>
          </p:cNvCxnSpPr>
          <p:nvPr/>
        </p:nvCxnSpPr>
        <p:spPr>
          <a:xfrm>
            <a:off x="3994028" y="4039208"/>
            <a:ext cx="0" cy="2488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B4C923-A06B-397A-145E-35E1C812C16A}"/>
              </a:ext>
            </a:extLst>
          </p:cNvPr>
          <p:cNvCxnSpPr/>
          <p:nvPr/>
        </p:nvCxnSpPr>
        <p:spPr>
          <a:xfrm>
            <a:off x="6358270" y="4008741"/>
            <a:ext cx="0" cy="279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D28B22-506F-CC4F-CB4A-F433103FC070}"/>
              </a:ext>
            </a:extLst>
          </p:cNvPr>
          <p:cNvCxnSpPr>
            <a:cxnSpLocks/>
          </p:cNvCxnSpPr>
          <p:nvPr/>
        </p:nvCxnSpPr>
        <p:spPr>
          <a:xfrm>
            <a:off x="8424531" y="4039208"/>
            <a:ext cx="0" cy="388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1D0FEFE-0D36-1E07-AEF6-BA2F9FB48676}"/>
              </a:ext>
            </a:extLst>
          </p:cNvPr>
          <p:cNvCxnSpPr>
            <a:cxnSpLocks/>
          </p:cNvCxnSpPr>
          <p:nvPr/>
        </p:nvCxnSpPr>
        <p:spPr>
          <a:xfrm>
            <a:off x="10732787" y="4008741"/>
            <a:ext cx="0" cy="3881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0E001BC-58F7-0C7B-3FF8-5FFDD9D9B8ED}"/>
              </a:ext>
            </a:extLst>
          </p:cNvPr>
          <p:cNvCxnSpPr>
            <a:stCxn id="18" idx="2"/>
            <a:endCxn id="13" idx="0"/>
          </p:cNvCxnSpPr>
          <p:nvPr/>
        </p:nvCxnSpPr>
        <p:spPr>
          <a:xfrm rot="16200000" flipH="1">
            <a:off x="5695356" y="2813234"/>
            <a:ext cx="272757" cy="7444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192FB14-936D-0211-F7A8-527DEF68C901}"/>
              </a:ext>
            </a:extLst>
          </p:cNvPr>
          <p:cNvCxnSpPr>
            <a:endCxn id="14" idx="0"/>
          </p:cNvCxnSpPr>
          <p:nvPr/>
        </p:nvCxnSpPr>
        <p:spPr>
          <a:xfrm rot="10800000" flipV="1">
            <a:off x="3994029" y="3189767"/>
            <a:ext cx="1465477" cy="1320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65227C1E-02E1-9204-CF3B-77643CE5EC96}"/>
              </a:ext>
            </a:extLst>
          </p:cNvPr>
          <p:cNvCxnSpPr/>
          <p:nvPr/>
        </p:nvCxnSpPr>
        <p:spPr>
          <a:xfrm rot="16200000" flipH="1">
            <a:off x="10224179" y="2798107"/>
            <a:ext cx="272757" cy="74445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E8D98D7-4BF3-0D44-5DAE-9E6AD6781701}"/>
              </a:ext>
            </a:extLst>
          </p:cNvPr>
          <p:cNvCxnSpPr/>
          <p:nvPr/>
        </p:nvCxnSpPr>
        <p:spPr>
          <a:xfrm rot="10800000" flipV="1">
            <a:off x="8522852" y="3174640"/>
            <a:ext cx="1465477" cy="1320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32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63958-4739-E7D9-9FBC-2A575708A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3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SORU 1</a:t>
            </a:r>
          </a:p>
          <a:p>
            <a:r>
              <a:rPr lang="tr-TR" strike="sngStrike" dirty="0"/>
              <a:t>İlişki mi? </a:t>
            </a:r>
            <a:r>
              <a:rPr lang="tr-TR" dirty="0"/>
              <a:t>Karşılaştırma mı?</a:t>
            </a:r>
          </a:p>
          <a:p>
            <a:pPr marL="0" indent="0">
              <a:buNone/>
            </a:pPr>
            <a:r>
              <a:rPr lang="tr-TR" dirty="0"/>
              <a:t>SORU 2</a:t>
            </a:r>
          </a:p>
          <a:p>
            <a:r>
              <a:rPr lang="tr-TR" dirty="0"/>
              <a:t> Kaç grubu karşılaştıracağız?</a:t>
            </a:r>
          </a:p>
          <a:p>
            <a:pPr marL="0" indent="0">
              <a:buNone/>
            </a:pPr>
            <a:r>
              <a:rPr lang="tr-TR" dirty="0"/>
              <a:t>SORU 3</a:t>
            </a:r>
          </a:p>
          <a:p>
            <a:r>
              <a:rPr lang="tr-TR" dirty="0"/>
              <a:t>Parametrik test mi? Parametrik olmayan test mi?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81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C24E4-1E3F-91FD-BA5E-D7DD71E0D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30" y="1981827"/>
            <a:ext cx="10515600" cy="383626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dirty="0" err="1">
                <a:solidFill>
                  <a:srgbClr val="FF0000"/>
                </a:solidFill>
                <a:effectLst/>
                <a:latin typeface="Söhne"/>
              </a:rPr>
              <a:t>Parametrik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Söhne"/>
              </a:rPr>
              <a:t>Testler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Söhne"/>
              </a:rPr>
              <a:t>:</a:t>
            </a:r>
            <a:r>
              <a:rPr lang="tr-TR" sz="2400" b="1" i="0" dirty="0">
                <a:solidFill>
                  <a:srgbClr val="FF0000"/>
                </a:solidFill>
                <a:effectLst/>
                <a:latin typeface="Söhne"/>
              </a:rPr>
              <a:t> </a:t>
            </a:r>
            <a:r>
              <a:rPr lang="tr-TR" sz="2400" b="0" i="0" dirty="0">
                <a:effectLst/>
                <a:latin typeface="Söhne"/>
              </a:rPr>
              <a:t>V</a:t>
            </a:r>
            <a:r>
              <a:rPr lang="en-US" sz="2400" b="0" i="0" dirty="0" err="1">
                <a:effectLst/>
                <a:latin typeface="Söhne"/>
              </a:rPr>
              <a:t>eri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dağılımları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ile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ilgili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belirli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varsayımları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karşılayan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veriler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için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kullanılır</a:t>
            </a:r>
            <a:r>
              <a:rPr lang="en-US" sz="2400" b="0" i="0" dirty="0">
                <a:effectLst/>
                <a:latin typeface="Söhne"/>
              </a:rPr>
              <a:t>. Bu </a:t>
            </a:r>
            <a:r>
              <a:rPr lang="en-US" sz="2400" b="0" i="0" dirty="0" err="1">
                <a:effectLst/>
                <a:latin typeface="Söhne"/>
              </a:rPr>
              <a:t>testler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genellikle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aşağıdaki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varsayımlara</a:t>
            </a:r>
            <a:r>
              <a:rPr lang="en-US" sz="2400" b="0" i="0" dirty="0">
                <a:effectLst/>
                <a:latin typeface="Söhne"/>
              </a:rPr>
              <a:t> </a:t>
            </a:r>
            <a:r>
              <a:rPr lang="en-US" sz="2400" b="0" i="0" dirty="0" err="1">
                <a:effectLst/>
                <a:latin typeface="Söhne"/>
              </a:rPr>
              <a:t>dayanır</a:t>
            </a:r>
            <a:r>
              <a:rPr lang="en-US" sz="2400" b="0" i="0" dirty="0">
                <a:effectLst/>
                <a:latin typeface="Söhne"/>
              </a:rPr>
              <a:t>:</a:t>
            </a:r>
          </a:p>
          <a:p>
            <a:pPr marL="0" indent="0" algn="just">
              <a:buNone/>
            </a:pPr>
            <a:r>
              <a:rPr lang="tr-TR" sz="2000" b="1" i="0" dirty="0">
                <a:effectLst/>
                <a:latin typeface="Söhne"/>
              </a:rPr>
              <a:t>	</a:t>
            </a:r>
            <a:r>
              <a:rPr lang="en-US" sz="2000" b="1" i="0" dirty="0">
                <a:effectLst/>
                <a:latin typeface="Söhne"/>
              </a:rPr>
              <a:t>Normal </a:t>
            </a:r>
            <a:r>
              <a:rPr lang="en-US" sz="2000" b="1" i="0" dirty="0" err="1">
                <a:effectLst/>
                <a:latin typeface="Söhne"/>
              </a:rPr>
              <a:t>Dağılım</a:t>
            </a:r>
            <a:r>
              <a:rPr lang="en-US" sz="2000" b="1" i="0" dirty="0">
                <a:effectLst/>
                <a:latin typeface="Söhne"/>
              </a:rPr>
              <a:t>: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Verinin</a:t>
            </a:r>
            <a:r>
              <a:rPr lang="en-US" sz="2000" b="0" i="0" dirty="0">
                <a:effectLst/>
                <a:latin typeface="Söhne"/>
              </a:rPr>
              <a:t> normal (Gauss) </a:t>
            </a:r>
            <a:r>
              <a:rPr lang="en-US" sz="2000" b="0" i="0" dirty="0" err="1">
                <a:effectLst/>
                <a:latin typeface="Söhne"/>
              </a:rPr>
              <a:t>dağılımına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uyduğu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varsayılır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  <a:p>
            <a:pPr marL="0" indent="0" algn="just">
              <a:buNone/>
            </a:pPr>
            <a:r>
              <a:rPr lang="tr-TR" sz="2000" b="1" i="0" dirty="0">
                <a:effectLst/>
                <a:latin typeface="Söhne"/>
              </a:rPr>
              <a:t>	</a:t>
            </a:r>
            <a:r>
              <a:rPr lang="en-US" sz="2000" b="1" i="0" dirty="0" err="1">
                <a:effectLst/>
                <a:latin typeface="Söhne"/>
              </a:rPr>
              <a:t>Varyans</a:t>
            </a:r>
            <a:r>
              <a:rPr lang="en-US" sz="2000" b="1" i="0" dirty="0">
                <a:effectLst/>
                <a:latin typeface="Söhne"/>
              </a:rPr>
              <a:t> </a:t>
            </a:r>
            <a:r>
              <a:rPr lang="en-US" sz="2000" b="1" i="0" dirty="0" err="1">
                <a:effectLst/>
                <a:latin typeface="Söhne"/>
              </a:rPr>
              <a:t>Homojenliği</a:t>
            </a:r>
            <a:r>
              <a:rPr lang="en-US" sz="2000" b="1" i="0" dirty="0">
                <a:effectLst/>
                <a:latin typeface="Söhne"/>
              </a:rPr>
              <a:t>:</a:t>
            </a:r>
            <a:r>
              <a:rPr lang="en-US" sz="2000" b="0" i="0" dirty="0">
                <a:effectLst/>
                <a:latin typeface="Söhne"/>
              </a:rPr>
              <a:t> Test </a:t>
            </a:r>
            <a:r>
              <a:rPr lang="en-US" sz="2000" b="0" i="0" dirty="0" err="1">
                <a:effectLst/>
                <a:latin typeface="Söhne"/>
              </a:rPr>
              <a:t>edilen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grupların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varyanslarının</a:t>
            </a:r>
            <a:r>
              <a:rPr lang="tr-TR" sz="2000" dirty="0">
                <a:latin typeface="Söhne"/>
              </a:rPr>
              <a:t> </a:t>
            </a:r>
            <a:r>
              <a:rPr lang="en-US" sz="2000" b="0" i="0" dirty="0">
                <a:effectLst/>
                <a:latin typeface="Söhne"/>
              </a:rPr>
              <a:t>(homoscedasticity)</a:t>
            </a:r>
            <a:r>
              <a:rPr lang="tr-TR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aynı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olduğu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tr-TR" sz="2000" b="0" i="0" dirty="0">
                <a:effectLst/>
                <a:latin typeface="Söhne"/>
              </a:rPr>
              <a:t>	</a:t>
            </a:r>
            <a:r>
              <a:rPr lang="en-US" sz="2000" b="0" i="0" dirty="0" err="1">
                <a:effectLst/>
                <a:latin typeface="Söhne"/>
              </a:rPr>
              <a:t>varsayılır</a:t>
            </a:r>
            <a:r>
              <a:rPr lang="en-US" sz="2000" b="0" i="0" dirty="0">
                <a:effectLst/>
                <a:latin typeface="Söhne"/>
              </a:rPr>
              <a:t>.</a:t>
            </a:r>
            <a:endParaRPr lang="tr-TR" sz="2000" b="0" i="0" dirty="0">
              <a:effectLst/>
              <a:latin typeface="Söhne"/>
            </a:endParaRPr>
          </a:p>
          <a:p>
            <a:pPr marL="0" indent="0" algn="just">
              <a:buNone/>
            </a:pPr>
            <a:r>
              <a:rPr lang="tr-TR" sz="2000" b="1" i="0" dirty="0">
                <a:effectLst/>
                <a:latin typeface="Söhne"/>
              </a:rPr>
              <a:t>	</a:t>
            </a:r>
            <a:r>
              <a:rPr lang="en-US" sz="2000" b="1" i="0" dirty="0" err="1">
                <a:effectLst/>
                <a:latin typeface="Söhne"/>
              </a:rPr>
              <a:t>Bağımsızlık</a:t>
            </a:r>
            <a:r>
              <a:rPr lang="en-US" sz="2000" b="1" i="0" dirty="0">
                <a:effectLst/>
                <a:latin typeface="Söhne"/>
              </a:rPr>
              <a:t>: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Gözlemlerin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birbirinden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bağımsız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olduğu</a:t>
            </a:r>
            <a:r>
              <a:rPr lang="en-US" sz="2000" b="0" i="0" dirty="0">
                <a:effectLst/>
                <a:latin typeface="Söhne"/>
              </a:rPr>
              <a:t> </a:t>
            </a:r>
            <a:r>
              <a:rPr lang="en-US" sz="2000" b="0" i="0" dirty="0" err="1">
                <a:effectLst/>
                <a:latin typeface="Söhne"/>
              </a:rPr>
              <a:t>varsayılır</a:t>
            </a:r>
            <a:r>
              <a:rPr lang="en-US" sz="2000" b="0" i="0" dirty="0">
                <a:effectLst/>
                <a:latin typeface="Söhne"/>
              </a:rPr>
              <a:t>.</a:t>
            </a:r>
          </a:p>
          <a:p>
            <a:endParaRPr lang="tr-TR" sz="2400" dirty="0"/>
          </a:p>
          <a:p>
            <a:pPr marL="0" indent="0">
              <a:buNone/>
            </a:pPr>
            <a:r>
              <a:rPr lang="tr-TR" sz="2400" b="1" dirty="0">
                <a:solidFill>
                  <a:srgbClr val="FF0000"/>
                </a:solidFill>
              </a:rPr>
              <a:t>Parametrik olmayan test: 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Non-</a:t>
            </a:r>
            <a:r>
              <a:rPr lang="en-US" sz="2400" b="0" i="0" dirty="0" err="1">
                <a:solidFill>
                  <a:srgbClr val="0F0F0F"/>
                </a:solidFill>
                <a:effectLst/>
                <a:latin typeface="Söhne"/>
              </a:rPr>
              <a:t>parametrik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0F0F0F"/>
                </a:solidFill>
                <a:effectLst/>
                <a:latin typeface="Söhne"/>
              </a:rPr>
              <a:t>testler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, </a:t>
            </a:r>
            <a:r>
              <a:rPr lang="en-US" sz="2400" b="0" i="0" dirty="0" err="1">
                <a:solidFill>
                  <a:srgbClr val="0F0F0F"/>
                </a:solidFill>
                <a:effectLst/>
                <a:latin typeface="Söhne"/>
              </a:rPr>
              <a:t>verinin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0F0F0F"/>
                </a:solidFill>
                <a:effectLst/>
                <a:latin typeface="Söhne"/>
              </a:rPr>
              <a:t>dağılımı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0F0F0F"/>
                </a:solidFill>
                <a:effectLst/>
                <a:latin typeface="Söhne"/>
              </a:rPr>
              <a:t>hakkında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0F0F0F"/>
                </a:solidFill>
                <a:effectLst/>
                <a:latin typeface="Söhne"/>
              </a:rPr>
              <a:t>spesifik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0F0F0F"/>
                </a:solidFill>
                <a:effectLst/>
                <a:latin typeface="Söhne"/>
              </a:rPr>
              <a:t>varsayımlar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0F0F0F"/>
                </a:solidFill>
                <a:effectLst/>
                <a:latin typeface="Söhne"/>
              </a:rPr>
              <a:t>yapmadan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0F0F0F"/>
                </a:solidFill>
                <a:effectLst/>
                <a:latin typeface="Söhne"/>
              </a:rPr>
              <a:t>kullanılan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 </a:t>
            </a:r>
            <a:r>
              <a:rPr lang="en-US" sz="2400" b="0" i="0" dirty="0" err="1">
                <a:solidFill>
                  <a:srgbClr val="0F0F0F"/>
                </a:solidFill>
                <a:effectLst/>
                <a:latin typeface="Söhne"/>
              </a:rPr>
              <a:t>testlerdir</a:t>
            </a:r>
            <a:r>
              <a:rPr lang="en-US" sz="2400" b="0" i="0" dirty="0">
                <a:solidFill>
                  <a:srgbClr val="0F0F0F"/>
                </a:solidFill>
                <a:effectLst/>
                <a:latin typeface="Söhne"/>
              </a:rPr>
              <a:t>. </a:t>
            </a:r>
            <a:r>
              <a:rPr lang="tr-TR" sz="2400" dirty="0">
                <a:solidFill>
                  <a:srgbClr val="0F0F0F"/>
                </a:solidFill>
                <a:latin typeface="Söhne"/>
              </a:rPr>
              <a:t>(Yukarıdaki varsayımlar aranmaz.)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8748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AF6E2286-D58D-E72D-ECCA-C536ADF306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72" y="1425217"/>
            <a:ext cx="9144018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4D6801-3ABB-5065-FDE2-3E535E1BBA03}"/>
                  </a:ext>
                </a:extLst>
              </p:cNvPr>
              <p:cNvSpPr txBox="1"/>
              <p:nvPr/>
            </p:nvSpPr>
            <p:spPr>
              <a:xfrm>
                <a:off x="9280176" y="3928613"/>
                <a:ext cx="2327564" cy="55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tr-T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tr-T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24D6801-3ABB-5065-FDE2-3E535E1BB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0176" y="3928613"/>
                <a:ext cx="2327564" cy="5567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C756C9-95B8-050F-3C84-133A10D9779C}"/>
                  </a:ext>
                </a:extLst>
              </p:cNvPr>
              <p:cNvSpPr txBox="1"/>
              <p:nvPr/>
            </p:nvSpPr>
            <p:spPr>
              <a:xfrm>
                <a:off x="9287164" y="4356654"/>
                <a:ext cx="2327564" cy="556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tr-T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1 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µ</m:t>
                          </m:r>
                        </m:e>
                        <m:sub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tr-TR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C756C9-95B8-050F-3C84-133A10D97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164" y="4356654"/>
                <a:ext cx="2327564" cy="5567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EFC4B0F-200E-D6CD-C6C9-096ED14C7153}"/>
              </a:ext>
            </a:extLst>
          </p:cNvPr>
          <p:cNvSpPr txBox="1"/>
          <p:nvPr/>
        </p:nvSpPr>
        <p:spPr>
          <a:xfrm>
            <a:off x="1561214" y="556021"/>
            <a:ext cx="5967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 = </a:t>
            </a:r>
            <a:r>
              <a:rPr lang="en-US" dirty="0" err="1"/>
              <a:t>Anlam</a:t>
            </a:r>
            <a:r>
              <a:rPr lang="tr-TR" dirty="0" err="1"/>
              <a:t>lılık</a:t>
            </a:r>
            <a:r>
              <a:rPr lang="tr-TR" dirty="0"/>
              <a:t> düzeyini ifade eder. (ret bölgeleri)</a:t>
            </a:r>
          </a:p>
          <a:p>
            <a:r>
              <a:rPr lang="tr-TR" dirty="0"/>
              <a:t>(1-</a:t>
            </a:r>
            <a:r>
              <a:rPr lang="el-GR" dirty="0"/>
              <a:t> α</a:t>
            </a:r>
            <a:r>
              <a:rPr lang="tr-TR" dirty="0"/>
              <a:t>) </a:t>
            </a:r>
            <a:r>
              <a:rPr lang="en-US" dirty="0"/>
              <a:t>= G</a:t>
            </a:r>
            <a:r>
              <a:rPr lang="tr-TR" dirty="0" err="1"/>
              <a:t>üven</a:t>
            </a:r>
            <a:r>
              <a:rPr lang="tr-TR" dirty="0"/>
              <a:t> aralığı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20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206</Words>
  <Application>Microsoft Office PowerPoint</Application>
  <PresentationFormat>Widescreen</PresentationFormat>
  <Paragraphs>46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</cp:revision>
  <dcterms:created xsi:type="dcterms:W3CDTF">2023-11-20T00:34:11Z</dcterms:created>
  <dcterms:modified xsi:type="dcterms:W3CDTF">2023-11-30T19:17:57Z</dcterms:modified>
</cp:coreProperties>
</file>