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56" r:id="rId5"/>
    <p:sldId id="331" r:id="rId6"/>
    <p:sldId id="357" r:id="rId7"/>
    <p:sldId id="416" r:id="rId8"/>
    <p:sldId id="420" r:id="rId9"/>
    <p:sldId id="421" r:id="rId10"/>
    <p:sldId id="425" r:id="rId11"/>
    <p:sldId id="422" r:id="rId12"/>
    <p:sldId id="423" r:id="rId13"/>
    <p:sldId id="418" r:id="rId14"/>
    <p:sldId id="426" r:id="rId15"/>
    <p:sldId id="424" r:id="rId16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63B"/>
    <a:srgbClr val="FBB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134" d="100"/>
          <a:sy n="134" d="100"/>
        </p:scale>
        <p:origin x="1544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3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48B38-53CC-4EF2-BC8B-1DD8CE842D38}" type="datetimeFigureOut">
              <a:rPr lang="da-DK" smtClean="0"/>
              <a:t>15-05-2024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684A9-5C9C-4A80-9324-51259C18F5D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5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5" b="7177"/>
          <a:stretch/>
        </p:blipFill>
        <p:spPr>
          <a:xfrm>
            <a:off x="0" y="1122363"/>
            <a:ext cx="9144000" cy="5735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914400"/>
            <a:ext cx="7772400" cy="7620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753735"/>
            <a:ext cx="6858000" cy="47783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15-05-2024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27363"/>
            <a:ext cx="1971675" cy="5449599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27363"/>
            <a:ext cx="5800725" cy="5449599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15-05-2024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24" b="30025"/>
          <a:stretch/>
        </p:blipFill>
        <p:spPr>
          <a:xfrm>
            <a:off x="0" y="-26521"/>
            <a:ext cx="5987143" cy="48271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8736" y="3449782"/>
            <a:ext cx="6151851" cy="1725763"/>
          </a:xfrm>
        </p:spPr>
        <p:txBody>
          <a:bodyPr anchor="b">
            <a:normAutofit/>
          </a:bodyPr>
          <a:lstStyle>
            <a:lvl1pPr algn="r"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8736" y="5175545"/>
            <a:ext cx="6151851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0016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15-05-2024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15-05-2024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44236"/>
            <a:ext cx="7886700" cy="104645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15-05-2024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15-05-2024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15-05-2024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15-05-2024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15-05-2024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00163B">
                    <a:alpha val="40000"/>
                  </a:srgb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3B7649C-A498-2348-927A-8FE587E71C83}" type="datetimeFigureOut">
              <a:rPr lang="da-DK" smtClean="0"/>
              <a:pPr/>
              <a:t>15-05-2024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00163B">
                    <a:alpha val="40000"/>
                  </a:srgb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00163B">
                    <a:alpha val="40000"/>
                  </a:srgb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7135B9B3-E671-A841-8E8B-40D0802D070C}" type="slidenum">
              <a:rPr lang="da-DK" smtClean="0"/>
              <a:pPr/>
              <a:t>‹nr.›</a:t>
            </a:fld>
            <a:endParaRPr lang="da-DK"/>
          </a:p>
        </p:txBody>
      </p:sp>
      <p:pic>
        <p:nvPicPr>
          <p:cNvPr id="7" name="Picture 6" descr="CPHbusiness_RGB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752" y="-100255"/>
            <a:ext cx="2347874" cy="9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7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BB040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Dataanalyse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742950" y="1753735"/>
            <a:ext cx="8401050" cy="477837"/>
          </a:xfrm>
        </p:spPr>
        <p:txBody>
          <a:bodyPr>
            <a:normAutofit/>
          </a:bodyPr>
          <a:lstStyle/>
          <a:p>
            <a:r>
              <a:rPr lang="da-DK" dirty="0" err="1">
                <a:sym typeface="Wingdings" panose="05000000000000000000" pitchFamily="2" charset="2"/>
              </a:rPr>
              <a:t>Bigrams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and graphs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975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 descr="Et billede, der indeholder tekst, Ansigt, skærmbillede, person&#10;&#10;Automatisk genereret beskrivelse">
            <a:extLst>
              <a:ext uri="{FF2B5EF4-FFF2-40B4-BE49-F238E27FC236}">
                <a16:creationId xmlns:a16="http://schemas.microsoft.com/office/drawing/2014/main" id="{9E82F699-F196-286C-A49B-8345EB531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51" y="536712"/>
            <a:ext cx="3527852" cy="5466522"/>
          </a:xfrm>
          <a:prstGeom prst="rect">
            <a:avLst/>
          </a:prstGeom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E92235C6-E04F-5440-64A7-14D8A6D7DBAB}"/>
              </a:ext>
            </a:extLst>
          </p:cNvPr>
          <p:cNvSpPr txBox="1"/>
          <p:nvPr/>
        </p:nvSpPr>
        <p:spPr>
          <a:xfrm>
            <a:off x="4061602" y="805069"/>
            <a:ext cx="487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hent alle 1.maj-taler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find Mette F’s taler og plot zips lov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Gør det samme for Johanne Schmidt </a:t>
            </a:r>
          </a:p>
        </p:txBody>
      </p:sp>
      <p:pic>
        <p:nvPicPr>
          <p:cNvPr id="6" name="Billede 5" descr="Et billede, der indeholder diagram, skærmbillede, Kurve, linje/række&#10;&#10;Automatisk genereret beskrivelse">
            <a:extLst>
              <a:ext uri="{FF2B5EF4-FFF2-40B4-BE49-F238E27FC236}">
                <a16:creationId xmlns:a16="http://schemas.microsoft.com/office/drawing/2014/main" id="{6D0C9700-2010-5C49-B942-9A1CC8B8F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069" y="1842818"/>
            <a:ext cx="4776565" cy="421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13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 descr="Et billede, der indeholder tekst, Ansigt, skærmbillede, person&#10;&#10;Automatisk genereret beskrivelse">
            <a:extLst>
              <a:ext uri="{FF2B5EF4-FFF2-40B4-BE49-F238E27FC236}">
                <a16:creationId xmlns:a16="http://schemas.microsoft.com/office/drawing/2014/main" id="{9E82F699-F196-286C-A49B-8345EB531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18" y="411572"/>
            <a:ext cx="3640684" cy="5641359"/>
          </a:xfrm>
          <a:prstGeom prst="rect">
            <a:avLst/>
          </a:prstGeom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E92235C6-E04F-5440-64A7-14D8A6D7DBAB}"/>
              </a:ext>
            </a:extLst>
          </p:cNvPr>
          <p:cNvSpPr txBox="1"/>
          <p:nvPr/>
        </p:nvSpPr>
        <p:spPr>
          <a:xfrm>
            <a:off x="4061602" y="805069"/>
            <a:ext cx="48736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hent alle 1.maj-taler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/>
              <a:t>start selenium-server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/>
              <a:t>konstruer søge-url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/>
              <a:t>åbne url med driver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/>
              <a:t>find all link-elementer med rselenium (tjek manual)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/>
              <a:t>for hvert link: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a-DK"/>
              <a:t>navigér til linket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a-DK"/>
              <a:t>find speech-teksten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a-DK"/>
              <a:t>content=getElementText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a-DK"/>
              <a:t>læg indhold i liste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/>
              <a:t>Overvej scrolling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/>
              <a:t>lav din liste om til en dataframe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947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6A9-DD2C-4814-A0B5-524D887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Power &amp; El-giganten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A41979-4A14-4DB3-B297-AFF652813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Sentiment</a:t>
            </a:r>
          </a:p>
        </p:txBody>
      </p:sp>
    </p:spTree>
    <p:extLst>
      <p:ext uri="{BB962C8B-B14F-4D97-AF65-F5344CB8AC3E}">
        <p14:creationId xmlns:p14="http://schemas.microsoft.com/office/powerpoint/2010/main" val="407623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Kurve, diagram, skærmbillede&#10;&#10;Automatisk genereret beskrivelse">
            <a:extLst>
              <a:ext uri="{FF2B5EF4-FFF2-40B4-BE49-F238E27FC236}">
                <a16:creationId xmlns:a16="http://schemas.microsoft.com/office/drawing/2014/main" id="{5326BD8B-A879-DBCD-2D6A-4B3262D6C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731" y="1507547"/>
            <a:ext cx="4845269" cy="310884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7F795D6-C601-4670-8E9A-AEF09D7D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660115"/>
          </a:xfrm>
        </p:spPr>
        <p:txBody>
          <a:bodyPr anchor="ctr">
            <a:normAutofit/>
          </a:bodyPr>
          <a:lstStyle/>
          <a:p>
            <a:pPr algn="ctr"/>
            <a:r>
              <a:rPr lang="en-US" sz="3300" dirty="0"/>
              <a:t>Agenda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35230-F3D9-42B4-9D73-AE1666D46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912" y="1429170"/>
            <a:ext cx="5814192" cy="4235906"/>
          </a:xfrm>
        </p:spPr>
        <p:txBody>
          <a:bodyPr>
            <a:normAutofit/>
          </a:bodyPr>
          <a:lstStyle/>
          <a:p>
            <a:r>
              <a:rPr lang="da-DK" sz="2000" dirty="0" err="1"/>
              <a:t>Bigrams</a:t>
            </a:r>
          </a:p>
          <a:p>
            <a:pPr lvl="1"/>
            <a:r>
              <a:rPr lang="da-DK" sz="1800" dirty="0" err="1"/>
              <a:t>Jane Austen</a:t>
            </a:r>
          </a:p>
          <a:p>
            <a:pPr lvl="2"/>
            <a:r>
              <a:rPr lang="da-DK" sz="1600" dirty="0"/>
              <a:t>gender-analyse</a:t>
            </a:r>
          </a:p>
          <a:p>
            <a:pPr lvl="3"/>
            <a:r>
              <a:rPr lang="da-DK" sz="1400" dirty="0"/>
              <a:t>Jane Austen</a:t>
            </a:r>
          </a:p>
          <a:p>
            <a:pPr lvl="3"/>
            <a:r>
              <a:rPr lang="da-DK" sz="1400" dirty="0"/>
              <a:t>H.C. Andersen</a:t>
            </a:r>
          </a:p>
          <a:p>
            <a:pPr lvl="2"/>
            <a:r>
              <a:rPr lang="da-DK" sz="1600" dirty="0"/>
              <a:t>network</a:t>
            </a:r>
          </a:p>
          <a:p>
            <a:r>
              <a:rPr lang="da-DK" sz="2000" dirty="0"/>
              <a:t>Danske taler</a:t>
            </a:r>
          </a:p>
          <a:p>
            <a:pPr lvl="1"/>
            <a:r>
              <a:rPr lang="da-DK" sz="1800" dirty="0"/>
              <a:t>Webscrape med selenium</a:t>
            </a:r>
          </a:p>
          <a:p>
            <a:pPr lvl="2"/>
            <a:r>
              <a:rPr lang="da-DK" sz="1600" dirty="0"/>
              <a:t>Mette F og zipf’s law</a:t>
            </a:r>
          </a:p>
          <a:p>
            <a:r>
              <a:rPr lang="da-DK" sz="2000" dirty="0"/>
              <a:t>Reviews</a:t>
            </a:r>
            <a:endParaRPr lang="da-DK" sz="2200" dirty="0"/>
          </a:p>
          <a:p>
            <a:pPr lvl="1"/>
            <a:r>
              <a:rPr lang="da-DK" sz="1800" dirty="0"/>
              <a:t>sentiment med dsl.dk</a:t>
            </a:r>
          </a:p>
          <a:p>
            <a:pPr lvl="1"/>
            <a:r>
              <a:rPr lang="da-DK" sz="1800" dirty="0"/>
              <a:t>POS-tagging med spacyR</a:t>
            </a:r>
          </a:p>
          <a:p>
            <a:endParaRPr lang="da-DK" sz="2400" dirty="0"/>
          </a:p>
          <a:p>
            <a:pPr lvl="1"/>
            <a:endParaRPr lang="da-DK" sz="1000" dirty="0"/>
          </a:p>
          <a:p>
            <a:pPr marL="457200" lvl="1" indent="0">
              <a:buNone/>
            </a:pPr>
            <a:endParaRPr lang="da-DK" dirty="0"/>
          </a:p>
          <a:p>
            <a:pPr lvl="1"/>
            <a:endParaRPr lang="da-DK" dirty="0"/>
          </a:p>
          <a:p>
            <a:pPr lvl="1"/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391363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6A9-DD2C-4814-A0B5-524D887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Bigrams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A41979-4A14-4DB3-B297-AFF652813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Ord i kontekst</a:t>
            </a:r>
          </a:p>
        </p:txBody>
      </p:sp>
    </p:spTree>
    <p:extLst>
      <p:ext uri="{BB962C8B-B14F-4D97-AF65-F5344CB8AC3E}">
        <p14:creationId xmlns:p14="http://schemas.microsoft.com/office/powerpoint/2010/main" val="82970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 descr="Et billede, der indeholder tekst, Font/skrifttype, linje/række, skærmbillede&#10;&#10;Automatisk genereret beskrivelse">
            <a:extLst>
              <a:ext uri="{FF2B5EF4-FFF2-40B4-BE49-F238E27FC236}">
                <a16:creationId xmlns:a16="http://schemas.microsoft.com/office/drawing/2014/main" id="{1ABC4409-F127-9C4D-E349-E2E5EAFC4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24" y="766252"/>
            <a:ext cx="5395310" cy="1712656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14E4455A-48AD-24D9-2C3F-1C5B07F45D74}"/>
              </a:ext>
            </a:extLst>
          </p:cNvPr>
          <p:cNvSpPr txBox="1"/>
          <p:nvPr/>
        </p:nvSpPr>
        <p:spPr>
          <a:xfrm>
            <a:off x="448441" y="293554"/>
            <a:ext cx="4624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a-DK" b="0" i="0">
                <a:solidFill>
                  <a:srgbClr val="6C6C6C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4.1.1</a:t>
            </a:r>
            <a:r>
              <a:rPr lang="da-DK" b="0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 Counting and filtering n-grams</a:t>
            </a:r>
          </a:p>
        </p:txBody>
      </p:sp>
      <p:pic>
        <p:nvPicPr>
          <p:cNvPr id="13" name="Billede 12" descr="Et billede, der indeholder tekst, Font/skrifttype, skærmbillede, linje/række&#10;&#10;Automatisk genereret beskrivelse">
            <a:extLst>
              <a:ext uri="{FF2B5EF4-FFF2-40B4-BE49-F238E27FC236}">
                <a16:creationId xmlns:a16="http://schemas.microsoft.com/office/drawing/2014/main" id="{702A13BE-3ED9-ADB3-EDCC-DBFC65DA5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24" y="2726608"/>
            <a:ext cx="4239173" cy="1121898"/>
          </a:xfrm>
          <a:prstGeom prst="rect">
            <a:avLst/>
          </a:prstGeom>
        </p:spPr>
      </p:pic>
      <p:sp>
        <p:nvSpPr>
          <p:cNvPr id="15" name="Tekstfelt 14">
            <a:extLst>
              <a:ext uri="{FF2B5EF4-FFF2-40B4-BE49-F238E27FC236}">
                <a16:creationId xmlns:a16="http://schemas.microsoft.com/office/drawing/2014/main" id="{4902CBE0-FFF9-6292-C502-5CABD083C4C9}"/>
              </a:ext>
            </a:extLst>
          </p:cNvPr>
          <p:cNvSpPr txBox="1"/>
          <p:nvPr/>
        </p:nvSpPr>
        <p:spPr>
          <a:xfrm>
            <a:off x="448441" y="4096206"/>
            <a:ext cx="4624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a-DK" b="0" i="0">
                <a:solidFill>
                  <a:srgbClr val="6C6C6C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4.1.2</a:t>
            </a:r>
            <a:r>
              <a:rPr lang="da-DK" b="0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 Analyzing bigrams</a:t>
            </a:r>
          </a:p>
        </p:txBody>
      </p:sp>
    </p:spTree>
    <p:extLst>
      <p:ext uri="{BB962C8B-B14F-4D97-AF65-F5344CB8AC3E}">
        <p14:creationId xmlns:p14="http://schemas.microsoft.com/office/powerpoint/2010/main" val="400167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kstfelt 14">
            <a:extLst>
              <a:ext uri="{FF2B5EF4-FFF2-40B4-BE49-F238E27FC236}">
                <a16:creationId xmlns:a16="http://schemas.microsoft.com/office/drawing/2014/main" id="{4902CBE0-FFF9-6292-C502-5CABD083C4C9}"/>
              </a:ext>
            </a:extLst>
          </p:cNvPr>
          <p:cNvSpPr txBox="1"/>
          <p:nvPr/>
        </p:nvSpPr>
        <p:spPr>
          <a:xfrm>
            <a:off x="616607" y="396565"/>
            <a:ext cx="4624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a-DK" b="0" i="0">
                <a:solidFill>
                  <a:srgbClr val="6C6C6C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4.1.2</a:t>
            </a:r>
            <a:r>
              <a:rPr lang="da-DK" b="0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 Analyzing bigrams</a:t>
            </a:r>
          </a:p>
          <a:p>
            <a:pPr algn="l"/>
            <a:endParaRPr lang="da-DK" b="0" i="0">
              <a:solidFill>
                <a:srgbClr val="212529"/>
              </a:solidFill>
              <a:effectLst/>
              <a:highlight>
                <a:srgbClr val="FFFFFF"/>
              </a:highlight>
              <a:latin typeface="Roboto" pitchFamily="2" charset="0"/>
            </a:endParaRP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5BD31A93-0A5C-D510-1A92-B1305D099967}"/>
              </a:ext>
            </a:extLst>
          </p:cNvPr>
          <p:cNvSpPr txBox="1"/>
          <p:nvPr/>
        </p:nvSpPr>
        <p:spPr>
          <a:xfrm>
            <a:off x="525517" y="1042896"/>
            <a:ext cx="7393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Manually compute IDF of the bigrams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/>
              <a:t>Hvor mange bøger forekommer et bigram i?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Hvilke verber anvendes hyppigst på hhv mænd og kvinder?</a:t>
            </a:r>
          </a:p>
        </p:txBody>
      </p:sp>
      <p:pic>
        <p:nvPicPr>
          <p:cNvPr id="4" name="Billede 3" descr="Et billede, der indeholder tekst, skærmbillede, diagram, Kurve&#10;&#10;Automatisk genereret beskrivelse">
            <a:extLst>
              <a:ext uri="{FF2B5EF4-FFF2-40B4-BE49-F238E27FC236}">
                <a16:creationId xmlns:a16="http://schemas.microsoft.com/office/drawing/2014/main" id="{F315C521-3010-E23F-0F24-C4E28BC41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172" y="2140607"/>
            <a:ext cx="45212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0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 descr="Et billede, der indeholder tekst, Font/skrifttype, skærmbillede, hvid&#10;&#10;Automatisk genereret beskrivelse">
            <a:extLst>
              <a:ext uri="{FF2B5EF4-FFF2-40B4-BE49-F238E27FC236}">
                <a16:creationId xmlns:a16="http://schemas.microsoft.com/office/drawing/2014/main" id="{C25C9C56-FAC7-6E4D-8988-42A3A0F3F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39165"/>
            <a:ext cx="4864365" cy="111870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7F795D6-C601-4670-8E9A-AEF09D7D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660115"/>
          </a:xfrm>
        </p:spPr>
        <p:txBody>
          <a:bodyPr anchor="ctr">
            <a:normAutofit/>
          </a:bodyPr>
          <a:lstStyle/>
          <a:p>
            <a:r>
              <a:rPr lang="da-DK" sz="1800" b="0" i="0">
                <a:solidFill>
                  <a:srgbClr val="6C6C6C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4.1.4</a:t>
            </a:r>
            <a:r>
              <a:rPr lang="da-DK" sz="1800" b="0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 Visualizing a network of bigrams with ggraph</a:t>
            </a:r>
            <a:endParaRPr lang="en-US" dirty="0"/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D907BA63-5253-F604-C3CD-BC6780A0FAD3}"/>
              </a:ext>
            </a:extLst>
          </p:cNvPr>
          <p:cNvSpPr txBox="1"/>
          <p:nvPr/>
        </p:nvSpPr>
        <p:spPr>
          <a:xfrm>
            <a:off x="628650" y="1345915"/>
            <a:ext cx="6518384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a-DK" sz="1600" b="0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A graph can be constructed from a tidy object since it has three variables: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a-DK" sz="1600" b="1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from</a:t>
            </a:r>
            <a:r>
              <a:rPr lang="da-DK" sz="1600" b="0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: the node an edge is coming from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a-DK" sz="1600" b="1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to</a:t>
            </a:r>
            <a:r>
              <a:rPr lang="da-DK" sz="1600" b="0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: the node an edge is going towards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a-DK" sz="1600" b="1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weight</a:t>
            </a:r>
            <a:r>
              <a:rPr lang="da-DK" sz="1600" b="0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: A numeric value associated with each edge</a:t>
            </a:r>
          </a:p>
        </p:txBody>
      </p:sp>
      <p:pic>
        <p:nvPicPr>
          <p:cNvPr id="18" name="Billede 17" descr="Et billede, der indeholder design&#10;&#10;Automatisk genereret beskrivelse med mellem tillid">
            <a:extLst>
              <a:ext uri="{FF2B5EF4-FFF2-40B4-BE49-F238E27FC236}">
                <a16:creationId xmlns:a16="http://schemas.microsoft.com/office/drawing/2014/main" id="{03726F27-4390-6D60-BCF2-F04F16825A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13" t="7715" r="11318"/>
          <a:stretch/>
        </p:blipFill>
        <p:spPr>
          <a:xfrm>
            <a:off x="5307496" y="2584174"/>
            <a:ext cx="3523224" cy="396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7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 descr="Et billede, der indeholder tekst, Font/skrifttype, skærmbillede, hvid&#10;&#10;Automatisk genereret beskrivelse">
            <a:extLst>
              <a:ext uri="{FF2B5EF4-FFF2-40B4-BE49-F238E27FC236}">
                <a16:creationId xmlns:a16="http://schemas.microsoft.com/office/drawing/2014/main" id="{C25C9C56-FAC7-6E4D-8988-42A3A0F3F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039165"/>
            <a:ext cx="4864365" cy="111870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7F795D6-C601-4670-8E9A-AEF09D7D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660115"/>
          </a:xfrm>
        </p:spPr>
        <p:txBody>
          <a:bodyPr anchor="ctr">
            <a:normAutofit/>
          </a:bodyPr>
          <a:lstStyle/>
          <a:p>
            <a:r>
              <a:rPr lang="da-DK" sz="1800" b="0" i="0">
                <a:solidFill>
                  <a:srgbClr val="6C6C6C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4.1.4</a:t>
            </a:r>
            <a:r>
              <a:rPr lang="da-DK" sz="1800" b="0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 Visualizing a network of bigrams with ggraph</a:t>
            </a:r>
            <a:endParaRPr lang="en-US" dirty="0"/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D907BA63-5253-F604-C3CD-BC6780A0FAD3}"/>
              </a:ext>
            </a:extLst>
          </p:cNvPr>
          <p:cNvSpPr txBox="1"/>
          <p:nvPr/>
        </p:nvSpPr>
        <p:spPr>
          <a:xfrm>
            <a:off x="628650" y="1345915"/>
            <a:ext cx="6518384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a-DK" sz="1600" b="0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A graph can be constructed from a tidy object since it has three variables: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a-DK" sz="1600" b="1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from</a:t>
            </a:r>
            <a:r>
              <a:rPr lang="da-DK" sz="1600" b="0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: the node an edge is coming from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a-DK" sz="1600" b="1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to</a:t>
            </a:r>
            <a:r>
              <a:rPr lang="da-DK" sz="1600" b="0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: the node an edge is going towards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a-DK" sz="1600" b="1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weight</a:t>
            </a:r>
            <a:r>
              <a:rPr lang="da-DK" sz="1600" b="0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: A numeric value associated with each edge</a:t>
            </a:r>
          </a:p>
        </p:txBody>
      </p:sp>
      <p:pic>
        <p:nvPicPr>
          <p:cNvPr id="18" name="Billede 17" descr="Et billede, der indeholder design&#10;&#10;Automatisk genereret beskrivelse med mellem tillid">
            <a:extLst>
              <a:ext uri="{FF2B5EF4-FFF2-40B4-BE49-F238E27FC236}">
                <a16:creationId xmlns:a16="http://schemas.microsoft.com/office/drawing/2014/main" id="{03726F27-4390-6D60-BCF2-F04F16825A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13" t="7715" r="11318"/>
          <a:stretch/>
        </p:blipFill>
        <p:spPr>
          <a:xfrm>
            <a:off x="5307496" y="2584174"/>
            <a:ext cx="3523224" cy="3969772"/>
          </a:xfrm>
          <a:prstGeom prst="rect">
            <a:avLst/>
          </a:prstGeom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7A38D7F3-2918-29CE-F265-4333A9BB4FAE}"/>
              </a:ext>
            </a:extLst>
          </p:cNvPr>
          <p:cNvSpPr txBox="1"/>
          <p:nvPr/>
        </p:nvSpPr>
        <p:spPr>
          <a:xfrm>
            <a:off x="715617" y="4502426"/>
            <a:ext cx="4876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Opgave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Find dine oprindelige he-she-bigrams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Filtrer stopord fra og lav en graf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Find HC Andersens eventyr og gentag</a:t>
            </a:r>
          </a:p>
        </p:txBody>
      </p:sp>
    </p:spTree>
    <p:extLst>
      <p:ext uri="{BB962C8B-B14F-4D97-AF65-F5344CB8AC3E}">
        <p14:creationId xmlns:p14="http://schemas.microsoft.com/office/powerpoint/2010/main" val="18032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7F795D6-C601-4670-8E9A-AEF09D7D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660115"/>
          </a:xfrm>
        </p:spPr>
        <p:txBody>
          <a:bodyPr anchor="ctr">
            <a:normAutofit/>
          </a:bodyPr>
          <a:lstStyle/>
          <a:p>
            <a:r>
              <a:rPr lang="da-DK" sz="1800" b="0" i="0">
                <a:solidFill>
                  <a:srgbClr val="6C6C6C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4.1.4</a:t>
            </a:r>
            <a:r>
              <a:rPr lang="da-DK" sz="1800" b="0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 Visualizing a network of bigrams with ggraph</a:t>
            </a:r>
            <a:endParaRPr lang="en-US" dirty="0"/>
          </a:p>
        </p:txBody>
      </p:sp>
      <p:pic>
        <p:nvPicPr>
          <p:cNvPr id="3" name="Billede 2" descr="Et billede, der indeholder gul&#10;&#10;Automatisk genereret beskrivelse">
            <a:extLst>
              <a:ext uri="{FF2B5EF4-FFF2-40B4-BE49-F238E27FC236}">
                <a16:creationId xmlns:a16="http://schemas.microsoft.com/office/drawing/2014/main" id="{4E5B8AAB-27E0-81DA-236E-AF28FC478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127" y="1472039"/>
            <a:ext cx="5041357" cy="4812204"/>
          </a:xfrm>
          <a:prstGeom prst="rect">
            <a:avLst/>
          </a:prstGeom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560DE28B-D215-8544-03CF-817FDBFA0C24}"/>
              </a:ext>
            </a:extLst>
          </p:cNvPr>
          <p:cNvSpPr txBox="1"/>
          <p:nvPr/>
        </p:nvSpPr>
        <p:spPr>
          <a:xfrm>
            <a:off x="725214" y="1660634"/>
            <a:ext cx="3552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/>
              <a:t>Opgave:</a:t>
            </a:r>
          </a:p>
          <a:p>
            <a:endParaRPr lang="da-DK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Parse teksten med spacyr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filtrer alle personnavne pr sætning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find de sætninger hvor der er to personer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Illustrer netværket med en graf.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402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6A9-DD2C-4814-A0B5-524D887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Danske taler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A41979-4A14-4DB3-B297-AFF652813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scrape</a:t>
            </a:r>
          </a:p>
        </p:txBody>
      </p:sp>
    </p:spTree>
    <p:extLst>
      <p:ext uri="{BB962C8B-B14F-4D97-AF65-F5344CB8AC3E}">
        <p14:creationId xmlns:p14="http://schemas.microsoft.com/office/powerpoint/2010/main" val="3516072466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Kontor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æsentation2" id="{B5DB543D-DDF3-4146-AC87-87A4FBE6920A}" vid="{D75EBD27-33A3-A24A-9495-67902FBD3A5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E7AEDA699A6046B28BDB03A4B3ACE5" ma:contentTypeVersion="31" ma:contentTypeDescription="Create a new document." ma:contentTypeScope="" ma:versionID="fda357242cc38fd8ee95e623270db7e7">
  <xsd:schema xmlns:xsd="http://www.w3.org/2001/XMLSchema" xmlns:xs="http://www.w3.org/2001/XMLSchema" xmlns:p="http://schemas.microsoft.com/office/2006/metadata/properties" xmlns:ns1="http://schemas.microsoft.com/sharepoint/v3" xmlns:ns2="7d4bd1a6-963b-4ce5-9d6a-82f9bec88dc5" xmlns:ns3="d40e101a-1fec-4fbd-a9d0-ed41492f4cd8" xmlns:ns4="c3c11eb6-de36-4131-bab2-6a22847efc48" targetNamespace="http://schemas.microsoft.com/office/2006/metadata/properties" ma:root="true" ma:fieldsID="98978a4cae2806a84f684f5e24d66d97" ns1:_="" ns2:_="" ns3:_="" ns4:_="">
    <xsd:import namespace="http://schemas.microsoft.com/sharepoint/v3"/>
    <xsd:import namespace="7d4bd1a6-963b-4ce5-9d6a-82f9bec88dc5"/>
    <xsd:import namespace="d40e101a-1fec-4fbd-a9d0-ed41492f4cd8"/>
    <xsd:import namespace="c3c11eb6-de36-4131-bab2-6a22847efc4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Initials" minOccurs="0"/>
                <xsd:element ref="ns3:Semester" minOccurs="0"/>
                <xsd:element ref="ns3:Indhol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4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4bd1a6-963b-4ce5-9d6a-82f9bec88d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e101a-1fec-4fbd-a9d0-ed41492f4cd8" elementFormDefault="qualified">
    <xsd:import namespace="http://schemas.microsoft.com/office/2006/documentManagement/types"/>
    <xsd:import namespace="http://schemas.microsoft.com/office/infopath/2007/PartnerControls"/>
    <xsd:element name="Initials" ma:index="10" nillable="true" ma:displayName="Flow" ma:internalName="Initials">
      <xsd:simpleType>
        <xsd:restriction base="dms:Text">
          <xsd:maxLength value="255"/>
        </xsd:restriction>
      </xsd:simpleType>
    </xsd:element>
    <xsd:element name="Semester" ma:index="12" nillable="true" ma:displayName="Semester" ma:internalName="Semester">
      <xsd:simpleType>
        <xsd:restriction base="dms:Text">
          <xsd:maxLength value="255"/>
        </xsd:restriction>
      </xsd:simpleType>
    </xsd:element>
    <xsd:element name="Indhold" ma:index="13" nillable="true" ma:displayName="Indhold" ma:internalName="Indhold">
      <xsd:simpleType>
        <xsd:restriction base="dms:Note">
          <xsd:maxLength value="255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8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8" nillable="true" ma:taxonomy="true" ma:internalName="lcf76f155ced4ddcb4097134ff3c332f" ma:taxonomyFieldName="MediaServiceImageTags" ma:displayName="Image Tags" ma:readOnly="false" ma:fieldId="{5cf76f15-5ced-4ddc-b409-7134ff3c332f}" ma:taxonomyMulti="true" ma:sspId="3273e385-a8b0-4d51-8803-6e97695cb9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3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c11eb6-de36-4131-bab2-6a22847efc48" elementFormDefault="qualified">
    <xsd:import namespace="http://schemas.microsoft.com/office/2006/documentManagement/types"/>
    <xsd:import namespace="http://schemas.microsoft.com/office/infopath/2007/PartnerControls"/>
    <xsd:element name="TaxCatchAll" ma:index="29" nillable="true" ma:displayName="Taksonomiopsamlingskolonne" ma:hidden="true" ma:list="{a1a370a8-317b-4539-b185-7c03a802e66e}" ma:internalName="TaxCatchAll" ma:showField="CatchAllData" ma:web="c3c11eb6-de36-4131-bab2-6a22847efc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 ma:index="11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dhold xmlns="d40e101a-1fec-4fbd-a9d0-ed41492f4cd8" xsi:nil="true"/>
    <_ip_UnifiedCompliancePolicyUIAction xmlns="http://schemas.microsoft.com/sharepoint/v3" xsi:nil="true"/>
    <lcf76f155ced4ddcb4097134ff3c332f xmlns="d40e101a-1fec-4fbd-a9d0-ed41492f4cd8">
      <Terms xmlns="http://schemas.microsoft.com/office/infopath/2007/PartnerControls"/>
    </lcf76f155ced4ddcb4097134ff3c332f>
    <Initials xmlns="d40e101a-1fec-4fbd-a9d0-ed41492f4cd8" xsi:nil="true"/>
    <TaxCatchAll xmlns="c3c11eb6-de36-4131-bab2-6a22847efc48" xsi:nil="true"/>
    <Semester xmlns="d40e101a-1fec-4fbd-a9d0-ed41492f4cd8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720C15-E083-40EE-B867-9C04A46C57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d4bd1a6-963b-4ce5-9d6a-82f9bec88dc5"/>
    <ds:schemaRef ds:uri="d40e101a-1fec-4fbd-a9d0-ed41492f4cd8"/>
    <ds:schemaRef ds:uri="c3c11eb6-de36-4131-bab2-6a22847efc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F9D4DE-BD04-4630-A924-60FE1DC96F5A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  <ds:schemaRef ds:uri="d40e101a-1fec-4fbd-a9d0-ed41492f4cd8"/>
    <ds:schemaRef ds:uri="http://schemas.microsoft.com/sharepoint/v3"/>
    <ds:schemaRef ds:uri="c3c11eb6-de36-4131-bab2-6a22847efc48"/>
  </ds:schemaRefs>
</ds:datastoreItem>
</file>

<file path=customXml/itemProps3.xml><?xml version="1.0" encoding="utf-8"?>
<ds:datastoreItem xmlns:ds="http://schemas.openxmlformats.org/officeDocument/2006/customXml" ds:itemID="{4A7B4D8C-2A3A-46D8-84BD-132E482027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34205</TotalTime>
  <Words>302</Words>
  <Application>Microsoft Office PowerPoint</Application>
  <PresentationFormat>Skærmshow (4:3)</PresentationFormat>
  <Paragraphs>72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3" baseType="lpstr">
      <vt:lpstr>Kontortema</vt:lpstr>
      <vt:lpstr>Dataanalyse</vt:lpstr>
      <vt:lpstr>Agenda</vt:lpstr>
      <vt:lpstr>Bigrams </vt:lpstr>
      <vt:lpstr>PowerPoint-præsentation</vt:lpstr>
      <vt:lpstr>PowerPoint-præsentation</vt:lpstr>
      <vt:lpstr>4.1.4 Visualizing a network of bigrams with ggraph</vt:lpstr>
      <vt:lpstr>4.1.4 Visualizing a network of bigrams with ggraph</vt:lpstr>
      <vt:lpstr>4.1.4 Visualizing a network of bigrams with ggraph</vt:lpstr>
      <vt:lpstr>Danske taler </vt:lpstr>
      <vt:lpstr>PowerPoint-præsentation</vt:lpstr>
      <vt:lpstr>PowerPoint-præsentation</vt:lpstr>
      <vt:lpstr>Power &amp; El-giganten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Dataanalyse</dc:title>
  <dc:creator>Dell</dc:creator>
  <cp:lastModifiedBy>Thorbjørn Wulf (THOR - Adjunkt - Cphbusiness)</cp:lastModifiedBy>
  <cp:revision>40</cp:revision>
  <dcterms:created xsi:type="dcterms:W3CDTF">2021-09-26T14:48:40Z</dcterms:created>
  <dcterms:modified xsi:type="dcterms:W3CDTF">2024-05-16T06:32:44Z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0x01010050E7AEDA699A6046B28BDB03A4B3ACE5</vt:lpwstr>
  </property>
  <property fmtid="{D5CDD505-2E9C-101B-9397-08002B2CF9AE}" pid="3" name="MediaServiceImageTags">
    <vt:lpwstr/>
  </property>
</Properties>
</file>