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56" r:id="rId5"/>
    <p:sldId id="331" r:id="rId6"/>
    <p:sldId id="357" r:id="rId7"/>
    <p:sldId id="416" r:id="rId8"/>
    <p:sldId id="420" r:id="rId9"/>
    <p:sldId id="421" r:id="rId10"/>
    <p:sldId id="422" r:id="rId11"/>
    <p:sldId id="423" r:id="rId12"/>
    <p:sldId id="418" r:id="rId13"/>
    <p:sldId id="424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9" d="100"/>
          <a:sy n="129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06-05-2024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 err="1">
                <a:sym typeface="Wingdings" panose="05000000000000000000" pitchFamily="2" charset="2"/>
              </a:rPr>
              <a:t>Bigrams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and graphs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Power &amp; El-giganten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407623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Kurve, diagram, skærmbillede&#10;&#10;Automatisk genereret beskrivelse">
            <a:extLst>
              <a:ext uri="{FF2B5EF4-FFF2-40B4-BE49-F238E27FC236}">
                <a16:creationId xmlns:a16="http://schemas.microsoft.com/office/drawing/2014/main" id="{5326BD8B-A879-DBCD-2D6A-4B3262D6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31" y="1517486"/>
            <a:ext cx="4845269" cy="31088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912" y="1429170"/>
            <a:ext cx="5814192" cy="4235906"/>
          </a:xfrm>
        </p:spPr>
        <p:txBody>
          <a:bodyPr>
            <a:normAutofit/>
          </a:bodyPr>
          <a:lstStyle/>
          <a:p>
            <a:r>
              <a:rPr lang="da-DK" sz="2000" dirty="0" err="1"/>
              <a:t>Bigrams</a:t>
            </a:r>
          </a:p>
          <a:p>
            <a:pPr lvl="1"/>
            <a:r>
              <a:rPr lang="da-DK" sz="1800" dirty="0" err="1"/>
              <a:t>Jane Austen</a:t>
            </a:r>
          </a:p>
          <a:p>
            <a:pPr lvl="2"/>
            <a:r>
              <a:rPr lang="da-DK" sz="1600" dirty="0"/>
              <a:t>gender-analyse</a:t>
            </a:r>
          </a:p>
          <a:p>
            <a:pPr lvl="2"/>
            <a:r>
              <a:rPr lang="da-DK" sz="1600" dirty="0"/>
              <a:t>network</a:t>
            </a:r>
          </a:p>
          <a:p>
            <a:r>
              <a:rPr lang="da-DK" sz="2000" dirty="0"/>
              <a:t>Danske taler</a:t>
            </a:r>
          </a:p>
          <a:p>
            <a:pPr lvl="1"/>
            <a:r>
              <a:rPr lang="da-DK" sz="1800" dirty="0"/>
              <a:t>Webscrape med selenium</a:t>
            </a:r>
          </a:p>
          <a:p>
            <a:pPr lvl="2"/>
            <a:r>
              <a:rPr lang="da-DK" sz="1600" dirty="0"/>
              <a:t>zipf’s law</a:t>
            </a:r>
          </a:p>
          <a:p>
            <a:r>
              <a:rPr lang="da-DK" sz="2200" dirty="0"/>
              <a:t>Reviews</a:t>
            </a:r>
          </a:p>
          <a:p>
            <a:pPr lvl="1"/>
            <a:r>
              <a:rPr lang="da-DK" sz="2000" dirty="0"/>
              <a:t>sentiment med dsl.dk</a:t>
            </a:r>
          </a:p>
          <a:p>
            <a:pPr lvl="1"/>
            <a:r>
              <a:rPr lang="da-DK" sz="2000" dirty="0"/>
              <a:t>POS-tagging med spacyR</a:t>
            </a:r>
          </a:p>
          <a:p>
            <a:endParaRPr lang="da-DK" sz="2400" dirty="0"/>
          </a:p>
          <a:p>
            <a:pPr lvl="1"/>
            <a:endParaRPr lang="da-DK" sz="1000" dirty="0"/>
          </a:p>
          <a:p>
            <a:pPr marL="457200" lvl="1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Bigrams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Ord i kontekst</a:t>
            </a:r>
          </a:p>
        </p:txBody>
      </p:sp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 descr="Et billede, der indeholder tekst, Font/skrifttype, linje/række, skærmbillede&#10;&#10;Automatisk genereret beskrivelse">
            <a:extLst>
              <a:ext uri="{FF2B5EF4-FFF2-40B4-BE49-F238E27FC236}">
                <a16:creationId xmlns:a16="http://schemas.microsoft.com/office/drawing/2014/main" id="{1ABC4409-F127-9C4D-E349-E2E5EAFC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4" y="766252"/>
            <a:ext cx="5395310" cy="1712656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14E4455A-48AD-24D9-2C3F-1C5B07F45D74}"/>
              </a:ext>
            </a:extLst>
          </p:cNvPr>
          <p:cNvSpPr txBox="1"/>
          <p:nvPr/>
        </p:nvSpPr>
        <p:spPr>
          <a:xfrm>
            <a:off x="448441" y="293554"/>
            <a:ext cx="462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4.1.1</a:t>
            </a:r>
            <a:r>
              <a:rPr lang="da-DK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Counting and filtering n-grams</a:t>
            </a:r>
          </a:p>
        </p:txBody>
      </p:sp>
      <p:pic>
        <p:nvPicPr>
          <p:cNvPr id="13" name="Billede 12" descr="Et billede, der indeholder tekst, Font/skrifttype, skærmbillede, linje/række&#10;&#10;Automatisk genereret beskrivelse">
            <a:extLst>
              <a:ext uri="{FF2B5EF4-FFF2-40B4-BE49-F238E27FC236}">
                <a16:creationId xmlns:a16="http://schemas.microsoft.com/office/drawing/2014/main" id="{702A13BE-3ED9-ADB3-EDCC-DBFC65DA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4" y="2726608"/>
            <a:ext cx="4239173" cy="1121898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4902CBE0-FFF9-6292-C502-5CABD083C4C9}"/>
              </a:ext>
            </a:extLst>
          </p:cNvPr>
          <p:cNvSpPr txBox="1"/>
          <p:nvPr/>
        </p:nvSpPr>
        <p:spPr>
          <a:xfrm>
            <a:off x="448441" y="4096206"/>
            <a:ext cx="462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4.1.2</a:t>
            </a:r>
            <a:r>
              <a:rPr lang="da-DK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Analyzing bigrams</a:t>
            </a:r>
          </a:p>
        </p:txBody>
      </p:sp>
    </p:spTree>
    <p:extLst>
      <p:ext uri="{BB962C8B-B14F-4D97-AF65-F5344CB8AC3E}">
        <p14:creationId xmlns:p14="http://schemas.microsoft.com/office/powerpoint/2010/main" val="40016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kstfelt 14">
            <a:extLst>
              <a:ext uri="{FF2B5EF4-FFF2-40B4-BE49-F238E27FC236}">
                <a16:creationId xmlns:a16="http://schemas.microsoft.com/office/drawing/2014/main" id="{4902CBE0-FFF9-6292-C502-5CABD083C4C9}"/>
              </a:ext>
            </a:extLst>
          </p:cNvPr>
          <p:cNvSpPr txBox="1"/>
          <p:nvPr/>
        </p:nvSpPr>
        <p:spPr>
          <a:xfrm>
            <a:off x="616607" y="396565"/>
            <a:ext cx="462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4.1.2</a:t>
            </a:r>
            <a:r>
              <a:rPr lang="da-DK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Analyzing bigrams</a:t>
            </a:r>
          </a:p>
          <a:p>
            <a:pPr algn="l"/>
            <a:endParaRPr lang="da-DK" b="0" i="0">
              <a:solidFill>
                <a:srgbClr val="212529"/>
              </a:solidFill>
              <a:effectLst/>
              <a:highlight>
                <a:srgbClr val="FFFFFF"/>
              </a:highlight>
              <a:latin typeface="Roboto" pitchFamily="2" charset="0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D31A93-0A5C-D510-1A92-B1305D099967}"/>
              </a:ext>
            </a:extLst>
          </p:cNvPr>
          <p:cNvSpPr txBox="1"/>
          <p:nvPr/>
        </p:nvSpPr>
        <p:spPr>
          <a:xfrm>
            <a:off x="525517" y="1042896"/>
            <a:ext cx="7393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Manually compute IDF of the bigrams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Hvor mange bøger forekommer et bigram 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Hvilke verber anvendes hyppigst på hhv mænd og kvinder?</a:t>
            </a:r>
          </a:p>
        </p:txBody>
      </p:sp>
      <p:pic>
        <p:nvPicPr>
          <p:cNvPr id="4" name="Billede 3" descr="Et billede, der indeholder tekst, skærmbillede, diagram, Kurve&#10;&#10;Automatisk genereret beskrivelse">
            <a:extLst>
              <a:ext uri="{FF2B5EF4-FFF2-40B4-BE49-F238E27FC236}">
                <a16:creationId xmlns:a16="http://schemas.microsoft.com/office/drawing/2014/main" id="{F315C521-3010-E23F-0F24-C4E28BC4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72" y="2140607"/>
            <a:ext cx="4521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0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 descr="Et billede, der indeholder skærmbillede, gul, design&#10;&#10;Automatisk genereret beskrivelse">
            <a:extLst>
              <a:ext uri="{FF2B5EF4-FFF2-40B4-BE49-F238E27FC236}">
                <a16:creationId xmlns:a16="http://schemas.microsoft.com/office/drawing/2014/main" id="{52D58BEB-AE09-4A02-A572-239E9F90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55" y="2403079"/>
            <a:ext cx="4483100" cy="4140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r>
              <a:rPr lang="da-DK" sz="1800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4.1.4</a:t>
            </a:r>
            <a:r>
              <a:rPr lang="da-DK" sz="18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Visualizing a network of bigrams with ggraph</a:t>
            </a:r>
            <a:endParaRPr lang="en-US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907BA63-5253-F604-C3CD-BC6780A0FAD3}"/>
              </a:ext>
            </a:extLst>
          </p:cNvPr>
          <p:cNvSpPr txBox="1"/>
          <p:nvPr/>
        </p:nvSpPr>
        <p:spPr>
          <a:xfrm>
            <a:off x="628650" y="1345915"/>
            <a:ext cx="651838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A graph can be constructed from a tidy object since it has three variables: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from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the node an edge is coming from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to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the node an edge is going towards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weight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A numeric value associated with each edge</a:t>
            </a:r>
          </a:p>
        </p:txBody>
      </p:sp>
    </p:spTree>
    <p:extLst>
      <p:ext uri="{BB962C8B-B14F-4D97-AF65-F5344CB8AC3E}">
        <p14:creationId xmlns:p14="http://schemas.microsoft.com/office/powerpoint/2010/main" val="33028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r>
              <a:rPr lang="da-DK" sz="1800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4.1.4</a:t>
            </a:r>
            <a:r>
              <a:rPr lang="da-DK" sz="18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Visualizing a network of bigrams with ggraph</a:t>
            </a:r>
            <a:endParaRPr lang="en-US" dirty="0"/>
          </a:p>
        </p:txBody>
      </p:sp>
      <p:pic>
        <p:nvPicPr>
          <p:cNvPr id="3" name="Billede 2" descr="Et billede, der indeholder gul&#10;&#10;Automatisk genereret beskrivelse">
            <a:extLst>
              <a:ext uri="{FF2B5EF4-FFF2-40B4-BE49-F238E27FC236}">
                <a16:creationId xmlns:a16="http://schemas.microsoft.com/office/drawing/2014/main" id="{4E5B8AAB-27E0-81DA-236E-AF28FC47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27" y="1472039"/>
            <a:ext cx="5041357" cy="4812204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560DE28B-D215-8544-03CF-817FDBFA0C24}"/>
              </a:ext>
            </a:extLst>
          </p:cNvPr>
          <p:cNvSpPr txBox="1"/>
          <p:nvPr/>
        </p:nvSpPr>
        <p:spPr>
          <a:xfrm>
            <a:off x="725214" y="1660634"/>
            <a:ext cx="3552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Opgave: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tokenize sætninger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Parse teksten med spacyr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filtrer alle personnavne pr sætning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find de sætninger hvor der er to personer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Illustrer netværket med en graf.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402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Danske taler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scrape</a:t>
            </a:r>
          </a:p>
        </p:txBody>
      </p:sp>
    </p:spTree>
    <p:extLst>
      <p:ext uri="{BB962C8B-B14F-4D97-AF65-F5344CB8AC3E}">
        <p14:creationId xmlns:p14="http://schemas.microsoft.com/office/powerpoint/2010/main" val="351607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Et billede, der indeholder tekst, Ansigt, skærmbillede, person&#10;&#10;Automatisk genereret beskrivelse">
            <a:extLst>
              <a:ext uri="{FF2B5EF4-FFF2-40B4-BE49-F238E27FC236}">
                <a16:creationId xmlns:a16="http://schemas.microsoft.com/office/drawing/2014/main" id="{9E82F699-F196-286C-A49B-8345EB53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1" y="536712"/>
            <a:ext cx="3527852" cy="5466522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E92235C6-E04F-5440-64A7-14D8A6D7DBAB}"/>
              </a:ext>
            </a:extLst>
          </p:cNvPr>
          <p:cNvSpPr txBox="1"/>
          <p:nvPr/>
        </p:nvSpPr>
        <p:spPr>
          <a:xfrm>
            <a:off x="4061602" y="805069"/>
            <a:ext cx="487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hent alle 1.maj-taler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find Mette F’s taler og plot zips lov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Gør det samme for Johanne Schmidt </a:t>
            </a:r>
          </a:p>
        </p:txBody>
      </p:sp>
      <p:pic>
        <p:nvPicPr>
          <p:cNvPr id="6" name="Billede 5" descr="Et billede, der indeholder diagram, skærmbillede, Kurve, linje/række&#10;&#10;Automatisk genereret beskrivelse">
            <a:extLst>
              <a:ext uri="{FF2B5EF4-FFF2-40B4-BE49-F238E27FC236}">
                <a16:creationId xmlns:a16="http://schemas.microsoft.com/office/drawing/2014/main" id="{6D0C9700-2010-5C49-B942-9A1CC8B8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69" y="1842818"/>
            <a:ext cx="4776565" cy="42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1309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87D6D4-8151-4A7F-ABD5-1DB65CFDC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3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32932</TotalTime>
  <Words>179</Words>
  <Application>Microsoft Office PowerPoint</Application>
  <PresentationFormat>Skærmshow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1" baseType="lpstr">
      <vt:lpstr>Kontortema</vt:lpstr>
      <vt:lpstr>Dataanalyse</vt:lpstr>
      <vt:lpstr>Agenda</vt:lpstr>
      <vt:lpstr>Bigrams </vt:lpstr>
      <vt:lpstr>PowerPoint-præsentation</vt:lpstr>
      <vt:lpstr>PowerPoint-præsentation</vt:lpstr>
      <vt:lpstr>4.1.4 Visualizing a network of bigrams with ggraph</vt:lpstr>
      <vt:lpstr>4.1.4 Visualizing a network of bigrams with ggraph</vt:lpstr>
      <vt:lpstr>Danske taler </vt:lpstr>
      <vt:lpstr>PowerPoint-præsentation</vt:lpstr>
      <vt:lpstr>Power &amp; El-giganten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Wulf (THOR - Adjunkt - Cphbusiness)</cp:lastModifiedBy>
  <cp:revision>39</cp:revision>
  <dcterms:created xsi:type="dcterms:W3CDTF">2021-09-26T14:48:40Z</dcterms:created>
  <dcterms:modified xsi:type="dcterms:W3CDTF">2024-05-06T10:37:56Z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